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48" r:id="rId1"/>
  </p:sldMasterIdLst>
  <p:notesMasterIdLst>
    <p:notesMasterId r:id="rId52"/>
  </p:notesMasterIdLst>
  <p:sldIdLst>
    <p:sldId id="425" r:id="rId2"/>
    <p:sldId id="497" r:id="rId3"/>
    <p:sldId id="498" r:id="rId4"/>
    <p:sldId id="499" r:id="rId5"/>
    <p:sldId id="387" r:id="rId6"/>
    <p:sldId id="386" r:id="rId7"/>
    <p:sldId id="388" r:id="rId8"/>
    <p:sldId id="389" r:id="rId9"/>
    <p:sldId id="390" r:id="rId10"/>
    <p:sldId id="418" r:id="rId11"/>
    <p:sldId id="426" r:id="rId12"/>
    <p:sldId id="427" r:id="rId13"/>
    <p:sldId id="448" r:id="rId14"/>
    <p:sldId id="429" r:id="rId15"/>
    <p:sldId id="433" r:id="rId16"/>
    <p:sldId id="430" r:id="rId17"/>
    <p:sldId id="431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501" r:id="rId28"/>
    <p:sldId id="502" r:id="rId29"/>
    <p:sldId id="510" r:id="rId30"/>
    <p:sldId id="511" r:id="rId31"/>
    <p:sldId id="512" r:id="rId32"/>
    <p:sldId id="513" r:id="rId33"/>
    <p:sldId id="504" r:id="rId34"/>
    <p:sldId id="463" r:id="rId35"/>
    <p:sldId id="434" r:id="rId36"/>
    <p:sldId id="446" r:id="rId37"/>
    <p:sldId id="443" r:id="rId38"/>
    <p:sldId id="444" r:id="rId39"/>
    <p:sldId id="445" r:id="rId40"/>
    <p:sldId id="447" r:id="rId41"/>
    <p:sldId id="435" r:id="rId42"/>
    <p:sldId id="476" r:id="rId43"/>
    <p:sldId id="482" r:id="rId44"/>
    <p:sldId id="484" r:id="rId45"/>
    <p:sldId id="486" r:id="rId46"/>
    <p:sldId id="488" r:id="rId47"/>
    <p:sldId id="490" r:id="rId48"/>
    <p:sldId id="493" r:id="rId49"/>
    <p:sldId id="494" r:id="rId50"/>
    <p:sldId id="495" r:id="rId5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نمط متوسط 3 - تميي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jpe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4.jpe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4.jpeg"/><Relationship Id="rId4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jpeg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4.jpe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4.jpe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4.jpe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4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4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4.jpe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4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892D5E9-8F0B-4A2D-8889-EA2F7BBC102C}" type="datetimeFigureOut">
              <a:rPr lang="ar-SA" smtClean="0"/>
              <a:pPr/>
              <a:t>10/05/36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1B97FFE-C68E-4D81-9E06-22000AC42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338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52A-894A-4B94-84FE-BF546B43A4BE}" type="datetimeFigureOut">
              <a:rPr lang="ar-SA" smtClean="0"/>
              <a:pPr/>
              <a:t>10/05/36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55D8-0C5A-47FF-A95F-9763FA82306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343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52A-894A-4B94-84FE-BF546B43A4BE}" type="datetimeFigureOut">
              <a:rPr lang="ar-SA" smtClean="0"/>
              <a:pPr/>
              <a:t>10/05/36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55D8-0C5A-47FF-A95F-9763FA82306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450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52A-894A-4B94-84FE-BF546B43A4BE}" type="datetimeFigureOut">
              <a:rPr lang="ar-SA" smtClean="0"/>
              <a:pPr/>
              <a:t>10/05/36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55D8-0C5A-47FF-A95F-9763FA82306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30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52A-894A-4B94-84FE-BF546B43A4BE}" type="datetimeFigureOut">
              <a:rPr lang="ar-SA" smtClean="0"/>
              <a:pPr/>
              <a:t>10/05/36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55D8-0C5A-47FF-A95F-9763FA82306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165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52A-894A-4B94-84FE-BF546B43A4BE}" type="datetimeFigureOut">
              <a:rPr lang="ar-SA" smtClean="0"/>
              <a:pPr/>
              <a:t>10/05/36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55D8-0C5A-47FF-A95F-9763FA82306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31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52A-894A-4B94-84FE-BF546B43A4BE}" type="datetimeFigureOut">
              <a:rPr lang="ar-SA" smtClean="0"/>
              <a:pPr/>
              <a:t>10/05/36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55D8-0C5A-47FF-A95F-9763FA82306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403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52A-894A-4B94-84FE-BF546B43A4BE}" type="datetimeFigureOut">
              <a:rPr lang="ar-SA" smtClean="0"/>
              <a:pPr/>
              <a:t>10/05/36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55D8-0C5A-47FF-A95F-9763FA82306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691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52A-894A-4B94-84FE-BF546B43A4BE}" type="datetimeFigureOut">
              <a:rPr lang="ar-SA" smtClean="0"/>
              <a:pPr/>
              <a:t>10/05/36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55D8-0C5A-47FF-A95F-9763FA82306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318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52A-894A-4B94-84FE-BF546B43A4BE}" type="datetimeFigureOut">
              <a:rPr lang="ar-SA" smtClean="0"/>
              <a:pPr/>
              <a:t>10/05/36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55D8-0C5A-47FF-A95F-9763FA82306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93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52A-894A-4B94-84FE-BF546B43A4BE}" type="datetimeFigureOut">
              <a:rPr lang="ar-SA" smtClean="0"/>
              <a:pPr/>
              <a:t>10/05/36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55D8-0C5A-47FF-A95F-9763FA82306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041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52A-894A-4B94-84FE-BF546B43A4BE}" type="datetimeFigureOut">
              <a:rPr lang="ar-SA" smtClean="0"/>
              <a:pPr/>
              <a:t>10/05/36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55D8-0C5A-47FF-A95F-9763FA82306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800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052A-894A-4B94-84FE-BF546B43A4BE}" type="datetimeFigureOut">
              <a:rPr lang="ar-SA" smtClean="0"/>
              <a:pPr/>
              <a:t>10/05/36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55D8-0C5A-47FF-A95F-9763FA82306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502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jpeg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17.wmf"/><Relationship Id="rId3" Type="http://schemas.openxmlformats.org/officeDocument/2006/relationships/image" Target="../media/image42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8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553744" y="404664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b="1" dirty="0" smtClean="0"/>
              <a:t>نشاط</a:t>
            </a:r>
            <a:endParaRPr lang="en-US" sz="1600" b="1" dirty="0">
              <a:ea typeface="Calibri"/>
              <a:cs typeface="Arial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71600" y="1052736"/>
            <a:ext cx="724068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/>
              <a:t>صفر ، 4 ، 8 ،  10 ،  14 ،  18 ،  20 ،  6 ، 10 ، 12 ،  20 ،  16 ،  7 ،  3 ، 2</a:t>
            </a:r>
            <a:endParaRPr lang="ar-SA" sz="4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563888" y="3140968"/>
            <a:ext cx="4608512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من البيانات السابقة احسب:</a:t>
            </a:r>
          </a:p>
          <a:p>
            <a:r>
              <a:rPr lang="ar-SA" sz="3200" b="1" dirty="0" smtClean="0"/>
              <a:t>1- المتوسط الحسابي</a:t>
            </a:r>
          </a:p>
          <a:p>
            <a:r>
              <a:rPr lang="ar-SA" sz="3200" b="1" dirty="0" smtClean="0"/>
              <a:t>2- الوسيط</a:t>
            </a:r>
          </a:p>
          <a:p>
            <a:r>
              <a:rPr lang="ar-SA" sz="3200" b="1" dirty="0" smtClean="0"/>
              <a:t>3- المنوال</a:t>
            </a:r>
          </a:p>
          <a:p>
            <a:r>
              <a:rPr lang="ar-SA" sz="3200" b="1" dirty="0" smtClean="0"/>
              <a:t>4-المدى</a:t>
            </a:r>
          </a:p>
          <a:p>
            <a:r>
              <a:rPr lang="ar-SA" sz="3200" b="1" dirty="0" smtClean="0"/>
              <a:t>5- التباين</a:t>
            </a:r>
          </a:p>
          <a:p>
            <a:r>
              <a:rPr lang="ar-SA" sz="3200" b="1" dirty="0" smtClean="0"/>
              <a:t>6-الانحراف المعياري</a:t>
            </a:r>
            <a:endParaRPr lang="ar-SA" sz="32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827584" y="3140968"/>
            <a:ext cx="36906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3200" b="1" dirty="0" smtClean="0"/>
          </a:p>
          <a:p>
            <a:r>
              <a:rPr lang="ar-SA" sz="3200" b="1" dirty="0" smtClean="0"/>
              <a:t>7- معامل الاختلاف</a:t>
            </a:r>
          </a:p>
          <a:p>
            <a:r>
              <a:rPr lang="ar-SA" sz="3200" b="1" dirty="0" smtClean="0"/>
              <a:t>8- معامل الالتواء</a:t>
            </a:r>
          </a:p>
        </p:txBody>
      </p:sp>
    </p:spTree>
    <p:extLst>
      <p:ext uri="{BB962C8B-B14F-4D97-AF65-F5344CB8AC3E}">
        <p14:creationId xmlns:p14="http://schemas.microsoft.com/office/powerpoint/2010/main" val="32788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196752"/>
            <a:ext cx="8800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400" b="1" dirty="0"/>
              <a:t>الارتباط هو علاقة بين متغيرين يمثل كل متغير ظاهرة معينة فإن تغيرت إحدى الظاهرتين في اتجاه معين فالثانية تتغير في اتجاه الأولى أو في اتجاه معاكس للأولى.</a:t>
            </a:r>
            <a:endParaRPr lang="ar-BH" sz="2400" dirty="0"/>
          </a:p>
        </p:txBody>
      </p:sp>
      <p:sp>
        <p:nvSpPr>
          <p:cNvPr id="7" name="مستطيل 22"/>
          <p:cNvSpPr/>
          <p:nvPr/>
        </p:nvSpPr>
        <p:spPr>
          <a:xfrm>
            <a:off x="4553744" y="47667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b="1" dirty="0" smtClean="0"/>
              <a:t>الارتباط</a:t>
            </a:r>
            <a:endParaRPr lang="en-US" sz="1600" b="1" dirty="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13338"/>
            <a:ext cx="9051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BH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والتغير </a:t>
            </a:r>
            <a:r>
              <a:rPr lang="ar-BH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للظاهرتين في نفس الاتجاه بمعنى الزيادة في الأولى يقابله زيادة في الثانية أو العكس نقص في الأولى يقابله نقص في الثانية فالعلاقة تكون طردية أو متزايدة (موجبة</a:t>
            </a:r>
            <a:r>
              <a:rPr lang="ar-BH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ar-SA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6385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BH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وإن كان الزيادة في الأولى يقابله نقص في الثانية أو العكس النقص في الظاهرة الأولى يقابله زيادة في الثانية فنقول أن الارتباط عكسي أو متناقص (سالباً).</a:t>
            </a:r>
          </a:p>
        </p:txBody>
      </p:sp>
    </p:spTree>
    <p:extLst>
      <p:ext uri="{BB962C8B-B14F-4D97-AF65-F5344CB8AC3E}">
        <p14:creationId xmlns:p14="http://schemas.microsoft.com/office/powerpoint/2010/main" val="5269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22"/>
          <p:cNvSpPr/>
          <p:nvPr/>
        </p:nvSpPr>
        <p:spPr>
          <a:xfrm>
            <a:off x="4553744" y="47667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b="1" dirty="0" smtClean="0"/>
              <a:t>الارتباط</a:t>
            </a:r>
            <a:endParaRPr lang="en-US" sz="1600" b="1" dirty="0">
              <a:ea typeface="Calibri"/>
              <a:cs typeface="Arial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07504" y="1700808"/>
            <a:ext cx="8946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800" b="1" u="sng" dirty="0"/>
              <a:t>الارتباط </a:t>
            </a:r>
            <a:r>
              <a:rPr lang="ar-SA" sz="2800" b="1" dirty="0"/>
              <a:t>:  هو تعيين طبيعة وقوة العلاقة بين متغيرين أو عدمها</a:t>
            </a:r>
            <a:endParaRPr lang="en-US" sz="2800" dirty="0"/>
          </a:p>
          <a:p>
            <a:pPr lvl="0" algn="just"/>
            <a:r>
              <a:rPr lang="ar-EG" sz="2800" b="1" u="sng" dirty="0"/>
              <a:t>معامل الارتباط </a:t>
            </a:r>
            <a:r>
              <a:rPr lang="ar-SA" sz="2800" b="1" u="sng" dirty="0" smtClean="0"/>
              <a:t>:</a:t>
            </a:r>
            <a:r>
              <a:rPr lang="ar-EG" sz="2800" dirty="0" smtClean="0"/>
              <a:t>هو </a:t>
            </a:r>
            <a:r>
              <a:rPr lang="ar-EG" sz="2800" dirty="0"/>
              <a:t>مؤشر هذه العلاقة</a:t>
            </a:r>
            <a:endParaRPr lang="en-US" sz="2800" dirty="0"/>
          </a:p>
          <a:p>
            <a:pPr lvl="0" algn="just"/>
            <a:r>
              <a:rPr lang="ar-SA" sz="2800" dirty="0" smtClean="0"/>
              <a:t>- </a:t>
            </a:r>
            <a:r>
              <a:rPr lang="ar-EG" sz="2800" dirty="0" smtClean="0"/>
              <a:t>أول </a:t>
            </a:r>
            <a:r>
              <a:rPr lang="ar-EG" sz="2800" dirty="0"/>
              <a:t>خطوه في تحديد طبيعة العلاقة هي رسم شكل الانتشار</a:t>
            </a:r>
            <a:endParaRPr lang="en-US" sz="2800" dirty="0"/>
          </a:p>
          <a:p>
            <a:pPr marL="457200" lvl="0" indent="-457200" algn="just">
              <a:buFontTx/>
              <a:buChar char="-"/>
            </a:pPr>
            <a:r>
              <a:rPr lang="ar-SA" sz="2800" dirty="0" smtClean="0"/>
              <a:t>إذا </a:t>
            </a:r>
            <a:r>
              <a:rPr lang="ar-SA" sz="2800" dirty="0"/>
              <a:t>كان لدينا متغيران فقط . </a:t>
            </a:r>
            <a:endParaRPr lang="ar-SA" sz="2800" dirty="0" smtClean="0"/>
          </a:p>
          <a:p>
            <a:pPr lvl="0" algn="just"/>
            <a:r>
              <a:rPr lang="ar-SA" sz="2800" dirty="0" smtClean="0"/>
              <a:t>المتغير </a:t>
            </a:r>
            <a:r>
              <a:rPr lang="en-US" sz="2800" dirty="0"/>
              <a:t>X</a:t>
            </a:r>
            <a:r>
              <a:rPr lang="ar-SA" sz="2800" dirty="0"/>
              <a:t> وهو متغير يتم تحديده من قبل الباحث أو الشخص الذي يقوم بالدراسة  وهو </a:t>
            </a:r>
            <a:r>
              <a:rPr lang="ar-SA" sz="2800" dirty="0" smtClean="0"/>
              <a:t>يسمى </a:t>
            </a:r>
            <a:r>
              <a:rPr lang="ar-SA" sz="2800" dirty="0"/>
              <a:t>بالمتغير المستقل </a:t>
            </a:r>
            <a:r>
              <a:rPr lang="en-GB" sz="2800" dirty="0"/>
              <a:t>Independent variable </a:t>
            </a:r>
            <a:endParaRPr lang="ar-SA" sz="2800" dirty="0" smtClean="0"/>
          </a:p>
          <a:p>
            <a:pPr marL="457200" lvl="0" indent="-457200" algn="just">
              <a:buFontTx/>
              <a:buChar char="-"/>
            </a:pPr>
            <a:endParaRPr lang="en-US" sz="2800" dirty="0"/>
          </a:p>
          <a:p>
            <a:pPr lvl="0" algn="just"/>
            <a:r>
              <a:rPr lang="ar-SA" sz="2800" dirty="0"/>
              <a:t> يرافق المتغير</a:t>
            </a:r>
            <a:r>
              <a:rPr lang="en-US" sz="2800" dirty="0"/>
              <a:t>X</a:t>
            </a:r>
            <a:r>
              <a:rPr lang="ar-SA" sz="2800" dirty="0"/>
              <a:t> متغير آخر </a:t>
            </a:r>
            <a:r>
              <a:rPr lang="en-GB" sz="2800" dirty="0" smtClean="0"/>
              <a:t>Y</a:t>
            </a:r>
            <a:r>
              <a:rPr lang="ar-SA" sz="2800" dirty="0" smtClean="0"/>
              <a:t>  </a:t>
            </a:r>
          </a:p>
          <a:p>
            <a:pPr lvl="0" algn="just"/>
            <a:r>
              <a:rPr lang="ar-SA" sz="2800" dirty="0" smtClean="0"/>
              <a:t>ويسمى </a:t>
            </a:r>
            <a:r>
              <a:rPr lang="ar-SA" sz="2800" dirty="0"/>
              <a:t>بالمتغير التابع </a:t>
            </a:r>
            <a:r>
              <a:rPr lang="en-GB" sz="2800" dirty="0"/>
              <a:t>dependent variable</a:t>
            </a:r>
            <a:r>
              <a:rPr lang="ar-SA" sz="2800" dirty="0"/>
              <a:t> وهو متغير عشوائي   لأن نتيجته غير محددة وتعتمد على قيم المتغير المستقل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73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22"/>
          <p:cNvSpPr/>
          <p:nvPr/>
        </p:nvSpPr>
        <p:spPr>
          <a:xfrm>
            <a:off x="4553744" y="47667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b="1" dirty="0" smtClean="0"/>
              <a:t>معامل الارتباط</a:t>
            </a:r>
            <a:endParaRPr lang="en-US" sz="1600" b="1" dirty="0">
              <a:ea typeface="Calibri"/>
              <a:cs typeface="Arial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9" y="2549222"/>
            <a:ext cx="784887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خصائص معامل الارتباط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معامل الارتباط مقياس وصفي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تتراوح قيمة معامل الارتباط بين -1  و  +1.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معامل الارتباط يتأثر بالقيم الشاذة.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3569" y="126876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u="sng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تعريفه: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قيمة رقمية تدل على العلاقة بين ظاهرتين (متغيرين)</a:t>
            </a:r>
          </a:p>
        </p:txBody>
      </p:sp>
    </p:spTree>
    <p:extLst>
      <p:ext uri="{BB962C8B-B14F-4D97-AF65-F5344CB8AC3E}">
        <p14:creationId xmlns:p14="http://schemas.microsoft.com/office/powerpoint/2010/main" val="22389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22"/>
          <p:cNvSpPr/>
          <p:nvPr/>
        </p:nvSpPr>
        <p:spPr>
          <a:xfrm>
            <a:off x="4553744" y="47667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b="1" dirty="0" smtClean="0"/>
              <a:t>معامل الارتباط</a:t>
            </a:r>
            <a:endParaRPr lang="en-US" sz="1600" b="1" dirty="0">
              <a:ea typeface="Calibri"/>
              <a:cs typeface="Arial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188342"/>
              </p:ext>
            </p:extLst>
          </p:nvPr>
        </p:nvGraphicFramePr>
        <p:xfrm>
          <a:off x="1899881" y="4005064"/>
          <a:ext cx="5307725" cy="2523744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1731010"/>
                <a:gridCol w="3576715"/>
              </a:tblGrid>
              <a:tr h="31356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ضعيفة جدا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صفر –  أقل من 0.20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356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ضعيفة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0.20 – أقل من 0.40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356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متوسطة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0.40 – أقل من 0.60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356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قوية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0.60 – أقل  من 0.80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356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قوية جدا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0.80 – أقل من 1.00  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356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تام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1.00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542673" y="1124744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sz="2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إذا كانت قيمة معامل الارتباط </a:t>
            </a:r>
            <a:r>
              <a:rPr lang="ar-SA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عند </a:t>
            </a:r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الصفر</a:t>
            </a:r>
            <a:r>
              <a:rPr lang="ar-SA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2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فهذا دليل على عدم وجود علاقة خطية بين المتغيرين</a:t>
            </a:r>
            <a:r>
              <a:rPr lang="ar-SA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أما </a:t>
            </a:r>
            <a:r>
              <a:rPr lang="ar-SA" sz="2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إذا كانت قيمة المعامل </a:t>
            </a:r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الواحد الصحيح السالب </a:t>
            </a:r>
            <a:r>
              <a:rPr lang="ar-SA" sz="2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فهذا دليل على أن العلاقة عكسية </a:t>
            </a:r>
            <a:r>
              <a:rPr lang="ar-SA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تامة.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أما </a:t>
            </a:r>
            <a:r>
              <a:rPr lang="ar-SA" sz="2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إذا كانت قيمة معامل الارتباط عند 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الواحد الصحيح الموجب </a:t>
            </a:r>
            <a:r>
              <a:rPr lang="ar-SA" sz="2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فهذا يدل على العلاقة الموجبة الطردية </a:t>
            </a:r>
            <a:r>
              <a:rPr lang="ar-SA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التامة.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وفيما </a:t>
            </a:r>
            <a:r>
              <a:rPr lang="ar-SA" sz="2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عدا ذلك فإن العلاقة توصف قوية أو متوسطة أو ضعيفة حسب الجدول التالي: 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22"/>
          <p:cNvSpPr/>
          <p:nvPr/>
        </p:nvSpPr>
        <p:spPr>
          <a:xfrm>
            <a:off x="4553744" y="47667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b="1" dirty="0" smtClean="0"/>
              <a:t>الارتباط</a:t>
            </a:r>
            <a:endParaRPr lang="en-US" sz="1600" b="1" dirty="0">
              <a:ea typeface="Calibri"/>
              <a:cs typeface="Arial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83568" y="1484784"/>
            <a:ext cx="8118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u="sng" dirty="0"/>
              <a:t>عيوب معامل الارتباط</a:t>
            </a:r>
            <a:endParaRPr lang="en-US" sz="2800" b="1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ar-SA" sz="2800" b="1" dirty="0"/>
              <a:t>مقياس وصفي يقف عند حدود وصف العلاقة بين الظاهرتين ولا يسمح بالتنبؤ بقيمة أحد المتغيرين بمعلومية الآخر</a:t>
            </a:r>
            <a:r>
              <a:rPr lang="ar-SA" sz="2800" b="1" dirty="0" smtClean="0"/>
              <a:t>.</a:t>
            </a:r>
          </a:p>
          <a:p>
            <a:pPr marL="457200" lvl="0" indent="-457200" algn="just">
              <a:buFont typeface="Arial" pitchFamily="34" charset="0"/>
              <a:buChar char="•"/>
            </a:pPr>
            <a:endParaRPr lang="en-US" sz="2800" b="1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ar-SA" sz="2800" b="1" dirty="0"/>
              <a:t>لا يوضح العلاقة السببية بين المتغيرين أي أنه لا يميز بين المتغير المستقل والمتغير </a:t>
            </a:r>
            <a:r>
              <a:rPr lang="ar-SA" sz="2800" b="1" dirty="0" smtClean="0"/>
              <a:t>التابع.</a:t>
            </a:r>
          </a:p>
          <a:p>
            <a:pPr marL="457200" lvl="0" indent="-457200" algn="just">
              <a:buFont typeface="Arial" pitchFamily="34" charset="0"/>
              <a:buChar char="•"/>
            </a:pPr>
            <a:endParaRPr lang="en-US" sz="2800" b="1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ar-SA" sz="2800" b="1" dirty="0"/>
              <a:t>لا يفرق بين العلاقة الحقيقة والعلاقة الناشئة من الصدفة. </a:t>
            </a:r>
            <a:r>
              <a:rPr lang="ar-SA" sz="2800" b="1" dirty="0" smtClean="0"/>
              <a:t> </a:t>
            </a:r>
          </a:p>
          <a:p>
            <a:pPr lvl="0" algn="just"/>
            <a:r>
              <a:rPr lang="ar-SA" sz="2800" b="1" dirty="0" smtClean="0"/>
              <a:t>مثلا </a:t>
            </a:r>
            <a:r>
              <a:rPr lang="ar-SA" sz="2800" b="1" dirty="0"/>
              <a:t>العلاقة بين درجة الاختبار ورقم السجل المدني تساوي </a:t>
            </a:r>
            <a:r>
              <a:rPr lang="ar-SA" sz="2800" b="1" dirty="0" smtClean="0"/>
              <a:t>0.75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72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22"/>
          <p:cNvSpPr/>
          <p:nvPr/>
        </p:nvSpPr>
        <p:spPr>
          <a:xfrm>
            <a:off x="4553744" y="47667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 smtClean="0"/>
              <a:t>معاملا الارتباط في هذه المحاضرة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3857901"/>
                  </p:ext>
                </p:extLst>
              </p:nvPr>
            </p:nvGraphicFramePr>
            <p:xfrm>
              <a:off x="395536" y="1628800"/>
              <a:ext cx="8533748" cy="4032449"/>
            </p:xfrm>
            <a:graphic>
              <a:graphicData uri="http://schemas.openxmlformats.org/drawingml/2006/table">
                <a:tbl>
                  <a:tblPr rtl="1" firstRow="1" bandRow="1">
                    <a:tableStyleId>{69012ECD-51FC-41F1-AA8D-1B2483CD663E}</a:tableStyleId>
                  </a:tblPr>
                  <a:tblGrid>
                    <a:gridCol w="786130"/>
                    <a:gridCol w="3958907"/>
                    <a:gridCol w="1878897"/>
                    <a:gridCol w="1909814"/>
                  </a:tblGrid>
                  <a:tr h="101333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dirty="0" smtClean="0"/>
                            <a:t>المعامل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بيرسون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800" dirty="0" err="1" smtClean="0"/>
                            <a:t>سبيرمان</a:t>
                          </a:r>
                          <a:endParaRPr lang="ar-SA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الاقتران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1051356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dirty="0" smtClean="0"/>
                            <a:t>نوع</a:t>
                          </a:r>
                          <a:r>
                            <a:rPr lang="ar-SA" baseline="0" dirty="0" smtClean="0"/>
                            <a:t> </a:t>
                          </a:r>
                        </a:p>
                        <a:p>
                          <a:pPr rtl="1"/>
                          <a:r>
                            <a:rPr lang="ar-SA" dirty="0" smtClean="0"/>
                            <a:t>البينات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متصلة</a:t>
                          </a:r>
                        </a:p>
                        <a:p>
                          <a:pPr algn="ctr" rtl="1"/>
                          <a:r>
                            <a:rPr lang="ar-SA" dirty="0" smtClean="0"/>
                            <a:t>(نسبي أو فتري)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800" dirty="0" smtClean="0"/>
                            <a:t>ترتيبية</a:t>
                          </a:r>
                          <a:endParaRPr lang="ar-SA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نوعية وصفية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0360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dirty="0" smtClean="0"/>
                            <a:t>المعادلة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bHide m:val="on"/>
                                            <m:supHide m:val="on"/>
                                            <m:ctrlP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𝑥𝑦</m:t>
                                            </m:r>
                                          </m:e>
                                        </m:nary>
                                      </m:e>
                                    </m:d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−(</m:t>
                                    </m:r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nary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)(</m:t>
                                    </m:r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nary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nary>
                                          <m:naryPr>
                                            <m:chr m:val="∑"/>
                                            <m:subHide m:val="on"/>
                                            <m:supHide m:val="on"/>
                                            <m:ctrlP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sz="1800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1800" b="0" i="1" smtClean="0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800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nary>
                                                      <m:naryPr>
                                                        <m:chr m:val="∑"/>
                                                        <m:subHide m:val="on"/>
                                                        <m:supHide m:val="on"/>
                                                        <m:ctrlPr>
                                                          <a:rPr lang="en-US" sz="1800" b="0" i="1" smtClean="0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naryPr>
                                                      <m:sub/>
                                                      <m:sup/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latin typeface="Cambria Math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</m:nary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</m:e>
                                    </m:rad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nary>
                                          <m:naryPr>
                                            <m:chr m:val="∑"/>
                                            <m:subHide m:val="on"/>
                                            <m:supHide m:val="on"/>
                                            <m:ctrlP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sz="1800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1800" b="0" i="1" smtClean="0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800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nary>
                                                      <m:naryPr>
                                                        <m:chr m:val="∑"/>
                                                        <m:subHide m:val="on"/>
                                                        <m:supHide m:val="on"/>
                                                        <m:ctrlPr>
                                                          <a:rPr lang="en-US" sz="1800" b="0" i="1" smtClean="0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naryPr>
                                                      <m:sub/>
                                                      <m:sup/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latin typeface="Cambria Math"/>
                                                          </a:rPr>
                                                          <m:t>𝑦</m:t>
                                                        </m:r>
                                                      </m:e>
                                                    </m:nary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en-US" sz="1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en-US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SA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𝐴𝐶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𝑎𝑑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𝑏𝑐</m:t>
                                    </m:r>
                                  </m:num>
                                  <m:den>
                                    <m: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𝑎𝑑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27403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ar-SA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3857901"/>
                  </p:ext>
                </p:extLst>
              </p:nvPr>
            </p:nvGraphicFramePr>
            <p:xfrm>
              <a:off x="395536" y="1628800"/>
              <a:ext cx="8533748" cy="4032449"/>
            </p:xfrm>
            <a:graphic>
              <a:graphicData uri="http://schemas.openxmlformats.org/drawingml/2006/table">
                <a:tbl>
                  <a:tblPr rtl="1" firstRow="1" bandRow="1">
                    <a:tableStyleId>{69012ECD-51FC-41F1-AA8D-1B2483CD663E}</a:tableStyleId>
                  </a:tblPr>
                  <a:tblGrid>
                    <a:gridCol w="786130"/>
                    <a:gridCol w="3958907"/>
                    <a:gridCol w="1878897"/>
                    <a:gridCol w="1909814"/>
                  </a:tblGrid>
                  <a:tr h="101333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dirty="0" smtClean="0"/>
                            <a:t>المعامل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بيرسون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800" dirty="0" err="1" smtClean="0"/>
                            <a:t>سبيرمان</a:t>
                          </a:r>
                          <a:endParaRPr lang="ar-SA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الاقتران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1051356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A" dirty="0" smtClean="0"/>
                            <a:t>نوع</a:t>
                          </a:r>
                          <a:r>
                            <a:rPr lang="ar-SA" baseline="0" dirty="0" smtClean="0"/>
                            <a:t> </a:t>
                          </a:r>
                        </a:p>
                        <a:p>
                          <a:pPr rtl="1"/>
                          <a:r>
                            <a:rPr lang="ar-SA" dirty="0" smtClean="0"/>
                            <a:t>البينات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متصلة</a:t>
                          </a:r>
                        </a:p>
                        <a:p>
                          <a:pPr algn="ctr" rtl="1"/>
                          <a:r>
                            <a:rPr lang="ar-SA" dirty="0" smtClean="0"/>
                            <a:t>(نسبي أو فتري)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800" dirty="0" smtClean="0"/>
                            <a:t>ترتيبية</a:t>
                          </a:r>
                          <a:endParaRPr lang="ar-SA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نوعية وصفية</a:t>
                          </a:r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0360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dirty="0" smtClean="0"/>
                            <a:t>المعادلة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31" t="-223377" r="-95840" b="-109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2104" t="-223377" r="-101294" b="-109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7604" t="-223377" b="-109740"/>
                          </a:stretch>
                        </a:blipFill>
                      </a:tcPr>
                    </a:tc>
                  </a:tr>
                  <a:tr h="1027403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ar-SA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1" name="كائن 10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537214"/>
              </p:ext>
            </p:extLst>
          </p:nvPr>
        </p:nvGraphicFramePr>
        <p:xfrm>
          <a:off x="4211638" y="4652963"/>
          <a:ext cx="38163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7" name="معادلة" r:id="rId4" imgW="1511280" imgH="533160" progId="Equation.3">
                  <p:embed/>
                </p:oleObj>
              </mc:Choice>
              <mc:Fallback>
                <p:oleObj name="معادلة" r:id="rId4" imgW="1511280" imgH="533160" progId="Equation.3">
                  <p:embed/>
                  <p:pic>
                    <p:nvPicPr>
                      <p:cNvPr id="0" name="كائن 9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652963"/>
                        <a:ext cx="3816350" cy="863600"/>
                      </a:xfrm>
                      <a:prstGeom prst="rect">
                        <a:avLst/>
                      </a:prstGeom>
                      <a:blipFill dpi="0" rotWithShape="0">
                        <a:blip r:embed="rId6">
                          <a:alphaModFix amt="0"/>
                        </a:blip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24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22"/>
          <p:cNvSpPr/>
          <p:nvPr/>
        </p:nvSpPr>
        <p:spPr>
          <a:xfrm>
            <a:off x="4553744" y="47667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  <p:sp>
        <p:nvSpPr>
          <p:cNvPr id="3" name="مستطيل 2"/>
          <p:cNvSpPr/>
          <p:nvPr/>
        </p:nvSpPr>
        <p:spPr>
          <a:xfrm>
            <a:off x="377280" y="162880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800" dirty="0"/>
              <a:t>معامل بيرسون للارتباط الخطي من أكثر معاملات الارتباط استخداماً  خاصة في العلوم الإنسانية و الاجتماعية </a:t>
            </a:r>
            <a:r>
              <a:rPr lang="ar-SA" sz="2800" dirty="0" smtClean="0"/>
              <a:t>.</a:t>
            </a:r>
          </a:p>
          <a:p>
            <a:pPr algn="just"/>
            <a:endParaRPr lang="ar-SA" sz="2800" dirty="0" smtClean="0"/>
          </a:p>
          <a:p>
            <a:pPr algn="just"/>
            <a:r>
              <a:rPr lang="ar-SA" sz="2800" dirty="0" smtClean="0"/>
              <a:t> </a:t>
            </a:r>
            <a:r>
              <a:rPr lang="ar-SA" sz="2800" dirty="0"/>
              <a:t>ومستوى القياس المطلوب عند تطبيق معامل بيرسون للارتباط هو أن يكون كلا المتغيرين مقياس فترة أو نسبي  أو بمعنى اخر أن تكون بيانات كلا المتغيرين( الظاهرتين) بيانات كمية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5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597295"/>
              </p:ext>
            </p:extLst>
          </p:nvPr>
        </p:nvGraphicFramePr>
        <p:xfrm>
          <a:off x="971600" y="1196752"/>
          <a:ext cx="6812280" cy="63093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444762"/>
                <a:gridCol w="4367518"/>
              </a:tblGrid>
              <a:tr h="0">
                <a:tc rowSpan="2"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معامل ارتباط بيرسون =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التغاير </a:t>
                      </a:r>
                      <a:r>
                        <a:rPr lang="en-US" sz="18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xy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الانحراف المعياري لـ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x </a:t>
                      </a:r>
                      <a:r>
                        <a:rPr lang="ar-SA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  × الانحراف المعياري لـ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y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104999"/>
            <a:ext cx="77272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نظريا معامل ارتباط بيرسون هو: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179512" y="2601466"/>
            <a:ext cx="8470776" cy="1403598"/>
            <a:chOff x="179512" y="2601466"/>
            <a:chExt cx="8470776" cy="1403598"/>
          </a:xfrm>
        </p:grpSpPr>
        <p:graphicFrame>
          <p:nvGraphicFramePr>
            <p:cNvPr id="7" name="كائن 6" descr="Parchment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6651555"/>
                </p:ext>
              </p:extLst>
            </p:nvPr>
          </p:nvGraphicFramePr>
          <p:xfrm>
            <a:off x="5143500" y="2852738"/>
            <a:ext cx="3506788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67" name="معادلة" r:id="rId3" imgW="1790640" imgH="533160" progId="Equation.3">
                    <p:embed/>
                  </p:oleObj>
                </mc:Choice>
                <mc:Fallback>
                  <p:oleObj name="معادلة" r:id="rId3" imgW="1790640" imgH="533160" progId="Equation.3">
                    <p:embed/>
                    <p:pic>
                      <p:nvPicPr>
                        <p:cNvPr id="0" name="Object 2" descr="Parchment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3500" y="2852738"/>
                          <a:ext cx="3506788" cy="1006475"/>
                        </a:xfrm>
                        <a:prstGeom prst="rect">
                          <a:avLst/>
                        </a:prstGeom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مجموعة 15"/>
            <p:cNvGrpSpPr/>
            <p:nvPr/>
          </p:nvGrpSpPr>
          <p:grpSpPr>
            <a:xfrm>
              <a:off x="179512" y="2601466"/>
              <a:ext cx="4873079" cy="1403598"/>
              <a:chOff x="274985" y="2852936"/>
              <a:chExt cx="4873079" cy="1403598"/>
            </a:xfrm>
          </p:grpSpPr>
          <p:graphicFrame>
            <p:nvGraphicFramePr>
              <p:cNvPr id="6" name="كائن 5" descr="Parchment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3246489"/>
                  </p:ext>
                </p:extLst>
              </p:nvPr>
            </p:nvGraphicFramePr>
            <p:xfrm>
              <a:off x="274985" y="2852936"/>
              <a:ext cx="4152999" cy="14035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168" name="معادلة" r:id="rId6" imgW="1981200" imgH="889000" progId="Equation.3">
                      <p:embed/>
                    </p:oleObj>
                  </mc:Choice>
                  <mc:Fallback>
                    <p:oleObj name="معادلة" r:id="rId6" imgW="1981200" imgH="889000" progId="Equation.3">
                      <p:embed/>
                      <p:pic>
                        <p:nvPicPr>
                          <p:cNvPr id="0" name="Object 3" descr="Parchment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4985" y="2852936"/>
                            <a:ext cx="4152999" cy="1403598"/>
                          </a:xfrm>
                          <a:prstGeom prst="rect">
                            <a:avLst/>
                          </a:prstGeom>
                          <a:blipFill dpi="0" rotWithShape="0">
                            <a:blip r:embed="rId5"/>
                            <a:srcRect/>
                            <a:tile tx="0" ty="0" sx="100000" sy="100000" flip="none" algn="tl"/>
                          </a:blipFill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" name="رابط مستقيم 7"/>
              <p:cNvCxnSpPr/>
              <p:nvPr/>
            </p:nvCxnSpPr>
            <p:spPr>
              <a:xfrm flipV="1">
                <a:off x="2430170" y="3356992"/>
                <a:ext cx="341630" cy="679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رابط مستقيم 8"/>
              <p:cNvCxnSpPr/>
              <p:nvPr/>
            </p:nvCxnSpPr>
            <p:spPr>
              <a:xfrm flipV="1">
                <a:off x="3366274" y="4081135"/>
                <a:ext cx="341630" cy="679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رابط مستقيم 9"/>
              <p:cNvCxnSpPr/>
              <p:nvPr/>
            </p:nvCxnSpPr>
            <p:spPr>
              <a:xfrm flipV="1">
                <a:off x="1625600" y="4077072"/>
                <a:ext cx="341630" cy="679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رابط كسهم مستقيم 10"/>
              <p:cNvCxnSpPr/>
              <p:nvPr/>
            </p:nvCxnSpPr>
            <p:spPr>
              <a:xfrm>
                <a:off x="4643874" y="3573016"/>
                <a:ext cx="50419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929740" y="2185700"/>
            <a:ext cx="168988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lt1"/>
                </a:solidFill>
              </a:rPr>
              <a:t>صورة نظرية</a:t>
            </a:r>
            <a:endParaRPr lang="en-US" sz="2800" b="1" dirty="0">
              <a:solidFill>
                <a:schemeClr val="lt1"/>
              </a:solidFill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19" name="كائن 18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27365"/>
              </p:ext>
            </p:extLst>
          </p:nvPr>
        </p:nvGraphicFramePr>
        <p:xfrm>
          <a:off x="2843758" y="5301208"/>
          <a:ext cx="3600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9" name="معادلة" r:id="rId8" imgW="2831760" imgH="596880" progId="Equation.3">
                  <p:embed/>
                </p:oleObj>
              </mc:Choice>
              <mc:Fallback>
                <p:oleObj name="معادلة" r:id="rId8" imgW="2831760" imgH="596880" progId="Equation.3">
                  <p:embed/>
                  <p:pic>
                    <p:nvPicPr>
                      <p:cNvPr id="0" name="Object 13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758" y="5301208"/>
                        <a:ext cx="3600450" cy="74295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مستطيل 19"/>
          <p:cNvSpPr/>
          <p:nvPr/>
        </p:nvSpPr>
        <p:spPr>
          <a:xfrm>
            <a:off x="6876256" y="4705980"/>
            <a:ext cx="16546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b="1" dirty="0"/>
              <a:t>صورة </a:t>
            </a:r>
            <a:r>
              <a:rPr lang="ar-SA" sz="2800" b="1" dirty="0" smtClean="0"/>
              <a:t>أخرى</a:t>
            </a:r>
            <a:endParaRPr lang="en-US" sz="2800" b="1" dirty="0"/>
          </a:p>
        </p:txBody>
      </p:sp>
      <p:sp>
        <p:nvSpPr>
          <p:cNvPr id="21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22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4842205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∑=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4842205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1724" r="-1052344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1724" r="-952344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24757" t="-1724" r="-491748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23671" t="-1724" r="-389372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7778" t="-1724" r="-258222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96018" t="-1724" r="-157080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5775" t="-1724" b="-734483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∑=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708772" r="-1052344" b="-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708772" r="-952344" b="-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كائن 5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035124"/>
              </p:ext>
            </p:extLst>
          </p:nvPr>
        </p:nvGraphicFramePr>
        <p:xfrm>
          <a:off x="1628775" y="5126038"/>
          <a:ext cx="24939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3" name="معادلة" r:id="rId4" imgW="1765080" imgH="533160" progId="Equation.3">
                  <p:embed/>
                </p:oleObj>
              </mc:Choice>
              <mc:Fallback>
                <p:oleObj name="معادلة" r:id="rId4" imgW="1765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5126038"/>
                        <a:ext cx="2493963" cy="750887"/>
                      </a:xfrm>
                      <a:prstGeom prst="rect">
                        <a:avLst/>
                      </a:prstGeom>
                      <a:blipFill dpi="0" rotWithShape="0">
                        <a:blip r:embed="rId6">
                          <a:alphaModFix amt="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016589"/>
            <a:ext cx="79302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38513" y="4271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38513" y="4729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70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1394478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effectLst/>
                            </a:rPr>
                            <a:t>15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1394478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1724" r="-1052344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1724" r="-952344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24757" t="-1724" r="-491748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23671" t="-1724" r="-389372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7778" t="-1724" r="-258222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96018" t="-1724" r="-157080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5775" t="-1724" b="-734483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effectLst/>
                            </a:rPr>
                            <a:t>15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708772" r="-1052344" b="-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708772" r="-952344" b="-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كائن 5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748922"/>
              </p:ext>
            </p:extLst>
          </p:nvPr>
        </p:nvGraphicFramePr>
        <p:xfrm>
          <a:off x="1628775" y="5126038"/>
          <a:ext cx="24939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5" name="معادلة" r:id="rId4" imgW="1765080" imgH="533160" progId="Equation.3">
                  <p:embed/>
                </p:oleObj>
              </mc:Choice>
              <mc:Fallback>
                <p:oleObj name="معادلة" r:id="rId4" imgW="1765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5126038"/>
                        <a:ext cx="2493963" cy="750887"/>
                      </a:xfrm>
                      <a:prstGeom prst="rect">
                        <a:avLst/>
                      </a:prstGeom>
                      <a:blipFill dpi="0" rotWithShape="0">
                        <a:blip r:embed="rId6">
                          <a:alphaModFix amt="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016589"/>
            <a:ext cx="79302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38513" y="4271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38513" y="4729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47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323528" y="692696"/>
                <a:ext cx="8352928" cy="993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800" b="1" dirty="0"/>
              </a:p>
              <a:p>
                <a:r>
                  <a:rPr lang="ar-SA" sz="2800" b="1" dirty="0" smtClean="0"/>
                  <a:t>هو </a:t>
                </a:r>
                <a:r>
                  <a:rPr lang="ar-SA" sz="2800" b="1" dirty="0"/>
                  <a:t>التباين بين متغيرين ، أي الاختلاف بين بيانات المتغيرين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𝒙𝒚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92696"/>
                <a:ext cx="8352928" cy="993542"/>
              </a:xfrm>
              <a:prstGeom prst="rect">
                <a:avLst/>
              </a:prstGeom>
              <a:blipFill rotWithShape="1">
                <a:blip r:embed="rId2"/>
                <a:stretch>
                  <a:fillRect r="-1533" b="-1165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 مستدير الزوايا 9"/>
              <p:cNvSpPr/>
              <p:nvPr/>
            </p:nvSpPr>
            <p:spPr>
              <a:xfrm>
                <a:off x="144016" y="1700808"/>
                <a:ext cx="8892480" cy="123870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التباين داخل متغير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ar-SA" sz="2400" b="1" dirty="0">
                    <a:solidFill>
                      <a:schemeClr val="accent4">
                        <a:lumMod val="5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sub>
                      <m:sup>
                        <m: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1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4">
                        <a:lumMod val="50000"/>
                      </a:schemeClr>
                    </a:solidFill>
                  </a:rPr>
                  <a:t>  </a:t>
                </a:r>
                <a:r>
                  <a:rPr lang="ar-SA" sz="2400" b="1" dirty="0">
                    <a:solidFill>
                      <a:schemeClr val="accent4">
                        <a:lumMod val="50000"/>
                      </a:schemeClr>
                    </a:solidFill>
                  </a:rPr>
                  <a:t>   الانحراف المعياري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sub>
                      <m:sup/>
                    </m:sSubSup>
                    <m:r>
                      <a:rPr lang="en-US" sz="24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2400" b="1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2400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US" sz="2400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1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en-US" sz="24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مستطيل مستدير الزوايا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1700808"/>
                <a:ext cx="8892480" cy="123870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ستطيل مستدير الزوايا 10"/>
              <p:cNvSpPr/>
              <p:nvPr/>
            </p:nvSpPr>
            <p:spPr>
              <a:xfrm>
                <a:off x="144016" y="3068960"/>
                <a:ext cx="8892480" cy="108012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التباين </a:t>
                </a:r>
                <a:r>
                  <a:rPr lang="ar-SA" sz="2400" b="1" dirty="0">
                    <a:solidFill>
                      <a:schemeClr val="accent4">
                        <a:lumMod val="50000"/>
                      </a:schemeClr>
                    </a:solidFill>
                  </a:rPr>
                  <a:t>داخل متغير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ar-SA" sz="2400" b="1" dirty="0">
                    <a:solidFill>
                      <a:schemeClr val="accent4">
                        <a:lumMod val="5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sub>
                      <m:sup>
                        <m: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1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acc>
                                <m: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4">
                        <a:lumMod val="50000"/>
                      </a:schemeClr>
                    </a:solidFill>
                  </a:rPr>
                  <a:t>  </a:t>
                </a:r>
                <a:r>
                  <a:rPr lang="ar-SA" sz="2400" b="1" dirty="0">
                    <a:solidFill>
                      <a:schemeClr val="accent4">
                        <a:lumMod val="50000"/>
                      </a:schemeClr>
                    </a:solidFill>
                  </a:rPr>
                  <a:t>   الانحراف المعياري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sub>
                      <m:sup/>
                    </m:sSubSup>
                    <m:r>
                      <a:rPr lang="en-US" sz="24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2400" b="1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2400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𝒚</m:t>
                                        </m:r>
                                        <m:r>
                                          <a:rPr lang="en-US" sz="2400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1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𝒚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en-US" sz="24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مستطيل مستدير الزوايا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3068960"/>
                <a:ext cx="8892480" cy="108012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مستدير الزوايا 11"/>
              <p:cNvSpPr/>
              <p:nvPr/>
            </p:nvSpPr>
            <p:spPr>
              <a:xfrm>
                <a:off x="179512" y="4509120"/>
                <a:ext cx="8892480" cy="201622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التغاير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𝒙𝒚</m:t>
                        </m:r>
                      </m:sub>
                    </m:sSub>
                  </m:oMath>
                </a14:m>
                <a:r>
                  <a:rPr lang="ar-SA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: هو التباين بين متغير</a:t>
                </a:r>
                <a14:m>
                  <m:oMath xmlns:m="http://schemas.openxmlformats.org/officeDocument/2006/math">
                    <m:r>
                      <a:rPr lang="ar-SA" sz="36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36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ومتغير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ar-SA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  <a:endParaRPr lang="ar-SA" sz="36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ar-SA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</a:t>
                </a: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𝒙𝒚</m:t>
                        </m:r>
                      </m:sub>
                    </m:sSub>
                    <m:r>
                      <a:rPr lang="en-US" sz="36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sz="3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3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36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6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en-US" sz="3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)(</m:t>
                            </m:r>
                            <m:r>
                              <a:rPr lang="en-US" sz="3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en-US" sz="3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36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6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</m:acc>
                            <m:r>
                              <a:rPr lang="en-US" sz="3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sz="3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مستطيل مستدير الزوايا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09120"/>
                <a:ext cx="8892480" cy="2016224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ستطيل 12"/>
          <p:cNvSpPr/>
          <p:nvPr/>
        </p:nvSpPr>
        <p:spPr>
          <a:xfrm>
            <a:off x="4553744" y="404664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b="1" dirty="0" smtClean="0"/>
              <a:t>التغاير</a:t>
            </a:r>
            <a:endParaRPr lang="en-US" sz="16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7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131094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131094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1724" r="-10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1724" r="-9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24757" t="-1724" r="-491748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23671" t="-1724" r="-38937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7778" t="-1724" r="-25822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96018" t="-1724" r="-157080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5775" t="-1724" b="-731034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708772" r="-10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708772" r="-9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كائن 5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170901"/>
              </p:ext>
            </p:extLst>
          </p:nvPr>
        </p:nvGraphicFramePr>
        <p:xfrm>
          <a:off x="1628775" y="5126038"/>
          <a:ext cx="24939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8" name="معادلة" r:id="rId4" imgW="1765080" imgH="533160" progId="Equation.3">
                  <p:embed/>
                </p:oleObj>
              </mc:Choice>
              <mc:Fallback>
                <p:oleObj name="معادلة" r:id="rId4" imgW="1765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5126038"/>
                        <a:ext cx="2493963" cy="750887"/>
                      </a:xfrm>
                      <a:prstGeom prst="rect">
                        <a:avLst/>
                      </a:prstGeom>
                      <a:blipFill dpi="0" rotWithShape="0">
                        <a:blip r:embed="rId6">
                          <a:alphaModFix amt="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016589"/>
            <a:ext cx="79302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38513" y="4271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38513" y="4729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82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751627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751627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1724" r="-10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1724" r="-9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24757" t="-1724" r="-491748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23671" t="-1724" r="-38937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7778" t="-1724" r="-25822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96018" t="-1724" r="-157080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5775" t="-1724" b="-731034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708772" r="-10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708772" r="-9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كائن 5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149166"/>
              </p:ext>
            </p:extLst>
          </p:nvPr>
        </p:nvGraphicFramePr>
        <p:xfrm>
          <a:off x="1628775" y="5126038"/>
          <a:ext cx="24939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2" name="معادلة" r:id="rId4" imgW="1765080" imgH="533160" progId="Equation.3">
                  <p:embed/>
                </p:oleObj>
              </mc:Choice>
              <mc:Fallback>
                <p:oleObj name="معادلة" r:id="rId4" imgW="1765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5126038"/>
                        <a:ext cx="2493963" cy="750887"/>
                      </a:xfrm>
                      <a:prstGeom prst="rect">
                        <a:avLst/>
                      </a:prstGeom>
                      <a:blipFill dpi="0" rotWithShape="0">
                        <a:blip r:embed="rId6">
                          <a:alphaModFix amt="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016589"/>
            <a:ext cx="79302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38513" y="4271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38513" y="4729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51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6597248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6597248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1724" r="-10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1724" r="-9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24757" t="-1724" r="-491748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23671" t="-1724" r="-38937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7778" t="-1724" r="-25822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96018" t="-1724" r="-157080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5775" t="-1724" b="-731034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708772" r="-10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708772" r="-9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كائن 5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46879"/>
              </p:ext>
            </p:extLst>
          </p:nvPr>
        </p:nvGraphicFramePr>
        <p:xfrm>
          <a:off x="1628775" y="5126038"/>
          <a:ext cx="24939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6" name="معادلة" r:id="rId4" imgW="1765080" imgH="533160" progId="Equation.3">
                  <p:embed/>
                </p:oleObj>
              </mc:Choice>
              <mc:Fallback>
                <p:oleObj name="معادلة" r:id="rId4" imgW="1765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5126038"/>
                        <a:ext cx="2493963" cy="750887"/>
                      </a:xfrm>
                      <a:prstGeom prst="rect">
                        <a:avLst/>
                      </a:prstGeom>
                      <a:blipFill dpi="0" rotWithShape="0">
                        <a:blip r:embed="rId6">
                          <a:alphaModFix amt="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016589"/>
            <a:ext cx="79302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38513" y="4271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38513" y="4729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8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5009290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5009290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1724" r="-10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1724" r="-9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24757" t="-1724" r="-491748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23671" t="-1724" r="-38937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7778" t="-1724" r="-25822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96018" t="-1724" r="-157080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5775" t="-1724" b="-731034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708772" r="-10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708772" r="-9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كائن 5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46879"/>
              </p:ext>
            </p:extLst>
          </p:nvPr>
        </p:nvGraphicFramePr>
        <p:xfrm>
          <a:off x="1628775" y="5126038"/>
          <a:ext cx="24939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0" name="معادلة" r:id="rId4" imgW="1765080" imgH="533160" progId="Equation.3">
                  <p:embed/>
                </p:oleObj>
              </mc:Choice>
              <mc:Fallback>
                <p:oleObj name="معادلة" r:id="rId4" imgW="1765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5126038"/>
                        <a:ext cx="2493963" cy="750887"/>
                      </a:xfrm>
                      <a:prstGeom prst="rect">
                        <a:avLst/>
                      </a:prstGeom>
                      <a:blipFill dpi="0" rotWithShape="0">
                        <a:blip r:embed="rId6">
                          <a:alphaModFix amt="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016589"/>
            <a:ext cx="79302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38513" y="4271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38513" y="4729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8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145289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7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145289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1724" r="-10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1724" r="-9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24757" t="-1724" r="-491748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23671" t="-1724" r="-38937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7778" t="-1724" r="-25822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96018" t="-1724" r="-157080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5775" t="-1724" b="-731034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7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708772" r="-10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708772" r="-9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كائن 5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46879"/>
              </p:ext>
            </p:extLst>
          </p:nvPr>
        </p:nvGraphicFramePr>
        <p:xfrm>
          <a:off x="1628775" y="5126038"/>
          <a:ext cx="24939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4" name="معادلة" r:id="rId4" imgW="1765080" imgH="533160" progId="Equation.3">
                  <p:embed/>
                </p:oleObj>
              </mc:Choice>
              <mc:Fallback>
                <p:oleObj name="معادلة" r:id="rId4" imgW="1765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5126038"/>
                        <a:ext cx="2493963" cy="750887"/>
                      </a:xfrm>
                      <a:prstGeom prst="rect">
                        <a:avLst/>
                      </a:prstGeom>
                      <a:blipFill dpi="0" rotWithShape="0">
                        <a:blip r:embed="rId6">
                          <a:alphaModFix amt="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016589"/>
            <a:ext cx="79302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38513" y="4271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38513" y="4729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8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836824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7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836824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1724" r="-10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1724" r="-9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24757" t="-1724" r="-491748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23671" t="-1724" r="-38937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7778" t="-1724" r="-25822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96018" t="-1724" r="-157080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5775" t="-1724" b="-731034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7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708772" r="-10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708772" r="-9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كائن 5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74432"/>
              </p:ext>
            </p:extLst>
          </p:nvPr>
        </p:nvGraphicFramePr>
        <p:xfrm>
          <a:off x="1628775" y="5126038"/>
          <a:ext cx="24939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0" name="معادلة" r:id="rId4" imgW="1765080" imgH="533160" progId="Equation.3">
                  <p:embed/>
                </p:oleObj>
              </mc:Choice>
              <mc:Fallback>
                <p:oleObj name="معادلة" r:id="rId4" imgW="1765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5126038"/>
                        <a:ext cx="2493963" cy="750887"/>
                      </a:xfrm>
                      <a:prstGeom prst="rect">
                        <a:avLst/>
                      </a:prstGeom>
                      <a:blipFill dpi="0" rotWithShape="0">
                        <a:blip r:embed="rId6">
                          <a:alphaModFix amt="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كائن 6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577678"/>
              </p:ext>
            </p:extLst>
          </p:nvPr>
        </p:nvGraphicFramePr>
        <p:xfrm>
          <a:off x="4043453" y="5197892"/>
          <a:ext cx="1311606" cy="60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1" name="معادلة" r:id="rId7" imgW="927100" imgH="419100" progId="Equation.3">
                  <p:embed/>
                </p:oleObj>
              </mc:Choice>
              <mc:Fallback>
                <p:oleObj name="معادلة" r:id="rId7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453" y="5197892"/>
                        <a:ext cx="1311606" cy="601110"/>
                      </a:xfrm>
                      <a:prstGeom prst="rect">
                        <a:avLst/>
                      </a:prstGeom>
                      <a:blipFill dpi="0" rotWithShape="0">
                        <a:blip r:embed="rId6">
                          <a:alphaModFix amt="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016589"/>
            <a:ext cx="79302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38513" y="4271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38513" y="4729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49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836824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7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836824"/>
                  </p:ext>
                </p:extLst>
              </p:nvPr>
            </p:nvGraphicFramePr>
            <p:xfrm>
              <a:off x="35496" y="1992994"/>
              <a:ext cx="8990549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9653"/>
                    <a:gridCol w="783146"/>
                    <a:gridCol w="1253863"/>
                    <a:gridCol w="1260491"/>
                    <a:gridCol w="1371827"/>
                    <a:gridCol w="1379780"/>
                    <a:gridCol w="2161789"/>
                  </a:tblGrid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1724" r="-10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1724" r="-952344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24757" t="-1724" r="-491748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23671" t="-1724" r="-38937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7778" t="-1724" r="-258222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96018" t="-1724" r="-157080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5775" t="-1724" b="-731034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∑=</a:t>
                          </a:r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</a:rPr>
                            <a:t>20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7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81" t="-708772" r="-10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781" t="-708772" r="-952344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كائن 5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74432"/>
              </p:ext>
            </p:extLst>
          </p:nvPr>
        </p:nvGraphicFramePr>
        <p:xfrm>
          <a:off x="1628775" y="5126038"/>
          <a:ext cx="24939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6" name="معادلة" r:id="rId4" imgW="1765080" imgH="533160" progId="Equation.3">
                  <p:embed/>
                </p:oleObj>
              </mc:Choice>
              <mc:Fallback>
                <p:oleObj name="معادلة" r:id="rId4" imgW="1765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5126038"/>
                        <a:ext cx="2493963" cy="750887"/>
                      </a:xfrm>
                      <a:prstGeom prst="rect">
                        <a:avLst/>
                      </a:prstGeom>
                      <a:blipFill dpi="0" rotWithShape="0">
                        <a:blip r:embed="rId6">
                          <a:alphaModFix amt="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كائن 6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577678"/>
              </p:ext>
            </p:extLst>
          </p:nvPr>
        </p:nvGraphicFramePr>
        <p:xfrm>
          <a:off x="4043453" y="5197892"/>
          <a:ext cx="1311606" cy="60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7" name="معادلة" r:id="rId7" imgW="927100" imgH="419100" progId="Equation.3">
                  <p:embed/>
                </p:oleObj>
              </mc:Choice>
              <mc:Fallback>
                <p:oleObj name="معادلة" r:id="rId7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453" y="5197892"/>
                        <a:ext cx="1311606" cy="601110"/>
                      </a:xfrm>
                      <a:prstGeom prst="rect">
                        <a:avLst/>
                      </a:prstGeom>
                      <a:blipFill dpi="0" rotWithShape="0">
                        <a:blip r:embed="rId6">
                          <a:alphaModFix amt="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كائن 7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009369"/>
              </p:ext>
            </p:extLst>
          </p:nvPr>
        </p:nvGraphicFramePr>
        <p:xfrm>
          <a:off x="5427067" y="5197892"/>
          <a:ext cx="8731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8" name="معادلة" r:id="rId9" imgW="558720" imgH="393480" progId="Equation.3">
                  <p:embed/>
                </p:oleObj>
              </mc:Choice>
              <mc:Fallback>
                <p:oleObj name="معادلة" r:id="rId9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067" y="5197892"/>
                        <a:ext cx="873125" cy="576263"/>
                      </a:xfrm>
                      <a:prstGeom prst="rect">
                        <a:avLst/>
                      </a:prstGeom>
                      <a:blipFill dpi="0" rotWithShape="0">
                        <a:blip r:embed="rId6">
                          <a:alphaModFix amt="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016589"/>
            <a:ext cx="79302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38513" y="4271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38513" y="4729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49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831777"/>
            <a:ext cx="7930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227680"/>
                  </p:ext>
                </p:extLst>
              </p:nvPr>
            </p:nvGraphicFramePr>
            <p:xfrm>
              <a:off x="1206165" y="1422519"/>
              <a:ext cx="6248701" cy="3154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2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3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𝑥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endParaRPr lang="en-US" sz="1800" b="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𝑥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𝑦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endParaRPr lang="en-US" sz="1800" b="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227680"/>
                  </p:ext>
                </p:extLst>
              </p:nvPr>
            </p:nvGraphicFramePr>
            <p:xfrm>
              <a:off x="1206165" y="1422519"/>
              <a:ext cx="6248701" cy="31342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42062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r="-38809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r="-242437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48066" r="-21878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9797" r="-10101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15578" b="-821739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2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3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10553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t="-415000" r="-388095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t="-415000" r="-242437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9512" y="289713"/>
            <a:ext cx="3775236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طريقة أخرى من البيانات مباشرة </a:t>
            </a:r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  <p:graphicFrame>
        <p:nvGraphicFramePr>
          <p:cNvPr id="3" name="كائن 2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529324"/>
              </p:ext>
            </p:extLst>
          </p:nvPr>
        </p:nvGraphicFramePr>
        <p:xfrm>
          <a:off x="611188" y="4868863"/>
          <a:ext cx="3600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5" name="معادلة" r:id="rId4" imgW="2832100" imgH="596900" progId="Equation.3">
                  <p:embed/>
                </p:oleObj>
              </mc:Choice>
              <mc:Fallback>
                <p:oleObj name="معادلة" r:id="rId4" imgW="2832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868863"/>
                        <a:ext cx="3600450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5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831777"/>
            <a:ext cx="7930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8648562"/>
                  </p:ext>
                </p:extLst>
              </p:nvPr>
            </p:nvGraphicFramePr>
            <p:xfrm>
              <a:off x="1206165" y="1422519"/>
              <a:ext cx="6248701" cy="3154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2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3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𝑥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𝑥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𝑦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8648562"/>
                  </p:ext>
                </p:extLst>
              </p:nvPr>
            </p:nvGraphicFramePr>
            <p:xfrm>
              <a:off x="1206165" y="1422519"/>
              <a:ext cx="6248701" cy="31342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42062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r="-38809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r="-242437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48066" r="-21878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9797" r="-10101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15578" b="-821739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2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3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10553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t="-415000" r="-388095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t="-415000" r="-242437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9512" y="289713"/>
            <a:ext cx="3775236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طريقة أخرى من البيانات مباشرة </a:t>
            </a:r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  <p:graphicFrame>
        <p:nvGraphicFramePr>
          <p:cNvPr id="3" name="كائن 2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524467"/>
              </p:ext>
            </p:extLst>
          </p:nvPr>
        </p:nvGraphicFramePr>
        <p:xfrm>
          <a:off x="611188" y="4868863"/>
          <a:ext cx="3600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5" name="معادلة" r:id="rId4" imgW="2832100" imgH="596900" progId="Equation.3">
                  <p:embed/>
                </p:oleObj>
              </mc:Choice>
              <mc:Fallback>
                <p:oleObj name="معادلة" r:id="rId4" imgW="2832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868863"/>
                        <a:ext cx="3600450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831777"/>
            <a:ext cx="7930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384354"/>
                  </p:ext>
                </p:extLst>
              </p:nvPr>
            </p:nvGraphicFramePr>
            <p:xfrm>
              <a:off x="1206165" y="1422519"/>
              <a:ext cx="6248701" cy="3154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2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3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𝑥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𝑥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=225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𝑦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=225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384354"/>
                  </p:ext>
                </p:extLst>
              </p:nvPr>
            </p:nvGraphicFramePr>
            <p:xfrm>
              <a:off x="1206165" y="1422519"/>
              <a:ext cx="6248701" cy="3154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42062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r="-38809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r="-242437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48066" r="-21878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9797" r="-10101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15578" b="-821739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2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3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30936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t="-398077" r="-388095" b="-1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t="-398077" r="-242437" b="-1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9512" y="289713"/>
            <a:ext cx="3775236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طريقة أخرى من البيانات مباشرة </a:t>
            </a:r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  <p:graphicFrame>
        <p:nvGraphicFramePr>
          <p:cNvPr id="3" name="كائن 2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61495"/>
              </p:ext>
            </p:extLst>
          </p:nvPr>
        </p:nvGraphicFramePr>
        <p:xfrm>
          <a:off x="611188" y="4868863"/>
          <a:ext cx="3600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4" name="معادلة" r:id="rId4" imgW="2832100" imgH="596900" progId="Equation.3">
                  <p:embed/>
                </p:oleObj>
              </mc:Choice>
              <mc:Fallback>
                <p:oleObj name="معادلة" r:id="rId4" imgW="2832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868863"/>
                        <a:ext cx="3600450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5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539552" y="1628800"/>
                <a:ext cx="8064896" cy="14244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ar-SA" sz="2800" dirty="0" smtClean="0"/>
                  <a:t>التباين حالة خاصة من التغاير: </a:t>
                </a:r>
                <a:endParaRPr lang="en-US" sz="2800" dirty="0"/>
              </a:p>
              <a:p>
                <a:r>
                  <a:rPr lang="ar-SA" sz="2800" dirty="0"/>
                  <a:t>مدى التباين من صفر إلى مالا نهاية          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0</m:t>
                    </m:r>
                    <m:r>
                      <a:rPr lang="ar-SA" sz="280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≤∞</m:t>
                    </m:r>
                  </m:oMath>
                </a14:m>
                <a:endParaRPr lang="en-US" sz="2800" dirty="0"/>
              </a:p>
              <a:p>
                <a:r>
                  <a:rPr lang="ar-SA" sz="2800" dirty="0"/>
                  <a:t>مدى التغاير من ما لا نهاية إلى ما لا نهاية     </a:t>
                </a:r>
                <a14:m>
                  <m:oMath xmlns:m="http://schemas.openxmlformats.org/officeDocument/2006/math">
                    <m:r>
                      <a:rPr lang="ar-SA" sz="2800">
                        <a:latin typeface="Cambria Math"/>
                      </a:rPr>
                      <m:t>∞≤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  <m:sup/>
                    </m:sSubSup>
                    <m:r>
                      <a:rPr lang="en-US" sz="2800" i="1">
                        <a:latin typeface="Cambria Math"/>
                      </a:rPr>
                      <m:t>≤∞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8064896" cy="14244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ستطيل 2"/>
          <p:cNvSpPr/>
          <p:nvPr/>
        </p:nvSpPr>
        <p:spPr>
          <a:xfrm>
            <a:off x="539552" y="4509120"/>
            <a:ext cx="806489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مجموع التباين داخل كل متغير  مع التباين بين المتغيرين يسمى  (التباين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الكلي)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553744" y="404664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b="1" dirty="0" smtClean="0"/>
              <a:t>التغاير</a:t>
            </a:r>
            <a:endParaRPr lang="en-US" sz="16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6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831777"/>
            <a:ext cx="7930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9741739"/>
                  </p:ext>
                </p:extLst>
              </p:nvPr>
            </p:nvGraphicFramePr>
            <p:xfrm>
              <a:off x="1206165" y="1422519"/>
              <a:ext cx="6248701" cy="3154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2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3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12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𝑥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𝑥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=225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𝑦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=225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52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9741739"/>
                  </p:ext>
                </p:extLst>
              </p:nvPr>
            </p:nvGraphicFramePr>
            <p:xfrm>
              <a:off x="1206165" y="1422519"/>
              <a:ext cx="6248701" cy="3154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42062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r="-38809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r="-242437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48066" r="-21878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9797" r="-10101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15578" b="-821739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2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3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12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30936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t="-398077" r="-388095" b="-1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t="-398077" r="-242437" b="-1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52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9512" y="289713"/>
            <a:ext cx="3775236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طريقة أخرى من البيانات مباشرة </a:t>
            </a:r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  <p:graphicFrame>
        <p:nvGraphicFramePr>
          <p:cNvPr id="3" name="كائن 2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61495"/>
              </p:ext>
            </p:extLst>
          </p:nvPr>
        </p:nvGraphicFramePr>
        <p:xfrm>
          <a:off x="611188" y="4868863"/>
          <a:ext cx="3600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8" name="معادلة" r:id="rId4" imgW="2832100" imgH="596900" progId="Equation.3">
                  <p:embed/>
                </p:oleObj>
              </mc:Choice>
              <mc:Fallback>
                <p:oleObj name="معادلة" r:id="rId4" imgW="2832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868863"/>
                        <a:ext cx="3600450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5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831777"/>
            <a:ext cx="7930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2944183"/>
                  </p:ext>
                </p:extLst>
              </p:nvPr>
            </p:nvGraphicFramePr>
            <p:xfrm>
              <a:off x="1206165" y="1422519"/>
              <a:ext cx="6248701" cy="3154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2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3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12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9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𝑥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𝑥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=225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𝑦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=225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52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2944183"/>
                  </p:ext>
                </p:extLst>
              </p:nvPr>
            </p:nvGraphicFramePr>
            <p:xfrm>
              <a:off x="1206165" y="1422519"/>
              <a:ext cx="6248701" cy="3154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42062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r="-38809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r="-242437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48066" r="-21878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9797" r="-10101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15578" b="-821739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2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3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12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9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30936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t="-398077" r="-388095" b="-1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t="-398077" r="-242437" b="-1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52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9512" y="289713"/>
            <a:ext cx="3775236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طريقة أخرى من البيانات مباشرة </a:t>
            </a:r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  <p:graphicFrame>
        <p:nvGraphicFramePr>
          <p:cNvPr id="3" name="كائن 2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61495"/>
              </p:ext>
            </p:extLst>
          </p:nvPr>
        </p:nvGraphicFramePr>
        <p:xfrm>
          <a:off x="611188" y="4868863"/>
          <a:ext cx="3600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2" name="معادلة" r:id="rId4" imgW="2832100" imgH="596900" progId="Equation.3">
                  <p:embed/>
                </p:oleObj>
              </mc:Choice>
              <mc:Fallback>
                <p:oleObj name="معادلة" r:id="rId4" imgW="2832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868863"/>
                        <a:ext cx="3600450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5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831777"/>
            <a:ext cx="7930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173958"/>
                  </p:ext>
                </p:extLst>
              </p:nvPr>
            </p:nvGraphicFramePr>
            <p:xfrm>
              <a:off x="1206165" y="1422519"/>
              <a:ext cx="6248701" cy="3154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9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2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3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12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9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𝑥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𝑥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=225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𝑦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=225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52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173958"/>
                  </p:ext>
                </p:extLst>
              </p:nvPr>
            </p:nvGraphicFramePr>
            <p:xfrm>
              <a:off x="1206165" y="1422519"/>
              <a:ext cx="6248701" cy="3154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42062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r="-38809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r="-242437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48066" r="-21878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9797" r="-101015" b="-8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15578" b="-821739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9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2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3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12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9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30936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t="-398077" r="-388095" b="-1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t="-398077" r="-242437" b="-1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52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9512" y="289713"/>
            <a:ext cx="3775236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طريقة أخرى من البيانات مباشرة </a:t>
            </a:r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  <p:graphicFrame>
        <p:nvGraphicFramePr>
          <p:cNvPr id="3" name="كائن 2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61495"/>
              </p:ext>
            </p:extLst>
          </p:nvPr>
        </p:nvGraphicFramePr>
        <p:xfrm>
          <a:off x="611188" y="4868863"/>
          <a:ext cx="3600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6" name="معادلة" r:id="rId4" imgW="2832100" imgH="596900" progId="Equation.3">
                  <p:embed/>
                </p:oleObj>
              </mc:Choice>
              <mc:Fallback>
                <p:oleObj name="معادلة" r:id="rId4" imgW="2832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868863"/>
                        <a:ext cx="3600450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5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831777"/>
            <a:ext cx="7930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أوجد معامل ارتباط بيرسون بين المتغيرين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909472"/>
                  </p:ext>
                </p:extLst>
              </p:nvPr>
            </p:nvGraphicFramePr>
            <p:xfrm>
              <a:off x="1206165" y="1422519"/>
              <a:ext cx="6248701" cy="3154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9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2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3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12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9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𝑥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𝑥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=225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𝑦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/>
                                              <a:cs typeface="Arial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=225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52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جدول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909472"/>
                  </p:ext>
                </p:extLst>
              </p:nvPr>
            </p:nvGraphicFramePr>
            <p:xfrm>
              <a:off x="1206165" y="1422519"/>
              <a:ext cx="6248701" cy="3154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0160"/>
                    <a:gridCol w="1452372"/>
                    <a:gridCol w="1100694"/>
                    <a:gridCol w="1204247"/>
                    <a:gridCol w="1211228"/>
                  </a:tblGrid>
                  <a:tr h="42062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r="-388095" b="-824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r="-242437" b="-824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48066" r="-218785" b="-824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9797" r="-101015" b="-824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15578" b="-824638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9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2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3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12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9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</a:rPr>
                            <a:t>4</a:t>
                          </a:r>
                          <a:endParaRPr lang="en-US" sz="2400" b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36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30936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" t="-398077" r="-388095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8655" t="-398077" r="-242437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52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9512" y="289713"/>
            <a:ext cx="3775236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طريقة أخرى من البيانات مباشرة </a:t>
            </a:r>
          </a:p>
        </p:txBody>
      </p:sp>
      <p:sp>
        <p:nvSpPr>
          <p:cNvPr id="19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بيرسون للارتباط </a:t>
            </a:r>
            <a:r>
              <a:rPr lang="ar-SA" sz="2800" dirty="0" smtClean="0"/>
              <a:t>الخطي</a:t>
            </a:r>
            <a:endParaRPr lang="en-US" sz="2800" dirty="0"/>
          </a:p>
        </p:txBody>
      </p:sp>
      <p:graphicFrame>
        <p:nvGraphicFramePr>
          <p:cNvPr id="3" name="كائن 2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524467"/>
              </p:ext>
            </p:extLst>
          </p:nvPr>
        </p:nvGraphicFramePr>
        <p:xfrm>
          <a:off x="611188" y="4868863"/>
          <a:ext cx="3600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2" name="معادلة" r:id="rId4" imgW="2832100" imgH="596900" progId="Equation.3">
                  <p:embed/>
                </p:oleObj>
              </mc:Choice>
              <mc:Fallback>
                <p:oleObj name="معادلة" r:id="rId4" imgW="2832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868863"/>
                        <a:ext cx="3600450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كائن 3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81805"/>
              </p:ext>
            </p:extLst>
          </p:nvPr>
        </p:nvGraphicFramePr>
        <p:xfrm>
          <a:off x="8045450" y="5938838"/>
          <a:ext cx="3429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3" name="معادلة" r:id="rId6" imgW="228402" imgH="177646" progId="Equation.3">
                  <p:embed/>
                </p:oleObj>
              </mc:Choice>
              <mc:Fallback>
                <p:oleObj name="معادلة" r:id="rId6" imgW="228402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5938838"/>
                        <a:ext cx="342900" cy="306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كائن 4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717925"/>
              </p:ext>
            </p:extLst>
          </p:nvPr>
        </p:nvGraphicFramePr>
        <p:xfrm>
          <a:off x="7273925" y="5732463"/>
          <a:ext cx="6111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4" name="معادلة" r:id="rId8" imgW="406048" imgH="393359" progId="Equation.3">
                  <p:embed/>
                </p:oleObj>
              </mc:Choice>
              <mc:Fallback>
                <p:oleObj name="معادلة" r:id="rId8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732463"/>
                        <a:ext cx="611188" cy="679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كائن 5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902064"/>
              </p:ext>
            </p:extLst>
          </p:nvPr>
        </p:nvGraphicFramePr>
        <p:xfrm>
          <a:off x="5940425" y="5732463"/>
          <a:ext cx="12779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5" name="معادلة" r:id="rId10" imgW="850531" imgH="418918" progId="Equation.3">
                  <p:embed/>
                </p:oleObj>
              </mc:Choice>
              <mc:Fallback>
                <p:oleObj name="معادلة" r:id="rId10" imgW="85053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732463"/>
                        <a:ext cx="1277938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كائن 6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404717"/>
              </p:ext>
            </p:extLst>
          </p:nvPr>
        </p:nvGraphicFramePr>
        <p:xfrm>
          <a:off x="3563938" y="5732463"/>
          <a:ext cx="2384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6" name="معادلة" r:id="rId12" imgW="1587500" imgH="419100" progId="Equation.3">
                  <p:embed/>
                </p:oleObj>
              </mc:Choice>
              <mc:Fallback>
                <p:oleObj name="معادلة" r:id="rId12" imgW="1587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732463"/>
                        <a:ext cx="2384425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كائن 7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445087"/>
              </p:ext>
            </p:extLst>
          </p:nvPr>
        </p:nvGraphicFramePr>
        <p:xfrm>
          <a:off x="395288" y="5732463"/>
          <a:ext cx="3146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7" name="معادلة" r:id="rId14" imgW="2095200" imgH="419040" progId="Equation.3">
                  <p:embed/>
                </p:oleObj>
              </mc:Choice>
              <mc:Fallback>
                <p:oleObj name="معادلة" r:id="rId14" imgW="2095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732463"/>
                        <a:ext cx="3146425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1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519068"/>
              </p:ext>
            </p:extLst>
          </p:nvPr>
        </p:nvGraphicFramePr>
        <p:xfrm>
          <a:off x="913133" y="4077072"/>
          <a:ext cx="7125232" cy="936105"/>
        </p:xfrm>
        <a:graphic>
          <a:graphicData uri="http://schemas.openxmlformats.org/drawingml/2006/table">
            <a:tbl>
              <a:tblPr rtl="1" firstRow="1" firstCol="1" bandRow="1">
                <a:tableStyleId>{69012ECD-51FC-41F1-AA8D-1B2483CD663E}</a:tableStyleId>
              </a:tblPr>
              <a:tblGrid>
                <a:gridCol w="929264"/>
                <a:gridCol w="929264"/>
                <a:gridCol w="929264"/>
                <a:gridCol w="930016"/>
                <a:gridCol w="929264"/>
                <a:gridCol w="929264"/>
                <a:gridCol w="605189"/>
                <a:gridCol w="943707"/>
              </a:tblGrid>
              <a:tr h="3120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سعد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حمد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خالد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صالح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سعود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فهد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محمد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الطالب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effectLst/>
                        </a:rPr>
                        <a:t>جيد جدا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ضعيف جدا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جيد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ضعيف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ممتاز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effectLst/>
                        </a:rPr>
                        <a:t>جيد جدا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مقبول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bg1"/>
                          </a:solidFill>
                          <a:effectLst/>
                        </a:rPr>
                        <a:t>الاحصاء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ممتاز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ضعيف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جيد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مقبول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effectLst/>
                        </a:rPr>
                        <a:t>جيد جدا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جيد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جيد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bg1"/>
                          </a:solidFill>
                          <a:effectLst/>
                        </a:rPr>
                        <a:t>علم النفس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err="1" smtClean="0"/>
              <a:t>سبيرمان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ستطيل 13"/>
              <p:cNvSpPr/>
              <p:nvPr/>
            </p:nvSpPr>
            <p:spPr>
              <a:xfrm>
                <a:off x="1115616" y="1268760"/>
                <a:ext cx="6912768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SA" sz="2000" b="1" dirty="0"/>
                  <a:t> يستخدم مع البيانات الوصفية الترتيبية ويحسب كما يلي</a:t>
                </a:r>
                <a:r>
                  <a:rPr lang="ar-SA" sz="2000" b="1" dirty="0" smtClean="0"/>
                  <a:t>:</a:t>
                </a:r>
              </a:p>
              <a:p>
                <a:endParaRPr lang="ar-SA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𝒓</m:t>
                          </m:r>
                        </m:e>
                        <m:sub/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𝟔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SA" sz="2000" b="1" dirty="0" smtClean="0"/>
              </a:p>
            </p:txBody>
          </p:sp>
        </mc:Choice>
        <mc:Fallback xmlns="">
          <p:sp>
            <p:nvSpPr>
              <p:cNvPr id="14" name="مستطيل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268760"/>
                <a:ext cx="6912768" cy="1415772"/>
              </a:xfrm>
              <a:prstGeom prst="rect">
                <a:avLst/>
              </a:prstGeom>
              <a:blipFill rotWithShape="1">
                <a:blip r:embed="rId2"/>
                <a:stretch>
                  <a:fillRect t="-1724" r="-9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ستطيل 14"/>
          <p:cNvSpPr/>
          <p:nvPr/>
        </p:nvSpPr>
        <p:spPr>
          <a:xfrm>
            <a:off x="1270539" y="3212976"/>
            <a:ext cx="6692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مثال: </a:t>
            </a:r>
          </a:p>
          <a:p>
            <a:r>
              <a:rPr lang="ar-SA" b="1" dirty="0" smtClean="0"/>
              <a:t>احسب معامل ارتباط </a:t>
            </a:r>
            <a:r>
              <a:rPr lang="ar-SA" b="1" dirty="0" err="1" smtClean="0"/>
              <a:t>سبيرمان</a:t>
            </a:r>
            <a:r>
              <a:rPr lang="ar-SA" b="1" dirty="0" smtClean="0"/>
              <a:t> للبيانات التالية: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86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794777"/>
                  </p:ext>
                </p:extLst>
              </p:nvPr>
            </p:nvGraphicFramePr>
            <p:xfrm>
              <a:off x="539552" y="1628800"/>
              <a:ext cx="7488828" cy="3995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8138"/>
                    <a:gridCol w="1248138"/>
                    <a:gridCol w="1248138"/>
                    <a:gridCol w="1248138"/>
                    <a:gridCol w="1248138"/>
                    <a:gridCol w="1248138"/>
                  </a:tblGrid>
                  <a:tr h="63234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y</a:t>
                          </a:r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y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الفرق بين الرتبتين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مقبول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ممتاز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جيدجدا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مقبول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 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ضعيف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ممتاز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794777"/>
                  </p:ext>
                </p:extLst>
              </p:nvPr>
            </p:nvGraphicFramePr>
            <p:xfrm>
              <a:off x="539552" y="1628800"/>
              <a:ext cx="7488828" cy="3995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8138"/>
                    <a:gridCol w="1248138"/>
                    <a:gridCol w="1248138"/>
                    <a:gridCol w="1248138"/>
                    <a:gridCol w="1248138"/>
                    <a:gridCol w="1248138"/>
                  </a:tblGrid>
                  <a:tr h="70104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y</a:t>
                          </a:r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y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01961" t="-7826" r="-100490" b="-48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99512" t="-7826" b="-488696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مقبول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ممتاز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جيدجدا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مقبول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 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ضعيف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ممتاز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مستطيل 1"/>
          <p:cNvSpPr/>
          <p:nvPr/>
        </p:nvSpPr>
        <p:spPr>
          <a:xfrm>
            <a:off x="3275856" y="836712"/>
            <a:ext cx="2448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/>
              <a:t>الحل</a:t>
            </a:r>
            <a:endParaRPr lang="ar-SA" sz="2800" dirty="0"/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err="1" smtClean="0"/>
              <a:t>سبيرمان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922516" y="393962"/>
                <a:ext cx="2318134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𝒓</m:t>
                          </m:r>
                        </m:e>
                        <m:sub/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16" y="393962"/>
                <a:ext cx="2318134" cy="7043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826428"/>
                  </p:ext>
                </p:extLst>
              </p:nvPr>
            </p:nvGraphicFramePr>
            <p:xfrm>
              <a:off x="539552" y="1628800"/>
              <a:ext cx="7488828" cy="3995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8138"/>
                    <a:gridCol w="1248138"/>
                    <a:gridCol w="1248138"/>
                    <a:gridCol w="1248138"/>
                    <a:gridCol w="1248138"/>
                    <a:gridCol w="1248138"/>
                  </a:tblGrid>
                  <a:tr h="63234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y</a:t>
                          </a:r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y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الفرق بين الرتبتين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مقبول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ممتاز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جيدجدا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مقبول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 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ضعيف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ممتاز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826428"/>
                  </p:ext>
                </p:extLst>
              </p:nvPr>
            </p:nvGraphicFramePr>
            <p:xfrm>
              <a:off x="539552" y="1628800"/>
              <a:ext cx="7488828" cy="3995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8138"/>
                    <a:gridCol w="1248138"/>
                    <a:gridCol w="1248138"/>
                    <a:gridCol w="1248138"/>
                    <a:gridCol w="1248138"/>
                    <a:gridCol w="1248138"/>
                  </a:tblGrid>
                  <a:tr h="70104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y</a:t>
                          </a:r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y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01961" t="-7826" r="-100490" b="-48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99512" t="-7826" b="-488696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مقبول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ممتاز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جيدجدا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مقبول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 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ضعيف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ممتاز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مستطيل 1"/>
          <p:cNvSpPr/>
          <p:nvPr/>
        </p:nvSpPr>
        <p:spPr>
          <a:xfrm>
            <a:off x="3275856" y="836712"/>
            <a:ext cx="2448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/>
              <a:t>الحل</a:t>
            </a:r>
            <a:endParaRPr lang="ar-SA" sz="2800" dirty="0"/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err="1" smtClean="0"/>
              <a:t>سبيرمان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922516" y="393962"/>
                <a:ext cx="2318134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𝒓</m:t>
                          </m:r>
                        </m:e>
                        <m:sub/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16" y="393962"/>
                <a:ext cx="2318134" cy="7043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3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979111"/>
                  </p:ext>
                </p:extLst>
              </p:nvPr>
            </p:nvGraphicFramePr>
            <p:xfrm>
              <a:off x="539552" y="1628800"/>
              <a:ext cx="7488828" cy="3995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8138"/>
                    <a:gridCol w="1248138"/>
                    <a:gridCol w="1248138"/>
                    <a:gridCol w="1248138"/>
                    <a:gridCol w="1248138"/>
                    <a:gridCol w="1248138"/>
                  </a:tblGrid>
                  <a:tr h="63234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y</a:t>
                          </a:r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y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الفرق بين الرتبتين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مقبول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ممتاز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جيدجدا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مقبول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 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ضعيف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ممتاز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979111"/>
                  </p:ext>
                </p:extLst>
              </p:nvPr>
            </p:nvGraphicFramePr>
            <p:xfrm>
              <a:off x="539552" y="1628800"/>
              <a:ext cx="7488828" cy="3995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8138"/>
                    <a:gridCol w="1248138"/>
                    <a:gridCol w="1248138"/>
                    <a:gridCol w="1248138"/>
                    <a:gridCol w="1248138"/>
                    <a:gridCol w="1248138"/>
                  </a:tblGrid>
                  <a:tr h="70104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y</a:t>
                          </a:r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y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01961" t="-7826" r="-100490" b="-48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99512" t="-7826" b="-488696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مقبول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ممتاز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جيدجدا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مقبول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 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ضعيف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ممتاز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مستطيل 1"/>
          <p:cNvSpPr/>
          <p:nvPr/>
        </p:nvSpPr>
        <p:spPr>
          <a:xfrm>
            <a:off x="3275856" y="836712"/>
            <a:ext cx="2448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/>
              <a:t>الحل</a:t>
            </a:r>
            <a:endParaRPr lang="ar-SA" sz="2800" dirty="0"/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err="1" smtClean="0"/>
              <a:t>سبيرمان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922516" y="393962"/>
                <a:ext cx="2318134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𝒓</m:t>
                          </m:r>
                        </m:e>
                        <m:sub/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16" y="393962"/>
                <a:ext cx="2318134" cy="7043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4751352"/>
                  </p:ext>
                </p:extLst>
              </p:nvPr>
            </p:nvGraphicFramePr>
            <p:xfrm>
              <a:off x="539552" y="1628800"/>
              <a:ext cx="7488828" cy="3995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8138"/>
                    <a:gridCol w="1248138"/>
                    <a:gridCol w="1248138"/>
                    <a:gridCol w="1248138"/>
                    <a:gridCol w="1248138"/>
                    <a:gridCol w="1248138"/>
                  </a:tblGrid>
                  <a:tr h="63234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y</a:t>
                          </a:r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y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الفرق بين الرتبتين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مقبول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1.5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ممتاز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جيدجدا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effectLst/>
                            </a:rPr>
                            <a:t>-1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مقبول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 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ضعيف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ممتاز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4751352"/>
                  </p:ext>
                </p:extLst>
              </p:nvPr>
            </p:nvGraphicFramePr>
            <p:xfrm>
              <a:off x="539552" y="1628800"/>
              <a:ext cx="7488828" cy="3995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8138"/>
                    <a:gridCol w="1248138"/>
                    <a:gridCol w="1248138"/>
                    <a:gridCol w="1248138"/>
                    <a:gridCol w="1248138"/>
                    <a:gridCol w="1248138"/>
                  </a:tblGrid>
                  <a:tr h="70104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y</a:t>
                          </a:r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y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01961" t="-7826" r="-100490" b="-48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99512" t="-7826" b="-488696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مقبول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1.5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ممتاز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جيدجدا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effectLst/>
                            </a:rPr>
                            <a:t>-1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مقبول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 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ضعيف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ممتاز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مستطيل 1"/>
          <p:cNvSpPr/>
          <p:nvPr/>
        </p:nvSpPr>
        <p:spPr>
          <a:xfrm>
            <a:off x="3275856" y="836712"/>
            <a:ext cx="2448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/>
              <a:t>الحل</a:t>
            </a:r>
            <a:endParaRPr lang="ar-SA" sz="2800" dirty="0"/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err="1" smtClean="0"/>
              <a:t>سبيرمان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922516" y="393962"/>
                <a:ext cx="2318134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𝒓</m:t>
                          </m:r>
                        </m:e>
                        <m:sub/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16" y="393962"/>
                <a:ext cx="2318134" cy="7043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1355284"/>
            <a:ext cx="763284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200" b="1" dirty="0" smtClean="0"/>
              <a:t>المتغير</a:t>
            </a:r>
            <a:r>
              <a:rPr lang="en-US" sz="3200" b="1" dirty="0" smtClean="0"/>
              <a:t>x</a:t>
            </a:r>
            <a:r>
              <a:rPr lang="ar-SA" sz="3200" b="1" dirty="0" smtClean="0"/>
              <a:t>  :   </a:t>
            </a:r>
            <a:r>
              <a:rPr lang="en-US" sz="3200" b="1" dirty="0" smtClean="0"/>
              <a:t>5 </a:t>
            </a:r>
            <a:r>
              <a:rPr lang="en-US" sz="3200" b="1" dirty="0"/>
              <a:t>, 6 , 8 , 10 , 12 , 14 , </a:t>
            </a:r>
            <a:r>
              <a:rPr lang="en-US" sz="3200" b="1" dirty="0" smtClean="0"/>
              <a:t>15</a:t>
            </a:r>
            <a:endParaRPr lang="en-US" sz="3200" b="1" dirty="0"/>
          </a:p>
          <a:p>
            <a:r>
              <a:rPr lang="ar-SA" sz="3200" b="1" dirty="0"/>
              <a:t> </a:t>
            </a:r>
            <a:endParaRPr lang="en-US" sz="3200" b="1" dirty="0"/>
          </a:p>
          <a:p>
            <a:r>
              <a:rPr lang="ar-SA" sz="3200" b="1" dirty="0" smtClean="0"/>
              <a:t>المتغير</a:t>
            </a:r>
            <a:r>
              <a:rPr lang="en-US" sz="3200" b="1" dirty="0" smtClean="0"/>
              <a:t>y</a:t>
            </a:r>
            <a:r>
              <a:rPr lang="ar-SA" sz="3200" b="1" dirty="0" smtClean="0"/>
              <a:t>  </a:t>
            </a:r>
            <a:r>
              <a:rPr lang="ar-SA" sz="3200" b="1" dirty="0"/>
              <a:t>: </a:t>
            </a:r>
            <a:r>
              <a:rPr lang="en-US" sz="3200" b="1" dirty="0" smtClean="0"/>
              <a:t>1 </a:t>
            </a:r>
            <a:r>
              <a:rPr lang="en-US" sz="3200" b="1" dirty="0"/>
              <a:t>, 2 , 5 , 10 , 15 , 18 , </a:t>
            </a:r>
            <a:r>
              <a:rPr lang="en-US" sz="3200" b="1" dirty="0" smtClean="0"/>
              <a:t>19</a:t>
            </a:r>
            <a:endParaRPr lang="en-US" sz="3200" b="1" dirty="0"/>
          </a:p>
        </p:txBody>
      </p:sp>
      <p:sp>
        <p:nvSpPr>
          <p:cNvPr id="3" name="مستطيل 2"/>
          <p:cNvSpPr/>
          <p:nvPr/>
        </p:nvSpPr>
        <p:spPr>
          <a:xfrm>
            <a:off x="4553744" y="404664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b="1" dirty="0" smtClean="0"/>
              <a:t>التغاير</a:t>
            </a:r>
            <a:endParaRPr lang="en-US" sz="1600" b="1" dirty="0">
              <a:ea typeface="Calibri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55576" y="3212976"/>
            <a:ext cx="7632848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/>
              <a:t>المطلوب:</a:t>
            </a:r>
          </a:p>
          <a:p>
            <a:r>
              <a:rPr lang="ar-SA" sz="3200" b="1" dirty="0" smtClean="0"/>
              <a:t>- تباين المتغير </a:t>
            </a:r>
            <a:r>
              <a:rPr lang="en-US" sz="3200" b="1" dirty="0" smtClean="0"/>
              <a:t>X</a:t>
            </a:r>
            <a:r>
              <a:rPr lang="ar-SA" sz="3200" b="1" dirty="0" smtClean="0"/>
              <a:t> </a:t>
            </a:r>
          </a:p>
          <a:p>
            <a:r>
              <a:rPr lang="ar-SA" sz="3200" b="1" dirty="0" smtClean="0"/>
              <a:t>- تباين المتغير </a:t>
            </a:r>
            <a:r>
              <a:rPr lang="en-US" sz="3200" b="1" dirty="0" smtClean="0"/>
              <a:t>y</a:t>
            </a:r>
            <a:r>
              <a:rPr lang="ar-SA" sz="3200" b="1" dirty="0" smtClean="0"/>
              <a:t> </a:t>
            </a:r>
          </a:p>
          <a:p>
            <a:r>
              <a:rPr lang="ar-SA" sz="3200" b="1" dirty="0" smtClean="0"/>
              <a:t>- تغاير </a:t>
            </a:r>
            <a:r>
              <a:rPr lang="en-US" sz="3200" b="1" dirty="0" err="1" smtClean="0"/>
              <a:t>xy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0658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891717"/>
                  </p:ext>
                </p:extLst>
              </p:nvPr>
            </p:nvGraphicFramePr>
            <p:xfrm>
              <a:off x="539552" y="1628800"/>
              <a:ext cx="7488828" cy="3995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8138"/>
                    <a:gridCol w="1248138"/>
                    <a:gridCol w="1248138"/>
                    <a:gridCol w="1248138"/>
                    <a:gridCol w="1248138"/>
                    <a:gridCol w="1248138"/>
                  </a:tblGrid>
                  <a:tr h="63234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y</a:t>
                          </a:r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y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الفرق بين الرتبتين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مقبول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effectLst/>
                            </a:rPr>
                            <a:t>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1.5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2.25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ممتاز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جيدجدا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effectLst/>
                            </a:rPr>
                            <a:t>-1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مقبول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 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ضعيف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ممتاز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2.25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0750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6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n-US" sz="16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=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6.5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891717"/>
                  </p:ext>
                </p:extLst>
              </p:nvPr>
            </p:nvGraphicFramePr>
            <p:xfrm>
              <a:off x="539552" y="1628800"/>
              <a:ext cx="7488828" cy="3995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8138"/>
                    <a:gridCol w="1248138"/>
                    <a:gridCol w="1248138"/>
                    <a:gridCol w="1248138"/>
                    <a:gridCol w="1248138"/>
                    <a:gridCol w="1248138"/>
                  </a:tblGrid>
                  <a:tr h="70104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y</a:t>
                          </a:r>
                          <a:endParaRPr lang="en-US" sz="16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رتب</a:t>
                          </a:r>
                          <a:r>
                            <a:rPr lang="en-US" sz="2000" dirty="0">
                              <a:effectLst/>
                            </a:rPr>
                            <a:t>y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01961" t="-7826" r="-100490" b="-55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99512" t="-7826" b="-554783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مقبول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effectLst/>
                            </a:rPr>
                            <a:t>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1.5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2.25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ممتاز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جيدجدا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effectLst/>
                            </a:rPr>
                            <a:t>-1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مقبول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6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جيد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4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ضعيف 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ضعيف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7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0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>
                              <a:effectLst/>
                            </a:rPr>
                            <a:t>جيدجدا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4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ممتاز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</a:t>
                          </a:r>
                          <a:endParaRPr lang="en-US" sz="1800" b="1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1.5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</a:rPr>
                            <a:t>2.25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01961" t="-1046552" r="-100490" b="-16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6.5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مستطيل 6"/>
              <p:cNvSpPr/>
              <p:nvPr/>
            </p:nvSpPr>
            <p:spPr>
              <a:xfrm>
                <a:off x="107504" y="5733256"/>
                <a:ext cx="2736304" cy="789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𝟔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733256"/>
                <a:ext cx="2736304" cy="7891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ستطيل 1"/>
          <p:cNvSpPr/>
          <p:nvPr/>
        </p:nvSpPr>
        <p:spPr>
          <a:xfrm>
            <a:off x="3275856" y="836712"/>
            <a:ext cx="2448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/>
              <a:t>الحل</a:t>
            </a:r>
            <a:endParaRPr lang="ar-SA" sz="2800" dirty="0"/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err="1" smtClean="0"/>
              <a:t>سبيرمان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922516" y="393962"/>
                <a:ext cx="2318134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𝒓</m:t>
                          </m:r>
                        </m:e>
                        <m:sub/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16" y="393962"/>
                <a:ext cx="2318134" cy="7043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/>
              <p:cNvSpPr/>
              <p:nvPr/>
            </p:nvSpPr>
            <p:spPr>
              <a:xfrm>
                <a:off x="2627784" y="5792195"/>
                <a:ext cx="5688632" cy="733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𝟔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𝟕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𝟒𝟗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مستطيل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792195"/>
                <a:ext cx="5688632" cy="7331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 8"/>
              <p:cNvSpPr/>
              <p:nvPr/>
            </p:nvSpPr>
            <p:spPr>
              <a:xfrm>
                <a:off x="4508376" y="5805264"/>
                <a:ext cx="1359768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𝟑𝟗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𝟑𝟑𝟔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مستطيل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376" y="5805264"/>
                <a:ext cx="1359768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 9"/>
              <p:cNvSpPr/>
              <p:nvPr/>
            </p:nvSpPr>
            <p:spPr>
              <a:xfrm>
                <a:off x="5796136" y="5949280"/>
                <a:ext cx="151153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</a:rPr>
                        <m:t>−  </m:t>
                      </m:r>
                      <m:r>
                        <a:rPr lang="en-US" sz="2000" b="1" i="1">
                          <a:latin typeface="Cambria Math"/>
                        </a:rPr>
                        <m:t>𝟎</m:t>
                      </m:r>
                      <m:r>
                        <a:rPr lang="en-US" sz="2000" b="1" i="1">
                          <a:latin typeface="Cambria Math"/>
                        </a:rPr>
                        <m:t>.</m:t>
                      </m:r>
                      <m:r>
                        <a:rPr lang="en-US" sz="2000" b="1" i="1"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مستطيل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949280"/>
                <a:ext cx="151153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ستطيل 10"/>
              <p:cNvSpPr/>
              <p:nvPr/>
            </p:nvSpPr>
            <p:spPr>
              <a:xfrm>
                <a:off x="7092280" y="5949280"/>
                <a:ext cx="12238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latin typeface="Cambria Math"/>
                        </a:rPr>
                        <m:t>𝟎</m:t>
                      </m:r>
                      <m:r>
                        <a:rPr lang="en-US" sz="2000" b="1" i="1">
                          <a:latin typeface="Cambria Math"/>
                        </a:rPr>
                        <m:t>.</m:t>
                      </m:r>
                      <m:r>
                        <a:rPr lang="en-US" sz="2000" b="1" i="1">
                          <a:latin typeface="Cambria Math"/>
                        </a:rPr>
                        <m:t>𝟖𝟗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مستطيل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5949280"/>
                <a:ext cx="1223819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1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23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16667"/>
              </p:ext>
            </p:extLst>
          </p:nvPr>
        </p:nvGraphicFramePr>
        <p:xfrm>
          <a:off x="2699792" y="3933056"/>
          <a:ext cx="3101340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3105"/>
                <a:gridCol w="713105"/>
                <a:gridCol w="403860"/>
                <a:gridCol w="448310"/>
                <a:gridCol w="403860"/>
                <a:gridCol w="419100"/>
              </a:tblGrid>
              <a:tr h="2190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غير مدخن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 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 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غير متعلم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 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 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980728"/>
            <a:ext cx="84249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Arial" pitchFamily="34" charset="0"/>
              </a:rPr>
              <a:t>يستخدم عندما تكون البيانات وصفية مرتبة في جدول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Arial" pitchFamily="34" charset="0"/>
              </a:rPr>
              <a:t>2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Arial" pitchFamily="34" charset="0"/>
              </a:rPr>
              <a:t>×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Arial" pitchFamily="34" charset="0"/>
              </a:rPr>
              <a:t>2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Arial" pitchFamily="34" charset="0"/>
              </a:rPr>
              <a:t>  أي مع المتغير ثنائي الصفة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smtClean="0"/>
              <a:t>الاقتران </a:t>
            </a:r>
            <a:r>
              <a:rPr lang="en-US" sz="2800" dirty="0" smtClean="0"/>
              <a:t>AC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/>
              <p:cNvSpPr/>
              <p:nvPr/>
            </p:nvSpPr>
            <p:spPr>
              <a:xfrm>
                <a:off x="2600965" y="2276872"/>
                <a:ext cx="3123163" cy="1035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𝐴𝐶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𝑎𝑑</m:t>
                          </m:r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𝑏𝑐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𝑎𝑑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𝑏𝑐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ar-SA" sz="3200" dirty="0"/>
              </a:p>
            </p:txBody>
          </p:sp>
        </mc:Choice>
        <mc:Fallback xmlns="">
          <p:sp>
            <p:nvSpPr>
              <p:cNvPr id="8" name="مستطيل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965" y="2276872"/>
                <a:ext cx="3123163" cy="10355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0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02010"/>
              </p:ext>
            </p:extLst>
          </p:nvPr>
        </p:nvGraphicFramePr>
        <p:xfrm>
          <a:off x="1835696" y="2132856"/>
          <a:ext cx="3101340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3105"/>
                <a:gridCol w="713105"/>
                <a:gridCol w="403860"/>
                <a:gridCol w="448310"/>
                <a:gridCol w="403860"/>
                <a:gridCol w="419100"/>
              </a:tblGrid>
              <a:tr h="2190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( 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( b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 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 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980728"/>
            <a:ext cx="84249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Arial" pitchFamily="34" charset="0"/>
              </a:rPr>
              <a:t>مثال :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800" b="1" dirty="0" smtClean="0">
                <a:latin typeface="Calibri" pitchFamily="34" charset="0"/>
                <a:ea typeface="+mj-ea"/>
                <a:cs typeface="Arial" pitchFamily="34" charset="0"/>
              </a:rPr>
              <a:t>احسب معامل الاقتران للبيانات في الجدول التالي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smtClean="0"/>
              <a:t>الاقتران </a:t>
            </a:r>
            <a:r>
              <a:rPr lang="en-US" sz="2800" dirty="0" smtClean="0"/>
              <a:t>AC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070932" y="4869160"/>
                <a:ext cx="2387705" cy="799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𝐴𝐶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32" y="4869160"/>
                <a:ext cx="2387705" cy="7997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359582"/>
              </p:ext>
            </p:extLst>
          </p:nvPr>
        </p:nvGraphicFramePr>
        <p:xfrm>
          <a:off x="1835696" y="2132856"/>
          <a:ext cx="3101340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3105"/>
                <a:gridCol w="713105"/>
                <a:gridCol w="403860"/>
                <a:gridCol w="448310"/>
                <a:gridCol w="403860"/>
                <a:gridCol w="419100"/>
              </a:tblGrid>
              <a:tr h="2190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( b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 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 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980728"/>
            <a:ext cx="84249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Arial" pitchFamily="34" charset="0"/>
              </a:rPr>
              <a:t>مثال :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800" b="1" dirty="0" smtClean="0">
                <a:latin typeface="Calibri" pitchFamily="34" charset="0"/>
                <a:ea typeface="+mj-ea"/>
                <a:cs typeface="Arial" pitchFamily="34" charset="0"/>
              </a:rPr>
              <a:t>احسب معامل الاقتران للبيانات في الجدول التالي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smtClean="0"/>
              <a:t>الاقتران </a:t>
            </a:r>
            <a:r>
              <a:rPr lang="en-US" sz="2800" dirty="0" smtClean="0"/>
              <a:t>AC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070932" y="4869160"/>
                <a:ext cx="2387705" cy="799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𝐴𝐶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32" y="4869160"/>
                <a:ext cx="2387705" cy="7997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4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06988"/>
              </p:ext>
            </p:extLst>
          </p:nvPr>
        </p:nvGraphicFramePr>
        <p:xfrm>
          <a:off x="1835696" y="2132856"/>
          <a:ext cx="3101340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3105"/>
                <a:gridCol w="713105"/>
                <a:gridCol w="403860"/>
                <a:gridCol w="448310"/>
                <a:gridCol w="403860"/>
                <a:gridCol w="419100"/>
              </a:tblGrid>
              <a:tr h="2190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 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 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980728"/>
            <a:ext cx="84249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Arial" pitchFamily="34" charset="0"/>
              </a:rPr>
              <a:t>مثال :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800" b="1" dirty="0" smtClean="0">
                <a:latin typeface="Calibri" pitchFamily="34" charset="0"/>
                <a:ea typeface="+mj-ea"/>
                <a:cs typeface="Arial" pitchFamily="34" charset="0"/>
              </a:rPr>
              <a:t>احسب معامل الاقتران للبيانات في الجدول التالي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smtClean="0"/>
              <a:t>الاقتران </a:t>
            </a:r>
            <a:r>
              <a:rPr lang="en-US" sz="2800" dirty="0" smtClean="0"/>
              <a:t>AC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070932" y="4869160"/>
                <a:ext cx="2387705" cy="799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𝐴𝐶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32" y="4869160"/>
                <a:ext cx="2387705" cy="7997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6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78830"/>
              </p:ext>
            </p:extLst>
          </p:nvPr>
        </p:nvGraphicFramePr>
        <p:xfrm>
          <a:off x="1835696" y="2132856"/>
          <a:ext cx="3101340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3105"/>
                <a:gridCol w="713105"/>
                <a:gridCol w="403860"/>
                <a:gridCol w="448310"/>
                <a:gridCol w="403860"/>
                <a:gridCol w="419100"/>
              </a:tblGrid>
              <a:tr h="2190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 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 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980728"/>
            <a:ext cx="84249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Arial" pitchFamily="34" charset="0"/>
              </a:rPr>
              <a:t>مثال :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800" b="1" dirty="0" smtClean="0">
                <a:latin typeface="Calibri" pitchFamily="34" charset="0"/>
                <a:ea typeface="+mj-ea"/>
                <a:cs typeface="Arial" pitchFamily="34" charset="0"/>
              </a:rPr>
              <a:t>احسب معامل الاقتران للبيانات في الجدول التالي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smtClean="0"/>
              <a:t>الاقتران </a:t>
            </a:r>
            <a:r>
              <a:rPr lang="en-US" sz="2800" dirty="0" smtClean="0"/>
              <a:t>AC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070932" y="4869160"/>
                <a:ext cx="2387705" cy="799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𝐴𝐶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32" y="4869160"/>
                <a:ext cx="2387705" cy="7997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0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591569"/>
              </p:ext>
            </p:extLst>
          </p:nvPr>
        </p:nvGraphicFramePr>
        <p:xfrm>
          <a:off x="1835696" y="2132856"/>
          <a:ext cx="3101340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3105"/>
                <a:gridCol w="713105"/>
                <a:gridCol w="403860"/>
                <a:gridCol w="448310"/>
                <a:gridCol w="403860"/>
                <a:gridCol w="419100"/>
              </a:tblGrid>
              <a:tr h="2190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 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 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980728"/>
            <a:ext cx="84249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Arial" pitchFamily="34" charset="0"/>
              </a:rPr>
              <a:t>مثال :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800" b="1" dirty="0" smtClean="0">
                <a:latin typeface="Calibri" pitchFamily="34" charset="0"/>
                <a:ea typeface="+mj-ea"/>
                <a:cs typeface="Arial" pitchFamily="34" charset="0"/>
              </a:rPr>
              <a:t>احسب معامل الاقتران للبيانات في الجدول التالي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smtClean="0"/>
              <a:t>الاقتران </a:t>
            </a:r>
            <a:r>
              <a:rPr lang="en-US" sz="2800" dirty="0" smtClean="0"/>
              <a:t>AC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070932" y="4869160"/>
                <a:ext cx="2387705" cy="799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𝐴𝐶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32" y="4869160"/>
                <a:ext cx="2387705" cy="7997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6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21033"/>
              </p:ext>
            </p:extLst>
          </p:nvPr>
        </p:nvGraphicFramePr>
        <p:xfrm>
          <a:off x="1835696" y="2132856"/>
          <a:ext cx="3101340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3105"/>
                <a:gridCol w="713105"/>
                <a:gridCol w="403860"/>
                <a:gridCol w="448310"/>
                <a:gridCol w="403860"/>
                <a:gridCol w="419100"/>
              </a:tblGrid>
              <a:tr h="2190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 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 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980728"/>
            <a:ext cx="84249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Arial" pitchFamily="34" charset="0"/>
              </a:rPr>
              <a:t>مثال :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800" b="1" dirty="0" smtClean="0">
                <a:latin typeface="Calibri" pitchFamily="34" charset="0"/>
                <a:ea typeface="+mj-ea"/>
                <a:cs typeface="Arial" pitchFamily="34" charset="0"/>
              </a:rPr>
              <a:t>احسب معامل الاقتران للبيانات في الجدول التالي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smtClean="0"/>
              <a:t>الاقتران </a:t>
            </a:r>
            <a:r>
              <a:rPr lang="en-US" sz="2800" dirty="0" smtClean="0"/>
              <a:t>AC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070932" y="4869160"/>
                <a:ext cx="4173450" cy="799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𝐴𝐶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100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450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100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450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32" y="4869160"/>
                <a:ext cx="4173450" cy="7998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7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56672"/>
              </p:ext>
            </p:extLst>
          </p:nvPr>
        </p:nvGraphicFramePr>
        <p:xfrm>
          <a:off x="1835696" y="2132856"/>
          <a:ext cx="3101340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3105"/>
                <a:gridCol w="713105"/>
                <a:gridCol w="403860"/>
                <a:gridCol w="448310"/>
                <a:gridCol w="403860"/>
                <a:gridCol w="419100"/>
              </a:tblGrid>
              <a:tr h="2190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 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 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980728"/>
            <a:ext cx="84249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Arial" pitchFamily="34" charset="0"/>
              </a:rPr>
              <a:t>مثال :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800" b="1" dirty="0" smtClean="0">
                <a:latin typeface="Calibri" pitchFamily="34" charset="0"/>
                <a:ea typeface="+mj-ea"/>
                <a:cs typeface="Arial" pitchFamily="34" charset="0"/>
              </a:rPr>
              <a:t>احسب معامل الاقتران للبيانات في الجدول التالي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smtClean="0"/>
              <a:t>الاقتران </a:t>
            </a:r>
            <a:r>
              <a:rPr lang="en-US" sz="2800" dirty="0" smtClean="0"/>
              <a:t>AC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070932" y="4869160"/>
                <a:ext cx="5312608" cy="799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𝐴𝐶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100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450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100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450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350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550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32" y="4869160"/>
                <a:ext cx="5312608" cy="7998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9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539552" y="1196752"/>
            <a:ext cx="8064896" cy="25202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المحاضرة الثالثة</a:t>
            </a:r>
          </a:p>
          <a:p>
            <a:pPr algn="ctr"/>
            <a:endParaRPr lang="ar-SA" sz="4400" b="1" dirty="0" smtClean="0">
              <a:solidFill>
                <a:srgbClr val="002060"/>
              </a:solidFill>
            </a:endParaRPr>
          </a:p>
          <a:p>
            <a:pPr algn="ctr"/>
            <a:r>
              <a:rPr lang="ar-SA" sz="4400" b="1" dirty="0" smtClean="0">
                <a:solidFill>
                  <a:srgbClr val="002060"/>
                </a:solidFill>
              </a:rPr>
              <a:t>مقاييس العلاقات بين المتغيرات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572000" y="4365104"/>
            <a:ext cx="432048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 smtClean="0">
                <a:solidFill>
                  <a:srgbClr val="00B050"/>
                </a:solidFill>
              </a:rPr>
              <a:t>الجلسة الأولى :</a:t>
            </a:r>
            <a:r>
              <a:rPr lang="ar-SA" sz="3600" b="1" dirty="0">
                <a:solidFill>
                  <a:srgbClr val="00B050"/>
                </a:solidFill>
              </a:rPr>
              <a:t> </a:t>
            </a:r>
            <a:endParaRPr lang="ar-SA" sz="3600" b="1" dirty="0" smtClean="0">
              <a:solidFill>
                <a:srgbClr val="00B050"/>
              </a:solidFill>
            </a:endParaRPr>
          </a:p>
          <a:p>
            <a:pPr algn="ctr"/>
            <a:r>
              <a:rPr lang="ar-SA" sz="3600" b="1" dirty="0" smtClean="0">
                <a:solidFill>
                  <a:srgbClr val="00B050"/>
                </a:solidFill>
              </a:rPr>
              <a:t>(مقاييس الارتباط)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07504" y="4365104"/>
            <a:ext cx="432048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 smtClean="0">
                <a:solidFill>
                  <a:srgbClr val="00B050"/>
                </a:solidFill>
              </a:rPr>
              <a:t>الجلسة الثانية: </a:t>
            </a:r>
          </a:p>
          <a:p>
            <a:pPr algn="ctr"/>
            <a:r>
              <a:rPr lang="ar-SA" sz="3600" b="1" dirty="0" smtClean="0">
                <a:solidFill>
                  <a:srgbClr val="00B050"/>
                </a:solidFill>
              </a:rPr>
              <a:t>(مقياس التنبؤ)</a:t>
            </a:r>
          </a:p>
        </p:txBody>
      </p:sp>
    </p:spTree>
    <p:extLst>
      <p:ext uri="{BB962C8B-B14F-4D97-AF65-F5344CB8AC3E}">
        <p14:creationId xmlns:p14="http://schemas.microsoft.com/office/powerpoint/2010/main" val="15941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56672"/>
              </p:ext>
            </p:extLst>
          </p:nvPr>
        </p:nvGraphicFramePr>
        <p:xfrm>
          <a:off x="1835696" y="2132856"/>
          <a:ext cx="3101340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3105"/>
                <a:gridCol w="713105"/>
                <a:gridCol w="403860"/>
                <a:gridCol w="448310"/>
                <a:gridCol w="403860"/>
                <a:gridCol w="419100"/>
              </a:tblGrid>
              <a:tr h="2190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مدخن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3670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غير متعلم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 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 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980728"/>
            <a:ext cx="84249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Arial" pitchFamily="34" charset="0"/>
              </a:rPr>
              <a:t>مثال :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800" b="1" dirty="0" smtClean="0">
                <a:latin typeface="Calibri" pitchFamily="34" charset="0"/>
                <a:ea typeface="+mj-ea"/>
                <a:cs typeface="Arial" pitchFamily="34" charset="0"/>
              </a:rPr>
              <a:t>احسب معامل الاقتران للبيانات في الجدول التالي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22"/>
          <p:cNvSpPr/>
          <p:nvPr/>
        </p:nvSpPr>
        <p:spPr>
          <a:xfrm>
            <a:off x="4553744" y="116632"/>
            <a:ext cx="4248472" cy="555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2800" dirty="0"/>
              <a:t>معامل </a:t>
            </a:r>
            <a:r>
              <a:rPr lang="ar-SA" sz="2800" dirty="0" smtClean="0"/>
              <a:t>الاقتران </a:t>
            </a:r>
            <a:r>
              <a:rPr lang="en-US" sz="2800" dirty="0" smtClean="0"/>
              <a:t>AC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971600" y="4869160"/>
                <a:ext cx="6199582" cy="799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𝐴𝐶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𝑏𝑐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100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450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100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450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350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550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=−.</m:t>
                      </m:r>
                      <m:r>
                        <a:rPr lang="en-US" sz="2400" b="0" i="1" smtClean="0">
                          <a:latin typeface="Cambria Math"/>
                        </a:rPr>
                        <m:t>63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869160"/>
                <a:ext cx="6199582" cy="7998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9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14870" y="260648"/>
            <a:ext cx="2477749" cy="593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تقديرات</a:t>
            </a:r>
            <a:endParaRPr lang="ar-SA" sz="2800" b="1" dirty="0"/>
          </a:p>
        </p:txBody>
      </p:sp>
      <p:sp>
        <p:nvSpPr>
          <p:cNvPr id="3" name="مستطيل 2"/>
          <p:cNvSpPr/>
          <p:nvPr/>
        </p:nvSpPr>
        <p:spPr>
          <a:xfrm>
            <a:off x="5646869" y="1372536"/>
            <a:ext cx="3425123" cy="96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معالم المجتمع</a:t>
            </a:r>
          </a:p>
          <a:p>
            <a:pPr algn="ctr"/>
            <a:r>
              <a:rPr lang="en-US" sz="2800" b="1" dirty="0" smtClean="0"/>
              <a:t>Parametric</a:t>
            </a:r>
            <a:endParaRPr lang="ar-SA" sz="2800" b="1" dirty="0"/>
          </a:p>
        </p:txBody>
      </p:sp>
      <p:sp>
        <p:nvSpPr>
          <p:cNvPr id="4" name="مستطيل 3"/>
          <p:cNvSpPr/>
          <p:nvPr/>
        </p:nvSpPr>
        <p:spPr>
          <a:xfrm>
            <a:off x="35496" y="1372536"/>
            <a:ext cx="3425123" cy="96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إحصاءات العينة</a:t>
            </a:r>
          </a:p>
          <a:p>
            <a:pPr algn="ctr"/>
            <a:r>
              <a:rPr lang="en-US" sz="2800" b="1" dirty="0" smtClean="0"/>
              <a:t>Statistic</a:t>
            </a:r>
            <a:endParaRPr lang="ar-SA" sz="2800" b="1" dirty="0"/>
          </a:p>
        </p:txBody>
      </p:sp>
      <p:cxnSp>
        <p:nvCxnSpPr>
          <p:cNvPr id="29" name="رابط مستقيم 28"/>
          <p:cNvCxnSpPr>
            <a:endCxn id="3" idx="0"/>
          </p:cNvCxnSpPr>
          <p:nvPr/>
        </p:nvCxnSpPr>
        <p:spPr>
          <a:xfrm>
            <a:off x="7359430" y="1076033"/>
            <a:ext cx="0" cy="29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>
            <a:endCxn id="4" idx="0"/>
          </p:cNvCxnSpPr>
          <p:nvPr/>
        </p:nvCxnSpPr>
        <p:spPr>
          <a:xfrm>
            <a:off x="1748058" y="1076033"/>
            <a:ext cx="0" cy="29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ستطيل 33"/>
          <p:cNvSpPr/>
          <p:nvPr/>
        </p:nvSpPr>
        <p:spPr>
          <a:xfrm>
            <a:off x="5646869" y="2336173"/>
            <a:ext cx="3425123" cy="593007"/>
          </a:xfrm>
          <a:prstGeom prst="rect">
            <a:avLst/>
          </a:prstGeom>
          <a:solidFill>
            <a:srgbClr val="C6D9F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i="1" dirty="0" smtClean="0">
                <a:solidFill>
                  <a:schemeClr val="tx2"/>
                </a:solidFill>
              </a:rPr>
              <a:t>المتوسط الحسابي(</a:t>
            </a:r>
            <a:r>
              <a:rPr lang="ar-SA" sz="2400" b="1" i="1" dirty="0" err="1" smtClean="0">
                <a:solidFill>
                  <a:schemeClr val="tx2"/>
                </a:solidFill>
              </a:rPr>
              <a:t>ميو</a:t>
            </a:r>
            <a:r>
              <a:rPr lang="ar-SA" sz="2400" b="1" i="1" dirty="0" smtClean="0">
                <a:solidFill>
                  <a:schemeClr val="tx2"/>
                </a:solidFill>
              </a:rPr>
              <a:t>)        µ</a:t>
            </a:r>
            <a:endParaRPr lang="ar-SA" sz="2400" b="1" i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ستطيل 34"/>
              <p:cNvSpPr/>
              <p:nvPr/>
            </p:nvSpPr>
            <p:spPr>
              <a:xfrm>
                <a:off x="35496" y="2336173"/>
                <a:ext cx="3425123" cy="593007"/>
              </a:xfrm>
              <a:prstGeom prst="rect">
                <a:avLst/>
              </a:prstGeom>
              <a:solidFill>
                <a:srgbClr val="C6D9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400" b="1" i="1" dirty="0" smtClean="0">
                    <a:solidFill>
                      <a:schemeClr val="tx2"/>
                    </a:solidFill>
                  </a:rPr>
                  <a:t>المتوسط الحسابي(إكس بار)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SA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endParaRPr lang="ar-SA" sz="24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5" name="مستطيل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336173"/>
                <a:ext cx="3425123" cy="593007"/>
              </a:xfrm>
              <a:prstGeom prst="rect">
                <a:avLst/>
              </a:prstGeom>
              <a:blipFill rotWithShape="1">
                <a:blip r:embed="rId2"/>
                <a:stretch>
                  <a:fillRect r="-530" b="-980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ستطيل 35"/>
              <p:cNvSpPr/>
              <p:nvPr/>
            </p:nvSpPr>
            <p:spPr>
              <a:xfrm>
                <a:off x="5646869" y="2929180"/>
                <a:ext cx="3425123" cy="593007"/>
              </a:xfrm>
              <a:prstGeom prst="rect">
                <a:avLst/>
              </a:prstGeom>
              <a:solidFill>
                <a:srgbClr val="C6D9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400" b="1" i="1" dirty="0" smtClean="0">
                    <a:solidFill>
                      <a:schemeClr val="tx2"/>
                    </a:solidFill>
                  </a:rPr>
                  <a:t>التباين(سيجما تربيع)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ar-SA" sz="2400" b="1" i="1" dirty="0" smtClean="0">
                    <a:solidFill>
                      <a:schemeClr val="tx2"/>
                    </a:solidFill>
                  </a:rPr>
                  <a:t> </a:t>
                </a:r>
                <a:endParaRPr lang="ar-SA" sz="24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6" name="مستطيل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869" y="2929180"/>
                <a:ext cx="3425123" cy="593007"/>
              </a:xfrm>
              <a:prstGeom prst="rect">
                <a:avLst/>
              </a:prstGeom>
              <a:blipFill rotWithShape="1">
                <a:blip r:embed="rId3"/>
                <a:stretch>
                  <a:fillRect l="-4770" b="-108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ستطيل 36"/>
              <p:cNvSpPr/>
              <p:nvPr/>
            </p:nvSpPr>
            <p:spPr>
              <a:xfrm>
                <a:off x="35496" y="2929180"/>
                <a:ext cx="3425123" cy="593007"/>
              </a:xfrm>
              <a:prstGeom prst="rect">
                <a:avLst/>
              </a:prstGeom>
              <a:solidFill>
                <a:srgbClr val="C6D9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400" b="1" i="1" dirty="0" smtClean="0">
                    <a:solidFill>
                      <a:schemeClr val="tx2"/>
                    </a:solidFill>
                  </a:rPr>
                  <a:t>التباين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ar-SA" sz="2400" b="1" i="1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مستطيل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929180"/>
                <a:ext cx="3425123" cy="593007"/>
              </a:xfrm>
              <a:prstGeom prst="rect">
                <a:avLst/>
              </a:prstGeom>
              <a:blipFill rotWithShape="1">
                <a:blip r:embed="rId4"/>
                <a:stretch>
                  <a:fillRect l="-4947" b="-108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ستطيل 37"/>
              <p:cNvSpPr/>
              <p:nvPr/>
            </p:nvSpPr>
            <p:spPr>
              <a:xfrm>
                <a:off x="5646869" y="3522187"/>
                <a:ext cx="3425123" cy="593007"/>
              </a:xfrm>
              <a:prstGeom prst="rect">
                <a:avLst/>
              </a:prstGeom>
              <a:solidFill>
                <a:srgbClr val="C6D9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400" b="1" i="1" dirty="0" smtClean="0">
                    <a:solidFill>
                      <a:schemeClr val="tx2"/>
                    </a:solidFill>
                  </a:rPr>
                  <a:t>الانحراف المعياري(سيجما)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/>
                    </m:sSup>
                  </m:oMath>
                </a14:m>
                <a:r>
                  <a:rPr lang="ar-SA" sz="2400" b="1" i="1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مستطيل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869" y="3522187"/>
                <a:ext cx="3425123" cy="593007"/>
              </a:xfrm>
              <a:prstGeom prst="rect">
                <a:avLst/>
              </a:prstGeom>
              <a:blipFill rotWithShape="1">
                <a:blip r:embed="rId5"/>
                <a:stretch>
                  <a:fillRect l="-4770" b="-128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ستطيل 38"/>
              <p:cNvSpPr/>
              <p:nvPr/>
            </p:nvSpPr>
            <p:spPr>
              <a:xfrm>
                <a:off x="35496" y="3522187"/>
                <a:ext cx="3425123" cy="593007"/>
              </a:xfrm>
              <a:prstGeom prst="rect">
                <a:avLst/>
              </a:prstGeom>
              <a:solidFill>
                <a:srgbClr val="C6D9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400" b="1" i="1" dirty="0" smtClean="0">
                    <a:solidFill>
                      <a:schemeClr val="tx2"/>
                    </a:solidFill>
                  </a:rPr>
                  <a:t>الانحراف المعياري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𝑺</m:t>
                        </m:r>
                      </m:e>
                      <m:sup/>
                    </m:sSup>
                  </m:oMath>
                </a14:m>
                <a:r>
                  <a:rPr lang="ar-SA" sz="2400" b="1" i="1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مستطيل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522187"/>
                <a:ext cx="3425123" cy="593007"/>
              </a:xfrm>
              <a:prstGeom prst="rect">
                <a:avLst/>
              </a:prstGeom>
              <a:blipFill rotWithShape="1">
                <a:blip r:embed="rId6"/>
                <a:stretch>
                  <a:fillRect l="-4947" b="-128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ستطيل 39"/>
              <p:cNvSpPr/>
              <p:nvPr/>
            </p:nvSpPr>
            <p:spPr>
              <a:xfrm>
                <a:off x="5646869" y="4115194"/>
                <a:ext cx="3425123" cy="593007"/>
              </a:xfrm>
              <a:prstGeom prst="rect">
                <a:avLst/>
              </a:prstGeom>
              <a:solidFill>
                <a:srgbClr val="C6D9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400" b="1" i="1" dirty="0" smtClean="0">
                    <a:solidFill>
                      <a:schemeClr val="tx2"/>
                    </a:solidFill>
                  </a:rPr>
                  <a:t>الارتباط (رو)                    </a:t>
                </a:r>
                <a14:m>
                  <m:oMath xmlns:m="http://schemas.openxmlformats.org/officeDocument/2006/math">
                    <m:r>
                      <a:rPr lang="ar-SA" sz="2400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𝝆</m:t>
                    </m:r>
                  </m:oMath>
                </a14:m>
                <a:endParaRPr lang="ar-SA" sz="2400" b="1" i="1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0" name="مستطيل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869" y="4115194"/>
                <a:ext cx="3425123" cy="593007"/>
              </a:xfrm>
              <a:prstGeom prst="rect">
                <a:avLst/>
              </a:prstGeom>
              <a:blipFill rotWithShape="1">
                <a:blip r:embed="rId7"/>
                <a:stretch>
                  <a:fillRect r="-353" b="-108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ستطيل 40"/>
              <p:cNvSpPr/>
              <p:nvPr/>
            </p:nvSpPr>
            <p:spPr>
              <a:xfrm>
                <a:off x="35496" y="4115194"/>
                <a:ext cx="3425123" cy="593007"/>
              </a:xfrm>
              <a:prstGeom prst="rect">
                <a:avLst/>
              </a:prstGeom>
              <a:solidFill>
                <a:srgbClr val="C6D9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400" b="1" i="1" dirty="0" smtClean="0">
                    <a:solidFill>
                      <a:schemeClr val="tx2"/>
                    </a:solidFill>
                  </a:rPr>
                  <a:t>الارتباط                       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𝒓</m:t>
                    </m:r>
                  </m:oMath>
                </a14:m>
                <a:endParaRPr lang="ar-SA" sz="24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1" name="مستطيل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115194"/>
                <a:ext cx="3425123" cy="593007"/>
              </a:xfrm>
              <a:prstGeom prst="rect">
                <a:avLst/>
              </a:prstGeom>
              <a:blipFill rotWithShape="1">
                <a:blip r:embed="rId8"/>
                <a:stretch>
                  <a:fillRect b="-108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ستطيل 41"/>
              <p:cNvSpPr/>
              <p:nvPr/>
            </p:nvSpPr>
            <p:spPr>
              <a:xfrm>
                <a:off x="5646869" y="4708201"/>
                <a:ext cx="3425123" cy="593007"/>
              </a:xfrm>
              <a:prstGeom prst="rect">
                <a:avLst/>
              </a:prstGeom>
              <a:solidFill>
                <a:srgbClr val="C6D9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400" b="1" i="1" dirty="0" smtClean="0">
                    <a:solidFill>
                      <a:schemeClr val="tx2"/>
                    </a:solidFill>
                  </a:rPr>
                  <a:t>معامل الانحدار (بيتا)          </a:t>
                </a:r>
                <a:r>
                  <a:rPr lang="ar-SA" sz="2400" b="1" dirty="0" smtClean="0">
                    <a:solidFill>
                      <a:schemeClr val="tx2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ar-SA" sz="2400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endParaRPr lang="ar-SA" sz="24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2" name="مستطيل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869" y="4708201"/>
                <a:ext cx="3425123" cy="593007"/>
              </a:xfrm>
              <a:prstGeom prst="rect">
                <a:avLst/>
              </a:prstGeom>
              <a:blipFill rotWithShape="1">
                <a:blip r:embed="rId9"/>
                <a:stretch>
                  <a:fillRect l="-883" b="-980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ستطيل 42"/>
              <p:cNvSpPr/>
              <p:nvPr/>
            </p:nvSpPr>
            <p:spPr>
              <a:xfrm>
                <a:off x="35496" y="4708201"/>
                <a:ext cx="3425123" cy="593007"/>
              </a:xfrm>
              <a:prstGeom prst="rect">
                <a:avLst/>
              </a:prstGeom>
              <a:solidFill>
                <a:srgbClr val="C6D9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400" b="1" i="1" dirty="0" smtClean="0">
                    <a:solidFill>
                      <a:schemeClr val="tx2"/>
                    </a:solidFill>
                  </a:rPr>
                  <a:t>معامل الانحدار         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𝒃</m:t>
                    </m:r>
                  </m:oMath>
                </a14:m>
                <a:r>
                  <a:rPr lang="ar-SA" sz="2400" b="1" i="1" dirty="0" smtClean="0">
                    <a:solidFill>
                      <a:schemeClr val="tx2"/>
                    </a:solidFill>
                  </a:rPr>
                  <a:t> </a:t>
                </a:r>
                <a:endParaRPr lang="ar-SA" sz="24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3" name="مستطيل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708201"/>
                <a:ext cx="3425123" cy="593007"/>
              </a:xfrm>
              <a:prstGeom prst="rect">
                <a:avLst/>
              </a:prstGeom>
              <a:blipFill rotWithShape="1">
                <a:blip r:embed="rId10"/>
                <a:stretch>
                  <a:fillRect l="-4947" b="-980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رابط مستقيم 55"/>
          <p:cNvCxnSpPr/>
          <p:nvPr/>
        </p:nvCxnSpPr>
        <p:spPr>
          <a:xfrm flipH="1">
            <a:off x="1748058" y="1076033"/>
            <a:ext cx="56113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>
            <a:stCxn id="2" idx="2"/>
          </p:cNvCxnSpPr>
          <p:nvPr/>
        </p:nvCxnSpPr>
        <p:spPr>
          <a:xfrm flipH="1">
            <a:off x="4553744" y="853655"/>
            <a:ext cx="1" cy="22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71" y="2643670"/>
            <a:ext cx="1862733" cy="157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مستطيل 63"/>
          <p:cNvSpPr/>
          <p:nvPr/>
        </p:nvSpPr>
        <p:spPr>
          <a:xfrm>
            <a:off x="5646869" y="5428281"/>
            <a:ext cx="3425123" cy="1169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300" b="1" i="1" dirty="0" smtClean="0">
                <a:solidFill>
                  <a:schemeClr val="tx2"/>
                </a:solidFill>
              </a:rPr>
              <a:t>نحسب هذه التقديرات من خلال دراسة جميع أفراد المجتمع (الحصر الشامل)</a:t>
            </a:r>
            <a:endParaRPr lang="ar-SA" sz="2300" b="1" i="1" dirty="0">
              <a:solidFill>
                <a:schemeClr val="tx2"/>
              </a:solidFill>
            </a:endParaRPr>
          </a:p>
        </p:txBody>
      </p:sp>
      <p:sp>
        <p:nvSpPr>
          <p:cNvPr id="65" name="مستطيل 64"/>
          <p:cNvSpPr/>
          <p:nvPr/>
        </p:nvSpPr>
        <p:spPr>
          <a:xfrm>
            <a:off x="35496" y="5428281"/>
            <a:ext cx="3425123" cy="1169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300" b="1" i="1" dirty="0">
                <a:solidFill>
                  <a:schemeClr val="tx2"/>
                </a:solidFill>
              </a:rPr>
              <a:t>نحسب هذه التقديرات من خلال دراسة </a:t>
            </a:r>
            <a:r>
              <a:rPr lang="ar-SA" sz="2300" b="1" i="1" dirty="0" smtClean="0">
                <a:solidFill>
                  <a:schemeClr val="tx2"/>
                </a:solidFill>
              </a:rPr>
              <a:t>عينة ممثلة لأفراد </a:t>
            </a:r>
            <a:r>
              <a:rPr lang="ar-SA" sz="2300" b="1" i="1" dirty="0">
                <a:solidFill>
                  <a:schemeClr val="tx2"/>
                </a:solidFill>
              </a:rPr>
              <a:t>المجتمع </a:t>
            </a:r>
            <a:r>
              <a:rPr lang="ar-SA" sz="2300" b="1" i="1" dirty="0" smtClean="0">
                <a:solidFill>
                  <a:schemeClr val="tx2"/>
                </a:solidFill>
              </a:rPr>
              <a:t>(طريقة المعاينة)</a:t>
            </a:r>
            <a:endParaRPr lang="ar-SA" sz="23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95536" y="332656"/>
            <a:ext cx="8208912" cy="13681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400" b="1" dirty="0" smtClean="0">
                <a:solidFill>
                  <a:srgbClr val="00B050"/>
                </a:solidFill>
              </a:rPr>
              <a:t>الجلسة الأولى :</a:t>
            </a:r>
            <a:r>
              <a:rPr lang="ar-SA" sz="4400" b="1" dirty="0">
                <a:solidFill>
                  <a:srgbClr val="00B050"/>
                </a:solidFill>
              </a:rPr>
              <a:t> </a:t>
            </a:r>
            <a:endParaRPr lang="ar-SA" sz="4400" b="1" dirty="0" smtClean="0">
              <a:solidFill>
                <a:srgbClr val="00B050"/>
              </a:solidFill>
            </a:endParaRPr>
          </a:p>
          <a:p>
            <a:pPr algn="ctr"/>
            <a:r>
              <a:rPr lang="ar-SA" sz="4400" b="1" dirty="0" smtClean="0">
                <a:solidFill>
                  <a:srgbClr val="00B050"/>
                </a:solidFill>
              </a:rPr>
              <a:t>(مقاييس الارتباط)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11611" y="2132856"/>
            <a:ext cx="8776762" cy="4176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من المتوقع من الطالب في نهاية هذه الجلسة أن يكون قادرا على: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200" b="1" dirty="0" smtClean="0">
                <a:solidFill>
                  <a:srgbClr val="002060"/>
                </a:solidFill>
              </a:rPr>
              <a:t>شرح معنى الارتباط بين الظواهر.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200" b="1" dirty="0" smtClean="0">
                <a:solidFill>
                  <a:srgbClr val="002060"/>
                </a:solidFill>
              </a:rPr>
              <a:t>حساب معامل ارتباط بيرسون.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200" b="1" dirty="0" smtClean="0">
                <a:solidFill>
                  <a:srgbClr val="002060"/>
                </a:solidFill>
              </a:rPr>
              <a:t>حساب معامل ارتباط سبيرمان.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200" b="1" dirty="0" smtClean="0">
                <a:solidFill>
                  <a:srgbClr val="002060"/>
                </a:solidFill>
              </a:rPr>
              <a:t>حساب معامل التوافق.</a:t>
            </a:r>
          </a:p>
        </p:txBody>
      </p:sp>
    </p:spTree>
    <p:extLst>
      <p:ext uri="{BB962C8B-B14F-4D97-AF65-F5344CB8AC3E}">
        <p14:creationId xmlns:p14="http://schemas.microsoft.com/office/powerpoint/2010/main" val="41327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95536" y="332656"/>
            <a:ext cx="8208912" cy="13681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400" b="1" dirty="0" smtClean="0">
                <a:solidFill>
                  <a:srgbClr val="00B050"/>
                </a:solidFill>
              </a:rPr>
              <a:t>الجلسة الأولى :</a:t>
            </a:r>
            <a:r>
              <a:rPr lang="ar-SA" sz="4400" b="1" dirty="0">
                <a:solidFill>
                  <a:srgbClr val="00B050"/>
                </a:solidFill>
              </a:rPr>
              <a:t> </a:t>
            </a:r>
            <a:endParaRPr lang="ar-SA" sz="4400" b="1" dirty="0" smtClean="0">
              <a:solidFill>
                <a:srgbClr val="00B050"/>
              </a:solidFill>
            </a:endParaRPr>
          </a:p>
          <a:p>
            <a:pPr algn="ctr"/>
            <a:r>
              <a:rPr lang="ar-SA" sz="4400" b="1" dirty="0" smtClean="0">
                <a:solidFill>
                  <a:srgbClr val="00B050"/>
                </a:solidFill>
              </a:rPr>
              <a:t>(مقاييس الارتباط)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467544" y="2132856"/>
            <a:ext cx="8136904" cy="4176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عناصر الجلسة الأولى:                     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ar-SA" sz="3200" b="1" dirty="0" smtClean="0">
                <a:solidFill>
                  <a:srgbClr val="002060"/>
                </a:solidFill>
              </a:rPr>
              <a:t>الارتباط </a:t>
            </a:r>
            <a:r>
              <a:rPr lang="ar-SA" sz="3200" b="1" dirty="0">
                <a:solidFill>
                  <a:srgbClr val="002060"/>
                </a:solidFill>
              </a:rPr>
              <a:t>بين الظواهر.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200" b="1" dirty="0">
                <a:solidFill>
                  <a:srgbClr val="002060"/>
                </a:solidFill>
              </a:rPr>
              <a:t>حساب معامل ارتباط بيرسون.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200" b="1" dirty="0">
                <a:solidFill>
                  <a:srgbClr val="002060"/>
                </a:solidFill>
              </a:rPr>
              <a:t>حساب معامل ارتباط سبيرمان.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200" b="1" dirty="0">
                <a:solidFill>
                  <a:srgbClr val="002060"/>
                </a:solidFill>
              </a:rPr>
              <a:t>حساب معامل التوافق</a:t>
            </a:r>
            <a:r>
              <a:rPr lang="ar-SA" sz="3200" b="1" dirty="0" smtClean="0">
                <a:solidFill>
                  <a:srgbClr val="002060"/>
                </a:solidFill>
              </a:rPr>
              <a:t>.</a:t>
            </a:r>
            <a:endParaRPr lang="ar-S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0"/>
          <p:cNvSpPr>
            <a:spLocks noChangeArrowheads="1"/>
          </p:cNvSpPr>
          <p:nvPr/>
        </p:nvSpPr>
        <p:spPr bwMode="auto">
          <a:xfrm>
            <a:off x="6084168" y="188640"/>
            <a:ext cx="2909772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1028700" algn="l"/>
                <a:tab pos="2857500" algn="l"/>
              </a:tabLst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الارتباط بين الظواهر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3" name="Picture 202" descr="http://www.jmasi.com/ehsa/correlation/Image2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993940" cy="468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3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3228</Words>
  <Application>Microsoft Office PowerPoint</Application>
  <PresentationFormat>عرض على الشاشة (3:4)‏</PresentationFormat>
  <Paragraphs>1178</Paragraphs>
  <Slides>50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50</vt:i4>
      </vt:variant>
    </vt:vector>
  </HeadingPairs>
  <TitlesOfParts>
    <vt:vector size="52" baseType="lpstr">
      <vt:lpstr>نسق Office</vt:lpstr>
      <vt:lpstr>معادلة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ACS</dc:creator>
  <cp:lastModifiedBy>vip</cp:lastModifiedBy>
  <cp:revision>191</cp:revision>
  <dcterms:created xsi:type="dcterms:W3CDTF">2014-02-15T20:37:13Z</dcterms:created>
  <dcterms:modified xsi:type="dcterms:W3CDTF">2015-02-28T21:17:11Z</dcterms:modified>
</cp:coreProperties>
</file>