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6" r:id="rId6"/>
    <p:sldId id="287" r:id="rId7"/>
    <p:sldId id="303" r:id="rId8"/>
    <p:sldId id="304" r:id="rId9"/>
    <p:sldId id="308" r:id="rId10"/>
    <p:sldId id="298" r:id="rId11"/>
    <p:sldId id="299" r:id="rId12"/>
    <p:sldId id="275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71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251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7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598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91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038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77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15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2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05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89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7C24-19EB-46A8-B812-2B12C14B2643}" type="datetimeFigureOut">
              <a:rPr lang="ar-SA" smtClean="0"/>
              <a:pPr/>
              <a:t>05/06/36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8694-BA9C-4B37-AA38-F3ED10E9C48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513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539552" y="1196752"/>
            <a:ext cx="8064896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المحاضرة </a:t>
            </a:r>
            <a:r>
              <a:rPr lang="ar-SA" sz="4400" b="1" dirty="0" smtClean="0">
                <a:solidFill>
                  <a:srgbClr val="FF0000"/>
                </a:solidFill>
              </a:rPr>
              <a:t>الرابعة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algn="ctr"/>
            <a:endParaRPr lang="ar-SA" sz="44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4400" b="1" dirty="0" smtClean="0">
                <a:solidFill>
                  <a:srgbClr val="002060"/>
                </a:solidFill>
              </a:rPr>
              <a:t>مقاييس العلاقات بين المتغيرات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67544" y="4221088"/>
            <a:ext cx="813690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 </a:t>
            </a:r>
            <a:endParaRPr lang="ar-SA" sz="3600" b="1" dirty="0" smtClean="0">
              <a:solidFill>
                <a:srgbClr val="00B050"/>
              </a:solidFill>
            </a:endParaRPr>
          </a:p>
          <a:p>
            <a:pPr algn="ctr"/>
            <a:r>
              <a:rPr lang="ar-SA" sz="3600" b="1" dirty="0" smtClean="0">
                <a:solidFill>
                  <a:srgbClr val="00B050"/>
                </a:solidFill>
              </a:rPr>
              <a:t>تحليل الانحدار (مقياس </a:t>
            </a:r>
            <a:r>
              <a:rPr lang="ar-SA" sz="3600" b="1" dirty="0" smtClean="0">
                <a:solidFill>
                  <a:srgbClr val="00B050"/>
                </a:solidFill>
              </a:rPr>
              <a:t>التنبؤ</a:t>
            </a:r>
            <a:r>
              <a:rPr lang="ar-SA" sz="3600" b="1" dirty="0" smtClean="0">
                <a:solidFill>
                  <a:srgbClr val="00B050"/>
                </a:solidFill>
              </a:rPr>
              <a:t>) </a:t>
            </a:r>
            <a:endParaRPr lang="ar-SA" sz="3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38513" y="4271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38513" y="4729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364158"/>
                  </p:ext>
                </p:extLst>
              </p:nvPr>
            </p:nvGraphicFramePr>
            <p:xfrm>
              <a:off x="323528" y="1124744"/>
              <a:ext cx="7992888" cy="22153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28159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𝐱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𝐲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364158"/>
                  </p:ext>
                </p:extLst>
              </p:nvPr>
            </p:nvGraphicFramePr>
            <p:xfrm>
              <a:off x="323528" y="1124744"/>
              <a:ext cx="7992888" cy="22153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3225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10714" t="-18868" r="-1251190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55882" t="-18868" r="-930392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8302" t="-18868" r="-496855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250" t="-18868" r="-393750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91954" t="-18868" r="-262069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86364" t="-18868" r="-159091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9892" t="-18868" r="-358" b="-624528"/>
                          </a:stretch>
                        </a:blipFill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19671" y="44624"/>
            <a:ext cx="62908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معامل الارتباط بين المتغيرين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(Y)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323528" y="3506261"/>
                <a:ext cx="11161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/>
                          </m:ctrlPr>
                        </m:accPr>
                        <m:e>
                          <m:r>
                            <a:rPr lang="en-US" b="1" i="1"/>
                            <m:t>𝒙</m:t>
                          </m:r>
                        </m:e>
                      </m:acc>
                      <m:r>
                        <a:rPr lang="en-US" b="1" i="1"/>
                        <m:t>=</m:t>
                      </m:r>
                      <m:r>
                        <a:rPr lang="en-US" b="1" i="1"/>
                        <m:t>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06261"/>
                <a:ext cx="111612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1544116" y="3510183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116" y="3510183"/>
                <a:ext cx="8258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4211960" y="3530159"/>
                <a:ext cx="1273211" cy="394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/>
                          </m:ctrlPr>
                        </m:sSubPr>
                        <m:e>
                          <m:r>
                            <a:rPr lang="en-US" b="1" i="1"/>
                            <m:t>𝑺</m:t>
                          </m:r>
                        </m:e>
                        <m:sub>
                          <m:r>
                            <a:rPr lang="en-US" b="1" i="1"/>
                            <m:t>𝒚</m:t>
                          </m:r>
                        </m:sub>
                      </m:sSub>
                      <m:r>
                        <a:rPr lang="en-US" b="1" i="1"/>
                        <m:t>=</m:t>
                      </m:r>
                      <m:r>
                        <a:rPr lang="en-US" b="1" i="1"/>
                        <m:t>𝟐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𝟖𝟐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530159"/>
                <a:ext cx="1273211" cy="394788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2699588" y="3514105"/>
                <a:ext cx="1277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𝟏</m:t>
                      </m:r>
                      <m:r>
                        <a:rPr lang="en-US" b="1" i="1">
                          <a:latin typeface="Cambria Math"/>
                        </a:rPr>
                        <m:t>.</m:t>
                      </m:r>
                      <m:r>
                        <a:rPr lang="en-US" b="1" i="1">
                          <a:latin typeface="Cambria Math"/>
                        </a:rPr>
                        <m:t>𝟒𝟏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588" y="3514105"/>
                <a:ext cx="127785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5724128" y="3514105"/>
                <a:ext cx="11521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𝟏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𝟎𝟎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514105"/>
                <a:ext cx="11521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مستطيل 11"/>
              <p:cNvSpPr/>
              <p:nvPr/>
            </p:nvSpPr>
            <p:spPr>
              <a:xfrm>
                <a:off x="35496" y="3933056"/>
                <a:ext cx="6372200" cy="73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</a:rPr>
                            <m:t>𝒃</m:t>
                          </m:r>
                        </m:e>
                      </m:acc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𝒓</m:t>
                      </m:r>
                      <m:r>
                        <a:rPr lang="en-US" sz="2000" b="1" i="1"/>
                        <m:t>×</m:t>
                      </m:r>
                      <m:f>
                        <m:fPr>
                          <m:ctrlPr>
                            <a:rPr lang="en-US" sz="2000" b="1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/>
                              </m:ctrlPr>
                            </m:sSubPr>
                            <m:e>
                              <m:r>
                                <a:rPr lang="en-US" sz="2000" b="1" i="1"/>
                                <m:t>𝑺</m:t>
                              </m:r>
                            </m:e>
                            <m:sub>
                              <m:r>
                                <a:rPr lang="en-US" sz="2000" b="1" i="1"/>
                                <m:t>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/>
                              </m:ctrlPr>
                            </m:sSubPr>
                            <m:e>
                              <m:r>
                                <a:rPr lang="en-US" sz="2000" b="1" i="1"/>
                                <m:t>𝑺</m:t>
                              </m:r>
                            </m:e>
                            <m:sub>
                              <m:r>
                                <a:rPr lang="en-US" sz="2000" b="1" i="1"/>
                                <m:t>𝒙</m:t>
                              </m:r>
                            </m:sub>
                          </m:sSub>
                        </m:den>
                      </m:f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𝟏</m:t>
                      </m:r>
                      <m:r>
                        <a:rPr lang="en-US" sz="2000" b="1" i="1"/>
                        <m:t>.</m:t>
                      </m:r>
                      <m:r>
                        <a:rPr lang="en-US" sz="2000" b="1" i="1"/>
                        <m:t>𝟎𝟎</m:t>
                      </m:r>
                      <m:r>
                        <a:rPr lang="en-US" sz="2000" b="1" i="1"/>
                        <m:t>×</m:t>
                      </m:r>
                      <m:f>
                        <m:fPr>
                          <m:ctrlPr>
                            <a:rPr lang="en-US" sz="2000" b="1" i="1"/>
                          </m:ctrlPr>
                        </m:fPr>
                        <m:num>
                          <m:r>
                            <a:rPr lang="en-US" sz="2000" b="1" i="1"/>
                            <m:t>𝟒</m:t>
                          </m:r>
                          <m:r>
                            <a:rPr lang="en-US" sz="2000" b="1" i="1"/>
                            <m:t>.</m:t>
                          </m:r>
                          <m:r>
                            <a:rPr lang="en-US" sz="2000" b="1" i="1"/>
                            <m:t>𝟗𝟎</m:t>
                          </m:r>
                        </m:num>
                        <m:den>
                          <m:r>
                            <a:rPr lang="en-US" sz="2000" b="1" i="1"/>
                            <m:t>𝟐</m:t>
                          </m:r>
                          <m:r>
                            <a:rPr lang="en-US" sz="2000" b="1" i="1"/>
                            <m:t>.</m:t>
                          </m:r>
                          <m:r>
                            <a:rPr lang="en-US" sz="2000" b="1" i="1"/>
                            <m:t>𝟒𝟓</m:t>
                          </m:r>
                        </m:den>
                      </m:f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𝟏</m:t>
                      </m:r>
                      <m:r>
                        <a:rPr lang="en-US" sz="2000" b="1" i="1"/>
                        <m:t>.</m:t>
                      </m:r>
                      <m:r>
                        <a:rPr lang="en-US" sz="2000" b="1" i="1"/>
                        <m:t>𝟎𝟎</m:t>
                      </m:r>
                      <m:r>
                        <a:rPr lang="en-US" sz="2000" b="1" i="1"/>
                        <m:t>×</m:t>
                      </m:r>
                      <m:r>
                        <a:rPr lang="en-US" sz="2000" b="1" i="1"/>
                        <m:t>𝟐</m:t>
                      </m:r>
                      <m:r>
                        <a:rPr lang="en-US" sz="2000" b="1" i="1"/>
                        <m:t>.</m:t>
                      </m:r>
                      <m:r>
                        <a:rPr lang="en-US" sz="2000" b="1" i="1"/>
                        <m:t>𝟎𝟎</m:t>
                      </m:r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𝟐</m:t>
                      </m:r>
                      <m:r>
                        <a:rPr lang="en-US" sz="2000" b="1" i="1"/>
                        <m:t>.</m:t>
                      </m:r>
                      <m:r>
                        <a:rPr lang="en-US" sz="2000" b="1" i="1"/>
                        <m:t>𝟎𝟎</m:t>
                      </m:r>
                      <m:r>
                        <a:rPr lang="en-US" sz="2000" b="1" i="1"/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مستطيل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933056"/>
                <a:ext cx="6372200" cy="73468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مستطيل 12"/>
              <p:cNvSpPr/>
              <p:nvPr/>
            </p:nvSpPr>
            <p:spPr>
              <a:xfrm>
                <a:off x="251520" y="4725144"/>
                <a:ext cx="3328026" cy="416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</a:rPr>
                            <m:t>𝒂</m:t>
                          </m:r>
                        </m:e>
                      </m:acc>
                      <m:r>
                        <a:rPr lang="en-US" sz="2000" b="1" i="1"/>
                        <m:t>=</m:t>
                      </m:r>
                      <m:acc>
                        <m:accPr>
                          <m:chr m:val="̅"/>
                          <m:ctrlPr>
                            <a:rPr lang="en-US" sz="2000" b="1" i="1"/>
                          </m:ctrlPr>
                        </m:accPr>
                        <m:e>
                          <m:r>
                            <a:rPr lang="en-US" sz="2000" b="1" i="1"/>
                            <m:t>𝒚</m:t>
                          </m:r>
                        </m:e>
                      </m:acc>
                      <m:r>
                        <a:rPr lang="en-US" sz="2000" b="1" i="1"/>
                        <m:t>−</m:t>
                      </m:r>
                      <m:acc>
                        <m:accPr>
                          <m:chr m:val="̂"/>
                          <m:ctrlPr>
                            <a:rPr lang="en-US" sz="2000" b="1" i="1"/>
                          </m:ctrlPr>
                        </m:accPr>
                        <m:e>
                          <m:r>
                            <a:rPr lang="en-US" sz="2000" b="1" i="1"/>
                            <m:t>𝒃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b="1" i="1"/>
                          </m:ctrlPr>
                        </m:accPr>
                        <m:e>
                          <m:r>
                            <a:rPr lang="en-US" sz="2000" b="1" i="1"/>
                            <m:t>𝒙</m:t>
                          </m:r>
                        </m:e>
                      </m:acc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𝟔</m:t>
                      </m:r>
                      <m:r>
                        <a:rPr lang="en-US" sz="2000" b="1" i="1"/>
                        <m:t>−</m:t>
                      </m:r>
                      <m:r>
                        <a:rPr lang="en-US" sz="2000" b="1" i="1"/>
                        <m:t>𝟐</m:t>
                      </m:r>
                      <m:d>
                        <m:dPr>
                          <m:ctrlPr>
                            <a:rPr lang="en-US" sz="2000" b="1" i="1"/>
                          </m:ctrlPr>
                        </m:dPr>
                        <m:e>
                          <m:r>
                            <a:rPr lang="en-US" sz="2000" b="1" i="1"/>
                            <m:t>𝟑</m:t>
                          </m:r>
                        </m:e>
                      </m:d>
                      <m:r>
                        <a:rPr lang="en-US" sz="2000" b="1" i="1"/>
                        <m:t>=.</m:t>
                      </m:r>
                      <m:r>
                        <a:rPr lang="en-US" sz="2000" b="1" i="1"/>
                        <m:t>𝟎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>
          <p:sp>
            <p:nvSpPr>
              <p:cNvPr id="13" name="مستطيل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25144"/>
                <a:ext cx="3328026" cy="416845"/>
              </a:xfrm>
              <a:prstGeom prst="rect">
                <a:avLst/>
              </a:prstGeom>
              <a:blipFill rotWithShape="1">
                <a:blip r:embed="rId9"/>
                <a:stretch>
                  <a:fillRect t="-10145" b="-724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مستطيل 13"/>
          <p:cNvSpPr/>
          <p:nvPr/>
        </p:nvSpPr>
        <p:spPr>
          <a:xfrm>
            <a:off x="4848565" y="5229200"/>
            <a:ext cx="3760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إذن معادلة انحدار(</a:t>
            </a:r>
            <a:r>
              <a:rPr lang="en-US" dirty="0"/>
              <a:t>y</a:t>
            </a:r>
            <a:r>
              <a:rPr lang="ar-SA" dirty="0"/>
              <a:t>)على(</a:t>
            </a:r>
            <a:r>
              <a:rPr lang="en-US" dirty="0"/>
              <a:t>x</a:t>
            </a:r>
            <a:r>
              <a:rPr lang="ar-SA" dirty="0"/>
              <a:t>) في هذا المثال هي: 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ستطيل 14"/>
              <p:cNvSpPr/>
              <p:nvPr/>
            </p:nvSpPr>
            <p:spPr>
              <a:xfrm>
                <a:off x="2404115" y="5661248"/>
                <a:ext cx="32480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b="1" i="1"/>
                          </m:ctrlPr>
                        </m:accPr>
                        <m:e>
                          <m:r>
                            <a:rPr lang="en-US" sz="4000" b="1" i="1"/>
                            <m:t>𝒚</m:t>
                          </m:r>
                        </m:e>
                      </m:acc>
                      <m:r>
                        <a:rPr lang="en-US" sz="4000" b="1" i="1"/>
                        <m:t>=</m:t>
                      </m:r>
                      <m:r>
                        <a:rPr lang="en-US" sz="4000" b="1" i="1"/>
                        <m:t>𝟎</m:t>
                      </m:r>
                      <m:r>
                        <a:rPr lang="en-US" sz="4000" b="1" i="1"/>
                        <m:t>+</m:t>
                      </m:r>
                      <m:r>
                        <a:rPr lang="en-US" sz="4000" b="1" i="1"/>
                        <m:t>𝟐</m:t>
                      </m:r>
                      <m:r>
                        <a:rPr lang="en-US" sz="4000" b="1" i="1"/>
                        <m:t>(</m:t>
                      </m:r>
                      <m:r>
                        <a:rPr lang="en-US" sz="4000" b="1" i="1"/>
                        <m:t>𝒙</m:t>
                      </m:r>
                      <m:r>
                        <a:rPr lang="en-US" sz="4000" b="1" i="1"/>
                        <m:t>)</m:t>
                      </m:r>
                    </m:oMath>
                  </m:oMathPara>
                </a14:m>
                <a:endParaRPr lang="ar-SA" sz="4000" b="1" dirty="0"/>
              </a:p>
            </p:txBody>
          </p:sp>
        </mc:Choice>
        <mc:Fallback>
          <p:sp>
            <p:nvSpPr>
              <p:cNvPr id="15" name="مستطيل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115" y="5661248"/>
                <a:ext cx="3248005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2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38513" y="4271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38513" y="4729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2215910"/>
                  </p:ext>
                </p:extLst>
              </p:nvPr>
            </p:nvGraphicFramePr>
            <p:xfrm>
              <a:off x="323528" y="1124744"/>
              <a:ext cx="7992888" cy="22153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28159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𝐱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𝐲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65102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2215910"/>
                  </p:ext>
                </p:extLst>
              </p:nvPr>
            </p:nvGraphicFramePr>
            <p:xfrm>
              <a:off x="323528" y="1124744"/>
              <a:ext cx="7992888" cy="22153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3225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10714" t="-18868" r="-1251190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55882" t="-18868" r="-930392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8302" t="-18868" r="-496855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250" t="-18868" r="-393750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91954" t="-18868" r="-262069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86364" t="-18868" r="-159091" b="-6245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9892" t="-18868" r="-358" b="-624528"/>
                          </a:stretch>
                        </a:blipFill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19671" y="44624"/>
            <a:ext cx="62908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معامل الارتباط بين المتغيرين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(Y)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107504" y="3506261"/>
                <a:ext cx="11161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/>
                          </m:ctrlPr>
                        </m:accPr>
                        <m:e>
                          <m:r>
                            <a:rPr lang="en-US" b="1" i="1"/>
                            <m:t>𝒙</m:t>
                          </m:r>
                        </m:e>
                      </m:acc>
                      <m:r>
                        <a:rPr lang="en-US" b="1" i="1"/>
                        <m:t>=</m:t>
                      </m:r>
                      <m:r>
                        <a:rPr lang="en-US" b="1" i="1"/>
                        <m:t>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506261"/>
                <a:ext cx="111612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1187624" y="3510183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510183"/>
                <a:ext cx="8258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3779912" y="3530159"/>
                <a:ext cx="1273211" cy="394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/>
                          </m:ctrlPr>
                        </m:sSubPr>
                        <m:e>
                          <m:r>
                            <a:rPr lang="en-US" b="1" i="1"/>
                            <m:t>𝑺</m:t>
                          </m:r>
                        </m:e>
                        <m:sub>
                          <m:r>
                            <a:rPr lang="en-US" b="1" i="1"/>
                            <m:t>𝒚</m:t>
                          </m:r>
                        </m:sub>
                      </m:sSub>
                      <m:r>
                        <a:rPr lang="en-US" b="1" i="1"/>
                        <m:t>=</m:t>
                      </m:r>
                      <m:r>
                        <a:rPr lang="en-US" b="1" i="1"/>
                        <m:t>𝟐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𝟖𝟐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530159"/>
                <a:ext cx="1273211" cy="394788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2195736" y="3514105"/>
                <a:ext cx="1277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𝟏</m:t>
                      </m:r>
                      <m:r>
                        <a:rPr lang="en-US" b="1" i="1">
                          <a:latin typeface="Cambria Math"/>
                        </a:rPr>
                        <m:t>.</m:t>
                      </m:r>
                      <m:r>
                        <a:rPr lang="en-US" b="1" i="1">
                          <a:latin typeface="Cambria Math"/>
                        </a:rPr>
                        <m:t>𝟒𝟏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514105"/>
                <a:ext cx="127785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5220072" y="3514105"/>
                <a:ext cx="11521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𝟏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𝟎𝟎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514105"/>
                <a:ext cx="11521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مستطيل 11"/>
              <p:cNvSpPr/>
              <p:nvPr/>
            </p:nvSpPr>
            <p:spPr>
              <a:xfrm>
                <a:off x="6300192" y="3476228"/>
                <a:ext cx="1404156" cy="384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</a:rPr>
                            <m:t>𝒃</m:t>
                          </m:r>
                        </m:e>
                      </m:acc>
                      <m:r>
                        <a:rPr lang="en-US" b="1" i="1"/>
                        <m:t>=</m:t>
                      </m:r>
                      <m:r>
                        <a:rPr lang="en-US" b="1" i="1"/>
                        <m:t>𝟐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𝟎𝟎</m:t>
                      </m:r>
                      <m:r>
                        <a:rPr lang="en-US" b="1" i="1"/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2" name="مستطيل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476228"/>
                <a:ext cx="1404156" cy="384336"/>
              </a:xfrm>
              <a:prstGeom prst="rect">
                <a:avLst/>
              </a:prstGeom>
              <a:blipFill rotWithShape="1">
                <a:blip r:embed="rId8"/>
                <a:stretch>
                  <a:fillRect t="-158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مستطيل 12"/>
              <p:cNvSpPr/>
              <p:nvPr/>
            </p:nvSpPr>
            <p:spPr>
              <a:xfrm>
                <a:off x="7704348" y="3460454"/>
                <a:ext cx="8897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</a:rPr>
                            <m:t>𝒂</m:t>
                          </m:r>
                        </m:e>
                      </m:acc>
                      <m:r>
                        <a:rPr lang="en-US" sz="2000" b="1" i="1"/>
                        <m:t>=</m:t>
                      </m:r>
                      <m:r>
                        <a:rPr lang="en-US" sz="2000" b="1" i="1"/>
                        <m:t>𝟎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>
          <p:sp>
            <p:nvSpPr>
              <p:cNvPr id="13" name="مستطيل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48" y="3460454"/>
                <a:ext cx="889795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مستطيل 13"/>
          <p:cNvSpPr/>
          <p:nvPr/>
        </p:nvSpPr>
        <p:spPr>
          <a:xfrm>
            <a:off x="4848565" y="3933056"/>
            <a:ext cx="3760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إذن معادلة انحدار(</a:t>
            </a:r>
            <a:r>
              <a:rPr lang="en-US" dirty="0"/>
              <a:t>y</a:t>
            </a:r>
            <a:r>
              <a:rPr lang="ar-SA" dirty="0"/>
              <a:t>)على(</a:t>
            </a:r>
            <a:r>
              <a:rPr lang="en-US" dirty="0"/>
              <a:t>x</a:t>
            </a:r>
            <a:r>
              <a:rPr lang="ar-SA" dirty="0"/>
              <a:t>) في هذا المثال هي: 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ستطيل 14"/>
              <p:cNvSpPr/>
              <p:nvPr/>
            </p:nvSpPr>
            <p:spPr>
              <a:xfrm>
                <a:off x="1906734" y="3979222"/>
                <a:ext cx="294183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1" i="1"/>
                          </m:ctrlPr>
                        </m:accPr>
                        <m:e>
                          <m:r>
                            <a:rPr lang="en-US" sz="3600" b="1" i="1"/>
                            <m:t>𝒚</m:t>
                          </m:r>
                        </m:e>
                      </m:acc>
                      <m:r>
                        <a:rPr lang="en-US" sz="3600" b="1" i="1"/>
                        <m:t>=</m:t>
                      </m:r>
                      <m:r>
                        <a:rPr lang="en-US" sz="3600" b="1" i="1"/>
                        <m:t>𝟎</m:t>
                      </m:r>
                      <m:r>
                        <a:rPr lang="en-US" sz="3600" b="1" i="1"/>
                        <m:t>+</m:t>
                      </m:r>
                      <m:r>
                        <a:rPr lang="en-US" sz="3600" b="1" i="1"/>
                        <m:t>𝟐</m:t>
                      </m:r>
                      <m:r>
                        <a:rPr lang="en-US" sz="3600" b="1" i="1"/>
                        <m:t>(</m:t>
                      </m:r>
                      <m:r>
                        <a:rPr lang="en-US" sz="3600" b="1" i="1"/>
                        <m:t>𝒙</m:t>
                      </m:r>
                      <m:r>
                        <a:rPr lang="en-US" sz="3600" b="1" i="1"/>
                        <m:t>)</m:t>
                      </m:r>
                    </m:oMath>
                  </m:oMathPara>
                </a14:m>
                <a:endParaRPr lang="ar-SA" sz="3600" b="1" dirty="0"/>
              </a:p>
            </p:txBody>
          </p:sp>
        </mc:Choice>
        <mc:Fallback>
          <p:sp>
            <p:nvSpPr>
              <p:cNvPr id="15" name="مستطيل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734" y="3979222"/>
                <a:ext cx="2941831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927746"/>
                  </p:ext>
                </p:extLst>
              </p:nvPr>
            </p:nvGraphicFramePr>
            <p:xfrm>
              <a:off x="107505" y="5301208"/>
              <a:ext cx="8725015" cy="6659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50607"/>
                    <a:gridCol w="2950927"/>
                    <a:gridCol w="2923481"/>
                  </a:tblGrid>
                  <a:tr h="0"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x= 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762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x=2.5   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x=4.5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0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𝟎</m:t>
                              </m:r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+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𝟐</m:t>
                              </m:r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000" b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sz="2000" b="1">
                              <a:solidFill>
                                <a:schemeClr val="tx1"/>
                              </a:solidFill>
                              <a:effectLst/>
                            </a:rPr>
                            <a:t>    </a:t>
                          </a:r>
                          <a:r>
                            <a:rPr lang="en-US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   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0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𝟎</m:t>
                              </m:r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+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𝟐</m:t>
                                  </m:r>
                                  <m:r>
                                    <a:rPr lang="en-US" sz="2000" b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.</m:t>
                                  </m:r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𝟓</m:t>
                                  </m:r>
                                </m:e>
                              </m:d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 b="1">
                              <a:solidFill>
                                <a:schemeClr val="tx1"/>
                              </a:solidFill>
                              <a:effectLst/>
                            </a:rPr>
                            <a:t>    </a:t>
                          </a:r>
                          <a:r>
                            <a:rPr lang="en-US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   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0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𝟎</m:t>
                              </m:r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+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𝟒</m:t>
                                  </m:r>
                                  <m:r>
                                    <a:rPr lang="en-US" sz="2000" b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.</m:t>
                                  </m:r>
                                  <m:r>
                                    <a:rPr lang="en-US" sz="20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𝟓</m:t>
                                  </m:r>
                                </m:e>
                              </m:d>
                              <m:r>
                                <a:rPr lang="en-US" sz="2000" b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𝟗</m:t>
                              </m:r>
                            </m:oMath>
                          </a14:m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   </a:t>
                          </a: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  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927746"/>
                  </p:ext>
                </p:extLst>
              </p:nvPr>
            </p:nvGraphicFramePr>
            <p:xfrm>
              <a:off x="107505" y="5301208"/>
              <a:ext cx="8725015" cy="6659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50607"/>
                    <a:gridCol w="2950927"/>
                    <a:gridCol w="2923481"/>
                  </a:tblGrid>
                  <a:tr h="315468"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x= 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762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x=2.5   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just" rtl="0"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x=4.5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>
                        <a:blipFill rotWithShape="1">
                          <a:blip r:embed="rId11"/>
                          <a:stretch>
                            <a:fillRect l="-214" t="-107018" r="-205769" b="-1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>
                        <a:blipFill rotWithShape="1">
                          <a:blip r:embed="rId11"/>
                          <a:stretch>
                            <a:fillRect l="-96901" t="-107018" r="-98967" b="-1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>
                        <a:blipFill rotWithShape="1">
                          <a:blip r:embed="rId11"/>
                          <a:stretch>
                            <a:fillRect l="-198956" t="-107018" b="-175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14" y="4764837"/>
            <a:ext cx="8832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القيم التي ستكون للمتغير (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) في حالات قيم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التالية ، ثم حدد مكانها على الشكل الانتشاري: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/>
          <p:cNvSpPr>
            <a:spLocks/>
          </p:cNvSpPr>
          <p:nvPr/>
        </p:nvSpPr>
        <p:spPr bwMode="auto">
          <a:xfrm>
            <a:off x="773723" y="546101"/>
            <a:ext cx="787790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ar-SA" sz="6400">
              <a:solidFill>
                <a:srgbClr val="376092"/>
              </a:solidFill>
              <a:latin typeface="Calibri" pitchFamily="34" charset="0"/>
              <a:ea typeface="AL-Battar"/>
              <a:cs typeface="AL-Battar"/>
            </a:endParaRPr>
          </a:p>
        </p:txBody>
      </p:sp>
      <p:sp>
        <p:nvSpPr>
          <p:cNvPr id="25603" name="عنصر نائب للمحتوى 2"/>
          <p:cNvSpPr>
            <a:spLocks/>
          </p:cNvSpPr>
          <p:nvPr/>
        </p:nvSpPr>
        <p:spPr bwMode="auto">
          <a:xfrm>
            <a:off x="871905" y="1447800"/>
            <a:ext cx="785006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Font typeface="Arial" pitchFamily="34" charset="0"/>
              <a:buNone/>
            </a:pPr>
            <a:r>
              <a:rPr lang="ar-SA" sz="2400">
                <a:solidFill>
                  <a:srgbClr val="376092"/>
                </a:solidFill>
                <a:latin typeface="Calibri" pitchFamily="34" charset="0"/>
              </a:rPr>
              <a:t/>
            </a:r>
            <a:br>
              <a:rPr lang="ar-SA" sz="2400">
                <a:solidFill>
                  <a:srgbClr val="376092"/>
                </a:solidFill>
                <a:latin typeface="Calibri" pitchFamily="34" charset="0"/>
              </a:rPr>
            </a:br>
            <a:endParaRPr lang="en-US" sz="2400">
              <a:solidFill>
                <a:srgbClr val="376092"/>
              </a:solidFill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Font typeface="Arial" pitchFamily="34" charset="0"/>
              <a:buChar char="•"/>
            </a:pPr>
            <a:endParaRPr lang="ar-SA" sz="2400">
              <a:solidFill>
                <a:srgbClr val="376092"/>
              </a:solidFill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8959269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8959269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8959269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959269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8959269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5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135"/>
            <a:ext cx="7704856" cy="610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18275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3284778"/>
                  </p:ext>
                </p:extLst>
              </p:nvPr>
            </p:nvGraphicFramePr>
            <p:xfrm>
              <a:off x="323528" y="1484784"/>
              <a:ext cx="8546132" cy="275254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1156448"/>
                    <a:gridCol w="546892"/>
                    <a:gridCol w="660827"/>
                    <a:gridCol w="1036816"/>
                    <a:gridCol w="1042512"/>
                    <a:gridCol w="1139358"/>
                    <a:gridCol w="1146003"/>
                    <a:gridCol w="1817276"/>
                  </a:tblGrid>
                  <a:tr h="4140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اسم الطالب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smtClean="0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smtClean="0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smtClean="0">
                                    <a:effectLst/>
                                  </a:rPr>
                                  <m:t>(</m:t>
                                </m:r>
                                <m:r>
                                  <a:rPr lang="en-US" sz="2000" b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20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0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20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smtClean="0">
                                    <a:effectLst/>
                                  </a:rPr>
                                  <m:t>(</m:t>
                                </m:r>
                                <m:r>
                                  <a:rPr lang="en-US" sz="2000" b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20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0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20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smtClean="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2000" b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20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20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000" b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smtClean="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2000" b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20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20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000" b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smtClean="0">
                                  <a:effectLst/>
                                </a:rPr>
                                <m:t>(</m:t>
                              </m:r>
                              <m:r>
                                <a:rPr lang="en-US" sz="2000" b="1">
                                  <a:effectLst/>
                                </a:rPr>
                                <m:t>𝐱</m:t>
                              </m:r>
                              <m:r>
                                <a:rPr lang="en-US" sz="20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20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>
                                  <a:effectLst/>
                                </a:rPr>
                                <m:t>(</m:t>
                              </m:r>
                              <m:r>
                                <a:rPr lang="en-US" sz="2000" b="1">
                                  <a:effectLst/>
                                </a:rPr>
                                <m:t>𝐲</m:t>
                              </m:r>
                              <m:r>
                                <a:rPr lang="en-US" sz="20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20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محمد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-6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-30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180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فهد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90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سعد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-2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-30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خالد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8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سعود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8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90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 المجموع</a:t>
                          </a:r>
                          <a:r>
                            <a:rPr lang="en-US" sz="2000" b="1" dirty="0">
                              <a:effectLst/>
                            </a:rPr>
                            <a:t>∑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3600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3284778"/>
                  </p:ext>
                </p:extLst>
              </p:nvPr>
            </p:nvGraphicFramePr>
            <p:xfrm>
              <a:off x="323528" y="1484784"/>
              <a:ext cx="8546132" cy="2752542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1156448"/>
                    <a:gridCol w="546892"/>
                    <a:gridCol w="660827"/>
                    <a:gridCol w="1036816"/>
                    <a:gridCol w="1042512"/>
                    <a:gridCol w="1139358"/>
                    <a:gridCol w="1146003"/>
                    <a:gridCol w="1817276"/>
                  </a:tblGrid>
                  <a:tr h="4140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اسم الطالب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213483" t="-14706" r="-1261798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255963" t="-14706" r="-930275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228235" t="-14706" r="-496471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26316" t="-14706" r="-393567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89840" t="-14706" r="-259893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487234" t="-14706" r="-158511" b="-59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70470" t="-14706" b="-594118"/>
                          </a:stretch>
                        </a:blipFill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محمد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-6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-30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180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فهد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90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120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سعد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-2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-30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خالد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8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سعود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8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90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2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900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9756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2000" b="1" dirty="0">
                              <a:effectLst/>
                            </a:rPr>
                            <a:t> المجموع</a:t>
                          </a:r>
                          <a:r>
                            <a:rPr lang="en-US" sz="2000" b="1" dirty="0">
                              <a:effectLst/>
                            </a:rPr>
                            <a:t>∑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300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>
                              <a:effectLst/>
                            </a:rPr>
                            <a:t>0</a:t>
                          </a:r>
                          <a:endParaRPr lang="en-US" sz="1800" b="1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64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3600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420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88640"/>
            <a:ext cx="85461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العلاقة بين عدد ساعات المذاكرة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والدرجة التي يحصل عليها الطالب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 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467544" y="4542798"/>
                <a:ext cx="2232248" cy="449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/>
                          </m:ctrlPr>
                        </m:accPr>
                        <m:e>
                          <m:r>
                            <a:rPr lang="en-US" sz="1200" b="1" i="1"/>
                            <m:t>𝒙</m:t>
                          </m:r>
                        </m:e>
                      </m:acc>
                      <m:r>
                        <a:rPr lang="en-US" sz="1200" b="1" i="1"/>
                        <m:t>=</m:t>
                      </m:r>
                      <m:f>
                        <m:fPr>
                          <m:ctrlPr>
                            <a:rPr lang="en-US" sz="1200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/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/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/>
                            <m:t>𝒏</m:t>
                          </m:r>
                        </m:den>
                      </m:f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42798"/>
                <a:ext cx="2232248" cy="449354"/>
              </a:xfrm>
              <a:prstGeom prst="rect">
                <a:avLst/>
              </a:prstGeom>
              <a:blipFill rotWithShape="1">
                <a:blip r:embed="rId3"/>
                <a:stretch>
                  <a:fillRect t="-62162" b="-5675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4606832" y="4453484"/>
                <a:ext cx="901272" cy="449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>
                                  <a:latin typeface="Cambria Math"/>
                                </a:rPr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1200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2" y="4453484"/>
                <a:ext cx="901272" cy="449354"/>
              </a:xfrm>
              <a:prstGeom prst="rect">
                <a:avLst/>
              </a:prstGeom>
              <a:blipFill rotWithShape="1">
                <a:blip r:embed="rId4"/>
                <a:stretch>
                  <a:fillRect t="-63014" r="-18919" b="-589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4644008" y="4886626"/>
                <a:ext cx="2160240" cy="637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/>
                          </m:ctrlPr>
                        </m:sSubPr>
                        <m:e>
                          <m:r>
                            <a:rPr lang="en-US" sz="1200" b="1" i="1"/>
                            <m:t>𝑺</m:t>
                          </m:r>
                        </m:e>
                        <m:sub>
                          <m:r>
                            <a:rPr lang="en-US" sz="1200" b="1" i="1"/>
                            <m:t>𝒚</m:t>
                          </m:r>
                        </m:sub>
                      </m:sSub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/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/>
                                            <m:t>𝒚</m:t>
                                          </m:r>
                                          <m:r>
                                            <a:rPr lang="en-US" sz="1200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/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/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886626"/>
                <a:ext cx="2160240" cy="637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395536" y="4984923"/>
                <a:ext cx="1524392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984923"/>
                <a:ext cx="1524392" cy="6379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323528" y="5622918"/>
                <a:ext cx="6462464" cy="974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b="1" i="1"/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𝒙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𝒚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𝒚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𝒙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𝒚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622918"/>
                <a:ext cx="6462464" cy="9744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396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645"/>
            <a:ext cx="7380312" cy="683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3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7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467544" y="1917407"/>
                <a:ext cx="8064896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3200" dirty="0" smtClean="0"/>
                  <a:t>كيف </a:t>
                </a:r>
                <a:r>
                  <a:rPr lang="ar-SA" sz="3200" dirty="0"/>
                  <a:t>نستطيع التنبؤ بظاهر معينة من خلال معرفة ما له علاقة بهذه الظاهرة.</a:t>
                </a:r>
                <a:endParaRPr lang="en-US" sz="3200" dirty="0"/>
              </a:p>
              <a:p>
                <a:r>
                  <a:rPr lang="ar-SA" sz="3200" dirty="0" smtClean="0"/>
                  <a:t>التنبؤ علاقة بين متغيرين </a:t>
                </a:r>
                <a14:m>
                  <m:oMath xmlns:m="http://schemas.openxmlformats.org/officeDocument/2006/math">
                    <m:r>
                      <a:rPr lang="en-US" sz="3200" i="1"/>
                      <m:t>𝑥</m:t>
                    </m:r>
                    <m:r>
                      <a:rPr lang="en-US" sz="3200" i="1"/>
                      <m:t> ,  </m:t>
                    </m:r>
                    <m:r>
                      <a:rPr lang="en-US" sz="3200" i="1"/>
                      <m:t>𝑦</m:t>
                    </m:r>
                    <m:r>
                      <a:rPr lang="en-US" sz="3200" i="1"/>
                      <m:t> </m:t>
                    </m:r>
                  </m:oMath>
                </a14:m>
                <a:r>
                  <a:rPr lang="ar-SA" sz="3200" dirty="0"/>
                  <a:t>    </a:t>
                </a:r>
                <a14:m>
                  <m:oMath xmlns:m="http://schemas.openxmlformats.org/officeDocument/2006/math">
                    <m:r>
                      <a:rPr lang="en-US" sz="3200" i="1"/>
                      <m:t>[ </m:t>
                    </m:r>
                    <m:r>
                      <a:rPr lang="en-US" sz="3200" i="1"/>
                      <m:t>𝑦</m:t>
                    </m:r>
                    <m:r>
                      <a:rPr lang="en-US" sz="3200" i="1"/>
                      <m:t>=</m:t>
                    </m:r>
                    <m:r>
                      <a:rPr lang="en-US" sz="3200" i="1"/>
                      <m:t>𝑓</m:t>
                    </m:r>
                    <m:d>
                      <m:dPr>
                        <m:ctrlPr>
                          <a:rPr lang="en-US" sz="3200" i="1"/>
                        </m:ctrlPr>
                      </m:dPr>
                      <m:e>
                        <m:r>
                          <a:rPr lang="en-US" sz="3200" i="1"/>
                          <m:t>𝑥</m:t>
                        </m:r>
                      </m:e>
                    </m:d>
                    <m:r>
                      <a:rPr lang="en-US" sz="3200" i="1"/>
                      <m:t> ]</m:t>
                    </m:r>
                  </m:oMath>
                </a14:m>
                <a:r>
                  <a:rPr lang="ar-SA" sz="3200" dirty="0"/>
                  <a:t> من خلال </a:t>
                </a:r>
                <a14:m>
                  <m:oMath xmlns:m="http://schemas.openxmlformats.org/officeDocument/2006/math">
                    <m:r>
                      <a:rPr lang="en-US" sz="3200" i="1"/>
                      <m:t>𝑓</m:t>
                    </m:r>
                  </m:oMath>
                </a14:m>
                <a:r>
                  <a:rPr lang="en-US" sz="3200" dirty="0"/>
                  <a:t> </a:t>
                </a:r>
                <a:r>
                  <a:rPr lang="ar-SA" sz="3200" dirty="0"/>
                  <a:t> وهي دالة تربط بين متغيرين يفترض الباحث أن أحدها تابع والآخر مستقل</a:t>
                </a:r>
                <a:endParaRPr lang="en-US" sz="3200" dirty="0"/>
              </a:p>
              <a:p>
                <a:r>
                  <a:rPr lang="ar-SA" sz="3200" dirty="0"/>
                  <a:t>والتنبؤ هو معرفة أحد المتغيرين بمعلومية الآخر ، والمتغير المطلوب معرفته بسمة (المتغير التابع) ، والمتغير المعلوم يسمى (المتغير المستقل</a:t>
                </a:r>
                <a:r>
                  <a:rPr lang="ar-SA" sz="3200" dirty="0" smtClean="0"/>
                  <a:t>)</a:t>
                </a:r>
                <a:endParaRPr lang="en-US" sz="3200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7407"/>
                <a:ext cx="8064896" cy="4031873"/>
              </a:xfrm>
              <a:prstGeom prst="rect">
                <a:avLst/>
              </a:prstGeom>
              <a:blipFill rotWithShape="1">
                <a:blip r:embed="rId2"/>
                <a:stretch>
                  <a:fillRect l="-2419" t="-1967" r="-1890" b="-378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2"/>
          <p:cNvSpPr/>
          <p:nvPr/>
        </p:nvSpPr>
        <p:spPr>
          <a:xfrm>
            <a:off x="3950416" y="188640"/>
            <a:ext cx="13179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latin typeface="Courier New" pitchFamily="49" charset="0"/>
                <a:cs typeface="PT Bold Dusky" pitchFamily="2" charset="-78"/>
              </a:rPr>
              <a:t>التنبؤ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690043" y="1196752"/>
            <a:ext cx="3619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>
                <a:solidFill>
                  <a:srgbClr val="C00000"/>
                </a:solidFill>
              </a:rPr>
              <a:t>(إذا كان كذا ، سيكون كذا)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8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864096" y="891572"/>
            <a:ext cx="72362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الأساس العلمي الذي بني عليه أسلوب تحليل الانحدار يعتمد على طريقة المربعات الصغرى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(OLS) Ordinary Least Squares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وتتلخص هذه الطريقة في أن تجعل مجموع مربعات الأخطاء أقل ما يمكن.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الفرق بين التقدير والمعلمة يسمى الخطأ والمجموع يساوي صفر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1475656" y="3294276"/>
            <a:ext cx="6336704" cy="3159060"/>
            <a:chOff x="0" y="0"/>
            <a:chExt cx="3495657" cy="939800"/>
          </a:xfrm>
        </p:grpSpPr>
        <p:grpSp>
          <p:nvGrpSpPr>
            <p:cNvPr id="4" name="مجموعة 3"/>
            <p:cNvGrpSpPr/>
            <p:nvPr/>
          </p:nvGrpSpPr>
          <p:grpSpPr>
            <a:xfrm>
              <a:off x="0" y="0"/>
              <a:ext cx="2479853" cy="939800"/>
              <a:chOff x="0" y="0"/>
              <a:chExt cx="2479853" cy="939800"/>
            </a:xfrm>
          </p:grpSpPr>
          <p:grpSp>
            <p:nvGrpSpPr>
              <p:cNvPr id="6" name="مجموعة 5"/>
              <p:cNvGrpSpPr/>
              <p:nvPr/>
            </p:nvGrpSpPr>
            <p:grpSpPr>
              <a:xfrm>
                <a:off x="0" y="0"/>
                <a:ext cx="1419225" cy="939800"/>
                <a:chOff x="0" y="0"/>
                <a:chExt cx="1419225" cy="939800"/>
              </a:xfrm>
            </p:grpSpPr>
            <p:grpSp>
              <p:nvGrpSpPr>
                <p:cNvPr id="11" name="مجموعة 10"/>
                <p:cNvGrpSpPr/>
                <p:nvPr/>
              </p:nvGrpSpPr>
              <p:grpSpPr>
                <a:xfrm>
                  <a:off x="0" y="0"/>
                  <a:ext cx="1419225" cy="939800"/>
                  <a:chOff x="0" y="0"/>
                  <a:chExt cx="3042303" cy="2008262"/>
                </a:xfrm>
              </p:grpSpPr>
              <p:grpSp>
                <p:nvGrpSpPr>
                  <p:cNvPr id="19" name="مجموعة 18"/>
                  <p:cNvGrpSpPr/>
                  <p:nvPr/>
                </p:nvGrpSpPr>
                <p:grpSpPr>
                  <a:xfrm>
                    <a:off x="0" y="0"/>
                    <a:ext cx="3042303" cy="2008262"/>
                    <a:chOff x="0" y="0"/>
                    <a:chExt cx="3042303" cy="2008262"/>
                  </a:xfrm>
                </p:grpSpPr>
                <p:cxnSp>
                  <p:nvCxnSpPr>
                    <p:cNvPr id="21" name="رابط مستقيم 20"/>
                    <p:cNvCxnSpPr/>
                    <p:nvPr/>
                  </p:nvCxnSpPr>
                  <p:spPr>
                    <a:xfrm>
                      <a:off x="0" y="0"/>
                      <a:ext cx="0" cy="200826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رابط مستقيم 21"/>
                    <p:cNvCxnSpPr/>
                    <p:nvPr/>
                  </p:nvCxnSpPr>
                  <p:spPr>
                    <a:xfrm>
                      <a:off x="0" y="2008262"/>
                      <a:ext cx="3042303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رابط مستقيم 19"/>
                  <p:cNvCxnSpPr/>
                  <p:nvPr/>
                </p:nvCxnSpPr>
                <p:spPr>
                  <a:xfrm flipV="1">
                    <a:off x="0" y="393106"/>
                    <a:ext cx="2050991" cy="114513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رابط كسهم مستقيم 11"/>
                <p:cNvCxnSpPr/>
                <p:nvPr/>
              </p:nvCxnSpPr>
              <p:spPr>
                <a:xfrm>
                  <a:off x="709574" y="321329"/>
                  <a:ext cx="0" cy="182880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رابط كسهم مستقيم 12"/>
                <p:cNvCxnSpPr/>
                <p:nvPr/>
              </p:nvCxnSpPr>
              <p:spPr>
                <a:xfrm>
                  <a:off x="512064" y="424281"/>
                  <a:ext cx="0" cy="296767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رابط كسهم مستقيم 13"/>
                <p:cNvCxnSpPr/>
                <p:nvPr/>
              </p:nvCxnSpPr>
              <p:spPr>
                <a:xfrm>
                  <a:off x="285293" y="563270"/>
                  <a:ext cx="0" cy="87782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رابط كسهم مستقيم 14"/>
                <p:cNvCxnSpPr/>
                <p:nvPr/>
              </p:nvCxnSpPr>
              <p:spPr>
                <a:xfrm flipV="1">
                  <a:off x="848563" y="95097"/>
                  <a:ext cx="0" cy="153035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رابط كسهم مستقيم 15"/>
                <p:cNvCxnSpPr/>
                <p:nvPr/>
              </p:nvCxnSpPr>
              <p:spPr>
                <a:xfrm flipV="1">
                  <a:off x="607161" y="29260"/>
                  <a:ext cx="0" cy="358445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رابط كسهم مستقيم 16"/>
                <p:cNvCxnSpPr/>
                <p:nvPr/>
              </p:nvCxnSpPr>
              <p:spPr>
                <a:xfrm flipV="1">
                  <a:off x="438912" y="387705"/>
                  <a:ext cx="0" cy="87503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رابط كسهم مستقيم 17"/>
                <p:cNvCxnSpPr/>
                <p:nvPr/>
              </p:nvCxnSpPr>
              <p:spPr>
                <a:xfrm flipV="1">
                  <a:off x="197510" y="526694"/>
                  <a:ext cx="0" cy="87503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رابط مستقيم 6"/>
              <p:cNvCxnSpPr/>
              <p:nvPr/>
            </p:nvCxnSpPr>
            <p:spPr>
              <a:xfrm flipV="1">
                <a:off x="709612" y="343814"/>
                <a:ext cx="1733435" cy="16039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رابط مستقيم 7"/>
              <p:cNvCxnSpPr/>
              <p:nvPr/>
            </p:nvCxnSpPr>
            <p:spPr>
              <a:xfrm>
                <a:off x="848563" y="95097"/>
                <a:ext cx="1594714" cy="19019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flipV="1">
                <a:off x="548640" y="387705"/>
                <a:ext cx="1931213" cy="329184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رابط مستقيم 9"/>
              <p:cNvCxnSpPr/>
              <p:nvPr/>
            </p:nvCxnSpPr>
            <p:spPr>
              <a:xfrm>
                <a:off x="607161" y="29260"/>
                <a:ext cx="1872514" cy="16060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مستطيل 4"/>
            <p:cNvSpPr/>
            <p:nvPr/>
          </p:nvSpPr>
          <p:spPr>
            <a:xfrm>
              <a:off x="2391924" y="131673"/>
              <a:ext cx="1103733" cy="3202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SA" sz="1600" b="1">
                  <a:effectLst/>
                  <a:ea typeface="Times New Roman"/>
                  <a:cs typeface="Arial"/>
                </a:rPr>
                <a:t>مجموع هذه الفروقات عن خط الميل يساوي صفر</a:t>
              </a:r>
              <a:endParaRPr lang="en-US" sz="1600" b="1">
                <a:effectLst/>
                <a:ea typeface="Calibri"/>
                <a:cs typeface="Arial"/>
              </a:endParaRP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ea typeface="Calibri"/>
                  <a:cs typeface="Arial"/>
                </a:rPr>
                <a:t> </a:t>
              </a: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مستطيل 23"/>
              <p:cNvSpPr/>
              <p:nvPr/>
            </p:nvSpPr>
            <p:spPr>
              <a:xfrm>
                <a:off x="3312950" y="2461232"/>
                <a:ext cx="20511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50"/>
                          </a:solidFill>
                        </a:rPr>
                        <m:t>𝑬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</a:rPr>
                            <m:t>𝝁</m:t>
                          </m:r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400" b="1" i="1">
                                  <a:solidFill>
                                    <a:srgbClr val="00B050"/>
                                  </a:solidFill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</a:rPr>
                                <m:t>𝒙</m:t>
                              </m:r>
                            </m:e>
                          </m:acc>
                        </m:e>
                      </m:d>
                      <m:r>
                        <a:rPr lang="en-US" sz="2400" b="1" i="1">
                          <a:solidFill>
                            <a:srgbClr val="00B050"/>
                          </a:solidFill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00B050"/>
                          </a:solidFill>
                        </a:rPr>
                        <m:t>𝟎</m:t>
                      </m:r>
                    </m:oMath>
                  </m:oMathPara>
                </a14:m>
                <a:endParaRPr lang="ar-SA" sz="2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4" name="مستطيل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950" y="2461232"/>
                <a:ext cx="2051138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مستطيل 24"/>
          <p:cNvSpPr/>
          <p:nvPr/>
        </p:nvSpPr>
        <p:spPr>
          <a:xfrm>
            <a:off x="3542833" y="260648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أسلوب تحليل الانحدار</a:t>
            </a:r>
            <a:endParaRPr lang="en-US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0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1" y="620688"/>
            <a:ext cx="6853187" cy="547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11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736156" y="1035000"/>
            <a:ext cx="76716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يبقى أن نعرف كيف نقدر (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 (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 لذلك يجب أن يختفي الخطأ العشوائي( </a:t>
            </a:r>
            <a:r>
              <a:rPr kumimoji="0" lang="ar-SA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ϵ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من المعادلة ، وذلك من خلال طريقة المربعات الصغرى التي تجعل مجموع مربعات الأخطاء أقل ما يمكن (أي صفر ) كما في الشكل التالي: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1950174" y="2358439"/>
            <a:ext cx="4169410" cy="1564825"/>
            <a:chOff x="0" y="0"/>
            <a:chExt cx="4169518" cy="939800"/>
          </a:xfrm>
        </p:grpSpPr>
        <p:grpSp>
          <p:nvGrpSpPr>
            <p:cNvPr id="4" name="مجموعة 3"/>
            <p:cNvGrpSpPr/>
            <p:nvPr/>
          </p:nvGrpSpPr>
          <p:grpSpPr>
            <a:xfrm>
              <a:off x="0" y="0"/>
              <a:ext cx="2479853" cy="939800"/>
              <a:chOff x="0" y="0"/>
              <a:chExt cx="2479853" cy="939800"/>
            </a:xfrm>
          </p:grpSpPr>
          <p:grpSp>
            <p:nvGrpSpPr>
              <p:cNvPr id="6" name="مجموعة 5"/>
              <p:cNvGrpSpPr/>
              <p:nvPr/>
            </p:nvGrpSpPr>
            <p:grpSpPr>
              <a:xfrm>
                <a:off x="0" y="0"/>
                <a:ext cx="1419225" cy="939800"/>
                <a:chOff x="0" y="0"/>
                <a:chExt cx="1419225" cy="939800"/>
              </a:xfrm>
            </p:grpSpPr>
            <p:grpSp>
              <p:nvGrpSpPr>
                <p:cNvPr id="11" name="مجموعة 10"/>
                <p:cNvGrpSpPr/>
                <p:nvPr/>
              </p:nvGrpSpPr>
              <p:grpSpPr>
                <a:xfrm>
                  <a:off x="0" y="0"/>
                  <a:ext cx="1419225" cy="939800"/>
                  <a:chOff x="0" y="0"/>
                  <a:chExt cx="3042303" cy="2008262"/>
                </a:xfrm>
              </p:grpSpPr>
              <p:grpSp>
                <p:nvGrpSpPr>
                  <p:cNvPr id="19" name="مجموعة 18"/>
                  <p:cNvGrpSpPr/>
                  <p:nvPr/>
                </p:nvGrpSpPr>
                <p:grpSpPr>
                  <a:xfrm>
                    <a:off x="0" y="0"/>
                    <a:ext cx="3042303" cy="2008262"/>
                    <a:chOff x="0" y="0"/>
                    <a:chExt cx="3042303" cy="2008262"/>
                  </a:xfrm>
                </p:grpSpPr>
                <p:cxnSp>
                  <p:nvCxnSpPr>
                    <p:cNvPr id="21" name="رابط مستقيم 20"/>
                    <p:cNvCxnSpPr/>
                    <p:nvPr/>
                  </p:nvCxnSpPr>
                  <p:spPr>
                    <a:xfrm>
                      <a:off x="0" y="0"/>
                      <a:ext cx="0" cy="200826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رابط مستقيم 21"/>
                    <p:cNvCxnSpPr/>
                    <p:nvPr/>
                  </p:nvCxnSpPr>
                  <p:spPr>
                    <a:xfrm>
                      <a:off x="0" y="2008262"/>
                      <a:ext cx="3042303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رابط مستقيم 19"/>
                  <p:cNvCxnSpPr/>
                  <p:nvPr/>
                </p:nvCxnSpPr>
                <p:spPr>
                  <a:xfrm flipV="1">
                    <a:off x="0" y="393106"/>
                    <a:ext cx="2050991" cy="114513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رابط كسهم مستقيم 11"/>
                <p:cNvCxnSpPr/>
                <p:nvPr/>
              </p:nvCxnSpPr>
              <p:spPr>
                <a:xfrm>
                  <a:off x="709574" y="343814"/>
                  <a:ext cx="0" cy="182880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رابط كسهم مستقيم 12"/>
                <p:cNvCxnSpPr/>
                <p:nvPr/>
              </p:nvCxnSpPr>
              <p:spPr>
                <a:xfrm>
                  <a:off x="512064" y="424281"/>
                  <a:ext cx="0" cy="296767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رابط كسهم مستقيم 13"/>
                <p:cNvCxnSpPr/>
                <p:nvPr/>
              </p:nvCxnSpPr>
              <p:spPr>
                <a:xfrm>
                  <a:off x="285293" y="563270"/>
                  <a:ext cx="0" cy="87782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رابط كسهم مستقيم 14"/>
                <p:cNvCxnSpPr/>
                <p:nvPr/>
              </p:nvCxnSpPr>
              <p:spPr>
                <a:xfrm flipV="1">
                  <a:off x="848563" y="95097"/>
                  <a:ext cx="0" cy="153035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رابط كسهم مستقيم 15"/>
                <p:cNvCxnSpPr/>
                <p:nvPr/>
              </p:nvCxnSpPr>
              <p:spPr>
                <a:xfrm flipV="1">
                  <a:off x="607161" y="29260"/>
                  <a:ext cx="0" cy="387985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رابط كسهم مستقيم 16"/>
                <p:cNvCxnSpPr/>
                <p:nvPr/>
              </p:nvCxnSpPr>
              <p:spPr>
                <a:xfrm flipV="1">
                  <a:off x="438912" y="387705"/>
                  <a:ext cx="0" cy="87503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رابط كسهم مستقيم 17"/>
                <p:cNvCxnSpPr/>
                <p:nvPr/>
              </p:nvCxnSpPr>
              <p:spPr>
                <a:xfrm flipV="1">
                  <a:off x="197510" y="526694"/>
                  <a:ext cx="0" cy="87503"/>
                </a:xfrm>
                <a:prstGeom prst="straightConnector1">
                  <a:avLst/>
                </a:prstGeom>
                <a:ln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رابط مستقيم 6"/>
              <p:cNvCxnSpPr/>
              <p:nvPr/>
            </p:nvCxnSpPr>
            <p:spPr>
              <a:xfrm flipV="1">
                <a:off x="709574" y="343814"/>
                <a:ext cx="1733474" cy="18288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رابط مستقيم 7"/>
              <p:cNvCxnSpPr/>
              <p:nvPr/>
            </p:nvCxnSpPr>
            <p:spPr>
              <a:xfrm>
                <a:off x="848563" y="95097"/>
                <a:ext cx="1594714" cy="19019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flipV="1">
                <a:off x="548640" y="387705"/>
                <a:ext cx="1931213" cy="329184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رابط مستقيم 9"/>
              <p:cNvCxnSpPr/>
              <p:nvPr/>
            </p:nvCxnSpPr>
            <p:spPr>
              <a:xfrm>
                <a:off x="643737" y="0"/>
                <a:ext cx="1835938" cy="189865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مستطيل 4"/>
            <p:cNvSpPr/>
            <p:nvPr/>
          </p:nvSpPr>
          <p:spPr>
            <a:xfrm>
              <a:off x="2391924" y="131673"/>
              <a:ext cx="1777594" cy="3950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SA" sz="1100" dirty="0">
                  <a:effectLst/>
                  <a:ea typeface="Times New Roman"/>
                  <a:cs typeface="Arial"/>
                </a:rPr>
                <a:t>مجموع هذه الفروقات عن خط الميل يساوي صفر</a:t>
              </a:r>
              <a:endParaRPr lang="en-US" sz="1100" dirty="0">
                <a:effectLst/>
                <a:ea typeface="Calibri"/>
                <a:cs typeface="Arial"/>
              </a:endParaRP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>
                  <a:effectLst/>
                  <a:ea typeface="Calibri"/>
                  <a:cs typeface="Arial"/>
                </a:rPr>
                <a:t> </a:t>
              </a:r>
              <a:endParaRPr lang="en-US" sz="1100" dirty="0">
                <a:effectLst/>
                <a:ea typeface="Calibri"/>
                <a:cs typeface="Arial"/>
              </a:endParaRP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مستطيل 24"/>
              <p:cNvSpPr/>
              <p:nvPr/>
            </p:nvSpPr>
            <p:spPr>
              <a:xfrm>
                <a:off x="3122917" y="397114"/>
                <a:ext cx="28981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/>
                        <m:t>𝑦</m:t>
                      </m:r>
                      <m:r>
                        <a:rPr lang="en-US" sz="3200" i="1"/>
                        <m:t>=</m:t>
                      </m:r>
                      <m:r>
                        <a:rPr lang="en-US" sz="3200" i="1"/>
                        <m:t>𝑎</m:t>
                      </m:r>
                      <m:r>
                        <a:rPr lang="en-US" sz="3200" i="1"/>
                        <m:t>+</m:t>
                      </m:r>
                      <m:r>
                        <a:rPr lang="en-US" sz="3200" i="1"/>
                        <m:t>𝑏𝑥</m:t>
                      </m:r>
                      <m:r>
                        <a:rPr lang="en-US" sz="3200" i="1"/>
                        <m:t>+</m:t>
                      </m:r>
                      <m:r>
                        <a:rPr lang="en-US" sz="3200" i="1"/>
                        <m:t>𝜖</m:t>
                      </m:r>
                    </m:oMath>
                  </m:oMathPara>
                </a14:m>
                <a:endParaRPr lang="ar-SA" sz="3200" dirty="0"/>
              </a:p>
            </p:txBody>
          </p:sp>
        </mc:Choice>
        <mc:Fallback>
          <p:sp>
            <p:nvSpPr>
              <p:cNvPr id="25" name="مستطيل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917" y="397114"/>
                <a:ext cx="289816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مستطيل 25"/>
              <p:cNvSpPr/>
              <p:nvPr/>
            </p:nvSpPr>
            <p:spPr>
              <a:xfrm>
                <a:off x="1950174" y="4365104"/>
                <a:ext cx="5724792" cy="971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b="1" dirty="0"/>
                  <a:t> وتصبح المعادلة هكذا: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𝒀</m:t>
                        </m:r>
                      </m:e>
                    </m:acc>
                    <m:r>
                      <a:rPr lang="en-US" b="1" i="1"/>
                      <m:t>=</m:t>
                    </m:r>
                    <m:acc>
                      <m:accPr>
                        <m:chr m:val="̂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𝒂</m:t>
                        </m:r>
                      </m:e>
                    </m:acc>
                    <m:r>
                      <a:rPr lang="en-US" b="1" i="1"/>
                      <m:t>+</m:t>
                    </m:r>
                    <m:acc>
                      <m:accPr>
                        <m:chr m:val="̂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𝒃</m:t>
                        </m:r>
                      </m:e>
                    </m:acc>
                    <m:r>
                      <a:rPr lang="en-US" b="1" i="1"/>
                      <m:t>𝒙</m:t>
                    </m:r>
                  </m:oMath>
                </a14:m>
                <a:endParaRPr lang="en-US" b="1" dirty="0"/>
              </a:p>
              <a:p>
                <a:endParaRPr lang="ar-SA" dirty="0" smtClean="0"/>
              </a:p>
              <a:p>
                <a:r>
                  <a:rPr lang="ar-SA" dirty="0" smtClean="0"/>
                  <a:t>و </a:t>
                </a:r>
                <a:r>
                  <a:rPr lang="ar-SA" dirty="0"/>
                  <a:t>نلاحظ أن 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 </a:t>
                </a:r>
                <a:r>
                  <a:rPr lang="ar-SA" dirty="0" smtClean="0"/>
                  <a:t>   ليس </a:t>
                </a:r>
                <a:r>
                  <a:rPr lang="ar-SA" dirty="0"/>
                  <a:t>عليها علامة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/>
                    </m:acc>
                  </m:oMath>
                </a14:m>
                <a:r>
                  <a:rPr lang="ar-SA" dirty="0"/>
                  <a:t> لأنها معلومة في الأصل</a:t>
                </a:r>
                <a:endParaRPr lang="en-US" dirty="0"/>
              </a:p>
            </p:txBody>
          </p:sp>
        </mc:Choice>
        <mc:Fallback>
          <p:sp>
            <p:nvSpPr>
              <p:cNvPr id="26" name="مستطيل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174" y="4365104"/>
                <a:ext cx="5724792" cy="971484"/>
              </a:xfrm>
              <a:prstGeom prst="rect">
                <a:avLst/>
              </a:prstGeom>
              <a:blipFill rotWithShape="1">
                <a:blip r:embed="rId3"/>
                <a:stretch>
                  <a:fillRect t="-1887" r="-852" b="-88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52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815609"/>
                  </p:ext>
                </p:extLst>
              </p:nvPr>
            </p:nvGraphicFramePr>
            <p:xfrm>
              <a:off x="1536432" y="836712"/>
              <a:ext cx="7822016" cy="525780"/>
            </p:xfrm>
            <a:graphic>
              <a:graphicData uri="http://schemas.openxmlformats.org/drawingml/2006/table">
                <a:tbl>
                  <a:tblPr rtl="1" firstRow="1" firstCol="1" lastRow="1" lastCol="1" bandRow="1" bandCol="1">
                    <a:tableStyleId>{5C22544A-7EE6-4342-B048-85BDC9FD1C3A}</a:tableStyleId>
                  </a:tblPr>
                  <a:tblGrid>
                    <a:gridCol w="3532042"/>
                    <a:gridCol w="1582960"/>
                    <a:gridCol w="2707014"/>
                  </a:tblGrid>
                  <a:tr h="252028">
                    <a:tc rowSpan="2">
                      <a:txBody>
                        <a:bodyPr/>
                        <a:lstStyle/>
                        <a:p>
                          <a:pPr marL="457200" algn="l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182880" algn="l"/>
                            </a:tabLst>
                          </a:pPr>
                          <a:r>
                            <a:rPr lang="ar-SA" sz="1500" u="sng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حيث أن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500" u="sng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500" u="sng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𝒃</m:t>
                                  </m:r>
                                </m:e>
                              </m:acc>
                            </m:oMath>
                          </a14:m>
                          <a:r>
                            <a:rPr lang="ar-SA" sz="1500" u="sng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ar-SA" sz="1500" u="sng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عبارة </a:t>
                          </a:r>
                          <a:r>
                            <a:rPr lang="ar-SA" sz="1500" u="sng" dirty="0">
                              <a:solidFill>
                                <a:schemeClr val="tx1"/>
                              </a:solidFill>
                              <a:effectLst/>
                            </a:rPr>
                            <a:t>عن</a:t>
                          </a:r>
                          <a:r>
                            <a:rPr lang="ar-SA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 : (معامل الارتباط ×</a:t>
                          </a:r>
                          <a:endParaRPr lang="en-US" sz="15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الانحراف المعياري</a:t>
                          </a:r>
                          <a:r>
                            <a:rPr lang="en-US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y</a:t>
                          </a:r>
                          <a:endParaRPr lang="en-US" sz="15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>
                              <a:solidFill>
                                <a:schemeClr val="tx1"/>
                              </a:solidFill>
                              <a:effectLst/>
                            </a:rPr>
                            <a:t>) وتحسب بالمعادلة التالية:</a:t>
                          </a:r>
                          <a:endParaRPr lang="en-US" sz="15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</a:tr>
                  <a:tr h="252028">
                    <a:tc vMerge="1">
                      <a:txBody>
                        <a:bodyPr/>
                        <a:lstStyle/>
                        <a:p>
                          <a:pPr rtl="1"/>
                          <a:endParaRPr lang="ar-S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الانحراف المعياري </a:t>
                          </a:r>
                          <a:r>
                            <a:rPr lang="en-US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n-US" sz="15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SA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815609"/>
                  </p:ext>
                </p:extLst>
              </p:nvPr>
            </p:nvGraphicFramePr>
            <p:xfrm>
              <a:off x="1536432" y="836712"/>
              <a:ext cx="7822016" cy="525780"/>
            </p:xfrm>
            <a:graphic>
              <a:graphicData uri="http://schemas.openxmlformats.org/drawingml/2006/table">
                <a:tbl>
                  <a:tblPr rtl="1" firstRow="1" firstCol="1" lastRow="1" lastCol="1" bandRow="1" bandCol="1">
                    <a:tableStyleId>{5C22544A-7EE6-4342-B048-85BDC9FD1C3A}</a:tableStyleId>
                  </a:tblPr>
                  <a:tblGrid>
                    <a:gridCol w="3532042"/>
                    <a:gridCol w="1582960"/>
                    <a:gridCol w="2707014"/>
                  </a:tblGrid>
                  <a:tr h="262890">
                    <a:tc rowSpan="2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046" r="-121762" b="-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الانحراف المعياري</a:t>
                          </a:r>
                          <a:r>
                            <a:rPr lang="en-US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y</a:t>
                          </a:r>
                          <a:endParaRPr lang="en-US" sz="15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>
                              <a:solidFill>
                                <a:schemeClr val="tx1"/>
                              </a:solidFill>
                              <a:effectLst/>
                            </a:rPr>
                            <a:t>) وتحسب بالمعادلة التالية:</a:t>
                          </a:r>
                          <a:endParaRPr lang="en-US" sz="15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noFill/>
                      </a:tcPr>
                    </a:tc>
                  </a:tr>
                  <a:tr h="262890">
                    <a:tc vMerge="1">
                      <a:txBody>
                        <a:bodyPr/>
                        <a:lstStyle/>
                        <a:p>
                          <a:pPr rtl="1"/>
                          <a:endParaRPr lang="ar-S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الانحراف المعياري </a:t>
                          </a:r>
                          <a:r>
                            <a:rPr lang="en-US" sz="1500" dirty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endParaRPr lang="en-US" sz="15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SA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3563888" y="1628800"/>
                <a:ext cx="1277849" cy="670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𝑏</m:t>
                          </m:r>
                        </m:e>
                      </m:acc>
                      <m:r>
                        <a:rPr lang="en-US" i="1"/>
                        <m:t>=</m:t>
                      </m:r>
                      <m:r>
                        <a:rPr lang="en-US" i="1"/>
                        <m:t>𝑟</m:t>
                      </m:r>
                      <m:r>
                        <a:rPr lang="en-US"/>
                        <m:t>×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𝑆</m:t>
                              </m:r>
                            </m:e>
                            <m:sub>
                              <m:r>
                                <a:rPr lang="en-US" i="1"/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𝑆</m:t>
                              </m:r>
                            </m:e>
                            <m:sub>
                              <m:r>
                                <a:rPr lang="en-US" i="1"/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628800"/>
                <a:ext cx="1277849" cy="6703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1547664" y="2420888"/>
                <a:ext cx="58143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dirty="0"/>
                  <a:t>وتدل (</a:t>
                </a:r>
                <a14:m>
                  <m:oMath xmlns:m="http://schemas.openxmlformats.org/officeDocument/2006/math">
                    <m:r>
                      <a:rPr lang="en-US" i="1"/>
                      <m:t>(</m:t>
                    </m:r>
                    <m:r>
                      <a:rPr lang="en-US" i="1"/>
                      <m:t>𝑏</m:t>
                    </m:r>
                  </m:oMath>
                </a14:m>
                <a:r>
                  <a:rPr lang="en-US" dirty="0"/>
                  <a:t> </a:t>
                </a:r>
                <a:r>
                  <a:rPr lang="ar-SA" dirty="0"/>
                  <a:t>على كمية الزيادة في </a:t>
                </a:r>
                <a:r>
                  <a:rPr lang="en-US" dirty="0"/>
                  <a:t>(y)</a:t>
                </a:r>
                <a:r>
                  <a:rPr lang="ar-SA" dirty="0"/>
                  <a:t> إذا زادت (</a:t>
                </a:r>
                <a:r>
                  <a:rPr lang="en-US" dirty="0"/>
                  <a:t>x</a:t>
                </a:r>
                <a:r>
                  <a:rPr lang="ar-SA" dirty="0"/>
                  <a:t>) بوحدة واحدة.</a:t>
                </a:r>
                <a:endParaRPr lang="en-US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420888"/>
                <a:ext cx="581439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9836" r="-839" b="-2459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ستطيل 8"/>
              <p:cNvSpPr/>
              <p:nvPr/>
            </p:nvSpPr>
            <p:spPr>
              <a:xfrm>
                <a:off x="2286000" y="3475167"/>
                <a:ext cx="61744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b="1" u="sng" dirty="0"/>
                  <a:t>كما  أن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u="sng"/>
                        </m:ctrlPr>
                      </m:accPr>
                      <m:e>
                        <m:r>
                          <a:rPr lang="en-US" b="1" i="1" u="sng"/>
                          <m:t>𝒂</m:t>
                        </m:r>
                      </m:e>
                    </m:acc>
                  </m:oMath>
                </a14:m>
                <a:r>
                  <a:rPr lang="en-US" b="1" u="sng" dirty="0"/>
                  <a:t> </a:t>
                </a:r>
                <a:r>
                  <a:rPr lang="ar-SA" b="1" u="sng" dirty="0" smtClean="0"/>
                  <a:t>  عبارة </a:t>
                </a:r>
                <a:r>
                  <a:rPr lang="ar-SA" b="1" u="sng" dirty="0"/>
                  <a:t>عن</a:t>
                </a:r>
                <a:r>
                  <a:rPr lang="ar-SA" dirty="0"/>
                  <a:t> الثابت في المعادلة ، تحسب عن طريق المعادلة التالية:</a:t>
                </a:r>
                <a:endParaRPr lang="en-US" dirty="0"/>
              </a:p>
            </p:txBody>
          </p:sp>
        </mc:Choice>
        <mc:Fallback>
          <p:sp>
            <p:nvSpPr>
              <p:cNvPr id="9" name="مستطيل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475167"/>
                <a:ext cx="617443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9836" r="-790" b="-2295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ستطيل 9"/>
              <p:cNvSpPr/>
              <p:nvPr/>
            </p:nvSpPr>
            <p:spPr>
              <a:xfrm>
                <a:off x="3563888" y="3933056"/>
                <a:ext cx="1332416" cy="384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𝑎</m:t>
                          </m:r>
                        </m:e>
                      </m:acc>
                      <m:r>
                        <a:rPr lang="en-US" i="1"/>
                        <m:t>=</m:t>
                      </m:r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𝑦</m:t>
                          </m:r>
                        </m:e>
                      </m:acc>
                      <m:r>
                        <a:rPr lang="en-US" i="1"/>
                        <m:t>−</m:t>
                      </m:r>
                      <m:acc>
                        <m:accPr>
                          <m:chr m:val="̂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𝑏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i="1"/>
                          </m:ctrlPr>
                        </m:accPr>
                        <m:e>
                          <m:r>
                            <a:rPr lang="en-US" i="1"/>
                            <m:t>𝑥</m:t>
                          </m:r>
                        </m:e>
                      </m:acc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10" name="مستطيل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933056"/>
                <a:ext cx="1332416" cy="384144"/>
              </a:xfrm>
              <a:prstGeom prst="rect">
                <a:avLst/>
              </a:prstGeom>
              <a:blipFill rotWithShape="1">
                <a:blip r:embed="rId6"/>
                <a:stretch>
                  <a:fillRect r="-15138" b="-79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ستطيل 10"/>
              <p:cNvSpPr/>
              <p:nvPr/>
            </p:nvSpPr>
            <p:spPr>
              <a:xfrm>
                <a:off x="323528" y="4581128"/>
                <a:ext cx="8352928" cy="714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2000" b="1" u="sng" dirty="0"/>
                  <a:t>معامل التحديد</a:t>
                </a:r>
                <a:r>
                  <a:rPr lang="ar-SA" sz="2000" b="1" u="sng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u="sng"/>
                        </m:ctrlPr>
                      </m:sSupPr>
                      <m:e>
                        <m:r>
                          <a:rPr lang="en-US" sz="2000" b="1" i="1" u="sng"/>
                          <m:t>𝒓</m:t>
                        </m:r>
                      </m:e>
                      <m:sup>
                        <m:r>
                          <a:rPr lang="en-US" sz="2000" b="1" i="1" u="sng"/>
                          <m:t>𝟐</m:t>
                        </m:r>
                      </m:sup>
                    </m:sSup>
                  </m:oMath>
                </a14:m>
                <a:r>
                  <a:rPr lang="en-US" sz="2000" b="1" u="sng" dirty="0"/>
                  <a:t> </a:t>
                </a:r>
                <a:r>
                  <a:rPr lang="ar-SA" sz="2000" b="1" u="sng" dirty="0" smtClean="0"/>
                  <a:t>   (</a:t>
                </a:r>
                <a:r>
                  <a:rPr lang="ar-SA" sz="2000" b="1" u="sng" dirty="0"/>
                  <a:t>التفسير)</a:t>
                </a:r>
                <a:r>
                  <a:rPr lang="ar-SA" sz="2000" dirty="0"/>
                  <a:t> : يتراوح بين (صفر و 1) ، دائما موجب فهو مربع معامل الارتباط.</a:t>
                </a:r>
                <a:endParaRPr lang="en-US" sz="2000" dirty="0"/>
              </a:p>
              <a:p>
                <a:r>
                  <a:rPr lang="ar-SA" sz="2000" dirty="0"/>
                  <a:t>انه نسبة مساهمة المتغير المستقيل في تفسير التغيرات التي تحدث في المتغير التابع </a:t>
                </a:r>
                <a:endParaRPr lang="en-US" sz="2000" dirty="0"/>
              </a:p>
            </p:txBody>
          </p:sp>
        </mc:Choice>
        <mc:Fallback>
          <p:sp>
            <p:nvSpPr>
              <p:cNvPr id="11" name="مستطيل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1128"/>
                <a:ext cx="8352928" cy="714876"/>
              </a:xfrm>
              <a:prstGeom prst="rect">
                <a:avLst/>
              </a:prstGeom>
              <a:blipFill rotWithShape="1">
                <a:blip r:embed="rId7"/>
                <a:stretch>
                  <a:fillRect t="-3390" r="-803" b="-1271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00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38513" y="4271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8711949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297694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𝐱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𝐲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442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8711949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3225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10714" t="-18868" r="-125119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55882" t="-18868" r="-930392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8302" t="-18868" r="-496855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250" t="-18868" r="-39375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91954" t="-18868" r="-262069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86364" t="-18868" r="-159091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9892" t="-18868" r="-358" b="-594340"/>
                          </a:stretch>
                        </a:blipFill>
                      </a:tcPr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19671" y="44624"/>
            <a:ext cx="62908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معامل الارتباط بين المتغيرين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(Y)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323528" y="3356992"/>
                <a:ext cx="2232248" cy="449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/>
                          </m:ctrlPr>
                        </m:accPr>
                        <m:e>
                          <m:r>
                            <a:rPr lang="en-US" sz="1200" b="1" i="1"/>
                            <m:t>𝒙</m:t>
                          </m:r>
                        </m:e>
                      </m:acc>
                      <m:r>
                        <a:rPr lang="en-US" sz="1200" b="1" i="1"/>
                        <m:t>=</m:t>
                      </m:r>
                      <m:f>
                        <m:fPr>
                          <m:ctrlPr>
                            <a:rPr lang="en-US" sz="1200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/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/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/>
                            <m:t>𝒏</m:t>
                          </m:r>
                        </m:den>
                      </m:f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232248" cy="449354"/>
              </a:xfrm>
              <a:prstGeom prst="rect">
                <a:avLst/>
              </a:prstGeom>
              <a:blipFill rotWithShape="1">
                <a:blip r:embed="rId3"/>
                <a:stretch>
                  <a:fillRect t="-63014" b="-589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4462816" y="3267678"/>
                <a:ext cx="901272" cy="449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>
                                  <a:latin typeface="Cambria Math"/>
                                </a:rPr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1200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16" y="3267678"/>
                <a:ext cx="901272" cy="449354"/>
              </a:xfrm>
              <a:prstGeom prst="rect">
                <a:avLst/>
              </a:prstGeom>
              <a:blipFill rotWithShape="1">
                <a:blip r:embed="rId4"/>
                <a:stretch>
                  <a:fillRect t="-62162" r="-19595" b="-5675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4499992" y="3700820"/>
                <a:ext cx="2160240" cy="637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/>
                          </m:ctrlPr>
                        </m:sSubPr>
                        <m:e>
                          <m:r>
                            <a:rPr lang="en-US" sz="1200" b="1" i="1"/>
                            <m:t>𝑺</m:t>
                          </m:r>
                        </m:e>
                        <m:sub>
                          <m:r>
                            <a:rPr lang="en-US" sz="1200" b="1" i="1"/>
                            <m:t>𝒚</m:t>
                          </m:r>
                        </m:sub>
                      </m:sSub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/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/>
                                            <m:t>𝒚</m:t>
                                          </m:r>
                                          <m:r>
                                            <a:rPr lang="en-US" sz="1200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/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/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00820"/>
                <a:ext cx="2160240" cy="637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251520" y="3799117"/>
                <a:ext cx="1524392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99117"/>
                <a:ext cx="1524392" cy="6379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179512" y="4437112"/>
                <a:ext cx="6462464" cy="974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b="1" i="1"/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𝒙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𝒚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𝒚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𝒙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𝒚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37112"/>
                <a:ext cx="6462464" cy="9744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2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38513" y="4729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711448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29605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𝐱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𝐲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8953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8953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8953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8953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89531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72513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711448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3225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10714" t="-18868" r="-125119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55882" t="-18868" r="-930392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8302" t="-18868" r="-496855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250" t="-18868" r="-39375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91954" t="-18868" r="-262069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86364" t="-18868" r="-159091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9892" t="-18868" r="-358" b="-594340"/>
                          </a:stretch>
                        </a:blipFill>
                      </a:tcPr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19671" y="44624"/>
            <a:ext cx="62908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معامل الارتباط بين المتغيرين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(Y)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ستطيل 16"/>
              <p:cNvSpPr/>
              <p:nvPr/>
            </p:nvSpPr>
            <p:spPr>
              <a:xfrm>
                <a:off x="323528" y="3356992"/>
                <a:ext cx="2232248" cy="449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/>
                          </m:ctrlPr>
                        </m:accPr>
                        <m:e>
                          <m:r>
                            <a:rPr lang="en-US" sz="1200" b="1" i="1"/>
                            <m:t>𝒙</m:t>
                          </m:r>
                        </m:e>
                      </m:acc>
                      <m:r>
                        <a:rPr lang="en-US" sz="1200" b="1" i="1"/>
                        <m:t>=</m:t>
                      </m:r>
                      <m:f>
                        <m:fPr>
                          <m:ctrlPr>
                            <a:rPr lang="en-US" sz="1200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/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/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/>
                            <m:t>𝒏</m:t>
                          </m:r>
                        </m:den>
                      </m:f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7" name="مستطيل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232248" cy="449354"/>
              </a:xfrm>
              <a:prstGeom prst="rect">
                <a:avLst/>
              </a:prstGeom>
              <a:blipFill rotWithShape="1">
                <a:blip r:embed="rId3"/>
                <a:stretch>
                  <a:fillRect t="-63014" b="-589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ستطيل 17"/>
              <p:cNvSpPr/>
              <p:nvPr/>
            </p:nvSpPr>
            <p:spPr>
              <a:xfrm>
                <a:off x="4462816" y="3267678"/>
                <a:ext cx="901272" cy="449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>
                                  <a:latin typeface="Cambria Math"/>
                                </a:rPr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1200" dirty="0"/>
              </a:p>
            </p:txBody>
          </p:sp>
        </mc:Choice>
        <mc:Fallback>
          <p:sp>
            <p:nvSpPr>
              <p:cNvPr id="18" name="مستطيل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16" y="3267678"/>
                <a:ext cx="901272" cy="449354"/>
              </a:xfrm>
              <a:prstGeom prst="rect">
                <a:avLst/>
              </a:prstGeom>
              <a:blipFill rotWithShape="1">
                <a:blip r:embed="rId4"/>
                <a:stretch>
                  <a:fillRect t="-62162" r="-19595" b="-5675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مستطيل 18"/>
              <p:cNvSpPr/>
              <p:nvPr/>
            </p:nvSpPr>
            <p:spPr>
              <a:xfrm>
                <a:off x="4499992" y="3700820"/>
                <a:ext cx="2160240" cy="637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/>
                          </m:ctrlPr>
                        </m:sSubPr>
                        <m:e>
                          <m:r>
                            <a:rPr lang="en-US" sz="1200" b="1" i="1"/>
                            <m:t>𝑺</m:t>
                          </m:r>
                        </m:e>
                        <m:sub>
                          <m:r>
                            <a:rPr lang="en-US" sz="1200" b="1" i="1"/>
                            <m:t>𝒚</m:t>
                          </m:r>
                        </m:sub>
                      </m:sSub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/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/>
                                            <m:t>𝒚</m:t>
                                          </m:r>
                                          <m:r>
                                            <a:rPr lang="en-US" sz="1200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/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/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/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9" name="مستطيل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00820"/>
                <a:ext cx="2160240" cy="637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مستطيل 19"/>
              <p:cNvSpPr/>
              <p:nvPr/>
            </p:nvSpPr>
            <p:spPr>
              <a:xfrm>
                <a:off x="251520" y="3799117"/>
                <a:ext cx="1524392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0" name="مستطيل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99117"/>
                <a:ext cx="1524392" cy="6379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مستطيل 20"/>
              <p:cNvSpPr/>
              <p:nvPr/>
            </p:nvSpPr>
            <p:spPr>
              <a:xfrm>
                <a:off x="179512" y="4437112"/>
                <a:ext cx="6462464" cy="974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b="1" i="1"/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𝒙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𝒚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𝒚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𝒙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𝒚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21" name="مستطيل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37112"/>
                <a:ext cx="6462464" cy="9744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3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338513" y="4271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38513" y="4729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9340019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25164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𝐱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effectLst/>
                                  </a:rPr>
                                  <m:t>𝐲</m:t>
                                </m:r>
                                <m:r>
                                  <a:rPr lang="en-US" sz="1800" b="1">
                                    <a:effectLst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</m:e>
                                </m:acc>
                                <m:r>
                                  <a:rPr lang="en-US" sz="1800" b="1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𝐱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1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1800" b="1" i="1">
                                        <a:effectLst/>
                                      </a:rPr>
                                      <m:t>𝐲</m:t>
                                    </m:r>
                                    <m:r>
                                      <a:rPr lang="en-US" sz="1800" b="1">
                                        <a:effectLst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1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</a:rPr>
                                          <m:t>𝐲</m:t>
                                        </m:r>
                                      </m:e>
                                    </m:acc>
                                    <m:r>
                                      <a:rPr lang="en-US" sz="1800" b="1">
                                        <a:effectLst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𝐱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>
                                  <a:effectLst/>
                                </a:rPr>
                                <m:t>(</m:t>
                              </m:r>
                              <m:r>
                                <a:rPr lang="en-US" sz="1800" b="1" i="1">
                                  <a:effectLst/>
                                </a:rPr>
                                <m:t>𝐲</m:t>
                              </m:r>
                              <m:r>
                                <a:rPr lang="en-US" sz="1800" b="1">
                                  <a:effectLst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1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effectLst/>
                                    </a:rPr>
                                    <m:t>𝐲</m:t>
                                  </m:r>
                                </m:e>
                              </m:acc>
                              <m:r>
                                <a:rPr lang="en-US" sz="1800" b="1">
                                  <a:effectLst/>
                                </a:rPr>
                                <m:t>)</m:t>
                              </m:r>
                            </m:oMath>
                          </a14:m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46092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جدول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9340019"/>
                  </p:ext>
                </p:extLst>
              </p:nvPr>
            </p:nvGraphicFramePr>
            <p:xfrm>
              <a:off x="323528" y="1124744"/>
              <a:ext cx="7992888" cy="21041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1584"/>
                    <a:gridCol w="511488"/>
                    <a:gridCol w="618048"/>
                    <a:gridCol w="969696"/>
                    <a:gridCol w="975024"/>
                    <a:gridCol w="1065600"/>
                    <a:gridCol w="1071816"/>
                    <a:gridCol w="1699632"/>
                  </a:tblGrid>
                  <a:tr h="32258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 dirty="0">
                              <a:effectLst/>
                            </a:rPr>
                            <a:t>اسم الطالب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10714" t="-18868" r="-125119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55882" t="-18868" r="-930392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8302" t="-18868" r="-496855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250" t="-18868" r="-393750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91954" t="-18868" r="-262069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86364" t="-18868" r="-159091" b="-5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9892" t="-18868" r="-358" b="-594340"/>
                          </a:stretch>
                        </a:blipFill>
                      </a:tcPr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محمد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فهد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-2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خالد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سعود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2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4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16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8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  <a:tr h="296926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SA" sz="1800" b="1">
                              <a:effectLst/>
                            </a:rPr>
                            <a:t> المجموع</a:t>
                          </a:r>
                          <a:r>
                            <a:rPr lang="en-US" sz="1800" b="1">
                              <a:effectLst/>
                            </a:rPr>
                            <a:t>∑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15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30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 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</a:rPr>
                            <a:t>10</a:t>
                          </a:r>
                          <a:endParaRPr lang="en-US" sz="1600" b="1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40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</a:rPr>
                            <a:t>20</a:t>
                          </a:r>
                          <a:endParaRPr lang="en-US" sz="1600" b="1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19671" y="44624"/>
            <a:ext cx="62908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أوجد معامل الارتباط بين المتغيرين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و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(Y)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احسب معامل التحديد واشرح معناه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قدّر معادلة انحدار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على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[معادلة التنبؤ]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y=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a+b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(x)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ارسم الشكل الانتشاري للعلاقة بين المتغيرين، مع رسم خط ميل الانحدار.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-108520" y="3356992"/>
                <a:ext cx="2232248" cy="449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/>
                          </m:ctrlPr>
                        </m:accPr>
                        <m:e>
                          <m:r>
                            <a:rPr lang="en-US" sz="1200" b="1" i="1"/>
                            <m:t>𝒙</m:t>
                          </m:r>
                        </m:e>
                      </m:acc>
                      <m:r>
                        <a:rPr lang="en-US" sz="1200" b="1" i="1"/>
                        <m:t>=</m:t>
                      </m:r>
                      <m:f>
                        <m:fPr>
                          <m:ctrlPr>
                            <a:rPr lang="en-US" sz="1200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/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/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/>
                            <m:t>𝒏</m:t>
                          </m:r>
                        </m:den>
                      </m:f>
                      <m:r>
                        <a:rPr lang="en-US" sz="1200" b="1" i="1"/>
                        <m:t>=</m:t>
                      </m:r>
                      <m:f>
                        <m:fPr>
                          <m:ctrlPr>
                            <a:rPr lang="en-US" sz="1200" b="1" i="1"/>
                          </m:ctrlPr>
                        </m:fPr>
                        <m:num>
                          <m:r>
                            <a:rPr lang="en-US" sz="1200" b="1" i="1"/>
                            <m:t>𝟏𝟓</m:t>
                          </m:r>
                        </m:num>
                        <m:den>
                          <m:r>
                            <a:rPr lang="en-US" sz="1200" b="1" i="1"/>
                            <m:t>𝟓</m:t>
                          </m:r>
                        </m:den>
                      </m:f>
                      <m:r>
                        <a:rPr lang="en-US" sz="1200" b="1" i="1"/>
                        <m:t>=</m:t>
                      </m:r>
                      <m:r>
                        <a:rPr lang="en-US" sz="1200" b="1" i="1"/>
                        <m:t>𝟑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3356992"/>
                <a:ext cx="2232248" cy="449354"/>
              </a:xfrm>
              <a:prstGeom prst="rect">
                <a:avLst/>
              </a:prstGeom>
              <a:blipFill rotWithShape="1">
                <a:blip r:embed="rId3"/>
                <a:stretch>
                  <a:fillRect t="-63014" b="-589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ستطيل 6"/>
              <p:cNvSpPr/>
              <p:nvPr/>
            </p:nvSpPr>
            <p:spPr>
              <a:xfrm>
                <a:off x="4421440" y="3267678"/>
                <a:ext cx="1419106" cy="449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200" b="1" i="1">
                                  <a:latin typeface="Cambria Math"/>
                                </a:rPr>
                                <m:t>𝒙</m:t>
                              </m:r>
                            </m:e>
                          </m:nary>
                        </m:num>
                        <m:den>
                          <m:r>
                            <a:rPr lang="en-US" sz="1200" b="1" i="1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sz="1200" b="1" i="1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>
                        <a:rPr lang="en-US" sz="12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ar-SA" sz="1200" dirty="0"/>
              </a:p>
            </p:txBody>
          </p:sp>
        </mc:Choice>
        <mc:Fallback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440" y="3267678"/>
                <a:ext cx="1419106" cy="449354"/>
              </a:xfrm>
              <a:prstGeom prst="rect">
                <a:avLst/>
              </a:prstGeom>
              <a:blipFill rotWithShape="1">
                <a:blip r:embed="rId4"/>
                <a:stretch>
                  <a:fillRect t="-62162" b="-5675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3491880" y="3700820"/>
                <a:ext cx="4572000" cy="6642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/>
                          </m:ctrlPr>
                        </m:sSubPr>
                        <m:e>
                          <m:r>
                            <a:rPr lang="en-US" sz="1200" b="1" i="1"/>
                            <m:t>𝑺</m:t>
                          </m:r>
                        </m:e>
                        <m:sub>
                          <m:r>
                            <a:rPr lang="en-US" sz="1200" b="1" i="1"/>
                            <m:t>𝒚</m:t>
                          </m:r>
                        </m:sub>
                      </m:sSub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/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/>
                                            <m:t>𝒚</m:t>
                                          </m:r>
                                          <m:r>
                                            <a:rPr lang="en-US" sz="1200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/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/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/>
                              </m:ctrlPr>
                            </m:fPr>
                            <m:num>
                              <m:r>
                                <a:rPr lang="en-US" sz="1200" b="1" i="1"/>
                                <m:t>𝟒𝟎</m:t>
                              </m:r>
                            </m:num>
                            <m:den>
                              <m:r>
                                <a:rPr lang="en-US" sz="1200" b="1" i="1"/>
                                <m:t>𝟓</m:t>
                              </m:r>
                            </m:den>
                          </m:f>
                        </m:e>
                      </m:rad>
                      <m:r>
                        <a:rPr lang="en-US" sz="1200" b="1" i="1"/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/>
                          </m:ctrlPr>
                        </m:radPr>
                        <m:deg/>
                        <m:e>
                          <m:r>
                            <a:rPr lang="en-US" sz="1200" b="1" i="1"/>
                            <m:t>𝟖</m:t>
                          </m:r>
                        </m:e>
                      </m:rad>
                      <m:r>
                        <a:rPr lang="en-US" sz="1200" b="1" i="1"/>
                        <m:t>=</m:t>
                      </m:r>
                      <m:r>
                        <a:rPr lang="en-US" sz="1200" b="1" i="1"/>
                        <m:t>𝟐</m:t>
                      </m:r>
                      <m:r>
                        <a:rPr lang="en-US" sz="1200" b="1" i="1"/>
                        <m:t>.</m:t>
                      </m:r>
                      <m:r>
                        <a:rPr lang="en-US" sz="1200" b="1" i="1"/>
                        <m:t>𝟖𝟐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700820"/>
                <a:ext cx="4572000" cy="6642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251520" y="3772828"/>
                <a:ext cx="2793714" cy="664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sz="1200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200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  <m:r>
                                            <a:rPr lang="en-US" sz="12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b="1" i="1">
                                                  <a:latin typeface="Cambria Math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sz="12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1" i="1"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latin typeface="Cambria Math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sz="1200" b="1" i="1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200" b="1" i="1"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>
                        <a:rPr lang="en-US" sz="1200" b="1" i="1">
                          <a:latin typeface="Cambria Math"/>
                        </a:rPr>
                        <m:t>𝟏</m:t>
                      </m:r>
                      <m:r>
                        <a:rPr lang="en-US" sz="1200" b="1" i="1">
                          <a:latin typeface="Cambria Math"/>
                        </a:rPr>
                        <m:t>.</m:t>
                      </m:r>
                      <m:r>
                        <a:rPr lang="en-US" sz="1200" b="1" i="1">
                          <a:latin typeface="Cambria Math"/>
                        </a:rPr>
                        <m:t>𝟒𝟏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72828"/>
                <a:ext cx="2793714" cy="6642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35496" y="4437112"/>
                <a:ext cx="6462464" cy="974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b="1" i="1"/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𝒙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b="1" i="1"/>
                                  </m:ctrlPr>
                                </m:dPr>
                                <m:e>
                                  <m:r>
                                    <a:rPr lang="en-US" b="1" i="1"/>
                                    <m:t>𝒚</m:t>
                                  </m:r>
                                  <m:r>
                                    <a:rPr lang="en-US" b="1" i="1"/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1" i="1"/>
                                      </m:ctrlPr>
                                    </m:accPr>
                                    <m:e>
                                      <m:r>
                                        <a:rPr lang="en-US" b="1" i="1"/>
                                        <m:t>𝒚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𝒙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/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1" i="1"/>
                                      </m:ctrlPr>
                                    </m:naryPr>
                                    <m:sub/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b="1" i="1"/>
                                          </m:ctrlPr>
                                        </m:dPr>
                                        <m:e>
                                          <m:r>
                                            <a:rPr lang="en-US" b="1" i="1"/>
                                            <m:t>𝒚</m:t>
                                          </m:r>
                                          <m:r>
                                            <a:rPr lang="en-US" b="1" i="1"/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1" i="1"/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1" i="1"/>
                                                <m:t>𝒚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b="1" i="1"/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i="1"/>
                            <m:t>20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r>
                                <a:rPr lang="en-US" i="1"/>
                                <m:t>10</m:t>
                              </m:r>
                              <m:r>
                                <a:rPr lang="en-US" b="1" i="1"/>
                                <m:t>×</m:t>
                              </m:r>
                              <m:r>
                                <a:rPr lang="en-US" i="1"/>
                                <m:t>40</m:t>
                              </m:r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i="1"/>
                            <m:t>20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/>
                              </m:ctrlPr>
                            </m:radPr>
                            <m:deg/>
                            <m:e>
                              <m:r>
                                <a:rPr lang="en-US" i="1"/>
                                <m:t>40</m:t>
                              </m:r>
                            </m:e>
                          </m:rad>
                        </m:den>
                      </m:f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i="1"/>
                            <m:t>20</m:t>
                          </m:r>
                        </m:num>
                        <m:den>
                          <m:r>
                            <a:rPr lang="en-US" i="1"/>
                            <m:t>20</m:t>
                          </m:r>
                        </m:den>
                      </m:f>
                      <m:r>
                        <a:rPr lang="en-US" b="1" i="1"/>
                        <m:t>=</m:t>
                      </m:r>
                      <m:r>
                        <a:rPr lang="en-US" b="1" i="1"/>
                        <m:t>𝟏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𝟎𝟎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437112"/>
                <a:ext cx="6462464" cy="9744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ستطيل 8"/>
              <p:cNvSpPr/>
              <p:nvPr/>
            </p:nvSpPr>
            <p:spPr>
              <a:xfrm>
                <a:off x="179512" y="5512753"/>
                <a:ext cx="8793596" cy="652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SA" b="1" dirty="0"/>
                  <a:t>التعليق</a:t>
                </a:r>
                <a:r>
                  <a:rPr lang="ar-SA" dirty="0"/>
                  <a:t> : توجد علافة ارتباط تامة بين عدد ساعات المذاكرة والدرجة التي يحصل عليها الطالب</a:t>
                </a:r>
                <a:endParaRPr lang="en-US" dirty="0"/>
              </a:p>
              <a:p>
                <a:pPr lvl="0"/>
                <a:r>
                  <a:rPr lang="ar-SA" b="1" dirty="0"/>
                  <a:t>معامل التحديد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/>
                        </m:ctrlPr>
                      </m:sSupPr>
                      <m:e>
                        <m:r>
                          <a:rPr lang="en-US" b="1" i="1"/>
                          <m:t>𝒓</m:t>
                        </m:r>
                      </m:e>
                      <m:sup>
                        <m:r>
                          <a:rPr lang="en-US" b="1" i="1"/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ar-SA" b="1" dirty="0" smtClean="0"/>
                  <a:t>  يساوي </a:t>
                </a:r>
                <a:r>
                  <a:rPr lang="en-US" b="1" dirty="0" smtClean="0"/>
                  <a:t>  1.00 </a:t>
                </a:r>
                <a:r>
                  <a:rPr lang="ar-SA" dirty="0"/>
                  <a:t>أي أن المتغير (</a:t>
                </a:r>
                <a:r>
                  <a:rPr lang="en-US" dirty="0"/>
                  <a:t>x</a:t>
                </a:r>
                <a:r>
                  <a:rPr lang="ar-SA" dirty="0"/>
                  <a:t>) يفسر التغيرات التي يحدث في المتغير(</a:t>
                </a:r>
                <a:r>
                  <a:rPr lang="en-US" dirty="0"/>
                  <a:t>y</a:t>
                </a:r>
                <a:r>
                  <a:rPr lang="ar-SA" dirty="0"/>
                  <a:t>) بنسبة 100%</a:t>
                </a:r>
                <a:endParaRPr lang="en-US" dirty="0"/>
              </a:p>
            </p:txBody>
          </p:sp>
        </mc:Choice>
        <mc:Fallback>
          <p:sp>
            <p:nvSpPr>
              <p:cNvPr id="9" name="مستطيل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12753"/>
                <a:ext cx="8793596" cy="652551"/>
              </a:xfrm>
              <a:prstGeom prst="rect">
                <a:avLst/>
              </a:prstGeom>
              <a:blipFill rotWithShape="1">
                <a:blip r:embed="rId8"/>
                <a:stretch>
                  <a:fillRect t="-5607" r="-554" b="-1401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2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1762</Words>
  <Application>Microsoft Office PowerPoint</Application>
  <PresentationFormat>عرض على الشاشة (3:4)‏</PresentationFormat>
  <Paragraphs>412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ACS</dc:creator>
  <cp:lastModifiedBy>vip</cp:lastModifiedBy>
  <cp:revision>39</cp:revision>
  <dcterms:created xsi:type="dcterms:W3CDTF">2014-04-06T18:01:12Z</dcterms:created>
  <dcterms:modified xsi:type="dcterms:W3CDTF">2015-03-28T21:21:37Z</dcterms:modified>
</cp:coreProperties>
</file>