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D6510FF-A598-4492-89E7-BE0633E106FC}" type="datetimeFigureOut">
              <a:rPr lang="ar-SA" smtClean="0"/>
              <a:pPr/>
              <a:t>30/03/34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7A06AA9-86D8-4011-B4DB-DC3880E68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المحاضرة الأولى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8136"/>
          </a:xfrm>
        </p:spPr>
        <p:txBody>
          <a:bodyPr/>
          <a:lstStyle/>
          <a:p>
            <a:r>
              <a:rPr lang="ar-SA" sz="2800" u="sng" dirty="0" smtClean="0">
                <a:solidFill>
                  <a:schemeClr val="tx1">
                    <a:lumMod val="95000"/>
                  </a:schemeClr>
                </a:solidFill>
              </a:rPr>
              <a:t>2- </a:t>
            </a:r>
            <a:r>
              <a:rPr lang="ar-SA" sz="2800" u="sng" dirty="0" err="1" smtClean="0">
                <a:solidFill>
                  <a:schemeClr val="tx1">
                    <a:lumMod val="95000"/>
                  </a:schemeClr>
                </a:solidFill>
              </a:rPr>
              <a:t>لاتحكم</a:t>
            </a:r>
            <a:r>
              <a:rPr lang="ar-SA" sz="2800" u="sng" dirty="0" smtClean="0">
                <a:solidFill>
                  <a:schemeClr val="tx1">
                    <a:lumMod val="95000"/>
                  </a:schemeClr>
                </a:solidFill>
              </a:rPr>
              <a:t> على الطفل بالجلوس وعدم </a:t>
            </a:r>
            <a:r>
              <a:rPr lang="ar-SA" sz="2800" u="sng" dirty="0" err="1" smtClean="0">
                <a:solidFill>
                  <a:schemeClr val="tx1">
                    <a:lumMod val="95000"/>
                  </a:schemeClr>
                </a:solidFill>
              </a:rPr>
              <a:t>الحركة :</a:t>
            </a:r>
            <a:r>
              <a:rPr lang="ar-SA" sz="2800" u="sng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1">
                    <a:lumMod val="95000"/>
                  </a:schemeClr>
                </a:solidFill>
              </a:rPr>
              <a:t>حيث أنه </a:t>
            </a:r>
            <a:r>
              <a:rPr lang="ar-SA" sz="2800" dirty="0" err="1" smtClean="0">
                <a:solidFill>
                  <a:schemeClr val="tx1">
                    <a:lumMod val="95000"/>
                  </a:schemeClr>
                </a:solidFill>
              </a:rPr>
              <a:t>مملؤ</a:t>
            </a:r>
            <a:r>
              <a:rPr lang="ar-SA" sz="2800" dirty="0" smtClean="0">
                <a:solidFill>
                  <a:schemeClr val="tx1">
                    <a:lumMod val="95000"/>
                  </a:schemeClr>
                </a:solidFill>
              </a:rPr>
              <a:t> بالحركة والنشاط وبالإمكان تزويده بألعاب تربي حواسه وتنظم نشاطه </a:t>
            </a:r>
          </a:p>
          <a:p>
            <a:pPr>
              <a:buNone/>
            </a:pPr>
            <a:endParaRPr lang="ar-SA" sz="28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ar-SA" sz="2800" u="sng" dirty="0" smtClean="0">
                <a:solidFill>
                  <a:schemeClr val="tx1">
                    <a:lumMod val="95000"/>
                  </a:schemeClr>
                </a:solidFill>
              </a:rPr>
              <a:t>3- </a:t>
            </a:r>
            <a:r>
              <a:rPr lang="ar-SA" sz="2800" u="sng" dirty="0" err="1" smtClean="0">
                <a:solidFill>
                  <a:schemeClr val="tx1">
                    <a:lumMod val="95000"/>
                  </a:schemeClr>
                </a:solidFill>
              </a:rPr>
              <a:t>لاتدرس</a:t>
            </a:r>
            <a:r>
              <a:rPr lang="ar-SA" sz="2800" u="sng" dirty="0" smtClean="0">
                <a:solidFill>
                  <a:schemeClr val="tx1">
                    <a:lumMod val="95000"/>
                  </a:schemeClr>
                </a:solidFill>
              </a:rPr>
              <a:t> الأشياء المعنوية قبل </a:t>
            </a:r>
            <a:r>
              <a:rPr lang="ar-SA" sz="2800" u="sng" dirty="0" err="1" smtClean="0">
                <a:solidFill>
                  <a:schemeClr val="tx1">
                    <a:lumMod val="95000"/>
                  </a:schemeClr>
                </a:solidFill>
              </a:rPr>
              <a:t>الحسية :</a:t>
            </a:r>
            <a:endParaRPr lang="ar-SA" sz="2800" u="sng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None/>
              <a:defRPr/>
            </a:pPr>
            <a:r>
              <a:rPr lang="ar-SA" sz="2800" dirty="0" smtClean="0">
                <a:solidFill>
                  <a:schemeClr val="tx1">
                    <a:lumMod val="95000"/>
                  </a:schemeClr>
                </a:solidFill>
              </a:rPr>
              <a:t>تدريس الطفل التاريخ والملوك والوقائع والعبارات الاصلاحية هو ظلمٌ لطفولته ويجب مراعاة ميوله واهتماماته </a:t>
            </a:r>
          </a:p>
          <a:p>
            <a:pPr>
              <a:buNone/>
              <a:defRPr/>
            </a:pPr>
            <a:endParaRPr lang="ar-SA" sz="2800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r>
              <a:rPr lang="ar-SA" sz="2800" u="sng" dirty="0" smtClean="0">
                <a:solidFill>
                  <a:schemeClr val="tx1">
                    <a:lumMod val="95000"/>
                  </a:schemeClr>
                </a:solidFill>
              </a:rPr>
              <a:t>4- تربية الحواس في </a:t>
            </a:r>
            <a:r>
              <a:rPr lang="ar-SA" sz="2800" u="sng" dirty="0" err="1" smtClean="0">
                <a:solidFill>
                  <a:schemeClr val="tx1">
                    <a:lumMod val="95000"/>
                  </a:schemeClr>
                </a:solidFill>
              </a:rPr>
              <a:t>الطفولة :</a:t>
            </a:r>
            <a:endParaRPr lang="ar-SA" sz="2800" u="sng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None/>
              <a:defRPr/>
            </a:pPr>
            <a:r>
              <a:rPr lang="ar-SA" sz="2800" dirty="0" smtClean="0">
                <a:solidFill>
                  <a:schemeClr val="tx1">
                    <a:lumMod val="95000"/>
                  </a:schemeClr>
                </a:solidFill>
              </a:rPr>
              <a:t>الطفل يحب لمس الأشياء والتعرف إليها </a:t>
            </a:r>
          </a:p>
          <a:p>
            <a:pPr>
              <a:defRPr/>
            </a:pPr>
            <a:endParaRPr lang="ar-SA" sz="2800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None/>
            </a:pPr>
            <a:endParaRPr lang="ar-SA" sz="2800" u="sng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ar-SA" sz="2800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ar-SA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/>
          <a:lstStyle/>
          <a:p>
            <a:pPr>
              <a:defRPr/>
            </a:pPr>
            <a:r>
              <a:rPr lang="ar-SA" u="sng" dirty="0" smtClean="0">
                <a:solidFill>
                  <a:schemeClr val="tx1">
                    <a:lumMod val="95000"/>
                  </a:schemeClr>
                </a:solidFill>
              </a:rPr>
              <a:t>5- تربية الحواس </a:t>
            </a:r>
            <a:r>
              <a:rPr lang="ar-SA" u="sng" dirty="0" err="1" smtClean="0">
                <a:solidFill>
                  <a:schemeClr val="tx1">
                    <a:lumMod val="95000"/>
                  </a:schemeClr>
                </a:solidFill>
              </a:rPr>
              <a:t>وتهذيبها :</a:t>
            </a:r>
            <a:endParaRPr lang="ar-SA" u="sng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None/>
              <a:defRPr/>
            </a:pPr>
            <a:r>
              <a:rPr lang="ar-SA" dirty="0" smtClean="0">
                <a:solidFill>
                  <a:schemeClr val="tx1">
                    <a:lumMod val="95000"/>
                  </a:schemeClr>
                </a:solidFill>
              </a:rPr>
              <a:t>ليس الهدف استعمال الحواس فقط بل الوصول من خلالها إلى المعرفة والحكم السديد </a:t>
            </a:r>
          </a:p>
          <a:p>
            <a:pPr>
              <a:buNone/>
              <a:defRPr/>
            </a:pPr>
            <a:endParaRPr lang="ar-SA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r>
              <a:rPr lang="ar-SA" u="sng" dirty="0" smtClean="0">
                <a:solidFill>
                  <a:schemeClr val="tx1">
                    <a:lumMod val="95000"/>
                  </a:schemeClr>
                </a:solidFill>
              </a:rPr>
              <a:t>6- </a:t>
            </a:r>
            <a:r>
              <a:rPr lang="ar-SA" u="sng" dirty="0" err="1" smtClean="0">
                <a:solidFill>
                  <a:schemeClr val="tx1">
                    <a:lumMod val="95000"/>
                  </a:schemeClr>
                </a:solidFill>
              </a:rPr>
              <a:t>لاقراءة</a:t>
            </a:r>
            <a:r>
              <a:rPr lang="ar-SA" u="sng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SA" u="sng" dirty="0" err="1" smtClean="0">
                <a:solidFill>
                  <a:schemeClr val="tx1">
                    <a:lumMod val="95000"/>
                  </a:schemeClr>
                </a:solidFill>
              </a:rPr>
              <a:t>:</a:t>
            </a:r>
            <a:endParaRPr lang="ar-SA" u="sng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None/>
              <a:defRPr/>
            </a:pPr>
            <a:r>
              <a:rPr lang="ar-SA" dirty="0" err="1" smtClean="0">
                <a:solidFill>
                  <a:schemeClr val="tx1">
                    <a:lumMod val="95000"/>
                  </a:schemeClr>
                </a:solidFill>
              </a:rPr>
              <a:t>لايجب</a:t>
            </a:r>
            <a:r>
              <a:rPr lang="ar-SA" dirty="0" smtClean="0">
                <a:solidFill>
                  <a:schemeClr val="tx1">
                    <a:lumMod val="95000"/>
                  </a:schemeClr>
                </a:solidFill>
              </a:rPr>
              <a:t> تعليم الطفل القراءة حتى العاشرة لأنه الحركة واللعب هي التي تفيده من الناحية الجسمية والعقلية أكثر </a:t>
            </a:r>
          </a:p>
          <a:p>
            <a:pPr>
              <a:buNone/>
              <a:defRPr/>
            </a:pPr>
            <a:r>
              <a:rPr lang="ar-SA" u="sng" dirty="0" smtClean="0">
                <a:solidFill>
                  <a:schemeClr val="tx1">
                    <a:lumMod val="95000"/>
                  </a:schemeClr>
                </a:solidFill>
              </a:rPr>
              <a:t>- نخالف هذا الرأي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4120"/>
          </a:xfrm>
        </p:spPr>
        <p:txBody>
          <a:bodyPr/>
          <a:lstStyle/>
          <a:p>
            <a:r>
              <a:rPr lang="ar-SA" dirty="0" smtClean="0"/>
              <a:t>7- تذكر من غير كتب</a:t>
            </a:r>
          </a:p>
          <a:p>
            <a:endParaRPr lang="ar-SA" dirty="0" smtClean="0"/>
          </a:p>
          <a:p>
            <a:r>
              <a:rPr lang="ar-SA" u="sng" dirty="0" smtClean="0"/>
              <a:t>8- تجنب كثرة </a:t>
            </a:r>
            <a:r>
              <a:rPr lang="ar-SA" u="sng" dirty="0" err="1" smtClean="0"/>
              <a:t>الارشاد :</a:t>
            </a:r>
            <a:endParaRPr lang="ar-SA" u="sng" dirty="0" smtClean="0"/>
          </a:p>
          <a:p>
            <a:pPr>
              <a:buNone/>
            </a:pPr>
            <a:r>
              <a:rPr lang="ar-SA" dirty="0" smtClean="0"/>
              <a:t>لآن ذلك يميت شعور الطفل وتفكيره </a:t>
            </a:r>
          </a:p>
          <a:p>
            <a:pPr>
              <a:buNone/>
            </a:pPr>
            <a:r>
              <a:rPr lang="ar-SA" dirty="0" smtClean="0"/>
              <a:t>كما أن الدروس التي يتعلمها الأولاد مع بعضهم باللعب أجدى من التي يتعلمونها داخل المدارس </a:t>
            </a:r>
          </a:p>
          <a:p>
            <a:pPr>
              <a:buNone/>
            </a:pPr>
            <a:r>
              <a:rPr lang="ar-SA" u="sng" dirty="0" smtClean="0"/>
              <a:t>نخالفه الرأي هنا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8062912" cy="1470025"/>
          </a:xfrm>
        </p:spPr>
        <p:txBody>
          <a:bodyPr/>
          <a:lstStyle/>
          <a:p>
            <a:pPr algn="ctr"/>
            <a:r>
              <a:rPr lang="ar-SA" dirty="0" smtClean="0"/>
              <a:t>كتاب أميل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 smtClean="0"/>
              <a:t>الكتاب </a:t>
            </a:r>
            <a:r>
              <a:rPr lang="ar-SA" sz="3600" dirty="0" err="1" smtClean="0"/>
              <a:t>الأول </a:t>
            </a:r>
            <a:r>
              <a:rPr lang="ar-SA" sz="3600" dirty="0" smtClean="0"/>
              <a:t>/ من الميلاد حتى الخامسة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يركز المربي فقط على تكوين الجسد </a:t>
            </a:r>
            <a:r>
              <a:rPr lang="ar-SA" dirty="0" err="1" smtClean="0"/>
              <a:t>ولايتعرض</a:t>
            </a:r>
            <a:r>
              <a:rPr lang="ar-SA" dirty="0" smtClean="0"/>
              <a:t> للروح</a:t>
            </a:r>
          </a:p>
          <a:p>
            <a:r>
              <a:rPr lang="ar-SA" dirty="0" smtClean="0"/>
              <a:t>كما على المربي ابعاد الطفل عن تأثيرات الأسرة والدين والمجتمع </a:t>
            </a:r>
          </a:p>
          <a:p>
            <a:r>
              <a:rPr lang="ar-SA" dirty="0" smtClean="0"/>
              <a:t>أن يترك </a:t>
            </a:r>
            <a:r>
              <a:rPr lang="ar-SA" dirty="0" err="1" smtClean="0"/>
              <a:t>للطبيعه</a:t>
            </a:r>
            <a:r>
              <a:rPr lang="ar-SA" dirty="0" smtClean="0"/>
              <a:t> هي التي تربية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 smtClean="0"/>
              <a:t>الكتاب الثاني من الخامسة حتى الثانية عشره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التربية تكون سلبية </a:t>
            </a:r>
          </a:p>
          <a:p>
            <a:r>
              <a:rPr lang="ar-SA" dirty="0" smtClean="0"/>
              <a:t>لا نعرضه لضوابط اجتماعيه </a:t>
            </a:r>
          </a:p>
          <a:p>
            <a:r>
              <a:rPr lang="ar-SA" dirty="0" smtClean="0"/>
              <a:t>لا يعلم القراءة ولا الكتابه </a:t>
            </a:r>
          </a:p>
          <a:p>
            <a:r>
              <a:rPr lang="ar-SA" dirty="0" smtClean="0"/>
              <a:t>الاعداد التربوي فقط يقوم على تدريب الحواس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 smtClean="0"/>
              <a:t>الكتاب الثالث من سن الثانية عشرة حتى الخامسة عشر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تلقين الطفل الحقائق بالإلهام دون أن تعليمها له وذلك بتفهيمه إلى مظاهر الطبيعة المختلفة وتوجيهه مع التساهل معه </a:t>
            </a:r>
          </a:p>
          <a:p>
            <a:r>
              <a:rPr lang="ar-SA" dirty="0" smtClean="0"/>
              <a:t> ولا يقرأ إلا </a:t>
            </a:r>
            <a:r>
              <a:rPr lang="ar-SA" dirty="0" err="1" smtClean="0"/>
              <a:t>كتاب </a:t>
            </a:r>
            <a:r>
              <a:rPr lang="ar-SA" dirty="0" smtClean="0"/>
              <a:t>” روبنسون </a:t>
            </a:r>
            <a:r>
              <a:rPr lang="ar-SA" dirty="0" err="1" smtClean="0"/>
              <a:t>كروزو“</a:t>
            </a:r>
            <a:endParaRPr lang="ar-SA" dirty="0" smtClean="0"/>
          </a:p>
          <a:p>
            <a:r>
              <a:rPr lang="ar-SA" dirty="0" smtClean="0"/>
              <a:t>أما الاشياء التي يراها مناسبة لإميل </a:t>
            </a:r>
            <a:r>
              <a:rPr lang="ar-SA" dirty="0" err="1" smtClean="0"/>
              <a:t>هي </a:t>
            </a:r>
            <a:r>
              <a:rPr lang="ar-SA" dirty="0" smtClean="0"/>
              <a:t>: العلوم الطبيعية والفلك والجغرافيا مع تعليمه مهنة يكتسب منها عيشه</a:t>
            </a:r>
            <a:r>
              <a:rPr lang="en-US" dirty="0" smtClean="0">
                <a:cs typeface="Arial" pitchFamily="34" charset="0"/>
              </a:rPr>
              <a:t> 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 smtClean="0"/>
              <a:t>الكتاب الرابع من سن الخامسة عشره حتى العشرون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تكون التربية خلقية ودينية تنمى في هذه الفترة الأخلاق والشفقة وحب الانسانية وضبط أهواء النفس </a:t>
            </a:r>
          </a:p>
          <a:p>
            <a:r>
              <a:rPr lang="ar-SA" dirty="0" smtClean="0"/>
              <a:t>وتعريضه للمثل العليا </a:t>
            </a:r>
          </a:p>
          <a:p>
            <a:r>
              <a:rPr lang="ar-SA" dirty="0" smtClean="0"/>
              <a:t>كما على أميل أن يحتك بذوي الخلق </a:t>
            </a:r>
            <a:r>
              <a:rPr lang="ar-SA" dirty="0" err="1" smtClean="0"/>
              <a:t>السيء</a:t>
            </a:r>
            <a:r>
              <a:rPr lang="ar-SA" dirty="0" smtClean="0"/>
              <a:t> وزيارته </a:t>
            </a:r>
            <a:r>
              <a:rPr lang="ar-SA" dirty="0" err="1" smtClean="0"/>
              <a:t>للملاجىء</a:t>
            </a:r>
            <a:r>
              <a:rPr lang="ar-SA" dirty="0" smtClean="0"/>
              <a:t> والسجون حتى يشاهد حياة البؤس </a:t>
            </a:r>
          </a:p>
          <a:p>
            <a:r>
              <a:rPr lang="ar-SA" dirty="0" smtClean="0"/>
              <a:t>كذلك يدرس التاريخ السياسة والاقتصاد والدين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الكتاب الخامس تربية المرأة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تربيتها تتوقف على مستقبلها مع زوجها لا على استعداداتها وميولها الشخصي، لذا يجب أن لا تتعلم العلوم فالمرأة المتعلمة وباء على زوجها وأصدقائها أولا ووباء على الناس جميعا </a:t>
            </a:r>
          </a:p>
          <a:p>
            <a:r>
              <a:rPr lang="ar-SA" dirty="0" smtClean="0"/>
              <a:t> ويرى بان المرأة يجب ان تربى لإسعاد زوجها فقط وان تتعلم بعض العلوم كالطهي والتطريز والعناية </a:t>
            </a:r>
            <a:r>
              <a:rPr lang="ar-SA" dirty="0" err="1" smtClean="0"/>
              <a:t>بالاطفال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النقد الذي وجه لروسو </a:t>
            </a:r>
            <a:endParaRPr lang="ar-SA" dirty="0"/>
          </a:p>
        </p:txBody>
      </p:sp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عزل الطفل عن المجتمع</a:t>
            </a:r>
          </a:p>
          <a:p>
            <a:r>
              <a:rPr lang="ar-SA" dirty="0" smtClean="0"/>
              <a:t>الاعتماد على مرب خاص </a:t>
            </a:r>
          </a:p>
          <a:p>
            <a:r>
              <a:rPr lang="ar-SA" dirty="0" smtClean="0"/>
              <a:t>تناقض آراؤه مع افعاله </a:t>
            </a:r>
          </a:p>
          <a:p>
            <a:r>
              <a:rPr lang="ar-SA" dirty="0" smtClean="0"/>
              <a:t>ثورته الشديدة على المدنية واحتفاؤه الشديد بالطبيعة</a:t>
            </a:r>
          </a:p>
          <a:p>
            <a:r>
              <a:rPr lang="ar-SA" dirty="0" smtClean="0"/>
              <a:t>المبالغة في تنمية الحواس </a:t>
            </a:r>
            <a:r>
              <a:rPr lang="ar-SA" dirty="0" err="1" smtClean="0"/>
              <a:t>واهماله</a:t>
            </a:r>
            <a:r>
              <a:rPr lang="ar-SA" dirty="0" smtClean="0"/>
              <a:t> لتعليم القراءة والكتابة</a:t>
            </a:r>
          </a:p>
          <a:p>
            <a:r>
              <a:rPr lang="ar-SA" dirty="0" err="1" smtClean="0"/>
              <a:t>اللامنطقية</a:t>
            </a:r>
            <a:r>
              <a:rPr lang="ar-SA" dirty="0" smtClean="0"/>
              <a:t> والتردد الكثير في </a:t>
            </a:r>
            <a:r>
              <a:rPr lang="ar-SA" dirty="0" err="1" smtClean="0"/>
              <a:t>الاراء .</a:t>
            </a:r>
            <a:endParaRPr lang="ar-SA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u="sng" dirty="0" smtClean="0"/>
              <a:t>تعريف الاتجاه: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 2"/>
              <a:buChar char=""/>
              <a:defRPr/>
            </a:pPr>
            <a:r>
              <a:rPr lang="ar-SA" dirty="0" err="1" smtClean="0"/>
              <a:t>عرف </a:t>
            </a:r>
            <a:r>
              <a:rPr lang="ar-SA" dirty="0" smtClean="0"/>
              <a:t>"</a:t>
            </a:r>
            <a:r>
              <a:rPr lang="ar-SA" dirty="0" err="1" smtClean="0"/>
              <a:t>كامبل</a:t>
            </a:r>
            <a:r>
              <a:rPr lang="ar-SA" dirty="0" smtClean="0"/>
              <a:t>" الاتجاه تعريفا اجرائيا </a:t>
            </a:r>
            <a:r>
              <a:rPr lang="ar-SA" dirty="0" err="1" smtClean="0"/>
              <a:t>بانه</a:t>
            </a:r>
            <a:r>
              <a:rPr lang="ar-SA" dirty="0" smtClean="0"/>
              <a:t> (محصلة دائمة من الاستجابات المتماثلة نحو من المواقف </a:t>
            </a:r>
            <a:r>
              <a:rPr lang="ar-SA" dirty="0" err="1" smtClean="0"/>
              <a:t>الاجتماعية )</a:t>
            </a:r>
            <a:endParaRPr lang="en-US" dirty="0" smtClean="0"/>
          </a:p>
          <a:p>
            <a:pPr>
              <a:buFont typeface="Wingdings 2"/>
              <a:buChar char=""/>
              <a:defRPr/>
            </a:pPr>
            <a:r>
              <a:rPr lang="ar-SA" dirty="0" smtClean="0"/>
              <a:t> الحالة الوجدانية القائمة وراء </a:t>
            </a:r>
            <a:r>
              <a:rPr lang="ar-SA" dirty="0" err="1" smtClean="0"/>
              <a:t>راي</a:t>
            </a:r>
            <a:r>
              <a:rPr lang="ar-SA" dirty="0" smtClean="0"/>
              <a:t> الشخص واعتقاده فيما يتعلق بموضوع معين من حيث رفضه او قبوله ودرجة الرفض </a:t>
            </a:r>
            <a:r>
              <a:rPr lang="ar-SA" dirty="0" err="1" smtClean="0"/>
              <a:t>والقبول .</a:t>
            </a:r>
            <a:endParaRPr lang="en-US" dirty="0" smtClean="0"/>
          </a:p>
          <a:p>
            <a:pPr>
              <a:buFont typeface="Wingdings 2"/>
              <a:buChar char=""/>
              <a:defRPr/>
            </a:pPr>
            <a:r>
              <a:rPr lang="ar-SA" dirty="0" smtClean="0"/>
              <a:t> وعرفت الاتجاهات </a:t>
            </a:r>
            <a:r>
              <a:rPr lang="ar-SA" dirty="0" err="1" smtClean="0"/>
              <a:t>الوالدية</a:t>
            </a:r>
            <a:r>
              <a:rPr lang="ar-SA" dirty="0" smtClean="0"/>
              <a:t> </a:t>
            </a:r>
            <a:r>
              <a:rPr lang="ar-SA" dirty="0" err="1" smtClean="0"/>
              <a:t>بأنها </a:t>
            </a:r>
            <a:r>
              <a:rPr lang="ar-SA" dirty="0" smtClean="0"/>
              <a:t>( </a:t>
            </a:r>
            <a:r>
              <a:rPr lang="ar-SA" dirty="0" err="1" smtClean="0"/>
              <a:t>مايراه</a:t>
            </a:r>
            <a:r>
              <a:rPr lang="ar-SA" dirty="0" smtClean="0"/>
              <a:t> الابوان وما يتمسكان </a:t>
            </a:r>
            <a:r>
              <a:rPr lang="ar-SA" dirty="0" err="1" smtClean="0"/>
              <a:t>به</a:t>
            </a:r>
            <a:r>
              <a:rPr lang="ar-SA" dirty="0" smtClean="0"/>
              <a:t> من اساليب في معاملة الطفل في مواقف الحياة </a:t>
            </a:r>
            <a:r>
              <a:rPr lang="ar-SA" dirty="0" err="1" smtClean="0"/>
              <a:t>المختلفة )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99032"/>
          </a:xfrm>
        </p:spPr>
        <p:txBody>
          <a:bodyPr>
            <a:normAutofit fontScale="90000"/>
          </a:bodyPr>
          <a:lstStyle/>
          <a:p>
            <a:pPr algn="r"/>
            <a:r>
              <a:rPr lang="ar-S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اهداف دراسة الاتجاهات الحديثة في تربية </a:t>
            </a:r>
            <a:r>
              <a:rPr lang="ar-S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الطفل :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ar-SA" sz="3200" dirty="0" smtClean="0"/>
              <a:t>فهم الاتجاهات الحديثة والمعاصرة في تربية الطفل في المجالات </a:t>
            </a:r>
            <a:r>
              <a:rPr lang="ar-SA" sz="3200" dirty="0" err="1" smtClean="0"/>
              <a:t>المختلفة .</a:t>
            </a:r>
            <a:endParaRPr lang="en-US" sz="3200" dirty="0" smtClean="0">
              <a:cs typeface="Arial" pitchFamily="34" charset="0"/>
            </a:endParaRPr>
          </a:p>
          <a:p>
            <a:pPr>
              <a:defRPr/>
            </a:pPr>
            <a:r>
              <a:rPr lang="ar-SA" sz="3200" dirty="0" smtClean="0"/>
              <a:t>مهمة في تأثيرها على السلوك التعليمي والتربوي لمعلمات رياض الاطفال </a:t>
            </a:r>
            <a:r>
              <a:rPr lang="ar-SA" sz="3200" dirty="0" err="1" smtClean="0"/>
              <a:t>والمربيات .</a:t>
            </a:r>
            <a:endParaRPr lang="en-US" sz="3200" dirty="0" smtClean="0">
              <a:cs typeface="Arial" pitchFamily="34" charset="0"/>
            </a:endParaRPr>
          </a:p>
          <a:p>
            <a:pPr>
              <a:defRPr/>
            </a:pPr>
            <a:r>
              <a:rPr lang="ar-SA" sz="3200" dirty="0" smtClean="0"/>
              <a:t>الاستفادة من تلك الاتجاهات في وضع برامج ومناهج رياض الاطفال وتجديدها لمواكبة المسيرة الحديثة في </a:t>
            </a:r>
            <a:r>
              <a:rPr lang="ar-SA" sz="3200" dirty="0" err="1" smtClean="0"/>
              <a:t>التربية .</a:t>
            </a:r>
            <a:endParaRPr lang="en-US" sz="3200" dirty="0" smtClean="0">
              <a:cs typeface="Arial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8062912" cy="1470025"/>
          </a:xfrm>
        </p:spPr>
        <p:txBody>
          <a:bodyPr/>
          <a:lstStyle/>
          <a:p>
            <a:pPr algn="ctr"/>
            <a:r>
              <a:rPr lang="ar-SA" dirty="0" smtClean="0"/>
              <a:t>الاتجاه الطبيعي في تربية الطفل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8062912" cy="1752600"/>
          </a:xfrm>
        </p:spPr>
        <p:txBody>
          <a:bodyPr/>
          <a:lstStyle/>
          <a:p>
            <a:pPr algn="ctr"/>
            <a:r>
              <a:rPr lang="ar-SA" sz="4400" dirty="0" smtClean="0"/>
              <a:t>جان جاك روسو 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r>
              <a:rPr lang="ar-SA" dirty="0" smtClean="0"/>
              <a:t>صفاته الوراثية </a:t>
            </a:r>
          </a:p>
          <a:p>
            <a:r>
              <a:rPr lang="ar-SA" dirty="0" smtClean="0"/>
              <a:t>حياة الشقاء والبؤس </a:t>
            </a:r>
          </a:p>
          <a:p>
            <a:r>
              <a:rPr lang="ar-SA" dirty="0" smtClean="0"/>
              <a:t>قوة عـاطفته واضطرابه النفسي </a:t>
            </a:r>
          </a:p>
          <a:p>
            <a:r>
              <a:rPr lang="ar-SA" dirty="0" smtClean="0"/>
              <a:t>اتصاله بالتراث الفكري </a:t>
            </a:r>
          </a:p>
          <a:p>
            <a:r>
              <a:rPr lang="ar-SA" dirty="0" smtClean="0"/>
              <a:t>فلسفة التنوير</a:t>
            </a:r>
          </a:p>
          <a:p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dirty="0" smtClean="0"/>
              <a:t>العوامل التي اثرت في حياة روسو الفكرية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أحب الكتب إلى روسو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جمهورية أفلاطون </a:t>
            </a:r>
          </a:p>
          <a:p>
            <a:r>
              <a:rPr lang="ar-SA" dirty="0" smtClean="0"/>
              <a:t>رسائل </a:t>
            </a:r>
            <a:r>
              <a:rPr lang="ar-SA" dirty="0" err="1" smtClean="0"/>
              <a:t>مونتين</a:t>
            </a:r>
            <a:r>
              <a:rPr lang="ar-SA" dirty="0" smtClean="0"/>
              <a:t> في التربية </a:t>
            </a:r>
          </a:p>
          <a:p>
            <a:r>
              <a:rPr lang="ar-SA" dirty="0" smtClean="0"/>
              <a:t>رسائل جون </a:t>
            </a:r>
            <a:r>
              <a:rPr lang="ar-SA" dirty="0" err="1" smtClean="0"/>
              <a:t>لوك</a:t>
            </a:r>
            <a:r>
              <a:rPr lang="ar-SA" dirty="0" smtClean="0"/>
              <a:t> في التربية </a:t>
            </a:r>
          </a:p>
          <a:p>
            <a:r>
              <a:rPr lang="ar-SA" dirty="0" smtClean="0"/>
              <a:t>كتاب </a:t>
            </a:r>
            <a:r>
              <a:rPr lang="ar-SA" dirty="0" err="1" smtClean="0"/>
              <a:t>ربنسون</a:t>
            </a:r>
            <a:r>
              <a:rPr lang="ar-SA" dirty="0" smtClean="0"/>
              <a:t> </a:t>
            </a:r>
            <a:r>
              <a:rPr lang="ar-SA" dirty="0" err="1" smtClean="0"/>
              <a:t>كروزو</a:t>
            </a:r>
            <a:r>
              <a:rPr lang="ar-SA" dirty="0" smtClean="0"/>
              <a:t> </a:t>
            </a:r>
          </a:p>
          <a:p>
            <a:r>
              <a:rPr lang="ar-SA" dirty="0" smtClean="0"/>
              <a:t>مؤلفات فلاسفة التنوير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تأثير روسو في التربية في القرن 18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وضع أصول المذهب الطبيعي </a:t>
            </a:r>
          </a:p>
          <a:p>
            <a:r>
              <a:rPr lang="ar-SA" dirty="0" smtClean="0"/>
              <a:t>ثار على الطريقة التقليدية في التعليم </a:t>
            </a:r>
          </a:p>
          <a:p>
            <a:r>
              <a:rPr lang="ar-SA" dirty="0" smtClean="0"/>
              <a:t>رأى بضرورة إدخال علم النفس في التعليم </a:t>
            </a:r>
          </a:p>
          <a:p>
            <a:r>
              <a:rPr lang="ar-SA" dirty="0" smtClean="0"/>
              <a:t>اتجهت أنظار المفكرين التربويين للطفل</a:t>
            </a:r>
          </a:p>
          <a:p>
            <a:r>
              <a:rPr lang="ar-SA" dirty="0" smtClean="0"/>
              <a:t>نشطت الابحاث في دراسة الطفولة</a:t>
            </a:r>
          </a:p>
          <a:p>
            <a:r>
              <a:rPr lang="ar-SA" dirty="0" smtClean="0"/>
              <a:t>تحول الاهتمام بالدراسات النظرية إلى العملية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كتابات روسو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مقالة عن الفنون والعلوم</a:t>
            </a:r>
          </a:p>
          <a:p>
            <a:r>
              <a:rPr lang="ar-SA" dirty="0" smtClean="0"/>
              <a:t>مقالة عن أصل عدم المساواة بين الناس</a:t>
            </a:r>
          </a:p>
          <a:p>
            <a:r>
              <a:rPr lang="ar-SA" dirty="0" smtClean="0"/>
              <a:t>مقالة عن الاقتصاد السياسي</a:t>
            </a:r>
          </a:p>
          <a:p>
            <a:r>
              <a:rPr lang="ar-SA" dirty="0" smtClean="0"/>
              <a:t>العقد الاجتماعي </a:t>
            </a:r>
          </a:p>
          <a:p>
            <a:r>
              <a:rPr lang="ar-SA" dirty="0" smtClean="0"/>
              <a:t>أميل </a:t>
            </a:r>
          </a:p>
          <a:p>
            <a:r>
              <a:rPr lang="ar-SA" dirty="0" smtClean="0"/>
              <a:t>اعترافاته 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err="1" smtClean="0"/>
              <a:t>أرآؤه</a:t>
            </a:r>
            <a:r>
              <a:rPr lang="ar-SA" dirty="0" smtClean="0"/>
              <a:t> التربوية في تربية الطفل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ar-SA" dirty="0" smtClean="0">
                <a:solidFill>
                  <a:schemeClr val="tx1">
                    <a:lumMod val="95000"/>
                  </a:schemeClr>
                </a:solidFill>
              </a:rPr>
              <a:t>1- حياة </a:t>
            </a:r>
            <a:r>
              <a:rPr lang="ar-SA" dirty="0" err="1" smtClean="0">
                <a:solidFill>
                  <a:schemeClr val="tx1">
                    <a:lumMod val="95000"/>
                  </a:schemeClr>
                </a:solidFill>
              </a:rPr>
              <a:t>الأسرة :</a:t>
            </a:r>
            <a:r>
              <a:rPr lang="ar-SA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</a:p>
          <a:p>
            <a:pPr>
              <a:buNone/>
              <a:defRPr/>
            </a:pPr>
            <a:r>
              <a:rPr lang="ar-SA" dirty="0" smtClean="0">
                <a:solidFill>
                  <a:schemeClr val="tx1">
                    <a:lumMod val="95000"/>
                  </a:schemeClr>
                </a:solidFill>
              </a:rPr>
              <a:t>أهمل الوالدين والإخوة والأخوات </a:t>
            </a:r>
          </a:p>
          <a:p>
            <a:pPr>
              <a:buNone/>
              <a:defRPr/>
            </a:pPr>
            <a:r>
              <a:rPr lang="ar-SA" dirty="0" smtClean="0">
                <a:solidFill>
                  <a:schemeClr val="tx1">
                    <a:lumMod val="95000"/>
                  </a:schemeClr>
                </a:solidFill>
              </a:rPr>
              <a:t>سيتعلم القراءة برغبته في سن 10 سنوات ولا يضغط عليه </a:t>
            </a:r>
          </a:p>
          <a:p>
            <a:r>
              <a:rPr lang="ar-SA" u="sng" dirty="0" smtClean="0"/>
              <a:t>ونحن هنا نخالفه الرأي </a:t>
            </a:r>
            <a:endParaRPr lang="ar-SA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535</TotalTime>
  <Words>630</Words>
  <Application>Microsoft Office PowerPoint</Application>
  <PresentationFormat>عرض على الشاشة (3:4)‏</PresentationFormat>
  <Paragraphs>94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حيوية</vt:lpstr>
      <vt:lpstr>المحاضرة الأولى</vt:lpstr>
      <vt:lpstr>تعريف الاتجاه: </vt:lpstr>
      <vt:lpstr>اهداف دراسة الاتجاهات الحديثة في تربية الطفل : </vt:lpstr>
      <vt:lpstr>الاتجاه الطبيعي في تربية الطفل </vt:lpstr>
      <vt:lpstr>العوامل التي اثرت في حياة روسو الفكرية </vt:lpstr>
      <vt:lpstr>أحب الكتب إلى روسو </vt:lpstr>
      <vt:lpstr>تأثير روسو في التربية في القرن 18</vt:lpstr>
      <vt:lpstr>كتابات روسو</vt:lpstr>
      <vt:lpstr>أرآؤه التربوية في تربية الطفل </vt:lpstr>
      <vt:lpstr>الشريحة 10</vt:lpstr>
      <vt:lpstr>الشريحة 11</vt:lpstr>
      <vt:lpstr>الشريحة 12</vt:lpstr>
      <vt:lpstr>كتاب أميل</vt:lpstr>
      <vt:lpstr>الكتاب الأول / من الميلاد حتى الخامسة</vt:lpstr>
      <vt:lpstr>الكتاب الثاني من الخامسة حتى الثانية عشره</vt:lpstr>
      <vt:lpstr>الكتاب الثالث من سن الثانية عشرة حتى الخامسة عشر</vt:lpstr>
      <vt:lpstr>الكتاب الرابع من سن الخامسة عشره حتى العشرون</vt:lpstr>
      <vt:lpstr>الكتاب الخامس تربية المرأة</vt:lpstr>
      <vt:lpstr>النقد الذي وجه لروسو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الأولى</dc:title>
  <dc:creator>areej</dc:creator>
  <cp:lastModifiedBy>areej</cp:lastModifiedBy>
  <cp:revision>11</cp:revision>
  <dcterms:created xsi:type="dcterms:W3CDTF">2013-02-10T05:22:28Z</dcterms:created>
  <dcterms:modified xsi:type="dcterms:W3CDTF">2013-02-10T17:45:28Z</dcterms:modified>
</cp:coreProperties>
</file>