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sldIdLst>
    <p:sldId id="256" r:id="rId2"/>
    <p:sldId id="257" r:id="rId3"/>
    <p:sldId id="258" r:id="rId4"/>
    <p:sldId id="259" r:id="rId5"/>
    <p:sldId id="260" r:id="rId6"/>
    <p:sldId id="261" r:id="rId7"/>
    <p:sldId id="282" r:id="rId8"/>
    <p:sldId id="283" r:id="rId9"/>
    <p:sldId id="262" r:id="rId10"/>
    <p:sldId id="263"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2" d="100"/>
          <a:sy n="72" d="100"/>
        </p:scale>
        <p:origin x="-37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651D29-04C0-4C65-96C5-84051002AF0B}" type="doc">
      <dgm:prSet loTypeId="urn:microsoft.com/office/officeart/2005/8/layout/vList5" loCatId="list" qsTypeId="urn:microsoft.com/office/officeart/2005/8/quickstyle/simple1" qsCatId="simple" csTypeId="urn:microsoft.com/office/officeart/2005/8/colors/accent2_3" csCatId="accent2" phldr="1"/>
      <dgm:spPr/>
      <dgm:t>
        <a:bodyPr/>
        <a:lstStyle/>
        <a:p>
          <a:pPr rtl="1"/>
          <a:endParaRPr lang="ar-SA"/>
        </a:p>
      </dgm:t>
    </dgm:pt>
    <dgm:pt modelId="{F970D049-C2BD-4933-8AA4-4897B47D12CE}">
      <dgm:prSet phldrT="[نص]"/>
      <dgm:spPr/>
      <dgm:t>
        <a:bodyPr/>
        <a:lstStyle/>
        <a:p>
          <a:pPr rtl="1"/>
          <a:r>
            <a:rPr lang="ar-SA" dirty="0" smtClean="0"/>
            <a:t>مقابلة مقننة</a:t>
          </a:r>
          <a:endParaRPr lang="ar-SA" dirty="0"/>
        </a:p>
      </dgm:t>
    </dgm:pt>
    <dgm:pt modelId="{79153B92-7046-41E6-BBB0-E08EE27F7685}" type="parTrans" cxnId="{0B593C8C-F7EB-43FC-8DE9-3DC60B61ACDC}">
      <dgm:prSet/>
      <dgm:spPr/>
      <dgm:t>
        <a:bodyPr/>
        <a:lstStyle/>
        <a:p>
          <a:pPr rtl="1"/>
          <a:endParaRPr lang="ar-SA"/>
        </a:p>
      </dgm:t>
    </dgm:pt>
    <dgm:pt modelId="{33DBB4EB-9823-44CF-8A3B-BA27542AB3CB}" type="sibTrans" cxnId="{0B593C8C-F7EB-43FC-8DE9-3DC60B61ACDC}">
      <dgm:prSet/>
      <dgm:spPr/>
      <dgm:t>
        <a:bodyPr/>
        <a:lstStyle/>
        <a:p>
          <a:pPr rtl="1"/>
          <a:endParaRPr lang="ar-SA"/>
        </a:p>
      </dgm:t>
    </dgm:pt>
    <dgm:pt modelId="{0EAA9D88-ACA2-46D4-9266-6D30B5788B68}">
      <dgm:prSet phldrT="[نص]" custT="1"/>
      <dgm:spPr/>
      <dgm:t>
        <a:bodyPr/>
        <a:lstStyle/>
        <a:p>
          <a:pPr rtl="1"/>
          <a:r>
            <a:rPr lang="ar-SA" sz="2000" b="0" dirty="0" smtClean="0"/>
            <a:t>توجه أسئلة محددة وموحدة لجميع الحالات أو يطبق فيها اختبار شفهيا.</a:t>
          </a:r>
          <a:endParaRPr lang="ar-SA" sz="2000" b="0" dirty="0"/>
        </a:p>
      </dgm:t>
    </dgm:pt>
    <dgm:pt modelId="{D5A2C1B7-756F-4820-B8AA-053C63DFA3EA}" type="parTrans" cxnId="{694A764D-FA8D-4122-A957-F4F5C9766645}">
      <dgm:prSet/>
      <dgm:spPr/>
      <dgm:t>
        <a:bodyPr/>
        <a:lstStyle/>
        <a:p>
          <a:pPr rtl="1"/>
          <a:endParaRPr lang="ar-SA"/>
        </a:p>
      </dgm:t>
    </dgm:pt>
    <dgm:pt modelId="{A747F826-1502-43CF-A3EC-95B4A5F2D103}" type="sibTrans" cxnId="{694A764D-FA8D-4122-A957-F4F5C9766645}">
      <dgm:prSet/>
      <dgm:spPr/>
      <dgm:t>
        <a:bodyPr/>
        <a:lstStyle/>
        <a:p>
          <a:pPr rtl="1"/>
          <a:endParaRPr lang="ar-SA"/>
        </a:p>
      </dgm:t>
    </dgm:pt>
    <dgm:pt modelId="{69248A36-96D1-41A7-8B14-7913BC84BA88}">
      <dgm:prSet phldrT="[نص]" custT="1"/>
      <dgm:spPr/>
      <dgm:t>
        <a:bodyPr/>
        <a:lstStyle/>
        <a:p>
          <a:pPr rtl="1"/>
          <a:r>
            <a:rPr lang="ar-SA" sz="2000" b="0" dirty="0" smtClean="0"/>
            <a:t>مزاياها توفير الوقت،سهولة المقارنة بين </a:t>
          </a:r>
          <a:r>
            <a:rPr lang="ar-SA" sz="2000" b="0" dirty="0" err="1" smtClean="0"/>
            <a:t>الأشخاص،إمكانية</a:t>
          </a:r>
          <a:r>
            <a:rPr lang="ar-SA" sz="2000" b="0" dirty="0" smtClean="0"/>
            <a:t> تحليل النتائج إحصائيا</a:t>
          </a:r>
          <a:endParaRPr lang="ar-SA" sz="2000" b="0" dirty="0"/>
        </a:p>
      </dgm:t>
    </dgm:pt>
    <dgm:pt modelId="{4DFD4E41-DE8A-4549-9781-87DE09772C8E}" type="parTrans" cxnId="{94A61B54-5EF7-4A6F-A407-B966681886ED}">
      <dgm:prSet/>
      <dgm:spPr/>
      <dgm:t>
        <a:bodyPr/>
        <a:lstStyle/>
        <a:p>
          <a:pPr rtl="1"/>
          <a:endParaRPr lang="ar-SA"/>
        </a:p>
      </dgm:t>
    </dgm:pt>
    <dgm:pt modelId="{1604A329-EF8C-495C-B124-FA6C66FF59B3}" type="sibTrans" cxnId="{94A61B54-5EF7-4A6F-A407-B966681886ED}">
      <dgm:prSet/>
      <dgm:spPr/>
      <dgm:t>
        <a:bodyPr/>
        <a:lstStyle/>
        <a:p>
          <a:pPr rtl="1"/>
          <a:endParaRPr lang="ar-SA"/>
        </a:p>
      </dgm:t>
    </dgm:pt>
    <dgm:pt modelId="{7DA3D208-829B-4926-B7A0-15EC202A5BC3}">
      <dgm:prSet phldrT="[نص]"/>
      <dgm:spPr/>
      <dgm:t>
        <a:bodyPr/>
        <a:lstStyle/>
        <a:p>
          <a:pPr rtl="1"/>
          <a:r>
            <a:rPr lang="ar-SA" dirty="0" smtClean="0"/>
            <a:t>مقابلة مقيدة بهدف محدد</a:t>
          </a:r>
          <a:endParaRPr lang="ar-SA" dirty="0"/>
        </a:p>
      </dgm:t>
    </dgm:pt>
    <dgm:pt modelId="{F169A0D1-9E69-405F-B150-F61BF5B89BCD}" type="parTrans" cxnId="{36C78182-923F-4B2F-A674-85C2A09363E1}">
      <dgm:prSet/>
      <dgm:spPr/>
      <dgm:t>
        <a:bodyPr/>
        <a:lstStyle/>
        <a:p>
          <a:pPr rtl="1"/>
          <a:endParaRPr lang="ar-SA"/>
        </a:p>
      </dgm:t>
    </dgm:pt>
    <dgm:pt modelId="{731FA883-F342-46F1-84BB-765AD0ED097F}" type="sibTrans" cxnId="{36C78182-923F-4B2F-A674-85C2A09363E1}">
      <dgm:prSet/>
      <dgm:spPr/>
      <dgm:t>
        <a:bodyPr/>
        <a:lstStyle/>
        <a:p>
          <a:pPr rtl="1"/>
          <a:endParaRPr lang="ar-SA"/>
        </a:p>
      </dgm:t>
    </dgm:pt>
    <dgm:pt modelId="{0DD482F1-BDCF-4983-8E2A-B49FEA32F1F5}">
      <dgm:prSet phldrT="[نص]"/>
      <dgm:spPr/>
      <dgm:t>
        <a:bodyPr/>
        <a:lstStyle/>
        <a:p>
          <a:pPr rtl="1"/>
          <a:r>
            <a:rPr lang="ar-SA" dirty="0" smtClean="0"/>
            <a:t>مقابلة تغطي جوانب موضوع محدد مسبقاً.</a:t>
          </a:r>
          <a:endParaRPr lang="ar-SA" dirty="0"/>
        </a:p>
      </dgm:t>
    </dgm:pt>
    <dgm:pt modelId="{C66DA5A4-DD51-4827-A9DA-8EADB6AA8027}" type="parTrans" cxnId="{2CBF48B1-7902-4F09-9A28-A1ED51D7BE12}">
      <dgm:prSet/>
      <dgm:spPr/>
      <dgm:t>
        <a:bodyPr/>
        <a:lstStyle/>
        <a:p>
          <a:pPr rtl="1"/>
          <a:endParaRPr lang="ar-SA"/>
        </a:p>
      </dgm:t>
    </dgm:pt>
    <dgm:pt modelId="{F60EDD2D-9EAA-4E4C-BEDD-5C23987B9716}" type="sibTrans" cxnId="{2CBF48B1-7902-4F09-9A28-A1ED51D7BE12}">
      <dgm:prSet/>
      <dgm:spPr/>
      <dgm:t>
        <a:bodyPr/>
        <a:lstStyle/>
        <a:p>
          <a:pPr rtl="1"/>
          <a:endParaRPr lang="ar-SA"/>
        </a:p>
      </dgm:t>
    </dgm:pt>
    <dgm:pt modelId="{BEE8FB22-B994-4C75-86BC-03247301F01B}">
      <dgm:prSet phldrT="[نص]"/>
      <dgm:spPr/>
      <dgm:t>
        <a:bodyPr/>
        <a:lstStyle/>
        <a:p>
          <a:pPr rtl="1"/>
          <a:r>
            <a:rPr lang="ar-SA" dirty="0" smtClean="0"/>
            <a:t>اختيار الأشخاص لوظيفة ما، دراسة التوافق الأسري</a:t>
          </a:r>
          <a:endParaRPr lang="ar-SA" dirty="0"/>
        </a:p>
      </dgm:t>
    </dgm:pt>
    <dgm:pt modelId="{5B9E036B-5562-4BAB-A241-D146DF16D84D}" type="parTrans" cxnId="{5FD4293D-C978-4E74-89F3-288F4F932E3E}">
      <dgm:prSet/>
      <dgm:spPr/>
      <dgm:t>
        <a:bodyPr/>
        <a:lstStyle/>
        <a:p>
          <a:pPr rtl="1"/>
          <a:endParaRPr lang="ar-SA"/>
        </a:p>
      </dgm:t>
    </dgm:pt>
    <dgm:pt modelId="{75560679-2192-4390-9AA4-221DF02512A6}" type="sibTrans" cxnId="{5FD4293D-C978-4E74-89F3-288F4F932E3E}">
      <dgm:prSet/>
      <dgm:spPr/>
      <dgm:t>
        <a:bodyPr/>
        <a:lstStyle/>
        <a:p>
          <a:pPr rtl="1"/>
          <a:endParaRPr lang="ar-SA"/>
        </a:p>
      </dgm:t>
    </dgm:pt>
    <dgm:pt modelId="{70955A82-10C5-480E-8781-CC011F24A750}">
      <dgm:prSet phldrT="[نص]"/>
      <dgm:spPr/>
      <dgm:t>
        <a:bodyPr/>
        <a:lstStyle/>
        <a:p>
          <a:pPr rtl="1"/>
          <a:r>
            <a:rPr lang="ar-SA" dirty="0" smtClean="0"/>
            <a:t>مقابلة غير موجهة</a:t>
          </a:r>
          <a:endParaRPr lang="ar-SA" dirty="0"/>
        </a:p>
      </dgm:t>
    </dgm:pt>
    <dgm:pt modelId="{A82A1552-3E98-4426-A7E8-760305684D55}" type="parTrans" cxnId="{D91CDE4E-D512-4C6D-8FAF-5E3D4F81CF6F}">
      <dgm:prSet/>
      <dgm:spPr/>
      <dgm:t>
        <a:bodyPr/>
        <a:lstStyle/>
        <a:p>
          <a:pPr rtl="1"/>
          <a:endParaRPr lang="ar-SA"/>
        </a:p>
      </dgm:t>
    </dgm:pt>
    <dgm:pt modelId="{35969266-7548-4744-B811-74D927611F89}" type="sibTrans" cxnId="{D91CDE4E-D512-4C6D-8FAF-5E3D4F81CF6F}">
      <dgm:prSet/>
      <dgm:spPr/>
      <dgm:t>
        <a:bodyPr/>
        <a:lstStyle/>
        <a:p>
          <a:pPr rtl="1"/>
          <a:endParaRPr lang="ar-SA"/>
        </a:p>
      </dgm:t>
    </dgm:pt>
    <dgm:pt modelId="{30068D42-5033-4130-A4F5-40433D6C3C21}">
      <dgm:prSet phldrT="[نص]"/>
      <dgm:spPr/>
      <dgm:t>
        <a:bodyPr/>
        <a:lstStyle/>
        <a:p>
          <a:pPr rtl="1"/>
          <a:r>
            <a:rPr lang="ar-SA" dirty="0" smtClean="0"/>
            <a:t>يقوم </a:t>
          </a:r>
          <a:r>
            <a:rPr lang="ar-SA" dirty="0" err="1" smtClean="0"/>
            <a:t>بها</a:t>
          </a:r>
          <a:r>
            <a:rPr lang="ar-SA" dirty="0" smtClean="0"/>
            <a:t> الأخصائي لتحضير العلاقة وتشجيع المفحوص على الحديث بحرية.</a:t>
          </a:r>
          <a:endParaRPr lang="ar-SA" dirty="0"/>
        </a:p>
      </dgm:t>
    </dgm:pt>
    <dgm:pt modelId="{9A2AD042-5F7E-4C41-B4D5-BB2D83DF0852}" type="parTrans" cxnId="{7CCA9E1A-0FDA-414E-B351-BE5AB95CF5B3}">
      <dgm:prSet/>
      <dgm:spPr/>
      <dgm:t>
        <a:bodyPr/>
        <a:lstStyle/>
        <a:p>
          <a:pPr rtl="1"/>
          <a:endParaRPr lang="ar-SA"/>
        </a:p>
      </dgm:t>
    </dgm:pt>
    <dgm:pt modelId="{59AF10E6-DBE9-4D56-863E-0AB59E515668}" type="sibTrans" cxnId="{7CCA9E1A-0FDA-414E-B351-BE5AB95CF5B3}">
      <dgm:prSet/>
      <dgm:spPr/>
      <dgm:t>
        <a:bodyPr/>
        <a:lstStyle/>
        <a:p>
          <a:pPr rtl="1"/>
          <a:endParaRPr lang="ar-SA"/>
        </a:p>
      </dgm:t>
    </dgm:pt>
    <dgm:pt modelId="{2CC8A4CD-3689-497C-BCE3-9D9009FD1BD2}">
      <dgm:prSet phldrT="[نص]"/>
      <dgm:spPr/>
      <dgm:t>
        <a:bodyPr/>
        <a:lstStyle/>
        <a:p>
          <a:pPr rtl="1"/>
          <a:r>
            <a:rPr lang="ar-SA" dirty="0" smtClean="0"/>
            <a:t>المقابلة تلقائية لتطمين المفحوص.</a:t>
          </a:r>
          <a:endParaRPr lang="ar-SA" dirty="0"/>
        </a:p>
      </dgm:t>
    </dgm:pt>
    <dgm:pt modelId="{D6B10BE1-059B-44EC-BFA9-B13307B52A09}" type="parTrans" cxnId="{CD47CF14-2667-4959-A296-AF1533AAA13E}">
      <dgm:prSet/>
      <dgm:spPr/>
      <dgm:t>
        <a:bodyPr/>
        <a:lstStyle/>
        <a:p>
          <a:pPr rtl="1"/>
          <a:endParaRPr lang="ar-SA"/>
        </a:p>
      </dgm:t>
    </dgm:pt>
    <dgm:pt modelId="{DDBBC77A-82AC-40B7-9635-D7E0F46BC51D}" type="sibTrans" cxnId="{CD47CF14-2667-4959-A296-AF1533AAA13E}">
      <dgm:prSet/>
      <dgm:spPr/>
      <dgm:t>
        <a:bodyPr/>
        <a:lstStyle/>
        <a:p>
          <a:pPr rtl="1"/>
          <a:endParaRPr lang="ar-SA"/>
        </a:p>
      </dgm:t>
    </dgm:pt>
    <dgm:pt modelId="{67F687E6-DE01-430A-820A-82ADEF111B26}" type="pres">
      <dgm:prSet presAssocID="{83651D29-04C0-4C65-96C5-84051002AF0B}" presName="Name0" presStyleCnt="0">
        <dgm:presLayoutVars>
          <dgm:dir/>
          <dgm:animLvl val="lvl"/>
          <dgm:resizeHandles val="exact"/>
        </dgm:presLayoutVars>
      </dgm:prSet>
      <dgm:spPr/>
      <dgm:t>
        <a:bodyPr/>
        <a:lstStyle/>
        <a:p>
          <a:pPr rtl="1"/>
          <a:endParaRPr lang="ar-SA"/>
        </a:p>
      </dgm:t>
    </dgm:pt>
    <dgm:pt modelId="{562850B6-166F-4EEC-BAE9-1F557C078656}" type="pres">
      <dgm:prSet presAssocID="{F970D049-C2BD-4933-8AA4-4897B47D12CE}" presName="linNode" presStyleCnt="0"/>
      <dgm:spPr/>
    </dgm:pt>
    <dgm:pt modelId="{FF082F29-D28A-4437-9CCD-BC12801E50BA}" type="pres">
      <dgm:prSet presAssocID="{F970D049-C2BD-4933-8AA4-4897B47D12CE}" presName="parentText" presStyleLbl="node1" presStyleIdx="0" presStyleCnt="3">
        <dgm:presLayoutVars>
          <dgm:chMax val="1"/>
          <dgm:bulletEnabled val="1"/>
        </dgm:presLayoutVars>
      </dgm:prSet>
      <dgm:spPr/>
      <dgm:t>
        <a:bodyPr/>
        <a:lstStyle/>
        <a:p>
          <a:pPr rtl="1"/>
          <a:endParaRPr lang="ar-SA"/>
        </a:p>
      </dgm:t>
    </dgm:pt>
    <dgm:pt modelId="{18353EA4-AD25-4B2E-BD2C-CB62C7B53B07}" type="pres">
      <dgm:prSet presAssocID="{F970D049-C2BD-4933-8AA4-4897B47D12CE}" presName="descendantText" presStyleLbl="alignAccFollowNode1" presStyleIdx="0" presStyleCnt="3">
        <dgm:presLayoutVars>
          <dgm:bulletEnabled val="1"/>
        </dgm:presLayoutVars>
      </dgm:prSet>
      <dgm:spPr/>
      <dgm:t>
        <a:bodyPr/>
        <a:lstStyle/>
        <a:p>
          <a:pPr rtl="1"/>
          <a:endParaRPr lang="ar-SA"/>
        </a:p>
      </dgm:t>
    </dgm:pt>
    <dgm:pt modelId="{74B314C8-DED9-4D60-95CC-F12ED8ABE9C0}" type="pres">
      <dgm:prSet presAssocID="{33DBB4EB-9823-44CF-8A3B-BA27542AB3CB}" presName="sp" presStyleCnt="0"/>
      <dgm:spPr/>
    </dgm:pt>
    <dgm:pt modelId="{634788AD-5AD1-46EA-8696-C5CE0B7A4DB4}" type="pres">
      <dgm:prSet presAssocID="{7DA3D208-829B-4926-B7A0-15EC202A5BC3}" presName="linNode" presStyleCnt="0"/>
      <dgm:spPr/>
    </dgm:pt>
    <dgm:pt modelId="{E4BDEAB6-34F6-4B86-B643-A53A22AD35FE}" type="pres">
      <dgm:prSet presAssocID="{7DA3D208-829B-4926-B7A0-15EC202A5BC3}" presName="parentText" presStyleLbl="node1" presStyleIdx="1" presStyleCnt="3">
        <dgm:presLayoutVars>
          <dgm:chMax val="1"/>
          <dgm:bulletEnabled val="1"/>
        </dgm:presLayoutVars>
      </dgm:prSet>
      <dgm:spPr/>
      <dgm:t>
        <a:bodyPr/>
        <a:lstStyle/>
        <a:p>
          <a:pPr rtl="1"/>
          <a:endParaRPr lang="ar-SA"/>
        </a:p>
      </dgm:t>
    </dgm:pt>
    <dgm:pt modelId="{F1FD751D-8A81-4C38-A992-2CBA774D572F}" type="pres">
      <dgm:prSet presAssocID="{7DA3D208-829B-4926-B7A0-15EC202A5BC3}" presName="descendantText" presStyleLbl="alignAccFollowNode1" presStyleIdx="1" presStyleCnt="3">
        <dgm:presLayoutVars>
          <dgm:bulletEnabled val="1"/>
        </dgm:presLayoutVars>
      </dgm:prSet>
      <dgm:spPr/>
      <dgm:t>
        <a:bodyPr/>
        <a:lstStyle/>
        <a:p>
          <a:pPr rtl="1"/>
          <a:endParaRPr lang="ar-SA"/>
        </a:p>
      </dgm:t>
    </dgm:pt>
    <dgm:pt modelId="{ADA36916-6D3C-4144-936C-EDA215187E2B}" type="pres">
      <dgm:prSet presAssocID="{731FA883-F342-46F1-84BB-765AD0ED097F}" presName="sp" presStyleCnt="0"/>
      <dgm:spPr/>
    </dgm:pt>
    <dgm:pt modelId="{2DB0B9B3-6AF6-4329-BE62-6564D99CA0C5}" type="pres">
      <dgm:prSet presAssocID="{70955A82-10C5-480E-8781-CC011F24A750}" presName="linNode" presStyleCnt="0"/>
      <dgm:spPr/>
    </dgm:pt>
    <dgm:pt modelId="{3CE4BC35-AB4E-4679-96B2-DBF0665156A7}" type="pres">
      <dgm:prSet presAssocID="{70955A82-10C5-480E-8781-CC011F24A750}" presName="parentText" presStyleLbl="node1" presStyleIdx="2" presStyleCnt="3">
        <dgm:presLayoutVars>
          <dgm:chMax val="1"/>
          <dgm:bulletEnabled val="1"/>
        </dgm:presLayoutVars>
      </dgm:prSet>
      <dgm:spPr/>
      <dgm:t>
        <a:bodyPr/>
        <a:lstStyle/>
        <a:p>
          <a:pPr rtl="1"/>
          <a:endParaRPr lang="ar-SA"/>
        </a:p>
      </dgm:t>
    </dgm:pt>
    <dgm:pt modelId="{A5C36EE3-3FCC-4998-80F8-7C105CBD476E}" type="pres">
      <dgm:prSet presAssocID="{70955A82-10C5-480E-8781-CC011F24A750}" presName="descendantText" presStyleLbl="alignAccFollowNode1" presStyleIdx="2" presStyleCnt="3">
        <dgm:presLayoutVars>
          <dgm:bulletEnabled val="1"/>
        </dgm:presLayoutVars>
      </dgm:prSet>
      <dgm:spPr/>
      <dgm:t>
        <a:bodyPr/>
        <a:lstStyle/>
        <a:p>
          <a:pPr rtl="1"/>
          <a:endParaRPr lang="ar-SA"/>
        </a:p>
      </dgm:t>
    </dgm:pt>
  </dgm:ptLst>
  <dgm:cxnLst>
    <dgm:cxn modelId="{B8B1FBC0-3364-4F94-BB25-F919A6243A9B}" type="presOf" srcId="{69248A36-96D1-41A7-8B14-7913BC84BA88}" destId="{18353EA4-AD25-4B2E-BD2C-CB62C7B53B07}" srcOrd="0" destOrd="1" presId="urn:microsoft.com/office/officeart/2005/8/layout/vList5"/>
    <dgm:cxn modelId="{CD47CF14-2667-4959-A296-AF1533AAA13E}" srcId="{70955A82-10C5-480E-8781-CC011F24A750}" destId="{2CC8A4CD-3689-497C-BCE3-9D9009FD1BD2}" srcOrd="1" destOrd="0" parTransId="{D6B10BE1-059B-44EC-BFA9-B13307B52A09}" sibTransId="{DDBBC77A-82AC-40B7-9635-D7E0F46BC51D}"/>
    <dgm:cxn modelId="{2CBF48B1-7902-4F09-9A28-A1ED51D7BE12}" srcId="{7DA3D208-829B-4926-B7A0-15EC202A5BC3}" destId="{0DD482F1-BDCF-4983-8E2A-B49FEA32F1F5}" srcOrd="0" destOrd="0" parTransId="{C66DA5A4-DD51-4827-A9DA-8EADB6AA8027}" sibTransId="{F60EDD2D-9EAA-4E4C-BEDD-5C23987B9716}"/>
    <dgm:cxn modelId="{0AE4B05F-EC6C-4CE4-B2A7-CD95E50E6DC8}" type="presOf" srcId="{70955A82-10C5-480E-8781-CC011F24A750}" destId="{3CE4BC35-AB4E-4679-96B2-DBF0665156A7}" srcOrd="0" destOrd="0" presId="urn:microsoft.com/office/officeart/2005/8/layout/vList5"/>
    <dgm:cxn modelId="{3A3AB8BE-0722-4422-B678-EF1D5DD21F80}" type="presOf" srcId="{BEE8FB22-B994-4C75-86BC-03247301F01B}" destId="{F1FD751D-8A81-4C38-A992-2CBA774D572F}" srcOrd="0" destOrd="1" presId="urn:microsoft.com/office/officeart/2005/8/layout/vList5"/>
    <dgm:cxn modelId="{36C78182-923F-4B2F-A674-85C2A09363E1}" srcId="{83651D29-04C0-4C65-96C5-84051002AF0B}" destId="{7DA3D208-829B-4926-B7A0-15EC202A5BC3}" srcOrd="1" destOrd="0" parTransId="{F169A0D1-9E69-405F-B150-F61BF5B89BCD}" sibTransId="{731FA883-F342-46F1-84BB-765AD0ED097F}"/>
    <dgm:cxn modelId="{1BB101B2-7FDA-4FBB-9E24-B3D4617D4562}" type="presOf" srcId="{30068D42-5033-4130-A4F5-40433D6C3C21}" destId="{A5C36EE3-3FCC-4998-80F8-7C105CBD476E}" srcOrd="0" destOrd="0" presId="urn:microsoft.com/office/officeart/2005/8/layout/vList5"/>
    <dgm:cxn modelId="{5FD4293D-C978-4E74-89F3-288F4F932E3E}" srcId="{7DA3D208-829B-4926-B7A0-15EC202A5BC3}" destId="{BEE8FB22-B994-4C75-86BC-03247301F01B}" srcOrd="1" destOrd="0" parTransId="{5B9E036B-5562-4BAB-A241-D146DF16D84D}" sibTransId="{75560679-2192-4390-9AA4-221DF02512A6}"/>
    <dgm:cxn modelId="{EEB3F673-0EDF-4704-A14F-09DF1BFABBBE}" type="presOf" srcId="{0EAA9D88-ACA2-46D4-9266-6D30B5788B68}" destId="{18353EA4-AD25-4B2E-BD2C-CB62C7B53B07}" srcOrd="0" destOrd="0" presId="urn:microsoft.com/office/officeart/2005/8/layout/vList5"/>
    <dgm:cxn modelId="{94A61B54-5EF7-4A6F-A407-B966681886ED}" srcId="{F970D049-C2BD-4933-8AA4-4897B47D12CE}" destId="{69248A36-96D1-41A7-8B14-7913BC84BA88}" srcOrd="1" destOrd="0" parTransId="{4DFD4E41-DE8A-4549-9781-87DE09772C8E}" sibTransId="{1604A329-EF8C-495C-B124-FA6C66FF59B3}"/>
    <dgm:cxn modelId="{694A764D-FA8D-4122-A957-F4F5C9766645}" srcId="{F970D049-C2BD-4933-8AA4-4897B47D12CE}" destId="{0EAA9D88-ACA2-46D4-9266-6D30B5788B68}" srcOrd="0" destOrd="0" parTransId="{D5A2C1B7-756F-4820-B8AA-053C63DFA3EA}" sibTransId="{A747F826-1502-43CF-A3EC-95B4A5F2D103}"/>
    <dgm:cxn modelId="{0B593C8C-F7EB-43FC-8DE9-3DC60B61ACDC}" srcId="{83651D29-04C0-4C65-96C5-84051002AF0B}" destId="{F970D049-C2BD-4933-8AA4-4897B47D12CE}" srcOrd="0" destOrd="0" parTransId="{79153B92-7046-41E6-BBB0-E08EE27F7685}" sibTransId="{33DBB4EB-9823-44CF-8A3B-BA27542AB3CB}"/>
    <dgm:cxn modelId="{D91CDE4E-D512-4C6D-8FAF-5E3D4F81CF6F}" srcId="{83651D29-04C0-4C65-96C5-84051002AF0B}" destId="{70955A82-10C5-480E-8781-CC011F24A750}" srcOrd="2" destOrd="0" parTransId="{A82A1552-3E98-4426-A7E8-760305684D55}" sibTransId="{35969266-7548-4744-B811-74D927611F89}"/>
    <dgm:cxn modelId="{B66386C8-A702-4A7C-96A8-16A4C1BDA7A1}" type="presOf" srcId="{7DA3D208-829B-4926-B7A0-15EC202A5BC3}" destId="{E4BDEAB6-34F6-4B86-B643-A53A22AD35FE}" srcOrd="0" destOrd="0" presId="urn:microsoft.com/office/officeart/2005/8/layout/vList5"/>
    <dgm:cxn modelId="{CA9A972E-90F6-4AB5-B9B0-BC02B9DF731E}" type="presOf" srcId="{83651D29-04C0-4C65-96C5-84051002AF0B}" destId="{67F687E6-DE01-430A-820A-82ADEF111B26}" srcOrd="0" destOrd="0" presId="urn:microsoft.com/office/officeart/2005/8/layout/vList5"/>
    <dgm:cxn modelId="{F077963D-1F98-4F14-97FE-8877C2B2D45C}" type="presOf" srcId="{0DD482F1-BDCF-4983-8E2A-B49FEA32F1F5}" destId="{F1FD751D-8A81-4C38-A992-2CBA774D572F}" srcOrd="0" destOrd="0" presId="urn:microsoft.com/office/officeart/2005/8/layout/vList5"/>
    <dgm:cxn modelId="{4D2AA0CD-6C95-42C7-9D7A-AE5124E4F287}" type="presOf" srcId="{2CC8A4CD-3689-497C-BCE3-9D9009FD1BD2}" destId="{A5C36EE3-3FCC-4998-80F8-7C105CBD476E}" srcOrd="0" destOrd="1" presId="urn:microsoft.com/office/officeart/2005/8/layout/vList5"/>
    <dgm:cxn modelId="{DF814923-0609-4D8F-B2B2-0435AC3667C8}" type="presOf" srcId="{F970D049-C2BD-4933-8AA4-4897B47D12CE}" destId="{FF082F29-D28A-4437-9CCD-BC12801E50BA}" srcOrd="0" destOrd="0" presId="urn:microsoft.com/office/officeart/2005/8/layout/vList5"/>
    <dgm:cxn modelId="{7CCA9E1A-0FDA-414E-B351-BE5AB95CF5B3}" srcId="{70955A82-10C5-480E-8781-CC011F24A750}" destId="{30068D42-5033-4130-A4F5-40433D6C3C21}" srcOrd="0" destOrd="0" parTransId="{9A2AD042-5F7E-4C41-B4D5-BB2D83DF0852}" sibTransId="{59AF10E6-DBE9-4D56-863E-0AB59E515668}"/>
    <dgm:cxn modelId="{454017E8-F45C-4BE3-9114-CC9064567EBF}" type="presParOf" srcId="{67F687E6-DE01-430A-820A-82ADEF111B26}" destId="{562850B6-166F-4EEC-BAE9-1F557C078656}" srcOrd="0" destOrd="0" presId="urn:microsoft.com/office/officeart/2005/8/layout/vList5"/>
    <dgm:cxn modelId="{3A2BC68A-2428-4139-AA8C-A319CE8DD361}" type="presParOf" srcId="{562850B6-166F-4EEC-BAE9-1F557C078656}" destId="{FF082F29-D28A-4437-9CCD-BC12801E50BA}" srcOrd="0" destOrd="0" presId="urn:microsoft.com/office/officeart/2005/8/layout/vList5"/>
    <dgm:cxn modelId="{C83901F5-D380-47EC-9B21-C1719000E89F}" type="presParOf" srcId="{562850B6-166F-4EEC-BAE9-1F557C078656}" destId="{18353EA4-AD25-4B2E-BD2C-CB62C7B53B07}" srcOrd="1" destOrd="0" presId="urn:microsoft.com/office/officeart/2005/8/layout/vList5"/>
    <dgm:cxn modelId="{519B3835-8CC0-47EE-90F2-0135BE4D9580}" type="presParOf" srcId="{67F687E6-DE01-430A-820A-82ADEF111B26}" destId="{74B314C8-DED9-4D60-95CC-F12ED8ABE9C0}" srcOrd="1" destOrd="0" presId="urn:microsoft.com/office/officeart/2005/8/layout/vList5"/>
    <dgm:cxn modelId="{A53E1296-976E-4DEB-9068-BC10F22F401C}" type="presParOf" srcId="{67F687E6-DE01-430A-820A-82ADEF111B26}" destId="{634788AD-5AD1-46EA-8696-C5CE0B7A4DB4}" srcOrd="2" destOrd="0" presId="urn:microsoft.com/office/officeart/2005/8/layout/vList5"/>
    <dgm:cxn modelId="{DD9C77CB-69D9-4045-8B10-3CA62803AF5F}" type="presParOf" srcId="{634788AD-5AD1-46EA-8696-C5CE0B7A4DB4}" destId="{E4BDEAB6-34F6-4B86-B643-A53A22AD35FE}" srcOrd="0" destOrd="0" presId="urn:microsoft.com/office/officeart/2005/8/layout/vList5"/>
    <dgm:cxn modelId="{E27AE380-F8B9-479E-B5F9-C6D0D540C0E3}" type="presParOf" srcId="{634788AD-5AD1-46EA-8696-C5CE0B7A4DB4}" destId="{F1FD751D-8A81-4C38-A992-2CBA774D572F}" srcOrd="1" destOrd="0" presId="urn:microsoft.com/office/officeart/2005/8/layout/vList5"/>
    <dgm:cxn modelId="{4C5F66B6-4B73-4D6F-BBCC-BD062228D2FE}" type="presParOf" srcId="{67F687E6-DE01-430A-820A-82ADEF111B26}" destId="{ADA36916-6D3C-4144-936C-EDA215187E2B}" srcOrd="3" destOrd="0" presId="urn:microsoft.com/office/officeart/2005/8/layout/vList5"/>
    <dgm:cxn modelId="{215CA7B4-E1B2-4CF6-A5C2-BC9DBD85FC33}" type="presParOf" srcId="{67F687E6-DE01-430A-820A-82ADEF111B26}" destId="{2DB0B9B3-6AF6-4329-BE62-6564D99CA0C5}" srcOrd="4" destOrd="0" presId="urn:microsoft.com/office/officeart/2005/8/layout/vList5"/>
    <dgm:cxn modelId="{9C65D490-16E1-4F12-BE89-EFC3FD85A131}" type="presParOf" srcId="{2DB0B9B3-6AF6-4329-BE62-6564D99CA0C5}" destId="{3CE4BC35-AB4E-4679-96B2-DBF0665156A7}" srcOrd="0" destOrd="0" presId="urn:microsoft.com/office/officeart/2005/8/layout/vList5"/>
    <dgm:cxn modelId="{B7B75214-C318-4BBB-94E7-81F58182CEC2}" type="presParOf" srcId="{2DB0B9B3-6AF6-4329-BE62-6564D99CA0C5}" destId="{A5C36EE3-3FCC-4998-80F8-7C105CBD476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6EC1CD-9122-42E9-B72C-8D304470591A}" type="doc">
      <dgm:prSet loTypeId="urn:microsoft.com/office/officeart/2005/8/layout/vList5" loCatId="list" qsTypeId="urn:microsoft.com/office/officeart/2005/8/quickstyle/3d2" qsCatId="3D" csTypeId="urn:microsoft.com/office/officeart/2005/8/colors/colorful2" csCatId="colorful" phldr="1"/>
      <dgm:spPr/>
      <dgm:t>
        <a:bodyPr/>
        <a:lstStyle/>
        <a:p>
          <a:pPr rtl="1"/>
          <a:endParaRPr lang="ar-SA"/>
        </a:p>
      </dgm:t>
    </dgm:pt>
    <dgm:pt modelId="{9E4B52E8-BCB0-4667-B030-57114C830641}">
      <dgm:prSet phldrT="[نص]"/>
      <dgm:spPr/>
      <dgm:t>
        <a:bodyPr/>
        <a:lstStyle/>
        <a:p>
          <a:pPr rtl="1"/>
          <a:r>
            <a:rPr lang="ar-SA" dirty="0" smtClean="0"/>
            <a:t>المقابلة التشخيصية (القياسية)</a:t>
          </a:r>
          <a:endParaRPr lang="ar-SA" dirty="0"/>
        </a:p>
      </dgm:t>
    </dgm:pt>
    <dgm:pt modelId="{3DDD83EB-FE89-4B66-B4CE-6700B7114925}" type="parTrans" cxnId="{960A6472-870D-4DBC-87D3-158CC0E99756}">
      <dgm:prSet/>
      <dgm:spPr/>
      <dgm:t>
        <a:bodyPr/>
        <a:lstStyle/>
        <a:p>
          <a:pPr rtl="1"/>
          <a:endParaRPr lang="ar-SA"/>
        </a:p>
      </dgm:t>
    </dgm:pt>
    <dgm:pt modelId="{73DE8B93-035D-4E84-8815-5A1A0D12C3C0}" type="sibTrans" cxnId="{960A6472-870D-4DBC-87D3-158CC0E99756}">
      <dgm:prSet/>
      <dgm:spPr/>
      <dgm:t>
        <a:bodyPr/>
        <a:lstStyle/>
        <a:p>
          <a:pPr rtl="1"/>
          <a:endParaRPr lang="ar-SA"/>
        </a:p>
      </dgm:t>
    </dgm:pt>
    <dgm:pt modelId="{2DB920EB-26D5-4B00-B5C4-C2A4BF08A4BD}">
      <dgm:prSet phldrT="[نص]"/>
      <dgm:spPr/>
      <dgm:t>
        <a:bodyPr/>
        <a:lstStyle/>
        <a:p>
          <a:pPr rtl="1"/>
          <a:r>
            <a:rPr lang="ar-SA" dirty="0" smtClean="0"/>
            <a:t>تستخدم بهدف الإسهام في التشخيص الإكلينيكي</a:t>
          </a:r>
          <a:endParaRPr lang="ar-SA" dirty="0"/>
        </a:p>
      </dgm:t>
    </dgm:pt>
    <dgm:pt modelId="{4B9EB01A-E93D-41B1-AEA8-E0CC28DE7C04}" type="parTrans" cxnId="{39C2E14B-5F69-4EC4-9DEE-01D83E5D26A2}">
      <dgm:prSet/>
      <dgm:spPr/>
      <dgm:t>
        <a:bodyPr/>
        <a:lstStyle/>
        <a:p>
          <a:pPr rtl="1"/>
          <a:endParaRPr lang="ar-SA"/>
        </a:p>
      </dgm:t>
    </dgm:pt>
    <dgm:pt modelId="{93746B94-04C2-4FFF-9804-3D27A6C70C30}" type="sibTrans" cxnId="{39C2E14B-5F69-4EC4-9DEE-01D83E5D26A2}">
      <dgm:prSet/>
      <dgm:spPr/>
      <dgm:t>
        <a:bodyPr/>
        <a:lstStyle/>
        <a:p>
          <a:pPr rtl="1"/>
          <a:endParaRPr lang="ar-SA"/>
        </a:p>
      </dgm:t>
    </dgm:pt>
    <dgm:pt modelId="{B8556446-62AB-4D61-8CFA-D039D8363751}">
      <dgm:prSet phldrT="[نص]"/>
      <dgm:spPr/>
      <dgm:t>
        <a:bodyPr/>
        <a:lstStyle/>
        <a:p>
          <a:pPr rtl="1"/>
          <a:r>
            <a:rPr lang="ar-SA" dirty="0" smtClean="0"/>
            <a:t>المقابلة العلاجية</a:t>
          </a:r>
          <a:endParaRPr lang="ar-SA" dirty="0"/>
        </a:p>
      </dgm:t>
    </dgm:pt>
    <dgm:pt modelId="{BEDF2964-A7B5-4E6B-A666-DF34C87F9C5C}" type="parTrans" cxnId="{5119FD92-DF89-4156-876B-6E4299B4D7A3}">
      <dgm:prSet/>
      <dgm:spPr/>
      <dgm:t>
        <a:bodyPr/>
        <a:lstStyle/>
        <a:p>
          <a:pPr rtl="1"/>
          <a:endParaRPr lang="ar-SA"/>
        </a:p>
      </dgm:t>
    </dgm:pt>
    <dgm:pt modelId="{688FF6D8-AA5F-4304-93E6-5877D79C62EB}" type="sibTrans" cxnId="{5119FD92-DF89-4156-876B-6E4299B4D7A3}">
      <dgm:prSet/>
      <dgm:spPr/>
      <dgm:t>
        <a:bodyPr/>
        <a:lstStyle/>
        <a:p>
          <a:pPr rtl="1"/>
          <a:endParaRPr lang="ar-SA"/>
        </a:p>
      </dgm:t>
    </dgm:pt>
    <dgm:pt modelId="{FBE20F3E-39D5-4688-9AE6-F275DB92D84A}">
      <dgm:prSet phldrT="[نص]"/>
      <dgm:spPr/>
      <dgm:t>
        <a:bodyPr/>
        <a:lstStyle/>
        <a:p>
          <a:pPr rtl="1"/>
          <a:r>
            <a:rPr lang="ar-SA" dirty="0" smtClean="0"/>
            <a:t>يتم فيها العلاج النفسي من خلال جلسات تمثل كل منها مقابلة شخصية بين الحالة والمعالج.</a:t>
          </a:r>
          <a:endParaRPr lang="ar-SA" dirty="0"/>
        </a:p>
      </dgm:t>
    </dgm:pt>
    <dgm:pt modelId="{7BB143F9-2D8D-4C39-A391-90B2598D71C9}" type="parTrans" cxnId="{AADD904B-9085-4E2F-8955-B79C5F002C92}">
      <dgm:prSet/>
      <dgm:spPr/>
      <dgm:t>
        <a:bodyPr/>
        <a:lstStyle/>
        <a:p>
          <a:pPr rtl="1"/>
          <a:endParaRPr lang="ar-SA"/>
        </a:p>
      </dgm:t>
    </dgm:pt>
    <dgm:pt modelId="{2D441549-493F-4E3D-A74C-85EEFE2B1639}" type="sibTrans" cxnId="{AADD904B-9085-4E2F-8955-B79C5F002C92}">
      <dgm:prSet/>
      <dgm:spPr/>
      <dgm:t>
        <a:bodyPr/>
        <a:lstStyle/>
        <a:p>
          <a:pPr rtl="1"/>
          <a:endParaRPr lang="ar-SA"/>
        </a:p>
      </dgm:t>
    </dgm:pt>
    <dgm:pt modelId="{B8868632-169C-49E9-B9BC-61DEED27D27C}">
      <dgm:prSet phldrT="[نص]"/>
      <dgm:spPr/>
      <dgm:t>
        <a:bodyPr/>
        <a:lstStyle/>
        <a:p>
          <a:pPr rtl="1"/>
          <a:r>
            <a:rPr lang="ar-SA" dirty="0" smtClean="0"/>
            <a:t>المقابلة البحثية</a:t>
          </a:r>
          <a:endParaRPr lang="ar-SA" dirty="0"/>
        </a:p>
      </dgm:t>
    </dgm:pt>
    <dgm:pt modelId="{50BABCA8-2132-48C9-8150-FDC965AEAD21}" type="parTrans" cxnId="{ECE3112D-3AA0-4DE5-ABA9-C54D1CE5C0BB}">
      <dgm:prSet/>
      <dgm:spPr/>
      <dgm:t>
        <a:bodyPr/>
        <a:lstStyle/>
        <a:p>
          <a:pPr rtl="1"/>
          <a:endParaRPr lang="ar-SA"/>
        </a:p>
      </dgm:t>
    </dgm:pt>
    <dgm:pt modelId="{55005423-9741-43C9-97F7-1E79F0BB518D}" type="sibTrans" cxnId="{ECE3112D-3AA0-4DE5-ABA9-C54D1CE5C0BB}">
      <dgm:prSet/>
      <dgm:spPr/>
      <dgm:t>
        <a:bodyPr/>
        <a:lstStyle/>
        <a:p>
          <a:pPr rtl="1"/>
          <a:endParaRPr lang="ar-SA"/>
        </a:p>
      </dgm:t>
    </dgm:pt>
    <dgm:pt modelId="{2E8D44ED-FEEE-4902-9613-F8A5573A9298}">
      <dgm:prSet phldrT="[نص]"/>
      <dgm:spPr/>
      <dgm:t>
        <a:bodyPr/>
        <a:lstStyle/>
        <a:p>
          <a:pPr rtl="1"/>
          <a:r>
            <a:rPr lang="ar-SA" dirty="0" smtClean="0"/>
            <a:t>تستخدم كوسيلة لجمع البيانات عن فرد أو مجموعات في مشروع بحثي معين في مختلف المجالات</a:t>
          </a:r>
          <a:endParaRPr lang="ar-SA" dirty="0"/>
        </a:p>
      </dgm:t>
    </dgm:pt>
    <dgm:pt modelId="{3856D91B-96A2-4DBF-9BCE-6ED1F50CB055}" type="parTrans" cxnId="{F8B3C65B-15BF-4CE3-85E1-D965B4A1DD04}">
      <dgm:prSet/>
      <dgm:spPr/>
      <dgm:t>
        <a:bodyPr/>
        <a:lstStyle/>
        <a:p>
          <a:pPr rtl="1"/>
          <a:endParaRPr lang="ar-SA"/>
        </a:p>
      </dgm:t>
    </dgm:pt>
    <dgm:pt modelId="{4EFB5926-E8A6-44AB-9504-46677F7EA414}" type="sibTrans" cxnId="{F8B3C65B-15BF-4CE3-85E1-D965B4A1DD04}">
      <dgm:prSet/>
      <dgm:spPr/>
      <dgm:t>
        <a:bodyPr/>
        <a:lstStyle/>
        <a:p>
          <a:pPr rtl="1"/>
          <a:endParaRPr lang="ar-SA"/>
        </a:p>
      </dgm:t>
    </dgm:pt>
    <dgm:pt modelId="{516DAD65-C74B-4D90-9E3F-299339F9681B}">
      <dgm:prSet phldrT="[نص]" phldr="1"/>
      <dgm:spPr/>
      <dgm:t>
        <a:bodyPr/>
        <a:lstStyle/>
        <a:p>
          <a:pPr rtl="1"/>
          <a:endParaRPr lang="ar-SA"/>
        </a:p>
      </dgm:t>
    </dgm:pt>
    <dgm:pt modelId="{D994E661-C64D-4468-8684-E67D209E45D3}" type="parTrans" cxnId="{B35FD636-3838-40A9-81C8-1FD85782CDCB}">
      <dgm:prSet/>
      <dgm:spPr/>
      <dgm:t>
        <a:bodyPr/>
        <a:lstStyle/>
        <a:p>
          <a:pPr rtl="1"/>
          <a:endParaRPr lang="ar-SA"/>
        </a:p>
      </dgm:t>
    </dgm:pt>
    <dgm:pt modelId="{AC62DFCD-A468-4D98-B8F7-82648A0F9851}" type="sibTrans" cxnId="{B35FD636-3838-40A9-81C8-1FD85782CDCB}">
      <dgm:prSet/>
      <dgm:spPr/>
      <dgm:t>
        <a:bodyPr/>
        <a:lstStyle/>
        <a:p>
          <a:pPr rtl="1"/>
          <a:endParaRPr lang="ar-SA"/>
        </a:p>
      </dgm:t>
    </dgm:pt>
    <dgm:pt modelId="{B2777C83-C397-4ACA-877F-73FFADC82F3B}" type="pres">
      <dgm:prSet presAssocID="{186EC1CD-9122-42E9-B72C-8D304470591A}" presName="Name0" presStyleCnt="0">
        <dgm:presLayoutVars>
          <dgm:dir/>
          <dgm:animLvl val="lvl"/>
          <dgm:resizeHandles val="exact"/>
        </dgm:presLayoutVars>
      </dgm:prSet>
      <dgm:spPr/>
      <dgm:t>
        <a:bodyPr/>
        <a:lstStyle/>
        <a:p>
          <a:pPr rtl="1"/>
          <a:endParaRPr lang="ar-SA"/>
        </a:p>
      </dgm:t>
    </dgm:pt>
    <dgm:pt modelId="{3D84527F-C564-4328-A60A-0CAF5F632101}" type="pres">
      <dgm:prSet presAssocID="{9E4B52E8-BCB0-4667-B030-57114C830641}" presName="linNode" presStyleCnt="0"/>
      <dgm:spPr/>
    </dgm:pt>
    <dgm:pt modelId="{F4EF07AF-D7A1-4F73-BFD1-F9FBBF533ABA}" type="pres">
      <dgm:prSet presAssocID="{9E4B52E8-BCB0-4667-B030-57114C830641}" presName="parentText" presStyleLbl="node1" presStyleIdx="0" presStyleCnt="3">
        <dgm:presLayoutVars>
          <dgm:chMax val="1"/>
          <dgm:bulletEnabled val="1"/>
        </dgm:presLayoutVars>
      </dgm:prSet>
      <dgm:spPr/>
      <dgm:t>
        <a:bodyPr/>
        <a:lstStyle/>
        <a:p>
          <a:pPr rtl="1"/>
          <a:endParaRPr lang="ar-SA"/>
        </a:p>
      </dgm:t>
    </dgm:pt>
    <dgm:pt modelId="{15B212CC-72A2-47F3-8D7C-A2950ECCA8AD}" type="pres">
      <dgm:prSet presAssocID="{9E4B52E8-BCB0-4667-B030-57114C830641}" presName="descendantText" presStyleLbl="alignAccFollowNode1" presStyleIdx="0" presStyleCnt="3">
        <dgm:presLayoutVars>
          <dgm:bulletEnabled val="1"/>
        </dgm:presLayoutVars>
      </dgm:prSet>
      <dgm:spPr/>
      <dgm:t>
        <a:bodyPr/>
        <a:lstStyle/>
        <a:p>
          <a:pPr rtl="1"/>
          <a:endParaRPr lang="ar-SA"/>
        </a:p>
      </dgm:t>
    </dgm:pt>
    <dgm:pt modelId="{8779E432-EB4E-48F4-9366-B4E90500431A}" type="pres">
      <dgm:prSet presAssocID="{73DE8B93-035D-4E84-8815-5A1A0D12C3C0}" presName="sp" presStyleCnt="0"/>
      <dgm:spPr/>
    </dgm:pt>
    <dgm:pt modelId="{94B0A1C5-5E3C-4E6A-BE08-02098DA9FE71}" type="pres">
      <dgm:prSet presAssocID="{B8556446-62AB-4D61-8CFA-D039D8363751}" presName="linNode" presStyleCnt="0"/>
      <dgm:spPr/>
    </dgm:pt>
    <dgm:pt modelId="{B970A6AE-3E61-40CB-9AAF-BE3968F64B79}" type="pres">
      <dgm:prSet presAssocID="{B8556446-62AB-4D61-8CFA-D039D8363751}" presName="parentText" presStyleLbl="node1" presStyleIdx="1" presStyleCnt="3">
        <dgm:presLayoutVars>
          <dgm:chMax val="1"/>
          <dgm:bulletEnabled val="1"/>
        </dgm:presLayoutVars>
      </dgm:prSet>
      <dgm:spPr/>
      <dgm:t>
        <a:bodyPr/>
        <a:lstStyle/>
        <a:p>
          <a:pPr rtl="1"/>
          <a:endParaRPr lang="ar-SA"/>
        </a:p>
      </dgm:t>
    </dgm:pt>
    <dgm:pt modelId="{177F00B2-46A2-4349-9E32-521C299542CB}" type="pres">
      <dgm:prSet presAssocID="{B8556446-62AB-4D61-8CFA-D039D8363751}" presName="descendantText" presStyleLbl="alignAccFollowNode1" presStyleIdx="1" presStyleCnt="3">
        <dgm:presLayoutVars>
          <dgm:bulletEnabled val="1"/>
        </dgm:presLayoutVars>
      </dgm:prSet>
      <dgm:spPr/>
      <dgm:t>
        <a:bodyPr/>
        <a:lstStyle/>
        <a:p>
          <a:pPr rtl="1"/>
          <a:endParaRPr lang="ar-SA"/>
        </a:p>
      </dgm:t>
    </dgm:pt>
    <dgm:pt modelId="{D6058E0F-D99A-4147-B020-30B3E5C07450}" type="pres">
      <dgm:prSet presAssocID="{688FF6D8-AA5F-4304-93E6-5877D79C62EB}" presName="sp" presStyleCnt="0"/>
      <dgm:spPr/>
    </dgm:pt>
    <dgm:pt modelId="{E0C94794-607F-443C-985C-04FE83B1B121}" type="pres">
      <dgm:prSet presAssocID="{B8868632-169C-49E9-B9BC-61DEED27D27C}" presName="linNode" presStyleCnt="0"/>
      <dgm:spPr/>
    </dgm:pt>
    <dgm:pt modelId="{9CC0921B-9FE7-47F5-BB30-8AB64120EDA8}" type="pres">
      <dgm:prSet presAssocID="{B8868632-169C-49E9-B9BC-61DEED27D27C}" presName="parentText" presStyleLbl="node1" presStyleIdx="2" presStyleCnt="3">
        <dgm:presLayoutVars>
          <dgm:chMax val="1"/>
          <dgm:bulletEnabled val="1"/>
        </dgm:presLayoutVars>
      </dgm:prSet>
      <dgm:spPr/>
      <dgm:t>
        <a:bodyPr/>
        <a:lstStyle/>
        <a:p>
          <a:pPr rtl="1"/>
          <a:endParaRPr lang="ar-SA"/>
        </a:p>
      </dgm:t>
    </dgm:pt>
    <dgm:pt modelId="{A23F7DC0-B8D4-48AA-B6C5-C83A85921CB5}" type="pres">
      <dgm:prSet presAssocID="{B8868632-169C-49E9-B9BC-61DEED27D27C}" presName="descendantText" presStyleLbl="alignAccFollowNode1" presStyleIdx="2" presStyleCnt="3">
        <dgm:presLayoutVars>
          <dgm:bulletEnabled val="1"/>
        </dgm:presLayoutVars>
      </dgm:prSet>
      <dgm:spPr/>
      <dgm:t>
        <a:bodyPr/>
        <a:lstStyle/>
        <a:p>
          <a:pPr rtl="1"/>
          <a:endParaRPr lang="ar-SA"/>
        </a:p>
      </dgm:t>
    </dgm:pt>
  </dgm:ptLst>
  <dgm:cxnLst>
    <dgm:cxn modelId="{DE26CEEE-B003-41F7-9CBA-15A73102F43C}" type="presOf" srcId="{516DAD65-C74B-4D90-9E3F-299339F9681B}" destId="{A23F7DC0-B8D4-48AA-B6C5-C83A85921CB5}" srcOrd="0" destOrd="1" presId="urn:microsoft.com/office/officeart/2005/8/layout/vList5"/>
    <dgm:cxn modelId="{960A6472-870D-4DBC-87D3-158CC0E99756}" srcId="{186EC1CD-9122-42E9-B72C-8D304470591A}" destId="{9E4B52E8-BCB0-4667-B030-57114C830641}" srcOrd="0" destOrd="0" parTransId="{3DDD83EB-FE89-4B66-B4CE-6700B7114925}" sibTransId="{73DE8B93-035D-4E84-8815-5A1A0D12C3C0}"/>
    <dgm:cxn modelId="{B8501FA9-24F0-4504-A148-A0A213269D87}" type="presOf" srcId="{2DB920EB-26D5-4B00-B5C4-C2A4BF08A4BD}" destId="{15B212CC-72A2-47F3-8D7C-A2950ECCA8AD}" srcOrd="0" destOrd="0" presId="urn:microsoft.com/office/officeart/2005/8/layout/vList5"/>
    <dgm:cxn modelId="{AADD904B-9085-4E2F-8955-B79C5F002C92}" srcId="{B8556446-62AB-4D61-8CFA-D039D8363751}" destId="{FBE20F3E-39D5-4688-9AE6-F275DB92D84A}" srcOrd="0" destOrd="0" parTransId="{7BB143F9-2D8D-4C39-A391-90B2598D71C9}" sibTransId="{2D441549-493F-4E3D-A74C-85EEFE2B1639}"/>
    <dgm:cxn modelId="{283ECA0B-F9E7-456E-B52F-E10DEADCF859}" type="presOf" srcId="{FBE20F3E-39D5-4688-9AE6-F275DB92D84A}" destId="{177F00B2-46A2-4349-9E32-521C299542CB}" srcOrd="0" destOrd="0" presId="urn:microsoft.com/office/officeart/2005/8/layout/vList5"/>
    <dgm:cxn modelId="{F8B3C65B-15BF-4CE3-85E1-D965B4A1DD04}" srcId="{B8868632-169C-49E9-B9BC-61DEED27D27C}" destId="{2E8D44ED-FEEE-4902-9613-F8A5573A9298}" srcOrd="0" destOrd="0" parTransId="{3856D91B-96A2-4DBF-9BCE-6ED1F50CB055}" sibTransId="{4EFB5926-E8A6-44AB-9504-46677F7EA414}"/>
    <dgm:cxn modelId="{39C2E14B-5F69-4EC4-9DEE-01D83E5D26A2}" srcId="{9E4B52E8-BCB0-4667-B030-57114C830641}" destId="{2DB920EB-26D5-4B00-B5C4-C2A4BF08A4BD}" srcOrd="0" destOrd="0" parTransId="{4B9EB01A-E93D-41B1-AEA8-E0CC28DE7C04}" sibTransId="{93746B94-04C2-4FFF-9804-3D27A6C70C30}"/>
    <dgm:cxn modelId="{E5C49D59-7763-4315-BDE2-4C87D71C67F6}" type="presOf" srcId="{B8868632-169C-49E9-B9BC-61DEED27D27C}" destId="{9CC0921B-9FE7-47F5-BB30-8AB64120EDA8}" srcOrd="0" destOrd="0" presId="urn:microsoft.com/office/officeart/2005/8/layout/vList5"/>
    <dgm:cxn modelId="{ECE3112D-3AA0-4DE5-ABA9-C54D1CE5C0BB}" srcId="{186EC1CD-9122-42E9-B72C-8D304470591A}" destId="{B8868632-169C-49E9-B9BC-61DEED27D27C}" srcOrd="2" destOrd="0" parTransId="{50BABCA8-2132-48C9-8150-FDC965AEAD21}" sibTransId="{55005423-9741-43C9-97F7-1E79F0BB518D}"/>
    <dgm:cxn modelId="{B35FD636-3838-40A9-81C8-1FD85782CDCB}" srcId="{B8868632-169C-49E9-B9BC-61DEED27D27C}" destId="{516DAD65-C74B-4D90-9E3F-299339F9681B}" srcOrd="1" destOrd="0" parTransId="{D994E661-C64D-4468-8684-E67D209E45D3}" sibTransId="{AC62DFCD-A468-4D98-B8F7-82648A0F9851}"/>
    <dgm:cxn modelId="{CEBD3410-27C1-48CB-8BA0-FE50AB427F8A}" type="presOf" srcId="{9E4B52E8-BCB0-4667-B030-57114C830641}" destId="{F4EF07AF-D7A1-4F73-BFD1-F9FBBF533ABA}" srcOrd="0" destOrd="0" presId="urn:microsoft.com/office/officeart/2005/8/layout/vList5"/>
    <dgm:cxn modelId="{5119FD92-DF89-4156-876B-6E4299B4D7A3}" srcId="{186EC1CD-9122-42E9-B72C-8D304470591A}" destId="{B8556446-62AB-4D61-8CFA-D039D8363751}" srcOrd="1" destOrd="0" parTransId="{BEDF2964-A7B5-4E6B-A666-DF34C87F9C5C}" sibTransId="{688FF6D8-AA5F-4304-93E6-5877D79C62EB}"/>
    <dgm:cxn modelId="{3CA4A6C5-5F15-450C-917E-BCD7C55BCEA0}" type="presOf" srcId="{186EC1CD-9122-42E9-B72C-8D304470591A}" destId="{B2777C83-C397-4ACA-877F-73FFADC82F3B}" srcOrd="0" destOrd="0" presId="urn:microsoft.com/office/officeart/2005/8/layout/vList5"/>
    <dgm:cxn modelId="{4E45E7BE-0B50-4D02-B24B-D02BF02C3E03}" type="presOf" srcId="{2E8D44ED-FEEE-4902-9613-F8A5573A9298}" destId="{A23F7DC0-B8D4-48AA-B6C5-C83A85921CB5}" srcOrd="0" destOrd="0" presId="urn:microsoft.com/office/officeart/2005/8/layout/vList5"/>
    <dgm:cxn modelId="{7292B2A4-EFE0-44A4-BE45-B096B8E55F23}" type="presOf" srcId="{B8556446-62AB-4D61-8CFA-D039D8363751}" destId="{B970A6AE-3E61-40CB-9AAF-BE3968F64B79}" srcOrd="0" destOrd="0" presId="urn:microsoft.com/office/officeart/2005/8/layout/vList5"/>
    <dgm:cxn modelId="{104FABC2-2110-4C12-9F27-56C08B6DD180}" type="presParOf" srcId="{B2777C83-C397-4ACA-877F-73FFADC82F3B}" destId="{3D84527F-C564-4328-A60A-0CAF5F632101}" srcOrd="0" destOrd="0" presId="urn:microsoft.com/office/officeart/2005/8/layout/vList5"/>
    <dgm:cxn modelId="{2AF3AA17-F0D1-4C2B-8D9B-3F70B10A2A86}" type="presParOf" srcId="{3D84527F-C564-4328-A60A-0CAF5F632101}" destId="{F4EF07AF-D7A1-4F73-BFD1-F9FBBF533ABA}" srcOrd="0" destOrd="0" presId="urn:microsoft.com/office/officeart/2005/8/layout/vList5"/>
    <dgm:cxn modelId="{4B30F83A-2EE6-4A1A-8BC9-925299EE8EBB}" type="presParOf" srcId="{3D84527F-C564-4328-A60A-0CAF5F632101}" destId="{15B212CC-72A2-47F3-8D7C-A2950ECCA8AD}" srcOrd="1" destOrd="0" presId="urn:microsoft.com/office/officeart/2005/8/layout/vList5"/>
    <dgm:cxn modelId="{48A7CC0F-F9B7-4744-9D59-E1FD06D0D588}" type="presParOf" srcId="{B2777C83-C397-4ACA-877F-73FFADC82F3B}" destId="{8779E432-EB4E-48F4-9366-B4E90500431A}" srcOrd="1" destOrd="0" presId="urn:microsoft.com/office/officeart/2005/8/layout/vList5"/>
    <dgm:cxn modelId="{A2CA2F24-9B56-4091-85D5-3FBC14791CDF}" type="presParOf" srcId="{B2777C83-C397-4ACA-877F-73FFADC82F3B}" destId="{94B0A1C5-5E3C-4E6A-BE08-02098DA9FE71}" srcOrd="2" destOrd="0" presId="urn:microsoft.com/office/officeart/2005/8/layout/vList5"/>
    <dgm:cxn modelId="{F113431E-51B1-4706-8E72-C2FA4496F886}" type="presParOf" srcId="{94B0A1C5-5E3C-4E6A-BE08-02098DA9FE71}" destId="{B970A6AE-3E61-40CB-9AAF-BE3968F64B79}" srcOrd="0" destOrd="0" presId="urn:microsoft.com/office/officeart/2005/8/layout/vList5"/>
    <dgm:cxn modelId="{6844CC48-E881-4CCF-B447-1E81FA2705FB}" type="presParOf" srcId="{94B0A1C5-5E3C-4E6A-BE08-02098DA9FE71}" destId="{177F00B2-46A2-4349-9E32-521C299542CB}" srcOrd="1" destOrd="0" presId="urn:microsoft.com/office/officeart/2005/8/layout/vList5"/>
    <dgm:cxn modelId="{9C2906C0-9FF5-440A-926E-6FF46B4AFB8F}" type="presParOf" srcId="{B2777C83-C397-4ACA-877F-73FFADC82F3B}" destId="{D6058E0F-D99A-4147-B020-30B3E5C07450}" srcOrd="3" destOrd="0" presId="urn:microsoft.com/office/officeart/2005/8/layout/vList5"/>
    <dgm:cxn modelId="{D6AFC962-35BE-4AF2-B35A-4D985F4B67B4}" type="presParOf" srcId="{B2777C83-C397-4ACA-877F-73FFADC82F3B}" destId="{E0C94794-607F-443C-985C-04FE83B1B121}" srcOrd="4" destOrd="0" presId="urn:microsoft.com/office/officeart/2005/8/layout/vList5"/>
    <dgm:cxn modelId="{B84C0F68-3BFF-4D82-B913-F409DC05C65B}" type="presParOf" srcId="{E0C94794-607F-443C-985C-04FE83B1B121}" destId="{9CC0921B-9FE7-47F5-BB30-8AB64120EDA8}" srcOrd="0" destOrd="0" presId="urn:microsoft.com/office/officeart/2005/8/layout/vList5"/>
    <dgm:cxn modelId="{E4815F20-7C97-45A3-9666-20D43841F967}" type="presParOf" srcId="{E0C94794-607F-443C-985C-04FE83B1B121}" destId="{A23F7DC0-B8D4-48AA-B6C5-C83A85921CB5}"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98F4DE7-1FA1-4263-8F83-C80E301F4ACE}" type="doc">
      <dgm:prSet loTypeId="urn:microsoft.com/office/officeart/2005/8/layout/pyramid2" loCatId="pyramid" qsTypeId="urn:microsoft.com/office/officeart/2005/8/quickstyle/simple2" qsCatId="simple" csTypeId="urn:microsoft.com/office/officeart/2005/8/colors/accent2_1" csCatId="accent2" phldr="1"/>
      <dgm:spPr/>
    </dgm:pt>
    <dgm:pt modelId="{D2D11D0E-044B-44CD-9E76-7CDA8636DC6A}">
      <dgm:prSet phldrT="[نص]"/>
      <dgm:spPr/>
      <dgm:t>
        <a:bodyPr/>
        <a:lstStyle/>
        <a:p>
          <a:pPr rtl="1"/>
          <a:r>
            <a:rPr lang="ar-SA" dirty="0" smtClean="0"/>
            <a:t>البداية</a:t>
          </a:r>
          <a:endParaRPr lang="ar-SA" dirty="0"/>
        </a:p>
      </dgm:t>
    </dgm:pt>
    <dgm:pt modelId="{7ECDC1CB-7015-436A-8E0A-157678F68E66}" type="parTrans" cxnId="{69891A1E-CA9A-4E4E-99F9-B255FE976DB0}">
      <dgm:prSet/>
      <dgm:spPr/>
      <dgm:t>
        <a:bodyPr/>
        <a:lstStyle/>
        <a:p>
          <a:pPr rtl="1"/>
          <a:endParaRPr lang="ar-SA"/>
        </a:p>
      </dgm:t>
    </dgm:pt>
    <dgm:pt modelId="{64190322-4A59-4FE1-B154-B394DF231E94}" type="sibTrans" cxnId="{69891A1E-CA9A-4E4E-99F9-B255FE976DB0}">
      <dgm:prSet/>
      <dgm:spPr/>
      <dgm:t>
        <a:bodyPr/>
        <a:lstStyle/>
        <a:p>
          <a:pPr rtl="1"/>
          <a:endParaRPr lang="ar-SA"/>
        </a:p>
      </dgm:t>
    </dgm:pt>
    <dgm:pt modelId="{27C8943A-9F10-4D91-8592-D2A2E4A7D1C4}">
      <dgm:prSet phldrT="[نص]"/>
      <dgm:spPr/>
      <dgm:t>
        <a:bodyPr/>
        <a:lstStyle/>
        <a:p>
          <a:pPr rtl="1"/>
          <a:r>
            <a:rPr lang="ar-SA" dirty="0" smtClean="0"/>
            <a:t>الجلوس المريح للطرفين</a:t>
          </a:r>
          <a:endParaRPr lang="ar-SA" dirty="0"/>
        </a:p>
      </dgm:t>
    </dgm:pt>
    <dgm:pt modelId="{634ACD09-571A-4679-8C69-910362C77B44}" type="parTrans" cxnId="{DDDB7569-EB3C-406F-85DC-5AE2FE7B022D}">
      <dgm:prSet/>
      <dgm:spPr/>
      <dgm:t>
        <a:bodyPr/>
        <a:lstStyle/>
        <a:p>
          <a:pPr rtl="1"/>
          <a:endParaRPr lang="ar-SA"/>
        </a:p>
      </dgm:t>
    </dgm:pt>
    <dgm:pt modelId="{2B7419E7-DE9F-48B7-87A0-FC54F4380F98}" type="sibTrans" cxnId="{DDDB7569-EB3C-406F-85DC-5AE2FE7B022D}">
      <dgm:prSet/>
      <dgm:spPr/>
      <dgm:t>
        <a:bodyPr/>
        <a:lstStyle/>
        <a:p>
          <a:pPr rtl="1"/>
          <a:endParaRPr lang="ar-SA"/>
        </a:p>
      </dgm:t>
    </dgm:pt>
    <dgm:pt modelId="{0578B945-EC28-4A7C-866B-924C180A140A}">
      <dgm:prSet phldrT="[نص]"/>
      <dgm:spPr/>
      <dgm:t>
        <a:bodyPr/>
        <a:lstStyle/>
        <a:p>
          <a:pPr rtl="1"/>
          <a:r>
            <a:rPr lang="ar-SA" dirty="0" smtClean="0"/>
            <a:t>المبادرة والتحية</a:t>
          </a:r>
          <a:endParaRPr lang="ar-SA" dirty="0"/>
        </a:p>
      </dgm:t>
    </dgm:pt>
    <dgm:pt modelId="{50C1FF17-A0AE-4952-92A7-A600D54B7722}" type="parTrans" cxnId="{E7309343-0C77-4208-A970-E37FD0B98874}">
      <dgm:prSet/>
      <dgm:spPr/>
      <dgm:t>
        <a:bodyPr/>
        <a:lstStyle/>
        <a:p>
          <a:pPr rtl="1"/>
          <a:endParaRPr lang="ar-SA"/>
        </a:p>
      </dgm:t>
    </dgm:pt>
    <dgm:pt modelId="{C3BB4E5E-5B92-4365-9123-67EFEA19E3B1}" type="sibTrans" cxnId="{E7309343-0C77-4208-A970-E37FD0B98874}">
      <dgm:prSet/>
      <dgm:spPr/>
      <dgm:t>
        <a:bodyPr/>
        <a:lstStyle/>
        <a:p>
          <a:pPr rtl="1"/>
          <a:endParaRPr lang="ar-SA"/>
        </a:p>
      </dgm:t>
    </dgm:pt>
    <dgm:pt modelId="{1CF95B1A-068F-47B5-8B53-D9C67218244E}" type="pres">
      <dgm:prSet presAssocID="{F98F4DE7-1FA1-4263-8F83-C80E301F4ACE}" presName="compositeShape" presStyleCnt="0">
        <dgm:presLayoutVars>
          <dgm:dir/>
          <dgm:resizeHandles/>
        </dgm:presLayoutVars>
      </dgm:prSet>
      <dgm:spPr/>
    </dgm:pt>
    <dgm:pt modelId="{AE543DBE-9017-454F-AB45-7E0C1DE3814D}" type="pres">
      <dgm:prSet presAssocID="{F98F4DE7-1FA1-4263-8F83-C80E301F4ACE}" presName="pyramid" presStyleLbl="node1" presStyleIdx="0" presStyleCnt="1"/>
      <dgm:spPr/>
    </dgm:pt>
    <dgm:pt modelId="{A0FF67B1-5E34-4E01-AF4A-CE0868856FA5}" type="pres">
      <dgm:prSet presAssocID="{F98F4DE7-1FA1-4263-8F83-C80E301F4ACE}" presName="theList" presStyleCnt="0"/>
      <dgm:spPr/>
    </dgm:pt>
    <dgm:pt modelId="{B89B6917-5EC7-4E8C-BD35-1B3A9A9B4F77}" type="pres">
      <dgm:prSet presAssocID="{D2D11D0E-044B-44CD-9E76-7CDA8636DC6A}" presName="aNode" presStyleLbl="fgAcc1" presStyleIdx="0" presStyleCnt="3">
        <dgm:presLayoutVars>
          <dgm:bulletEnabled val="1"/>
        </dgm:presLayoutVars>
      </dgm:prSet>
      <dgm:spPr/>
      <dgm:t>
        <a:bodyPr/>
        <a:lstStyle/>
        <a:p>
          <a:pPr rtl="1"/>
          <a:endParaRPr lang="ar-SA"/>
        </a:p>
      </dgm:t>
    </dgm:pt>
    <dgm:pt modelId="{85E89376-61CB-4B76-8788-0C19AA75598E}" type="pres">
      <dgm:prSet presAssocID="{D2D11D0E-044B-44CD-9E76-7CDA8636DC6A}" presName="aSpace" presStyleCnt="0"/>
      <dgm:spPr/>
    </dgm:pt>
    <dgm:pt modelId="{5469EE70-A1FB-4D19-8252-379E57E56C1E}" type="pres">
      <dgm:prSet presAssocID="{27C8943A-9F10-4D91-8592-D2A2E4A7D1C4}" presName="aNode" presStyleLbl="fgAcc1" presStyleIdx="1" presStyleCnt="3">
        <dgm:presLayoutVars>
          <dgm:bulletEnabled val="1"/>
        </dgm:presLayoutVars>
      </dgm:prSet>
      <dgm:spPr/>
      <dgm:t>
        <a:bodyPr/>
        <a:lstStyle/>
        <a:p>
          <a:pPr rtl="1"/>
          <a:endParaRPr lang="ar-SA"/>
        </a:p>
      </dgm:t>
    </dgm:pt>
    <dgm:pt modelId="{A43C5519-5F2D-448E-B8D5-358DAEE9DB6D}" type="pres">
      <dgm:prSet presAssocID="{27C8943A-9F10-4D91-8592-D2A2E4A7D1C4}" presName="aSpace" presStyleCnt="0"/>
      <dgm:spPr/>
    </dgm:pt>
    <dgm:pt modelId="{26F9798F-2BDD-4379-B94F-E11505419E9B}" type="pres">
      <dgm:prSet presAssocID="{0578B945-EC28-4A7C-866B-924C180A140A}" presName="aNode" presStyleLbl="fgAcc1" presStyleIdx="2" presStyleCnt="3">
        <dgm:presLayoutVars>
          <dgm:bulletEnabled val="1"/>
        </dgm:presLayoutVars>
      </dgm:prSet>
      <dgm:spPr/>
      <dgm:t>
        <a:bodyPr/>
        <a:lstStyle/>
        <a:p>
          <a:pPr rtl="1"/>
          <a:endParaRPr lang="ar-SA"/>
        </a:p>
      </dgm:t>
    </dgm:pt>
    <dgm:pt modelId="{EB6E6848-D75C-40C2-8180-6FC9D3BA546E}" type="pres">
      <dgm:prSet presAssocID="{0578B945-EC28-4A7C-866B-924C180A140A}" presName="aSpace" presStyleCnt="0"/>
      <dgm:spPr/>
    </dgm:pt>
  </dgm:ptLst>
  <dgm:cxnLst>
    <dgm:cxn modelId="{EBCC9A88-4FBB-4687-80A8-CC586FC11C88}" type="presOf" srcId="{D2D11D0E-044B-44CD-9E76-7CDA8636DC6A}" destId="{B89B6917-5EC7-4E8C-BD35-1B3A9A9B4F77}" srcOrd="0" destOrd="0" presId="urn:microsoft.com/office/officeart/2005/8/layout/pyramid2"/>
    <dgm:cxn modelId="{69891A1E-CA9A-4E4E-99F9-B255FE976DB0}" srcId="{F98F4DE7-1FA1-4263-8F83-C80E301F4ACE}" destId="{D2D11D0E-044B-44CD-9E76-7CDA8636DC6A}" srcOrd="0" destOrd="0" parTransId="{7ECDC1CB-7015-436A-8E0A-157678F68E66}" sibTransId="{64190322-4A59-4FE1-B154-B394DF231E94}"/>
    <dgm:cxn modelId="{FE10F441-7A39-4113-876E-B90B5A3CAE8E}" type="presOf" srcId="{0578B945-EC28-4A7C-866B-924C180A140A}" destId="{26F9798F-2BDD-4379-B94F-E11505419E9B}" srcOrd="0" destOrd="0" presId="urn:microsoft.com/office/officeart/2005/8/layout/pyramid2"/>
    <dgm:cxn modelId="{DDDB7569-EB3C-406F-85DC-5AE2FE7B022D}" srcId="{F98F4DE7-1FA1-4263-8F83-C80E301F4ACE}" destId="{27C8943A-9F10-4D91-8592-D2A2E4A7D1C4}" srcOrd="1" destOrd="0" parTransId="{634ACD09-571A-4679-8C69-910362C77B44}" sibTransId="{2B7419E7-DE9F-48B7-87A0-FC54F4380F98}"/>
    <dgm:cxn modelId="{C8592D6D-A1D6-4045-984C-FEAE0AD2DF6E}" type="presOf" srcId="{27C8943A-9F10-4D91-8592-D2A2E4A7D1C4}" destId="{5469EE70-A1FB-4D19-8252-379E57E56C1E}" srcOrd="0" destOrd="0" presId="urn:microsoft.com/office/officeart/2005/8/layout/pyramid2"/>
    <dgm:cxn modelId="{E7309343-0C77-4208-A970-E37FD0B98874}" srcId="{F98F4DE7-1FA1-4263-8F83-C80E301F4ACE}" destId="{0578B945-EC28-4A7C-866B-924C180A140A}" srcOrd="2" destOrd="0" parTransId="{50C1FF17-A0AE-4952-92A7-A600D54B7722}" sibTransId="{C3BB4E5E-5B92-4365-9123-67EFEA19E3B1}"/>
    <dgm:cxn modelId="{F88AB89E-3BE6-4932-AFD3-96DE37A0A13F}" type="presOf" srcId="{F98F4DE7-1FA1-4263-8F83-C80E301F4ACE}" destId="{1CF95B1A-068F-47B5-8B53-D9C67218244E}" srcOrd="0" destOrd="0" presId="urn:microsoft.com/office/officeart/2005/8/layout/pyramid2"/>
    <dgm:cxn modelId="{3D13D911-41E3-4E4D-92DE-11EA504A3BF0}" type="presParOf" srcId="{1CF95B1A-068F-47B5-8B53-D9C67218244E}" destId="{AE543DBE-9017-454F-AB45-7E0C1DE3814D}" srcOrd="0" destOrd="0" presId="urn:microsoft.com/office/officeart/2005/8/layout/pyramid2"/>
    <dgm:cxn modelId="{70F46CE4-B38E-4FE6-8AB4-79A4B3BED45C}" type="presParOf" srcId="{1CF95B1A-068F-47B5-8B53-D9C67218244E}" destId="{A0FF67B1-5E34-4E01-AF4A-CE0868856FA5}" srcOrd="1" destOrd="0" presId="urn:microsoft.com/office/officeart/2005/8/layout/pyramid2"/>
    <dgm:cxn modelId="{270CF993-B559-4590-853D-D19EC51A08B5}" type="presParOf" srcId="{A0FF67B1-5E34-4E01-AF4A-CE0868856FA5}" destId="{B89B6917-5EC7-4E8C-BD35-1B3A9A9B4F77}" srcOrd="0" destOrd="0" presId="urn:microsoft.com/office/officeart/2005/8/layout/pyramid2"/>
    <dgm:cxn modelId="{3048B612-FD81-43D1-9897-C5DEA448B822}" type="presParOf" srcId="{A0FF67B1-5E34-4E01-AF4A-CE0868856FA5}" destId="{85E89376-61CB-4B76-8788-0C19AA75598E}" srcOrd="1" destOrd="0" presId="urn:microsoft.com/office/officeart/2005/8/layout/pyramid2"/>
    <dgm:cxn modelId="{7A8B05CA-6E19-4406-8A31-EE6C660A8DD5}" type="presParOf" srcId="{A0FF67B1-5E34-4E01-AF4A-CE0868856FA5}" destId="{5469EE70-A1FB-4D19-8252-379E57E56C1E}" srcOrd="2" destOrd="0" presId="urn:microsoft.com/office/officeart/2005/8/layout/pyramid2"/>
    <dgm:cxn modelId="{2FFB972C-4B12-4DC4-BD18-20252C59A0E8}" type="presParOf" srcId="{A0FF67B1-5E34-4E01-AF4A-CE0868856FA5}" destId="{A43C5519-5F2D-448E-B8D5-358DAEE9DB6D}" srcOrd="3" destOrd="0" presId="urn:microsoft.com/office/officeart/2005/8/layout/pyramid2"/>
    <dgm:cxn modelId="{45AE57E9-5053-4E13-9698-E7083445882A}" type="presParOf" srcId="{A0FF67B1-5E34-4E01-AF4A-CE0868856FA5}" destId="{26F9798F-2BDD-4379-B94F-E11505419E9B}" srcOrd="4" destOrd="0" presId="urn:microsoft.com/office/officeart/2005/8/layout/pyramid2"/>
    <dgm:cxn modelId="{0E6385A0-D124-4B91-8F32-75218DA877DE}" type="presParOf" srcId="{A0FF67B1-5E34-4E01-AF4A-CE0868856FA5}" destId="{EB6E6848-D75C-40C2-8180-6FC9D3BA546E}"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353EA4-AD25-4B2E-BD2C-CB62C7B53B07}">
      <dsp:nvSpPr>
        <dsp:cNvPr id="0" name=""/>
        <dsp:cNvSpPr/>
      </dsp:nvSpPr>
      <dsp:spPr>
        <a:xfrm rot="5400000">
          <a:off x="4297758" y="-1533161"/>
          <a:ext cx="1249523" cy="4632960"/>
        </a:xfrm>
        <a:prstGeom prst="round2SameRect">
          <a:avLst/>
        </a:prstGeom>
        <a:solidFill>
          <a:schemeClr val="accent2">
            <a:alpha val="90000"/>
            <a:tint val="40000"/>
            <a:hueOff val="0"/>
            <a:satOff val="0"/>
            <a:lumOff val="0"/>
            <a:alphaOff val="0"/>
          </a:schemeClr>
        </a:solidFill>
        <a:ln w="400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228600" lvl="1" indent="-228600" algn="r" defTabSz="889000" rtl="1">
            <a:lnSpc>
              <a:spcPct val="90000"/>
            </a:lnSpc>
            <a:spcBef>
              <a:spcPct val="0"/>
            </a:spcBef>
            <a:spcAft>
              <a:spcPct val="15000"/>
            </a:spcAft>
            <a:buChar char="••"/>
          </a:pPr>
          <a:r>
            <a:rPr lang="ar-SA" sz="2000" b="0" kern="1200" dirty="0" smtClean="0"/>
            <a:t>توجه أسئلة محددة وموحدة لجميع الحالات أو يطبق فيها اختبار شفهيا.</a:t>
          </a:r>
          <a:endParaRPr lang="ar-SA" sz="2000" b="0" kern="1200" dirty="0"/>
        </a:p>
        <a:p>
          <a:pPr marL="228600" lvl="1" indent="-228600" algn="r" defTabSz="889000" rtl="1">
            <a:lnSpc>
              <a:spcPct val="90000"/>
            </a:lnSpc>
            <a:spcBef>
              <a:spcPct val="0"/>
            </a:spcBef>
            <a:spcAft>
              <a:spcPct val="15000"/>
            </a:spcAft>
            <a:buChar char="••"/>
          </a:pPr>
          <a:r>
            <a:rPr lang="ar-SA" sz="2000" b="0" kern="1200" dirty="0" smtClean="0"/>
            <a:t>مزاياها توفير الوقت،سهولة المقارنة بين </a:t>
          </a:r>
          <a:r>
            <a:rPr lang="ar-SA" sz="2000" b="0" kern="1200" dirty="0" err="1" smtClean="0"/>
            <a:t>الأشخاص،إمكانية</a:t>
          </a:r>
          <a:r>
            <a:rPr lang="ar-SA" sz="2000" b="0" kern="1200" dirty="0" smtClean="0"/>
            <a:t> تحليل النتائج إحصائيا</a:t>
          </a:r>
          <a:endParaRPr lang="ar-SA" sz="2000" b="0" kern="1200" dirty="0"/>
        </a:p>
      </dsp:txBody>
      <dsp:txXfrm rot="-5400000">
        <a:off x="2606040" y="219554"/>
        <a:ext cx="4571963" cy="1127529"/>
      </dsp:txXfrm>
    </dsp:sp>
    <dsp:sp modelId="{FF082F29-D28A-4437-9CCD-BC12801E50BA}">
      <dsp:nvSpPr>
        <dsp:cNvPr id="0" name=""/>
        <dsp:cNvSpPr/>
      </dsp:nvSpPr>
      <dsp:spPr>
        <a:xfrm>
          <a:off x="0" y="2366"/>
          <a:ext cx="2606040" cy="1561904"/>
        </a:xfrm>
        <a:prstGeom prst="roundRect">
          <a:avLst/>
        </a:prstGeom>
        <a:solidFill>
          <a:schemeClr val="accent2">
            <a:shade val="80000"/>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62865" rIns="125730" bIns="62865" numCol="1" spcCol="1270" anchor="ctr" anchorCtr="0">
          <a:noAutofit/>
        </a:bodyPr>
        <a:lstStyle/>
        <a:p>
          <a:pPr lvl="0" algn="ctr" defTabSz="1466850" rtl="1">
            <a:lnSpc>
              <a:spcPct val="90000"/>
            </a:lnSpc>
            <a:spcBef>
              <a:spcPct val="0"/>
            </a:spcBef>
            <a:spcAft>
              <a:spcPct val="35000"/>
            </a:spcAft>
          </a:pPr>
          <a:r>
            <a:rPr lang="ar-SA" sz="3300" kern="1200" dirty="0" smtClean="0"/>
            <a:t>مقابلة مقننة</a:t>
          </a:r>
          <a:endParaRPr lang="ar-SA" sz="3300" kern="1200" dirty="0"/>
        </a:p>
      </dsp:txBody>
      <dsp:txXfrm>
        <a:off x="76246" y="78612"/>
        <a:ext cx="2453548" cy="1409412"/>
      </dsp:txXfrm>
    </dsp:sp>
    <dsp:sp modelId="{F1FD751D-8A81-4C38-A992-2CBA774D572F}">
      <dsp:nvSpPr>
        <dsp:cNvPr id="0" name=""/>
        <dsp:cNvSpPr/>
      </dsp:nvSpPr>
      <dsp:spPr>
        <a:xfrm rot="5400000">
          <a:off x="4297758" y="106839"/>
          <a:ext cx="1249523" cy="4632960"/>
        </a:xfrm>
        <a:prstGeom prst="round2SameRect">
          <a:avLst/>
        </a:prstGeom>
        <a:solidFill>
          <a:schemeClr val="accent2">
            <a:alpha val="90000"/>
            <a:tint val="40000"/>
            <a:hueOff val="0"/>
            <a:satOff val="0"/>
            <a:lumOff val="0"/>
            <a:alphaOff val="0"/>
          </a:schemeClr>
        </a:solidFill>
        <a:ln w="400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r" defTabSz="844550" rtl="1">
            <a:lnSpc>
              <a:spcPct val="90000"/>
            </a:lnSpc>
            <a:spcBef>
              <a:spcPct val="0"/>
            </a:spcBef>
            <a:spcAft>
              <a:spcPct val="15000"/>
            </a:spcAft>
            <a:buChar char="••"/>
          </a:pPr>
          <a:r>
            <a:rPr lang="ar-SA" sz="1900" kern="1200" dirty="0" smtClean="0"/>
            <a:t>مقابلة تغطي جوانب موضوع محدد مسبقاً.</a:t>
          </a:r>
          <a:endParaRPr lang="ar-SA" sz="1900" kern="1200" dirty="0"/>
        </a:p>
        <a:p>
          <a:pPr marL="171450" lvl="1" indent="-171450" algn="r" defTabSz="844550" rtl="1">
            <a:lnSpc>
              <a:spcPct val="90000"/>
            </a:lnSpc>
            <a:spcBef>
              <a:spcPct val="0"/>
            </a:spcBef>
            <a:spcAft>
              <a:spcPct val="15000"/>
            </a:spcAft>
            <a:buChar char="••"/>
          </a:pPr>
          <a:r>
            <a:rPr lang="ar-SA" sz="1900" kern="1200" dirty="0" smtClean="0"/>
            <a:t>اختيار الأشخاص لوظيفة ما، دراسة التوافق الأسري</a:t>
          </a:r>
          <a:endParaRPr lang="ar-SA" sz="1900" kern="1200" dirty="0"/>
        </a:p>
      </dsp:txBody>
      <dsp:txXfrm rot="-5400000">
        <a:off x="2606040" y="1859555"/>
        <a:ext cx="4571963" cy="1127529"/>
      </dsp:txXfrm>
    </dsp:sp>
    <dsp:sp modelId="{E4BDEAB6-34F6-4B86-B643-A53A22AD35FE}">
      <dsp:nvSpPr>
        <dsp:cNvPr id="0" name=""/>
        <dsp:cNvSpPr/>
      </dsp:nvSpPr>
      <dsp:spPr>
        <a:xfrm>
          <a:off x="0" y="1642366"/>
          <a:ext cx="2606040" cy="1561904"/>
        </a:xfrm>
        <a:prstGeom prst="roundRect">
          <a:avLst/>
        </a:prstGeom>
        <a:solidFill>
          <a:schemeClr val="accent2">
            <a:shade val="80000"/>
            <a:hueOff val="-56252"/>
            <a:satOff val="538"/>
            <a:lumOff val="1156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62865" rIns="125730" bIns="62865" numCol="1" spcCol="1270" anchor="ctr" anchorCtr="0">
          <a:noAutofit/>
        </a:bodyPr>
        <a:lstStyle/>
        <a:p>
          <a:pPr lvl="0" algn="ctr" defTabSz="1466850" rtl="1">
            <a:lnSpc>
              <a:spcPct val="90000"/>
            </a:lnSpc>
            <a:spcBef>
              <a:spcPct val="0"/>
            </a:spcBef>
            <a:spcAft>
              <a:spcPct val="35000"/>
            </a:spcAft>
          </a:pPr>
          <a:r>
            <a:rPr lang="ar-SA" sz="3300" kern="1200" dirty="0" smtClean="0"/>
            <a:t>مقابلة مقيدة بهدف محدد</a:t>
          </a:r>
          <a:endParaRPr lang="ar-SA" sz="3300" kern="1200" dirty="0"/>
        </a:p>
      </dsp:txBody>
      <dsp:txXfrm>
        <a:off x="76246" y="1718612"/>
        <a:ext cx="2453548" cy="1409412"/>
      </dsp:txXfrm>
    </dsp:sp>
    <dsp:sp modelId="{A5C36EE3-3FCC-4998-80F8-7C105CBD476E}">
      <dsp:nvSpPr>
        <dsp:cNvPr id="0" name=""/>
        <dsp:cNvSpPr/>
      </dsp:nvSpPr>
      <dsp:spPr>
        <a:xfrm rot="5400000">
          <a:off x="4297758" y="1746839"/>
          <a:ext cx="1249523" cy="4632960"/>
        </a:xfrm>
        <a:prstGeom prst="round2SameRect">
          <a:avLst/>
        </a:prstGeom>
        <a:solidFill>
          <a:schemeClr val="accent2">
            <a:alpha val="90000"/>
            <a:tint val="40000"/>
            <a:hueOff val="0"/>
            <a:satOff val="0"/>
            <a:lumOff val="0"/>
            <a:alphaOff val="0"/>
          </a:schemeClr>
        </a:solidFill>
        <a:ln w="400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r" defTabSz="844550" rtl="1">
            <a:lnSpc>
              <a:spcPct val="90000"/>
            </a:lnSpc>
            <a:spcBef>
              <a:spcPct val="0"/>
            </a:spcBef>
            <a:spcAft>
              <a:spcPct val="15000"/>
            </a:spcAft>
            <a:buChar char="••"/>
          </a:pPr>
          <a:r>
            <a:rPr lang="ar-SA" sz="1900" kern="1200" dirty="0" smtClean="0"/>
            <a:t>يقوم </a:t>
          </a:r>
          <a:r>
            <a:rPr lang="ar-SA" sz="1900" kern="1200" dirty="0" err="1" smtClean="0"/>
            <a:t>بها</a:t>
          </a:r>
          <a:r>
            <a:rPr lang="ar-SA" sz="1900" kern="1200" dirty="0" smtClean="0"/>
            <a:t> الأخصائي لتحضير العلاقة وتشجيع المفحوص على الحديث بحرية.</a:t>
          </a:r>
          <a:endParaRPr lang="ar-SA" sz="1900" kern="1200" dirty="0"/>
        </a:p>
        <a:p>
          <a:pPr marL="171450" lvl="1" indent="-171450" algn="r" defTabSz="844550" rtl="1">
            <a:lnSpc>
              <a:spcPct val="90000"/>
            </a:lnSpc>
            <a:spcBef>
              <a:spcPct val="0"/>
            </a:spcBef>
            <a:spcAft>
              <a:spcPct val="15000"/>
            </a:spcAft>
            <a:buChar char="••"/>
          </a:pPr>
          <a:r>
            <a:rPr lang="ar-SA" sz="1900" kern="1200" dirty="0" smtClean="0"/>
            <a:t>المقابلة تلقائية لتطمين المفحوص.</a:t>
          </a:r>
          <a:endParaRPr lang="ar-SA" sz="1900" kern="1200" dirty="0"/>
        </a:p>
      </dsp:txBody>
      <dsp:txXfrm rot="-5400000">
        <a:off x="2606040" y="3499555"/>
        <a:ext cx="4571963" cy="1127529"/>
      </dsp:txXfrm>
    </dsp:sp>
    <dsp:sp modelId="{3CE4BC35-AB4E-4679-96B2-DBF0665156A7}">
      <dsp:nvSpPr>
        <dsp:cNvPr id="0" name=""/>
        <dsp:cNvSpPr/>
      </dsp:nvSpPr>
      <dsp:spPr>
        <a:xfrm>
          <a:off x="0" y="3282366"/>
          <a:ext cx="2606040" cy="1561904"/>
        </a:xfrm>
        <a:prstGeom prst="roundRect">
          <a:avLst/>
        </a:prstGeom>
        <a:solidFill>
          <a:schemeClr val="accent2">
            <a:shade val="80000"/>
            <a:hueOff val="-112504"/>
            <a:satOff val="1077"/>
            <a:lumOff val="23121"/>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62865" rIns="125730" bIns="62865" numCol="1" spcCol="1270" anchor="ctr" anchorCtr="0">
          <a:noAutofit/>
        </a:bodyPr>
        <a:lstStyle/>
        <a:p>
          <a:pPr lvl="0" algn="ctr" defTabSz="1466850" rtl="1">
            <a:lnSpc>
              <a:spcPct val="90000"/>
            </a:lnSpc>
            <a:spcBef>
              <a:spcPct val="0"/>
            </a:spcBef>
            <a:spcAft>
              <a:spcPct val="35000"/>
            </a:spcAft>
          </a:pPr>
          <a:r>
            <a:rPr lang="ar-SA" sz="3300" kern="1200" dirty="0" smtClean="0"/>
            <a:t>مقابلة غير موجهة</a:t>
          </a:r>
          <a:endParaRPr lang="ar-SA" sz="3300" kern="1200" dirty="0"/>
        </a:p>
      </dsp:txBody>
      <dsp:txXfrm>
        <a:off x="76246" y="3358612"/>
        <a:ext cx="2453548" cy="14094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B212CC-72A2-47F3-8D7C-A2950ECCA8AD}">
      <dsp:nvSpPr>
        <dsp:cNvPr id="0" name=""/>
        <dsp:cNvSpPr/>
      </dsp:nvSpPr>
      <dsp:spPr>
        <a:xfrm rot="5400000">
          <a:off x="4297758" y="-1533161"/>
          <a:ext cx="1249523" cy="4632960"/>
        </a:xfrm>
        <a:prstGeom prst="round2SameRect">
          <a:avLst/>
        </a:prstGeom>
        <a:solidFill>
          <a:schemeClr val="accent2">
            <a:tint val="40000"/>
            <a:alpha val="90000"/>
            <a:hueOff val="0"/>
            <a:satOff val="0"/>
            <a:lumOff val="0"/>
            <a:alphaOff val="0"/>
          </a:schemeClr>
        </a:solidFill>
        <a:ln w="11430" cap="flat" cmpd="sng" algn="ctr">
          <a:solidFill>
            <a:schemeClr val="accent2">
              <a:tint val="40000"/>
              <a:alpha val="90000"/>
              <a:hueOff val="0"/>
              <a:satOff val="0"/>
              <a:lumOff val="0"/>
              <a:alphaOff val="0"/>
            </a:schemeClr>
          </a:solidFill>
          <a:prstDash val="solid"/>
        </a:ln>
        <a:effectLst>
          <a:outerShdw blurRad="39000" dist="25400" dir="5400000" rotWithShape="0">
            <a:schemeClr val="accent2">
              <a:tint val="40000"/>
              <a:alpha val="90000"/>
              <a:hueOff val="0"/>
              <a:satOff val="0"/>
              <a:lumOff val="0"/>
              <a:alphaOff val="0"/>
              <a:shade val="33000"/>
              <a:alpha val="83000"/>
            </a:scheme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34290" rIns="68580" bIns="3429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تستخدم بهدف الإسهام في التشخيص الإكلينيكي</a:t>
          </a:r>
          <a:endParaRPr lang="ar-SA" sz="1800" kern="1200" dirty="0"/>
        </a:p>
      </dsp:txBody>
      <dsp:txXfrm rot="-5400000">
        <a:off x="2606040" y="219554"/>
        <a:ext cx="4571963" cy="1127529"/>
      </dsp:txXfrm>
    </dsp:sp>
    <dsp:sp modelId="{F4EF07AF-D7A1-4F73-BFD1-F9FBBF533ABA}">
      <dsp:nvSpPr>
        <dsp:cNvPr id="0" name=""/>
        <dsp:cNvSpPr/>
      </dsp:nvSpPr>
      <dsp:spPr>
        <a:xfrm>
          <a:off x="0" y="2366"/>
          <a:ext cx="2606040" cy="1561904"/>
        </a:xfrm>
        <a:prstGeom prst="roundRect">
          <a:avLst/>
        </a:prstGeom>
        <a:gradFill rotWithShape="0">
          <a:gsLst>
            <a:gs pos="0">
              <a:schemeClr val="accent2">
                <a:hueOff val="0"/>
                <a:satOff val="0"/>
                <a:lumOff val="0"/>
                <a:alphaOff val="0"/>
                <a:tint val="74000"/>
              </a:schemeClr>
            </a:gs>
            <a:gs pos="49000">
              <a:schemeClr val="accent2">
                <a:hueOff val="0"/>
                <a:satOff val="0"/>
                <a:lumOff val="0"/>
                <a:alphaOff val="0"/>
                <a:tint val="96000"/>
                <a:shade val="84000"/>
                <a:satMod val="110000"/>
              </a:schemeClr>
            </a:gs>
            <a:gs pos="49100">
              <a:schemeClr val="accent2">
                <a:hueOff val="0"/>
                <a:satOff val="0"/>
                <a:lumOff val="0"/>
                <a:alphaOff val="0"/>
                <a:shade val="55000"/>
                <a:satMod val="150000"/>
              </a:schemeClr>
            </a:gs>
            <a:gs pos="92000">
              <a:schemeClr val="accent2">
                <a:hueOff val="0"/>
                <a:satOff val="0"/>
                <a:lumOff val="0"/>
                <a:alphaOff val="0"/>
                <a:tint val="98000"/>
                <a:shade val="90000"/>
                <a:satMod val="128000"/>
              </a:schemeClr>
            </a:gs>
            <a:gs pos="100000">
              <a:schemeClr val="accent2">
                <a:hueOff val="0"/>
                <a:satOff val="0"/>
                <a:lumOff val="0"/>
                <a:alphaOff val="0"/>
                <a:tint val="90000"/>
                <a:shade val="97000"/>
                <a:satMod val="128000"/>
              </a:schemeClr>
            </a:gs>
          </a:gsLst>
          <a:lin ang="5400000" scaled="1"/>
        </a:gradFill>
        <a:ln>
          <a:noFill/>
        </a:ln>
        <a:effectLst>
          <a:outerShdw blurRad="39000" dist="25400" dir="5400000" rotWithShape="0">
            <a:schemeClr val="accent2">
              <a:hueOff val="0"/>
              <a:satOff val="0"/>
              <a:lumOff val="0"/>
              <a:alphaOff val="0"/>
              <a:shade val="33000"/>
              <a:alpha val="83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rtl="1">
            <a:lnSpc>
              <a:spcPct val="90000"/>
            </a:lnSpc>
            <a:spcBef>
              <a:spcPct val="0"/>
            </a:spcBef>
            <a:spcAft>
              <a:spcPct val="35000"/>
            </a:spcAft>
          </a:pPr>
          <a:r>
            <a:rPr lang="ar-SA" sz="3100" kern="1200" dirty="0" smtClean="0"/>
            <a:t>المقابلة التشخيصية (القياسية)</a:t>
          </a:r>
          <a:endParaRPr lang="ar-SA" sz="3100" kern="1200" dirty="0"/>
        </a:p>
      </dsp:txBody>
      <dsp:txXfrm>
        <a:off x="76246" y="78612"/>
        <a:ext cx="2453548" cy="1409412"/>
      </dsp:txXfrm>
    </dsp:sp>
    <dsp:sp modelId="{177F00B2-46A2-4349-9E32-521C299542CB}">
      <dsp:nvSpPr>
        <dsp:cNvPr id="0" name=""/>
        <dsp:cNvSpPr/>
      </dsp:nvSpPr>
      <dsp:spPr>
        <a:xfrm rot="5400000">
          <a:off x="4297758" y="106838"/>
          <a:ext cx="1249523" cy="4632960"/>
        </a:xfrm>
        <a:prstGeom prst="round2SameRect">
          <a:avLst/>
        </a:prstGeom>
        <a:solidFill>
          <a:schemeClr val="accent2">
            <a:tint val="40000"/>
            <a:alpha val="90000"/>
            <a:hueOff val="-8279243"/>
            <a:satOff val="15273"/>
            <a:lumOff val="582"/>
            <a:alphaOff val="0"/>
          </a:schemeClr>
        </a:solidFill>
        <a:ln w="11430" cap="flat" cmpd="sng" algn="ctr">
          <a:solidFill>
            <a:schemeClr val="accent2">
              <a:tint val="40000"/>
              <a:alpha val="90000"/>
              <a:hueOff val="-8279243"/>
              <a:satOff val="15273"/>
              <a:lumOff val="582"/>
              <a:alphaOff val="0"/>
            </a:schemeClr>
          </a:solidFill>
          <a:prstDash val="solid"/>
        </a:ln>
        <a:effectLst>
          <a:outerShdw blurRad="39000" dist="25400" dir="5400000" rotWithShape="0">
            <a:schemeClr val="accent2">
              <a:tint val="40000"/>
              <a:alpha val="90000"/>
              <a:hueOff val="-8279243"/>
              <a:satOff val="15273"/>
              <a:lumOff val="582"/>
              <a:alphaOff val="0"/>
              <a:shade val="33000"/>
              <a:alpha val="83000"/>
            </a:scheme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34290" rIns="68580" bIns="3429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يتم فيها العلاج النفسي من خلال جلسات تمثل كل منها مقابلة شخصية بين الحالة والمعالج.</a:t>
          </a:r>
          <a:endParaRPr lang="ar-SA" sz="1800" kern="1200" dirty="0"/>
        </a:p>
      </dsp:txBody>
      <dsp:txXfrm rot="-5400000">
        <a:off x="2606040" y="1859554"/>
        <a:ext cx="4571963" cy="1127529"/>
      </dsp:txXfrm>
    </dsp:sp>
    <dsp:sp modelId="{B970A6AE-3E61-40CB-9AAF-BE3968F64B79}">
      <dsp:nvSpPr>
        <dsp:cNvPr id="0" name=""/>
        <dsp:cNvSpPr/>
      </dsp:nvSpPr>
      <dsp:spPr>
        <a:xfrm>
          <a:off x="0" y="1642366"/>
          <a:ext cx="2606040" cy="1561904"/>
        </a:xfrm>
        <a:prstGeom prst="roundRect">
          <a:avLst/>
        </a:prstGeom>
        <a:gradFill rotWithShape="0">
          <a:gsLst>
            <a:gs pos="0">
              <a:schemeClr val="accent2">
                <a:hueOff val="-8103780"/>
                <a:satOff val="16667"/>
                <a:lumOff val="-1274"/>
                <a:alphaOff val="0"/>
                <a:tint val="74000"/>
              </a:schemeClr>
            </a:gs>
            <a:gs pos="49000">
              <a:schemeClr val="accent2">
                <a:hueOff val="-8103780"/>
                <a:satOff val="16667"/>
                <a:lumOff val="-1274"/>
                <a:alphaOff val="0"/>
                <a:tint val="96000"/>
                <a:shade val="84000"/>
                <a:satMod val="110000"/>
              </a:schemeClr>
            </a:gs>
            <a:gs pos="49100">
              <a:schemeClr val="accent2">
                <a:hueOff val="-8103780"/>
                <a:satOff val="16667"/>
                <a:lumOff val="-1274"/>
                <a:alphaOff val="0"/>
                <a:shade val="55000"/>
                <a:satMod val="150000"/>
              </a:schemeClr>
            </a:gs>
            <a:gs pos="92000">
              <a:schemeClr val="accent2">
                <a:hueOff val="-8103780"/>
                <a:satOff val="16667"/>
                <a:lumOff val="-1274"/>
                <a:alphaOff val="0"/>
                <a:tint val="98000"/>
                <a:shade val="90000"/>
                <a:satMod val="128000"/>
              </a:schemeClr>
            </a:gs>
            <a:gs pos="100000">
              <a:schemeClr val="accent2">
                <a:hueOff val="-8103780"/>
                <a:satOff val="16667"/>
                <a:lumOff val="-1274"/>
                <a:alphaOff val="0"/>
                <a:tint val="90000"/>
                <a:shade val="97000"/>
                <a:satMod val="128000"/>
              </a:schemeClr>
            </a:gs>
          </a:gsLst>
          <a:lin ang="5400000" scaled="1"/>
        </a:gradFill>
        <a:ln>
          <a:noFill/>
        </a:ln>
        <a:effectLst>
          <a:outerShdw blurRad="39000" dist="25400" dir="5400000" rotWithShape="0">
            <a:schemeClr val="accent2">
              <a:hueOff val="-8103780"/>
              <a:satOff val="16667"/>
              <a:lumOff val="-1274"/>
              <a:alphaOff val="0"/>
              <a:shade val="33000"/>
              <a:alpha val="83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rtl="1">
            <a:lnSpc>
              <a:spcPct val="90000"/>
            </a:lnSpc>
            <a:spcBef>
              <a:spcPct val="0"/>
            </a:spcBef>
            <a:spcAft>
              <a:spcPct val="35000"/>
            </a:spcAft>
          </a:pPr>
          <a:r>
            <a:rPr lang="ar-SA" sz="3100" kern="1200" dirty="0" smtClean="0"/>
            <a:t>المقابلة العلاجية</a:t>
          </a:r>
          <a:endParaRPr lang="ar-SA" sz="3100" kern="1200" dirty="0"/>
        </a:p>
      </dsp:txBody>
      <dsp:txXfrm>
        <a:off x="76246" y="1718612"/>
        <a:ext cx="2453548" cy="1409412"/>
      </dsp:txXfrm>
    </dsp:sp>
    <dsp:sp modelId="{A23F7DC0-B8D4-48AA-B6C5-C83A85921CB5}">
      <dsp:nvSpPr>
        <dsp:cNvPr id="0" name=""/>
        <dsp:cNvSpPr/>
      </dsp:nvSpPr>
      <dsp:spPr>
        <a:xfrm rot="5400000">
          <a:off x="4297758" y="1746839"/>
          <a:ext cx="1249523" cy="4632960"/>
        </a:xfrm>
        <a:prstGeom prst="round2SameRect">
          <a:avLst/>
        </a:prstGeom>
        <a:solidFill>
          <a:schemeClr val="accent2">
            <a:tint val="40000"/>
            <a:alpha val="90000"/>
            <a:hueOff val="-16558486"/>
            <a:satOff val="30547"/>
            <a:lumOff val="1164"/>
            <a:alphaOff val="0"/>
          </a:schemeClr>
        </a:solidFill>
        <a:ln w="11430" cap="flat" cmpd="sng" algn="ctr">
          <a:solidFill>
            <a:schemeClr val="accent2">
              <a:tint val="40000"/>
              <a:alpha val="90000"/>
              <a:hueOff val="-16558486"/>
              <a:satOff val="30547"/>
              <a:lumOff val="1164"/>
              <a:alphaOff val="0"/>
            </a:schemeClr>
          </a:solidFill>
          <a:prstDash val="solid"/>
        </a:ln>
        <a:effectLst>
          <a:outerShdw blurRad="39000" dist="25400" dir="5400000" rotWithShape="0">
            <a:schemeClr val="accent2">
              <a:tint val="40000"/>
              <a:alpha val="90000"/>
              <a:hueOff val="-16558486"/>
              <a:satOff val="30547"/>
              <a:lumOff val="1164"/>
              <a:alphaOff val="0"/>
              <a:shade val="33000"/>
              <a:alpha val="83000"/>
            </a:scheme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34290" rIns="68580" bIns="3429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تستخدم كوسيلة لجمع البيانات عن فرد أو مجموعات في مشروع بحثي معين في مختلف المجالات</a:t>
          </a:r>
          <a:endParaRPr lang="ar-SA" sz="1800" kern="1200" dirty="0"/>
        </a:p>
        <a:p>
          <a:pPr marL="171450" lvl="1" indent="-171450" algn="r" defTabSz="800100" rtl="1">
            <a:lnSpc>
              <a:spcPct val="90000"/>
            </a:lnSpc>
            <a:spcBef>
              <a:spcPct val="0"/>
            </a:spcBef>
            <a:spcAft>
              <a:spcPct val="15000"/>
            </a:spcAft>
            <a:buChar char="••"/>
          </a:pPr>
          <a:endParaRPr lang="ar-SA" sz="1800" kern="1200"/>
        </a:p>
      </dsp:txBody>
      <dsp:txXfrm rot="-5400000">
        <a:off x="2606040" y="3499555"/>
        <a:ext cx="4571963" cy="1127529"/>
      </dsp:txXfrm>
    </dsp:sp>
    <dsp:sp modelId="{9CC0921B-9FE7-47F5-BB30-8AB64120EDA8}">
      <dsp:nvSpPr>
        <dsp:cNvPr id="0" name=""/>
        <dsp:cNvSpPr/>
      </dsp:nvSpPr>
      <dsp:spPr>
        <a:xfrm>
          <a:off x="0" y="3282366"/>
          <a:ext cx="2606040" cy="1561904"/>
        </a:xfrm>
        <a:prstGeom prst="roundRect">
          <a:avLst/>
        </a:prstGeom>
        <a:gradFill rotWithShape="0">
          <a:gsLst>
            <a:gs pos="0">
              <a:schemeClr val="accent2">
                <a:hueOff val="-16207560"/>
                <a:satOff val="33334"/>
                <a:lumOff val="-2549"/>
                <a:alphaOff val="0"/>
                <a:tint val="74000"/>
              </a:schemeClr>
            </a:gs>
            <a:gs pos="49000">
              <a:schemeClr val="accent2">
                <a:hueOff val="-16207560"/>
                <a:satOff val="33334"/>
                <a:lumOff val="-2549"/>
                <a:alphaOff val="0"/>
                <a:tint val="96000"/>
                <a:shade val="84000"/>
                <a:satMod val="110000"/>
              </a:schemeClr>
            </a:gs>
            <a:gs pos="49100">
              <a:schemeClr val="accent2">
                <a:hueOff val="-16207560"/>
                <a:satOff val="33334"/>
                <a:lumOff val="-2549"/>
                <a:alphaOff val="0"/>
                <a:shade val="55000"/>
                <a:satMod val="150000"/>
              </a:schemeClr>
            </a:gs>
            <a:gs pos="92000">
              <a:schemeClr val="accent2">
                <a:hueOff val="-16207560"/>
                <a:satOff val="33334"/>
                <a:lumOff val="-2549"/>
                <a:alphaOff val="0"/>
                <a:tint val="98000"/>
                <a:shade val="90000"/>
                <a:satMod val="128000"/>
              </a:schemeClr>
            </a:gs>
            <a:gs pos="100000">
              <a:schemeClr val="accent2">
                <a:hueOff val="-16207560"/>
                <a:satOff val="33334"/>
                <a:lumOff val="-2549"/>
                <a:alphaOff val="0"/>
                <a:tint val="90000"/>
                <a:shade val="97000"/>
                <a:satMod val="128000"/>
              </a:schemeClr>
            </a:gs>
          </a:gsLst>
          <a:lin ang="5400000" scaled="1"/>
        </a:gradFill>
        <a:ln>
          <a:noFill/>
        </a:ln>
        <a:effectLst>
          <a:outerShdw blurRad="39000" dist="25400" dir="5400000" rotWithShape="0">
            <a:schemeClr val="accent2">
              <a:hueOff val="-16207560"/>
              <a:satOff val="33334"/>
              <a:lumOff val="-2549"/>
              <a:alphaOff val="0"/>
              <a:shade val="33000"/>
              <a:alpha val="83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rtl="1">
            <a:lnSpc>
              <a:spcPct val="90000"/>
            </a:lnSpc>
            <a:spcBef>
              <a:spcPct val="0"/>
            </a:spcBef>
            <a:spcAft>
              <a:spcPct val="35000"/>
            </a:spcAft>
          </a:pPr>
          <a:r>
            <a:rPr lang="ar-SA" sz="3100" kern="1200" dirty="0" smtClean="0"/>
            <a:t>المقابلة البحثية</a:t>
          </a:r>
          <a:endParaRPr lang="ar-SA" sz="3100" kern="1200" dirty="0"/>
        </a:p>
      </dsp:txBody>
      <dsp:txXfrm>
        <a:off x="76246" y="3358612"/>
        <a:ext cx="2453548" cy="14094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543DBE-9017-454F-AB45-7E0C1DE3814D}">
      <dsp:nvSpPr>
        <dsp:cNvPr id="0" name=""/>
        <dsp:cNvSpPr/>
      </dsp:nvSpPr>
      <dsp:spPr>
        <a:xfrm>
          <a:off x="832683" y="0"/>
          <a:ext cx="4846638" cy="4846638"/>
        </a:xfrm>
        <a:prstGeom prst="triangle">
          <a:avLst/>
        </a:prstGeom>
        <a:solidFill>
          <a:schemeClr val="lt1">
            <a:hueOff val="0"/>
            <a:satOff val="0"/>
            <a:lumOff val="0"/>
            <a:alphaOff val="0"/>
          </a:schemeClr>
        </a:solidFill>
        <a:ln w="31800" cap="flat" cmpd="sng" algn="ctr">
          <a:solidFill>
            <a:schemeClr val="accent2">
              <a:shade val="80000"/>
              <a:hueOff val="0"/>
              <a:satOff val="0"/>
              <a:lumOff val="0"/>
              <a:alphaOff val="0"/>
            </a:schemeClr>
          </a:solidFill>
          <a:prstDash val="solid"/>
        </a:ln>
        <a:effectLst>
          <a:outerShdw blurRad="50800" dist="25000" dir="5400000" rotWithShape="0">
            <a:schemeClr val="lt1">
              <a:hueOff val="0"/>
              <a:satOff val="0"/>
              <a:lumOff val="0"/>
              <a:alphaOff val="0"/>
              <a:shade val="30000"/>
              <a:satMod val="150000"/>
              <a:alpha val="38000"/>
            </a:schemeClr>
          </a:outerShdw>
        </a:effectLst>
      </dsp:spPr>
      <dsp:style>
        <a:lnRef idx="3">
          <a:scrgbClr r="0" g="0" b="0"/>
        </a:lnRef>
        <a:fillRef idx="1">
          <a:scrgbClr r="0" g="0" b="0"/>
        </a:fillRef>
        <a:effectRef idx="1">
          <a:scrgbClr r="0" g="0" b="0"/>
        </a:effectRef>
        <a:fontRef idx="minor">
          <a:schemeClr val="lt1"/>
        </a:fontRef>
      </dsp:style>
    </dsp:sp>
    <dsp:sp modelId="{B89B6917-5EC7-4E8C-BD35-1B3A9A9B4F77}">
      <dsp:nvSpPr>
        <dsp:cNvPr id="0" name=""/>
        <dsp:cNvSpPr/>
      </dsp:nvSpPr>
      <dsp:spPr>
        <a:xfrm>
          <a:off x="3256002" y="487266"/>
          <a:ext cx="3150314" cy="1147290"/>
        </a:xfrm>
        <a:prstGeom prst="roundRect">
          <a:avLst/>
        </a:prstGeom>
        <a:solidFill>
          <a:schemeClr val="accent2">
            <a:alpha val="90000"/>
            <a:tint val="40000"/>
            <a:hueOff val="0"/>
            <a:satOff val="0"/>
            <a:lumOff val="0"/>
            <a:alphaOff val="0"/>
          </a:schemeClr>
        </a:solidFill>
        <a:ln w="400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kern="1200" dirty="0" smtClean="0"/>
            <a:t>البداية</a:t>
          </a:r>
          <a:endParaRPr lang="ar-SA" sz="2900" kern="1200" dirty="0"/>
        </a:p>
      </dsp:txBody>
      <dsp:txXfrm>
        <a:off x="3312008" y="543272"/>
        <a:ext cx="3038302" cy="1035278"/>
      </dsp:txXfrm>
    </dsp:sp>
    <dsp:sp modelId="{5469EE70-A1FB-4D19-8252-379E57E56C1E}">
      <dsp:nvSpPr>
        <dsp:cNvPr id="0" name=""/>
        <dsp:cNvSpPr/>
      </dsp:nvSpPr>
      <dsp:spPr>
        <a:xfrm>
          <a:off x="3256002" y="1777968"/>
          <a:ext cx="3150314" cy="1147290"/>
        </a:xfrm>
        <a:prstGeom prst="roundRect">
          <a:avLst/>
        </a:prstGeom>
        <a:solidFill>
          <a:schemeClr val="accent2">
            <a:alpha val="90000"/>
            <a:tint val="40000"/>
            <a:hueOff val="0"/>
            <a:satOff val="0"/>
            <a:lumOff val="0"/>
            <a:alphaOff val="0"/>
          </a:schemeClr>
        </a:solidFill>
        <a:ln w="400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kern="1200" dirty="0" smtClean="0"/>
            <a:t>الجلوس المريح للطرفين</a:t>
          </a:r>
          <a:endParaRPr lang="ar-SA" sz="2900" kern="1200" dirty="0"/>
        </a:p>
      </dsp:txBody>
      <dsp:txXfrm>
        <a:off x="3312008" y="1833974"/>
        <a:ext cx="3038302" cy="1035278"/>
      </dsp:txXfrm>
    </dsp:sp>
    <dsp:sp modelId="{26F9798F-2BDD-4379-B94F-E11505419E9B}">
      <dsp:nvSpPr>
        <dsp:cNvPr id="0" name=""/>
        <dsp:cNvSpPr/>
      </dsp:nvSpPr>
      <dsp:spPr>
        <a:xfrm>
          <a:off x="3256002" y="3068669"/>
          <a:ext cx="3150314" cy="1147290"/>
        </a:xfrm>
        <a:prstGeom prst="roundRect">
          <a:avLst/>
        </a:prstGeom>
        <a:solidFill>
          <a:schemeClr val="accent2">
            <a:alpha val="90000"/>
            <a:tint val="40000"/>
            <a:hueOff val="0"/>
            <a:satOff val="0"/>
            <a:lumOff val="0"/>
            <a:alphaOff val="0"/>
          </a:schemeClr>
        </a:solidFill>
        <a:ln w="400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kern="1200" dirty="0" smtClean="0"/>
            <a:t>المبادرة والتحية</a:t>
          </a:r>
          <a:endParaRPr lang="ar-SA" sz="2900" kern="1200" dirty="0"/>
        </a:p>
      </dsp:txBody>
      <dsp:txXfrm>
        <a:off x="3312008" y="3124675"/>
        <a:ext cx="3038302" cy="1035278"/>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1"/>
      </p:bgRef>
    </p:bg>
    <p:spTree>
      <p:nvGrpSpPr>
        <p:cNvPr id="1" name=""/>
        <p:cNvGrpSpPr/>
        <p:nvPr/>
      </p:nvGrpSpPr>
      <p:grpSpPr>
        <a:xfrm>
          <a:off x="0" y="0"/>
          <a:ext cx="0" cy="0"/>
          <a:chOff x="0" y="0"/>
          <a:chExt cx="0" cy="0"/>
        </a:xfrm>
      </p:grpSpPr>
      <p:sp>
        <p:nvSpPr>
          <p:cNvPr id="8" name="مستطيل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عنوان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ar-SA" smtClean="0"/>
              <a:t>انقر لتحرير نمط العنوان الرئيسي</a:t>
            </a:r>
            <a:endParaRPr kumimoji="0"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31" name="عنصر نائب للتاريخ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92C6DFE-08F5-4054-B340-6EA9B0B6BCD6}" type="datetimeFigureOut">
              <a:rPr lang="ar-SA" smtClean="0"/>
              <a:pPr/>
              <a:t>22/12/35</a:t>
            </a:fld>
            <a:endParaRPr lang="ar-SA"/>
          </a:p>
        </p:txBody>
      </p:sp>
      <p:sp>
        <p:nvSpPr>
          <p:cNvPr id="18" name="عنصر نائب للتذييل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ar-SA"/>
          </a:p>
        </p:txBody>
      </p:sp>
      <p:sp>
        <p:nvSpPr>
          <p:cNvPr id="29" name="عنصر نائب لرقم الشريحة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086D690-7F0B-4648-B2A3-9200CDCEE8EA}"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A92C6DFE-08F5-4054-B340-6EA9B0B6BCD6}" type="datetimeFigureOut">
              <a:rPr lang="ar-SA" smtClean="0"/>
              <a:pPr/>
              <a:t>22/12/35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1086D690-7F0B-4648-B2A3-9200CDCEE8EA}"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242816" y="6557946"/>
            <a:ext cx="2002464" cy="226902"/>
          </a:xfrm>
        </p:spPr>
        <p:txBody>
          <a:bodyPr/>
          <a:lstStyle>
            <a:extLst/>
          </a:lstStyle>
          <a:p>
            <a:fld id="{A92C6DFE-08F5-4054-B340-6EA9B0B6BCD6}" type="datetimeFigureOut">
              <a:rPr lang="ar-SA" smtClean="0"/>
              <a:pPr/>
              <a:t>22/12/35</a:t>
            </a:fld>
            <a:endParaRPr lang="ar-SA"/>
          </a:p>
        </p:txBody>
      </p:sp>
      <p:sp>
        <p:nvSpPr>
          <p:cNvPr id="5" name="عنصر نائب للتذييل 4"/>
          <p:cNvSpPr>
            <a:spLocks noGrp="1"/>
          </p:cNvSpPr>
          <p:nvPr>
            <p:ph type="ftr" sz="quarter" idx="11"/>
          </p:nvPr>
        </p:nvSpPr>
        <p:spPr>
          <a:xfrm>
            <a:off x="457200" y="6556248"/>
            <a:ext cx="3657600" cy="228600"/>
          </a:xfrm>
        </p:spPr>
        <p:txBody>
          <a:bodyPr/>
          <a:lstStyle>
            <a:extLst/>
          </a:lstStyle>
          <a:p>
            <a:endParaRPr lang="ar-SA"/>
          </a:p>
        </p:txBody>
      </p:sp>
      <p:sp>
        <p:nvSpPr>
          <p:cNvPr id="6" name="عنصر نائب لرقم الشريحة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086D690-7F0B-4648-B2A3-9200CDCEE8EA}"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A92C6DFE-08F5-4054-B340-6EA9B0B6BCD6}" type="datetimeFigureOut">
              <a:rPr lang="ar-SA" smtClean="0"/>
              <a:pPr/>
              <a:t>22/12/35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1086D690-7F0B-4648-B2A3-9200CDCEE8EA}"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92C6DFE-08F5-4054-B340-6EA9B0B6BCD6}" type="datetimeFigureOut">
              <a:rPr lang="ar-SA" smtClean="0"/>
              <a:pPr/>
              <a:t>22/12/35</a:t>
            </a:fld>
            <a:endParaRPr lang="ar-SA"/>
          </a:p>
        </p:txBody>
      </p:sp>
      <p:sp>
        <p:nvSpPr>
          <p:cNvPr id="5" name="عنصر نائب للتذييل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ar-SA"/>
          </a:p>
        </p:txBody>
      </p:sp>
      <p:sp>
        <p:nvSpPr>
          <p:cNvPr id="6" name="عنصر نائب لرقم الشريحة 5"/>
          <p:cNvSpPr>
            <a:spLocks noGrp="1"/>
          </p:cNvSpPr>
          <p:nvPr>
            <p:ph type="sldNum" sz="quarter" idx="12"/>
          </p:nvPr>
        </p:nvSpPr>
        <p:spPr>
          <a:xfrm>
            <a:off x="6733952" y="6555112"/>
            <a:ext cx="588336" cy="228600"/>
          </a:xfrm>
        </p:spPr>
        <p:txBody>
          <a:bodyPr/>
          <a:lstStyle>
            <a:extLst/>
          </a:lstStyle>
          <a:p>
            <a:fld id="{1086D690-7F0B-4648-B2A3-9200CDCEE8EA}"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A92C6DFE-08F5-4054-B340-6EA9B0B6BCD6}" type="datetimeFigureOut">
              <a:rPr lang="ar-SA" smtClean="0"/>
              <a:pPr/>
              <a:t>22/12/35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1086D690-7F0B-4648-B2A3-9200CDCEE8EA}"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A92C6DFE-08F5-4054-B340-6EA9B0B6BCD6}" type="datetimeFigureOut">
              <a:rPr lang="ar-SA" smtClean="0"/>
              <a:pPr/>
              <a:t>22/12/35</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1086D690-7F0B-4648-B2A3-9200CDCEE8EA}"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A92C6DFE-08F5-4054-B340-6EA9B0B6BCD6}" type="datetimeFigureOut">
              <a:rPr lang="ar-SA" smtClean="0"/>
              <a:pPr/>
              <a:t>22/12/35</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1086D690-7F0B-4648-B2A3-9200CDCEE8EA}"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solidFill>
                  <a:schemeClr val="tx2"/>
                </a:solidFill>
              </a:defRPr>
            </a:lvl1pPr>
            <a:extLst/>
          </a:lstStyle>
          <a:p>
            <a:fld id="{A92C6DFE-08F5-4054-B340-6EA9B0B6BCD6}" type="datetimeFigureOut">
              <a:rPr lang="ar-SA" smtClean="0"/>
              <a:pPr/>
              <a:t>22/12/35</a:t>
            </a:fld>
            <a:endParaRPr lang="ar-SA"/>
          </a:p>
        </p:txBody>
      </p:sp>
      <p:sp>
        <p:nvSpPr>
          <p:cNvPr id="3" name="عنصر نائب للتذييل 2"/>
          <p:cNvSpPr>
            <a:spLocks noGrp="1"/>
          </p:cNvSpPr>
          <p:nvPr>
            <p:ph type="ftr" sz="quarter" idx="11"/>
          </p:nvPr>
        </p:nvSpPr>
        <p:spPr/>
        <p:txBody>
          <a:bodyPr/>
          <a:lstStyle>
            <a:lvl1pPr>
              <a:defRPr>
                <a:solidFill>
                  <a:schemeClr val="tx2"/>
                </a:solidFill>
              </a:defRPr>
            </a:lvl1pPr>
            <a:extLst/>
          </a:lstStyle>
          <a:p>
            <a:endParaRPr lang="ar-SA"/>
          </a:p>
        </p:txBody>
      </p:sp>
      <p:sp>
        <p:nvSpPr>
          <p:cNvPr id="4" name="عنصر نائب لرقم الشريحة 3"/>
          <p:cNvSpPr>
            <a:spLocks noGrp="1"/>
          </p:cNvSpPr>
          <p:nvPr>
            <p:ph type="sldNum" sz="quarter" idx="12"/>
          </p:nvPr>
        </p:nvSpPr>
        <p:spPr/>
        <p:txBody>
          <a:bodyPr/>
          <a:lstStyle>
            <a:extLst/>
          </a:lstStyle>
          <a:p>
            <a:fld id="{1086D690-7F0B-4648-B2A3-9200CDCEE8EA}"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A92C6DFE-08F5-4054-B340-6EA9B0B6BCD6}" type="datetimeFigureOut">
              <a:rPr lang="ar-SA" smtClean="0"/>
              <a:pPr/>
              <a:t>22/12/35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1086D690-7F0B-4648-B2A3-9200CDCEE8EA}"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8" name="مستطيل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ar-SA" smtClean="0"/>
              <a:t>انقر لتحرير نمط العنوان الرئيسي</a:t>
            </a:r>
            <a:endParaRPr kumimoji="0"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extLst/>
          </a:lstStyle>
          <a:p>
            <a:fld id="{A92C6DFE-08F5-4054-B340-6EA9B0B6BCD6}" type="datetimeFigureOut">
              <a:rPr lang="ar-SA" smtClean="0"/>
              <a:pPr/>
              <a:t>22/12/35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1086D690-7F0B-4648-B2A3-9200CDCEE8EA}" type="slidenum">
              <a:rPr lang="ar-SA" smtClean="0"/>
              <a:pPr/>
              <a:t>‹#›</a:t>
            </a:fld>
            <a:endParaRPr lang="ar-SA"/>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ar-SA" smtClean="0"/>
              <a:t>انقر فوق الرمز لإضافة صورة</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عنوان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ar-SA" smtClean="0"/>
              <a:t>انقر لتحرير نمط العنوان الرئيسي</a:t>
            </a:r>
            <a:endParaRPr kumimoji="0" lang="en-US"/>
          </a:p>
        </p:txBody>
      </p:sp>
      <p:sp>
        <p:nvSpPr>
          <p:cNvPr id="31" name="عنصر نائب للنص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7" name="عنصر نائب للتاريخ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92C6DFE-08F5-4054-B340-6EA9B0B6BCD6}" type="datetimeFigureOut">
              <a:rPr lang="ar-SA" smtClean="0"/>
              <a:pPr/>
              <a:t>22/12/35</a:t>
            </a:fld>
            <a:endParaRPr lang="ar-SA"/>
          </a:p>
        </p:txBody>
      </p:sp>
      <p:sp>
        <p:nvSpPr>
          <p:cNvPr id="4" name="عنصر نائب للتذييل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ar-SA"/>
          </a:p>
        </p:txBody>
      </p:sp>
      <p:sp>
        <p:nvSpPr>
          <p:cNvPr id="16" name="عنصر نائب لرقم الشريحة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086D690-7F0B-4648-B2A3-9200CDCEE8EA}"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طرق قياس الشخصية:المقابلة</a:t>
            </a:r>
            <a:endParaRPr lang="ar-SA" dirty="0"/>
          </a:p>
        </p:txBody>
      </p:sp>
      <p:sp>
        <p:nvSpPr>
          <p:cNvPr id="3" name="عنوان فرعي 2"/>
          <p:cNvSpPr>
            <a:spLocks noGrp="1"/>
          </p:cNvSpPr>
          <p:nvPr>
            <p:ph type="subTitle" idx="1"/>
          </p:nvPr>
        </p:nvSpPr>
        <p:spPr/>
        <p:txBody>
          <a:bodyPr>
            <a:normAutofit/>
          </a:bodyPr>
          <a:lstStyle/>
          <a:p>
            <a:r>
              <a:rPr lang="ar-SA" dirty="0" smtClean="0"/>
              <a:t>تعريفها،أشكالها،أنواعها،أسسها ومهاراتها</a:t>
            </a:r>
          </a:p>
          <a:p>
            <a:r>
              <a:rPr lang="ar-SA" dirty="0" smtClean="0"/>
              <a:t>خصائص المقابلة </a:t>
            </a:r>
            <a:r>
              <a:rPr lang="ar-SA" smtClean="0"/>
              <a:t>،إجراءاتها</a:t>
            </a:r>
            <a:r>
              <a:rPr lang="ar-SA" dirty="0" smtClean="0"/>
              <a:t>، صدقها وثباتها.</a:t>
            </a:r>
          </a:p>
          <a:p>
            <a:endParaRPr lang="ar-SA" dirty="0" smtClean="0"/>
          </a:p>
          <a:p>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7239000" cy="5955694"/>
          </a:xfrm>
        </p:spPr>
        <p:txBody>
          <a:bodyPr>
            <a:noAutofit/>
          </a:bodyPr>
          <a:lstStyle/>
          <a:p>
            <a:pPr>
              <a:buFont typeface="Wingdings" pitchFamily="2" charset="2"/>
              <a:buChar char="ü"/>
            </a:pPr>
            <a:r>
              <a:rPr lang="ar-SA" sz="2000" dirty="0" smtClean="0">
                <a:solidFill>
                  <a:srgbClr val="0070C0"/>
                </a:solidFill>
              </a:rPr>
              <a:t>المخاوف الشاذة.</a:t>
            </a:r>
          </a:p>
          <a:p>
            <a:pPr>
              <a:buFont typeface="Wingdings" pitchFamily="2" charset="2"/>
              <a:buChar char="ü"/>
            </a:pPr>
            <a:r>
              <a:rPr lang="ar-SA" sz="2000" dirty="0" smtClean="0">
                <a:solidFill>
                  <a:srgbClr val="0070C0"/>
                </a:solidFill>
              </a:rPr>
              <a:t>مصادر الصراع: هل هي أخلاقية أو مهنية...</a:t>
            </a:r>
          </a:p>
          <a:p>
            <a:pPr>
              <a:buFont typeface="Wingdings" pitchFamily="2" charset="2"/>
              <a:buChar char="ü"/>
            </a:pPr>
            <a:r>
              <a:rPr lang="ar-SA" sz="2000" dirty="0" smtClean="0">
                <a:solidFill>
                  <a:srgbClr val="0070C0"/>
                </a:solidFill>
              </a:rPr>
              <a:t>مصادر الغضب </a:t>
            </a:r>
            <a:r>
              <a:rPr lang="ar-SA" sz="2000" dirty="0" err="1" smtClean="0">
                <a:solidFill>
                  <a:srgbClr val="0070C0"/>
                </a:solidFill>
              </a:rPr>
              <a:t>و</a:t>
            </a:r>
            <a:r>
              <a:rPr lang="ar-SA" sz="2000" dirty="0" smtClean="0">
                <a:solidFill>
                  <a:srgbClr val="0070C0"/>
                </a:solidFill>
              </a:rPr>
              <a:t> العداوة .</a:t>
            </a:r>
          </a:p>
          <a:p>
            <a:pPr>
              <a:buFont typeface="Wingdings" pitchFamily="2" charset="2"/>
              <a:buChar char="ü"/>
            </a:pPr>
            <a:r>
              <a:rPr lang="ar-SA" sz="2000" dirty="0" smtClean="0">
                <a:solidFill>
                  <a:srgbClr val="0070C0"/>
                </a:solidFill>
              </a:rPr>
              <a:t>ما يحبه العميل وما يكرهه.</a:t>
            </a:r>
          </a:p>
          <a:p>
            <a:pPr>
              <a:buFont typeface="Wingdings" pitchFamily="2" charset="2"/>
              <a:buChar char="ü"/>
            </a:pPr>
            <a:r>
              <a:rPr lang="ar-SA" sz="2000" dirty="0" smtClean="0">
                <a:solidFill>
                  <a:srgbClr val="0070C0"/>
                </a:solidFill>
              </a:rPr>
              <a:t>المعتقدات الدينية.</a:t>
            </a:r>
          </a:p>
          <a:p>
            <a:pPr>
              <a:buFont typeface="Wingdings" pitchFamily="2" charset="2"/>
              <a:buChar char="ü"/>
            </a:pPr>
            <a:r>
              <a:rPr lang="ar-SA" sz="2000" dirty="0" smtClean="0">
                <a:solidFill>
                  <a:srgbClr val="0070C0"/>
                </a:solidFill>
              </a:rPr>
              <a:t>مشاعر الذنب </a:t>
            </a:r>
            <a:r>
              <a:rPr lang="ar-SA" sz="2000" dirty="0" err="1" smtClean="0">
                <a:solidFill>
                  <a:srgbClr val="0070C0"/>
                </a:solidFill>
              </a:rPr>
              <a:t>و</a:t>
            </a:r>
            <a:r>
              <a:rPr lang="ar-SA" sz="2000" dirty="0" smtClean="0">
                <a:solidFill>
                  <a:srgbClr val="0070C0"/>
                </a:solidFill>
              </a:rPr>
              <a:t> الإثم.</a:t>
            </a:r>
          </a:p>
          <a:p>
            <a:pPr>
              <a:buFont typeface="Wingdings" pitchFamily="2" charset="2"/>
              <a:buChar char="ü"/>
            </a:pPr>
            <a:r>
              <a:rPr lang="ar-SA" sz="2000" dirty="0" smtClean="0">
                <a:solidFill>
                  <a:srgbClr val="0070C0"/>
                </a:solidFill>
              </a:rPr>
              <a:t>الأفعال القهرية و الأفكار المتسلطة.</a:t>
            </a:r>
          </a:p>
          <a:p>
            <a:pPr>
              <a:buFont typeface="Wingdings" pitchFamily="2" charset="2"/>
              <a:buChar char="ü"/>
            </a:pPr>
            <a:r>
              <a:rPr lang="ar-SA" sz="2000" dirty="0" smtClean="0">
                <a:solidFill>
                  <a:srgbClr val="0070C0"/>
                </a:solidFill>
              </a:rPr>
              <a:t>الأحلام</a:t>
            </a:r>
          </a:p>
          <a:p>
            <a:pPr>
              <a:buFont typeface="Wingdings" pitchFamily="2" charset="2"/>
              <a:buChar char="ü"/>
            </a:pPr>
            <a:r>
              <a:rPr lang="ar-SA" sz="2000" dirty="0">
                <a:solidFill>
                  <a:srgbClr val="0070C0"/>
                </a:solidFill>
              </a:rPr>
              <a:t>التخيلات وأحلام اليقظة.</a:t>
            </a:r>
          </a:p>
          <a:p>
            <a:pPr>
              <a:buFont typeface="Wingdings" pitchFamily="2" charset="2"/>
              <a:buChar char="ü"/>
            </a:pPr>
            <a:r>
              <a:rPr lang="ar-SA" sz="2000" dirty="0">
                <a:solidFill>
                  <a:srgbClr val="0070C0"/>
                </a:solidFill>
              </a:rPr>
              <a:t>الهلوسات.</a:t>
            </a:r>
          </a:p>
          <a:p>
            <a:pPr>
              <a:buFont typeface="Wingdings" pitchFamily="2" charset="2"/>
              <a:buChar char="ü"/>
            </a:pPr>
            <a:r>
              <a:rPr lang="ar-SA" sz="2000" dirty="0" err="1">
                <a:solidFill>
                  <a:srgbClr val="0070C0"/>
                </a:solidFill>
              </a:rPr>
              <a:t>التوهمات</a:t>
            </a:r>
            <a:r>
              <a:rPr lang="ar-SA" sz="2000" dirty="0">
                <a:solidFill>
                  <a:srgbClr val="0070C0"/>
                </a:solidFill>
              </a:rPr>
              <a:t> والضلالات.</a:t>
            </a:r>
          </a:p>
          <a:p>
            <a:pPr>
              <a:buFont typeface="Wingdings" pitchFamily="2" charset="2"/>
              <a:buChar char="ü"/>
            </a:pPr>
            <a:r>
              <a:rPr lang="ar-SA" sz="2000" dirty="0">
                <a:solidFill>
                  <a:srgbClr val="0070C0"/>
                </a:solidFill>
              </a:rPr>
              <a:t>توهم المرض.</a:t>
            </a:r>
          </a:p>
          <a:p>
            <a:pPr>
              <a:buFont typeface="Wingdings" pitchFamily="2" charset="2"/>
              <a:buChar char="ü"/>
            </a:pPr>
            <a:r>
              <a:rPr lang="ar-SA" sz="2000" dirty="0">
                <a:solidFill>
                  <a:srgbClr val="0070C0"/>
                </a:solidFill>
              </a:rPr>
              <a:t>التوافق الجنسي.</a:t>
            </a:r>
          </a:p>
          <a:p>
            <a:pPr>
              <a:buFont typeface="Wingdings" pitchFamily="2" charset="2"/>
              <a:buChar char="ü"/>
            </a:pPr>
            <a:r>
              <a:rPr lang="ar-SA" sz="2000" dirty="0">
                <a:solidFill>
                  <a:srgbClr val="0070C0"/>
                </a:solidFill>
              </a:rPr>
              <a:t>عادات النوم.</a:t>
            </a:r>
          </a:p>
          <a:p>
            <a:pPr>
              <a:buFont typeface="Wingdings" pitchFamily="2" charset="2"/>
              <a:buChar char="ü"/>
            </a:pPr>
            <a:endParaRPr lang="ar-SA" sz="28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2"/>
                </a:solidFill>
                <a:cs typeface="+mn-cs"/>
              </a:rPr>
              <a:t>أسس(مبادئ) المقابلة</a:t>
            </a:r>
            <a:endParaRPr lang="ar-SA" b="1" dirty="0">
              <a:solidFill>
                <a:schemeClr val="accent2"/>
              </a:solidFill>
              <a:cs typeface="+mn-cs"/>
            </a:endParaRPr>
          </a:p>
        </p:txBody>
      </p:sp>
      <p:sp>
        <p:nvSpPr>
          <p:cNvPr id="3" name="عنصر نائب للمحتوى 2"/>
          <p:cNvSpPr>
            <a:spLocks noGrp="1"/>
          </p:cNvSpPr>
          <p:nvPr>
            <p:ph idx="1"/>
          </p:nvPr>
        </p:nvSpPr>
        <p:spPr/>
        <p:txBody>
          <a:bodyPr>
            <a:normAutofit/>
          </a:bodyPr>
          <a:lstStyle/>
          <a:p>
            <a:pPr>
              <a:buFont typeface="Wingdings" pitchFamily="2" charset="2"/>
              <a:buChar char="Ø"/>
            </a:pPr>
            <a:r>
              <a:rPr lang="ar-SA" dirty="0" smtClean="0"/>
              <a:t>العلاقة الإنسانية الدافئة بين الأخصائي والعميل.</a:t>
            </a:r>
          </a:p>
          <a:p>
            <a:pPr>
              <a:buFont typeface="Wingdings" pitchFamily="2" charset="2"/>
              <a:buChar char="Ø"/>
            </a:pPr>
            <a:r>
              <a:rPr lang="ar-SA" dirty="0" smtClean="0"/>
              <a:t>بدء المقابلة بشكل سليم.</a:t>
            </a:r>
          </a:p>
          <a:p>
            <a:pPr>
              <a:buFont typeface="Wingdings" pitchFamily="2" charset="2"/>
              <a:buChar char="Ø"/>
            </a:pPr>
            <a:r>
              <a:rPr lang="ar-SA" dirty="0" smtClean="0"/>
              <a:t>وضوح الأسئلة وإيجازها.</a:t>
            </a:r>
          </a:p>
          <a:p>
            <a:pPr>
              <a:buFont typeface="Wingdings" pitchFamily="2" charset="2"/>
              <a:buChar char="Ø"/>
            </a:pPr>
            <a:r>
              <a:rPr lang="ar-SA" dirty="0" smtClean="0"/>
              <a:t>حسن ترتيب الأسئلة تبعا لمستوى قلق العميل.</a:t>
            </a:r>
          </a:p>
          <a:p>
            <a:pPr>
              <a:buFont typeface="Wingdings" pitchFamily="2" charset="2"/>
              <a:buChar char="Ø"/>
            </a:pPr>
            <a:r>
              <a:rPr lang="ar-SA" dirty="0" smtClean="0"/>
              <a:t>السرعة المناسبة في الانتقال من موضوع لآخر.</a:t>
            </a:r>
          </a:p>
          <a:p>
            <a:pPr>
              <a:buFont typeface="Wingdings" pitchFamily="2" charset="2"/>
              <a:buChar char="Ø"/>
            </a:pPr>
            <a:r>
              <a:rPr lang="ar-SA" dirty="0" smtClean="0"/>
              <a:t>تسجيل المقابلة في أسرع وقت ممكن.</a:t>
            </a:r>
          </a:p>
          <a:p>
            <a:pPr>
              <a:buFont typeface="Wingdings" pitchFamily="2" charset="2"/>
              <a:buChar char="Ø"/>
            </a:pPr>
            <a:r>
              <a:rPr lang="ar-SA" dirty="0" smtClean="0"/>
              <a:t>الصراحة في توجيه الأسئلة الحساسة.</a:t>
            </a:r>
          </a:p>
          <a:p>
            <a:pPr>
              <a:buFont typeface="Wingdings" pitchFamily="2" charset="2"/>
              <a:buChar char="Ø"/>
            </a:pPr>
            <a:r>
              <a:rPr lang="ar-SA" dirty="0" smtClean="0"/>
              <a:t>المهارة واللباقة في معالجة فترات الصمت.</a:t>
            </a:r>
          </a:p>
          <a:p>
            <a:pPr>
              <a:buFont typeface="Wingdings" pitchFamily="2" charset="2"/>
              <a:buChar char="Ø"/>
            </a:pPr>
            <a:r>
              <a:rPr lang="ar-SA" dirty="0" smtClean="0"/>
              <a:t>محاولة كشف ما وراء الاستجابة.</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7239000" cy="5741380"/>
          </a:xfrm>
        </p:spPr>
        <p:txBody>
          <a:bodyPr/>
          <a:lstStyle/>
          <a:p>
            <a:pPr>
              <a:buFont typeface="Wingdings" pitchFamily="2" charset="2"/>
              <a:buChar char="Ø"/>
            </a:pPr>
            <a:r>
              <a:rPr lang="ar-SA" dirty="0" smtClean="0"/>
              <a:t>ملاحظة التناقضات في حديث العميل.</a:t>
            </a:r>
          </a:p>
          <a:p>
            <a:pPr>
              <a:buFont typeface="Wingdings" pitchFamily="2" charset="2"/>
              <a:buChar char="Ø"/>
            </a:pPr>
            <a:r>
              <a:rPr lang="ar-SA" dirty="0" smtClean="0"/>
              <a:t>الهدوء في مواجهة الانفعالات العنيفة.</a:t>
            </a:r>
          </a:p>
          <a:p>
            <a:pPr>
              <a:buFont typeface="Wingdings" pitchFamily="2" charset="2"/>
              <a:buChar char="Ø"/>
            </a:pPr>
            <a:r>
              <a:rPr lang="ar-SA" dirty="0" smtClean="0"/>
              <a:t>تشجيع العميل على التعبير عن مشاعره في حدود الوقت.</a:t>
            </a:r>
          </a:p>
          <a:p>
            <a:pPr>
              <a:buFont typeface="Wingdings" pitchFamily="2" charset="2"/>
              <a:buChar char="Ø"/>
            </a:pPr>
            <a:r>
              <a:rPr lang="ar-SA" dirty="0" smtClean="0"/>
              <a:t>استعداد الاختصاصي للإجابة عن أية أسئلة للعميل.</a:t>
            </a:r>
          </a:p>
          <a:p>
            <a:pPr>
              <a:buFont typeface="Wingdings" pitchFamily="2" charset="2"/>
              <a:buChar char="Ø"/>
            </a:pPr>
            <a:r>
              <a:rPr lang="ar-SA" dirty="0" smtClean="0"/>
              <a:t>تقبل العميل.</a:t>
            </a:r>
          </a:p>
          <a:p>
            <a:pPr>
              <a:buFont typeface="Wingdings" pitchFamily="2" charset="2"/>
              <a:buChar char="Ø"/>
            </a:pPr>
            <a:r>
              <a:rPr lang="ar-SA" dirty="0" smtClean="0"/>
              <a:t>العلاقة المهنية.</a:t>
            </a: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2"/>
                </a:solidFill>
                <a:cs typeface="+mn-cs"/>
              </a:rPr>
              <a:t>خصائص المقابلة الجيدة</a:t>
            </a:r>
            <a:endParaRPr lang="ar-SA" b="1" dirty="0">
              <a:solidFill>
                <a:schemeClr val="accent2"/>
              </a:solidFill>
              <a:cs typeface="+mn-cs"/>
            </a:endParaRPr>
          </a:p>
        </p:txBody>
      </p:sp>
      <p:sp>
        <p:nvSpPr>
          <p:cNvPr id="3" name="عنصر نائب للمحتوى 2"/>
          <p:cNvSpPr>
            <a:spLocks noGrp="1"/>
          </p:cNvSpPr>
          <p:nvPr>
            <p:ph idx="1"/>
          </p:nvPr>
        </p:nvSpPr>
        <p:spPr/>
        <p:txBody>
          <a:bodyPr>
            <a:normAutofit fontScale="92500"/>
          </a:bodyPr>
          <a:lstStyle/>
          <a:p>
            <a:pPr marL="514350" indent="-514350">
              <a:buFont typeface="+mj-cs"/>
              <a:buAutoNum type="arabic2Minus"/>
            </a:pPr>
            <a:r>
              <a:rPr lang="ar-SA" dirty="0" smtClean="0"/>
              <a:t>الملاحظة.</a:t>
            </a:r>
          </a:p>
          <a:p>
            <a:pPr marL="514350" indent="-514350">
              <a:buFont typeface="+mj-cs"/>
              <a:buAutoNum type="arabic2Minus"/>
            </a:pPr>
            <a:r>
              <a:rPr lang="ar-SA" dirty="0" smtClean="0"/>
              <a:t>حسن الإصغاء.</a:t>
            </a:r>
          </a:p>
          <a:p>
            <a:pPr marL="514350" indent="-514350">
              <a:buFont typeface="+mj-cs"/>
              <a:buAutoNum type="arabic2Minus"/>
            </a:pPr>
            <a:r>
              <a:rPr lang="ar-SA" dirty="0" smtClean="0"/>
              <a:t>الإصغاء قبل التحدث.</a:t>
            </a:r>
          </a:p>
          <a:p>
            <a:pPr marL="514350" indent="-514350">
              <a:buFont typeface="+mj-cs"/>
              <a:buAutoNum type="arabic2Minus"/>
            </a:pPr>
            <a:r>
              <a:rPr lang="ar-SA" dirty="0" smtClean="0"/>
              <a:t>توجيه الأسئلة: </a:t>
            </a:r>
          </a:p>
          <a:p>
            <a:pPr marL="514350" indent="-514350">
              <a:buFont typeface="+mj-lt"/>
              <a:buAutoNum type="arabicPeriod"/>
            </a:pPr>
            <a:r>
              <a:rPr lang="ar-SA" dirty="0" smtClean="0"/>
              <a:t>الحصول على البيانات الضرورية والمعلومات اللازمة.</a:t>
            </a:r>
          </a:p>
          <a:p>
            <a:pPr marL="514350" indent="-514350">
              <a:buFont typeface="+mj-lt"/>
              <a:buAutoNum type="arabicPeriod"/>
            </a:pPr>
            <a:r>
              <a:rPr lang="ar-SA" dirty="0" smtClean="0"/>
              <a:t>توجيه العميل إلى التحدث عن النواحي غير المهمة إلى النواحي المهمة.</a:t>
            </a:r>
          </a:p>
          <a:p>
            <a:pPr marL="514350" indent="-514350">
              <a:buNone/>
            </a:pPr>
            <a:r>
              <a:rPr lang="ar-SA" dirty="0" smtClean="0">
                <a:solidFill>
                  <a:schemeClr val="accent2"/>
                </a:solidFill>
              </a:rPr>
              <a:t>ه- </a:t>
            </a:r>
            <a:r>
              <a:rPr lang="ar-SA" dirty="0" smtClean="0"/>
              <a:t>التحدث.</a:t>
            </a:r>
          </a:p>
          <a:p>
            <a:pPr marL="514350" indent="-514350">
              <a:buNone/>
            </a:pPr>
            <a:r>
              <a:rPr lang="ar-SA" dirty="0" smtClean="0">
                <a:solidFill>
                  <a:schemeClr val="accent2"/>
                </a:solidFill>
              </a:rPr>
              <a:t>و-</a:t>
            </a:r>
            <a:r>
              <a:rPr lang="ar-SA" dirty="0" smtClean="0"/>
              <a:t>الإجابة عن الأسئلة الشخصية.</a:t>
            </a:r>
          </a:p>
          <a:p>
            <a:pPr marL="514350" indent="-514350">
              <a:buNone/>
            </a:pPr>
            <a:r>
              <a:rPr lang="ar-SA" dirty="0" smtClean="0">
                <a:solidFill>
                  <a:schemeClr val="accent2"/>
                </a:solidFill>
              </a:rPr>
              <a:t>ز- </a:t>
            </a:r>
            <a:r>
              <a:rPr lang="ar-SA" dirty="0" smtClean="0"/>
              <a:t>القيادة والتوجيه.</a:t>
            </a:r>
          </a:p>
          <a:p>
            <a:pPr marL="514350" indent="-514350">
              <a:buNone/>
            </a:pPr>
            <a:r>
              <a:rPr lang="ar-SA" dirty="0" smtClean="0">
                <a:solidFill>
                  <a:schemeClr val="accent2"/>
                </a:solidFill>
              </a:rPr>
              <a:t>ح- </a:t>
            </a:r>
            <a:r>
              <a:rPr lang="ar-SA" dirty="0" smtClean="0"/>
              <a:t>التفسير</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600" b="1" dirty="0" smtClean="0">
                <a:solidFill>
                  <a:srgbClr val="FF0000"/>
                </a:solidFill>
              </a:rPr>
              <a:t>جوانب مهمة في المقابلة</a:t>
            </a:r>
            <a:endParaRPr lang="ar-SA" sz="3600" b="1" dirty="0">
              <a:solidFill>
                <a:srgbClr val="FF0000"/>
              </a:solidFill>
            </a:endParaRPr>
          </a:p>
        </p:txBody>
      </p:sp>
      <p:sp>
        <p:nvSpPr>
          <p:cNvPr id="3" name="عنصر نائب للمحتوى 2"/>
          <p:cNvSpPr>
            <a:spLocks noGrp="1"/>
          </p:cNvSpPr>
          <p:nvPr>
            <p:ph idx="1"/>
          </p:nvPr>
        </p:nvSpPr>
        <p:spPr/>
        <p:txBody>
          <a:bodyPr/>
          <a:lstStyle/>
          <a:p>
            <a:pPr>
              <a:buFont typeface="Courier New" pitchFamily="49" charset="0"/>
              <a:buChar char="o"/>
            </a:pPr>
            <a:r>
              <a:rPr lang="ar-SA" dirty="0" smtClean="0"/>
              <a:t> </a:t>
            </a:r>
            <a:r>
              <a:rPr lang="ar-SA" sz="3200" dirty="0" smtClean="0"/>
              <a:t>علاقة الألفة.</a:t>
            </a:r>
          </a:p>
          <a:p>
            <a:pPr>
              <a:buFont typeface="Courier New" pitchFamily="49" charset="0"/>
              <a:buChar char="o"/>
            </a:pPr>
            <a:r>
              <a:rPr lang="ar-SA" sz="3200" dirty="0" smtClean="0"/>
              <a:t>تسجيل وقائع المقابلة.</a:t>
            </a:r>
          </a:p>
          <a:p>
            <a:pPr>
              <a:buFont typeface="Courier New" pitchFamily="49" charset="0"/>
              <a:buChar char="o"/>
            </a:pPr>
            <a:r>
              <a:rPr lang="ar-SA" sz="3200" dirty="0" smtClean="0"/>
              <a:t>التواصل</a:t>
            </a:r>
          </a:p>
          <a:p>
            <a:pPr>
              <a:buFont typeface="Courier New" pitchFamily="49" charset="0"/>
              <a:buChar char="o"/>
            </a:pPr>
            <a:r>
              <a:rPr lang="ar-SA" sz="3200" dirty="0" smtClean="0"/>
              <a:t>التواصل اللفظي </a:t>
            </a:r>
            <a:r>
              <a:rPr lang="ar-SA" sz="3200" dirty="0" err="1" smtClean="0"/>
              <a:t>و</a:t>
            </a:r>
            <a:r>
              <a:rPr lang="ar-SA" sz="3200" dirty="0" smtClean="0"/>
              <a:t> غير اللفظي.</a:t>
            </a:r>
          </a:p>
          <a:p>
            <a:pPr>
              <a:buFont typeface="Courier New" pitchFamily="49" charset="0"/>
              <a:buChar char="o"/>
            </a:pPr>
            <a:r>
              <a:rPr lang="ar-SA" sz="3200" dirty="0" smtClean="0"/>
              <a:t>تحليل التفاعل اللفظي والشكلي في المقابلة</a:t>
            </a:r>
            <a:r>
              <a:rPr lang="ar-SA" dirty="0" smtClean="0"/>
              <a:t>.</a:t>
            </a:r>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4"/>
                </a:solidFill>
              </a:rPr>
              <a:t>شروط المقابلة الناجحة</a:t>
            </a:r>
            <a:endParaRPr lang="ar-SA" b="1" dirty="0">
              <a:solidFill>
                <a:schemeClr val="accent4"/>
              </a:solidFill>
            </a:endParaRPr>
          </a:p>
        </p:txBody>
      </p:sp>
      <p:sp>
        <p:nvSpPr>
          <p:cNvPr id="3" name="عنصر نائب للمحتوى 2"/>
          <p:cNvSpPr>
            <a:spLocks noGrp="1"/>
          </p:cNvSpPr>
          <p:nvPr>
            <p:ph idx="1"/>
          </p:nvPr>
        </p:nvSpPr>
        <p:spPr/>
        <p:txBody>
          <a:bodyPr/>
          <a:lstStyle/>
          <a:p>
            <a:pPr marL="514350" indent="-514350">
              <a:buFont typeface="+mj-cs"/>
              <a:buAutoNum type="arabic2Minus"/>
            </a:pPr>
            <a:r>
              <a:rPr lang="ar-SA" sz="3600" dirty="0" smtClean="0">
                <a:solidFill>
                  <a:schemeClr val="accent1">
                    <a:lumMod val="60000"/>
                    <a:lumOff val="40000"/>
                  </a:schemeClr>
                </a:solidFill>
                <a:cs typeface="+mj-cs"/>
              </a:rPr>
              <a:t>ظروف البيئة الفيزيائية .</a:t>
            </a:r>
          </a:p>
          <a:p>
            <a:pPr marL="514350" indent="-514350">
              <a:buFont typeface="+mj-cs"/>
              <a:buAutoNum type="arabic2Minus"/>
            </a:pPr>
            <a:r>
              <a:rPr lang="ar-SA" sz="3600" dirty="0" smtClean="0">
                <a:solidFill>
                  <a:schemeClr val="accent1">
                    <a:lumMod val="60000"/>
                    <a:lumOff val="40000"/>
                  </a:schemeClr>
                </a:solidFill>
                <a:cs typeface="+mj-cs"/>
              </a:rPr>
              <a:t>التسجيل.</a:t>
            </a:r>
          </a:p>
          <a:p>
            <a:pPr marL="514350" indent="-514350">
              <a:buFont typeface="+mj-cs"/>
              <a:buAutoNum type="arabic2Minus"/>
            </a:pPr>
            <a:r>
              <a:rPr lang="ar-SA" sz="3600" dirty="0" smtClean="0">
                <a:solidFill>
                  <a:schemeClr val="accent1">
                    <a:lumMod val="60000"/>
                    <a:lumOff val="40000"/>
                  </a:schemeClr>
                </a:solidFill>
                <a:cs typeface="+mj-cs"/>
              </a:rPr>
              <a:t>السرية.</a:t>
            </a:r>
          </a:p>
          <a:p>
            <a:pPr marL="514350" indent="-514350">
              <a:buFont typeface="+mj-cs"/>
              <a:buAutoNum type="arabic2Minus"/>
            </a:pPr>
            <a:r>
              <a:rPr lang="ar-SA" sz="3600" dirty="0" smtClean="0">
                <a:solidFill>
                  <a:schemeClr val="accent1">
                    <a:lumMod val="60000"/>
                    <a:lumOff val="40000"/>
                  </a:schemeClr>
                </a:solidFill>
                <a:cs typeface="+mj-cs"/>
              </a:rPr>
              <a:t>مهارة الاختصاصي وثقافته</a:t>
            </a:r>
            <a:r>
              <a:rPr lang="ar-SA" dirty="0" smtClean="0">
                <a:solidFill>
                  <a:schemeClr val="accent1">
                    <a:lumMod val="60000"/>
                    <a:lumOff val="40000"/>
                  </a:schemeClr>
                </a:solidFill>
              </a:rPr>
              <a:t>.</a:t>
            </a:r>
          </a:p>
          <a:p>
            <a:pPr marL="514350" indent="-514350">
              <a:buFont typeface="+mj-cs"/>
              <a:buAutoNum type="arabic2Minus"/>
            </a:pPr>
            <a:endParaRPr lang="ar-SA" dirty="0">
              <a:solidFill>
                <a:schemeClr val="accent1">
                  <a:lumMod val="60000"/>
                  <a:lumOff val="40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solidFill>
                  <a:schemeClr val="accent2"/>
                </a:solidFill>
              </a:rPr>
              <a:t>أهم صفات الاختصاصي الناجح في موقف المقابلة</a:t>
            </a:r>
            <a:endParaRPr lang="ar-SA" dirty="0">
              <a:solidFill>
                <a:schemeClr val="accent2"/>
              </a:solidFill>
            </a:endParaRPr>
          </a:p>
        </p:txBody>
      </p:sp>
      <p:sp>
        <p:nvSpPr>
          <p:cNvPr id="3" name="عنصر نائب للمحتوى 2"/>
          <p:cNvSpPr>
            <a:spLocks noGrp="1"/>
          </p:cNvSpPr>
          <p:nvPr>
            <p:ph idx="1"/>
          </p:nvPr>
        </p:nvSpPr>
        <p:spPr/>
        <p:txBody>
          <a:bodyPr>
            <a:noAutofit/>
          </a:bodyPr>
          <a:lstStyle/>
          <a:p>
            <a:pPr>
              <a:buFont typeface="Wingdings" pitchFamily="2" charset="2"/>
              <a:buChar char="ü"/>
            </a:pPr>
            <a:r>
              <a:rPr lang="ar-SA" sz="2800" dirty="0" smtClean="0"/>
              <a:t>التلقائية</a:t>
            </a:r>
          </a:p>
          <a:p>
            <a:pPr>
              <a:buFont typeface="Wingdings" pitchFamily="2" charset="2"/>
              <a:buChar char="ü"/>
            </a:pPr>
            <a:r>
              <a:rPr lang="ar-SA" sz="2800" dirty="0" smtClean="0"/>
              <a:t>التركيز</a:t>
            </a:r>
          </a:p>
          <a:p>
            <a:pPr>
              <a:buFont typeface="Wingdings" pitchFamily="2" charset="2"/>
              <a:buChar char="ü"/>
            </a:pPr>
            <a:r>
              <a:rPr lang="ar-SA" sz="2800" dirty="0" smtClean="0"/>
              <a:t>الأمانة                                                                                                          </a:t>
            </a:r>
            <a:endParaRPr lang="ar-SA" sz="2800" dirty="0" smtClean="0"/>
          </a:p>
          <a:p>
            <a:pPr>
              <a:buFont typeface="Wingdings" pitchFamily="2" charset="2"/>
              <a:buChar char="ü"/>
            </a:pPr>
            <a:r>
              <a:rPr lang="ar-SA" sz="2800" dirty="0" smtClean="0"/>
              <a:t>الثقة والاعتماد عليها</a:t>
            </a:r>
          </a:p>
          <a:p>
            <a:pPr>
              <a:buFont typeface="Wingdings" pitchFamily="2" charset="2"/>
              <a:buChar char="ü"/>
            </a:pPr>
            <a:r>
              <a:rPr lang="ar-SA" sz="2800" dirty="0" smtClean="0"/>
              <a:t>الاعتقاد في قدرة الناس على التغير</a:t>
            </a:r>
          </a:p>
          <a:p>
            <a:pPr>
              <a:buFont typeface="Wingdings" pitchFamily="2" charset="2"/>
              <a:buChar char="ü"/>
            </a:pPr>
            <a:r>
              <a:rPr lang="ar-SA" sz="2800" dirty="0" smtClean="0"/>
              <a:t>المعرفة </a:t>
            </a:r>
            <a:r>
              <a:rPr lang="ar-SA" sz="2800" dirty="0" err="1" smtClean="0"/>
              <a:t>والحكمه</a:t>
            </a:r>
            <a:endParaRPr lang="ar-SA" sz="2800" dirty="0" smtClean="0"/>
          </a:p>
          <a:p>
            <a:pPr>
              <a:buFont typeface="Wingdings" pitchFamily="2" charset="2"/>
              <a:buChar char="ü"/>
            </a:pPr>
            <a:r>
              <a:rPr lang="ar-SA" sz="2800" dirty="0" smtClean="0"/>
              <a:t>ودود لكن محايد</a:t>
            </a:r>
          </a:p>
          <a:p>
            <a:pPr>
              <a:buFont typeface="Wingdings" pitchFamily="2" charset="2"/>
              <a:buChar char="ü"/>
            </a:pPr>
            <a:r>
              <a:rPr lang="ar-SA" sz="2800" dirty="0" smtClean="0"/>
              <a:t>دافئ،رقيق،صريح</a:t>
            </a:r>
          </a:p>
          <a:p>
            <a:pPr>
              <a:buFont typeface="Wingdings" pitchFamily="2" charset="2"/>
              <a:buChar char="ü"/>
            </a:pPr>
            <a:r>
              <a:rPr lang="ar-SA" sz="2800" dirty="0" smtClean="0"/>
              <a:t>مريح في التعامل في فترات الصمت</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solidFill>
                  <a:schemeClr val="accent2"/>
                </a:solidFill>
              </a:rPr>
              <a:t>أهم صفات الاختصاصي الناجح في موقف المقابلة</a:t>
            </a:r>
            <a:endParaRPr lang="ar-SA" dirty="0"/>
          </a:p>
        </p:txBody>
      </p:sp>
      <p:sp>
        <p:nvSpPr>
          <p:cNvPr id="3" name="عنصر نائب للمحتوى 2"/>
          <p:cNvSpPr>
            <a:spLocks noGrp="1"/>
          </p:cNvSpPr>
          <p:nvPr>
            <p:ph idx="1"/>
          </p:nvPr>
        </p:nvSpPr>
        <p:spPr/>
        <p:txBody>
          <a:bodyPr>
            <a:normAutofit fontScale="85000" lnSpcReduction="20000"/>
          </a:bodyPr>
          <a:lstStyle/>
          <a:p>
            <a:pPr>
              <a:buFont typeface="Wingdings" pitchFamily="2" charset="2"/>
              <a:buChar char="ü"/>
            </a:pPr>
            <a:r>
              <a:rPr lang="ar-SA" sz="2800" dirty="0" smtClean="0"/>
              <a:t>مصغي لا يقاطع العميل</a:t>
            </a:r>
          </a:p>
          <a:p>
            <a:pPr>
              <a:buFont typeface="Wingdings" pitchFamily="2" charset="2"/>
              <a:buChar char="ü"/>
            </a:pPr>
            <a:r>
              <a:rPr lang="ar-SA" sz="2800" dirty="0" smtClean="0"/>
              <a:t>صبور لا يتعجل العميل</a:t>
            </a:r>
          </a:p>
          <a:p>
            <a:pPr>
              <a:buFont typeface="Wingdings" pitchFamily="2" charset="2"/>
              <a:buChar char="ü"/>
            </a:pPr>
            <a:r>
              <a:rPr lang="ar-SA" sz="2800" dirty="0" smtClean="0"/>
              <a:t>المرونة</a:t>
            </a:r>
            <a:endParaRPr lang="ar-SA" sz="2800" dirty="0" smtClean="0"/>
          </a:p>
          <a:p>
            <a:pPr>
              <a:buFont typeface="Wingdings" pitchFamily="2" charset="2"/>
              <a:buChar char="ü"/>
            </a:pPr>
            <a:r>
              <a:rPr lang="ar-SA" sz="2800" dirty="0" smtClean="0"/>
              <a:t>التفتح</a:t>
            </a:r>
          </a:p>
          <a:p>
            <a:pPr>
              <a:buFont typeface="Wingdings" pitchFamily="2" charset="2"/>
              <a:buChar char="ü"/>
            </a:pPr>
            <a:r>
              <a:rPr lang="ar-SA" sz="2800" dirty="0" smtClean="0"/>
              <a:t>الثبات الانفعالي</a:t>
            </a:r>
          </a:p>
          <a:p>
            <a:pPr>
              <a:buFont typeface="Wingdings" pitchFamily="2" charset="2"/>
              <a:buChar char="ü"/>
            </a:pPr>
            <a:r>
              <a:rPr lang="ar-SA" sz="2800" dirty="0" smtClean="0"/>
              <a:t>الوعي بالذات</a:t>
            </a:r>
          </a:p>
          <a:p>
            <a:pPr>
              <a:buFont typeface="Wingdings" pitchFamily="2" charset="2"/>
              <a:buChar char="ü"/>
            </a:pPr>
            <a:r>
              <a:rPr lang="ar-SA" sz="2800" dirty="0" smtClean="0"/>
              <a:t>الالتزام</a:t>
            </a:r>
          </a:p>
          <a:p>
            <a:pPr>
              <a:buFont typeface="Wingdings" pitchFamily="2" charset="2"/>
              <a:buChar char="ü"/>
            </a:pPr>
            <a:r>
              <a:rPr lang="ar-SA" sz="2800" dirty="0" smtClean="0"/>
              <a:t>مهارات تواصل جيدة</a:t>
            </a:r>
          </a:p>
          <a:p>
            <a:pPr>
              <a:buFont typeface="Wingdings" pitchFamily="2" charset="2"/>
              <a:buChar char="ü"/>
            </a:pPr>
            <a:r>
              <a:rPr lang="ar-SA" sz="2800" dirty="0" smtClean="0"/>
              <a:t>الاهتمام بالعميل</a:t>
            </a:r>
          </a:p>
          <a:p>
            <a:pPr>
              <a:buFont typeface="Wingdings" pitchFamily="2" charset="2"/>
              <a:buChar char="ü"/>
            </a:pPr>
            <a:r>
              <a:rPr lang="ar-SA" sz="2800" dirty="0" smtClean="0"/>
              <a:t>تقبل العميل</a:t>
            </a:r>
          </a:p>
          <a:p>
            <a:pPr>
              <a:buFont typeface="Wingdings" pitchFamily="2" charset="2"/>
              <a:buChar char="ü"/>
            </a:pPr>
            <a:r>
              <a:rPr lang="ar-SA" sz="2800" dirty="0" smtClean="0"/>
              <a:t>يسمح للعميل بزمن كافي</a:t>
            </a:r>
          </a:p>
          <a:p>
            <a:pPr>
              <a:buFont typeface="Wingdings" pitchFamily="2" charset="2"/>
              <a:buChar char="ü"/>
            </a:pPr>
            <a:r>
              <a:rPr lang="ar-SA" sz="2800" dirty="0" smtClean="0"/>
              <a:t>الانتباه للعميل </a:t>
            </a:r>
            <a:r>
              <a:rPr lang="ar-SA" sz="2800" dirty="0" smtClean="0"/>
              <a:t>(للإجابات </a:t>
            </a:r>
            <a:r>
              <a:rPr lang="ar-SA" sz="2800" dirty="0" smtClean="0"/>
              <a:t>والسلوك الظاهر)</a:t>
            </a:r>
          </a:p>
          <a:p>
            <a:pPr>
              <a:buNone/>
            </a:pPr>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accent2"/>
                </a:solidFill>
              </a:rPr>
              <a:t>توصيات مهمة لأخصائية ناجحة</a:t>
            </a:r>
            <a:endParaRPr lang="ar-SA" dirty="0">
              <a:solidFill>
                <a:schemeClr val="accent2"/>
              </a:solidFill>
            </a:endParaRPr>
          </a:p>
        </p:txBody>
      </p:sp>
      <p:sp>
        <p:nvSpPr>
          <p:cNvPr id="3" name="عنصر نائب للمحتوى 2"/>
          <p:cNvSpPr>
            <a:spLocks noGrp="1"/>
          </p:cNvSpPr>
          <p:nvPr>
            <p:ph idx="1"/>
          </p:nvPr>
        </p:nvSpPr>
        <p:spPr/>
        <p:txBody>
          <a:bodyPr>
            <a:normAutofit fontScale="92500" lnSpcReduction="10000"/>
          </a:bodyPr>
          <a:lstStyle/>
          <a:p>
            <a:pPr>
              <a:buFont typeface="Courier New" pitchFamily="49" charset="0"/>
              <a:buChar char="o"/>
            </a:pPr>
            <a:r>
              <a:rPr lang="ar-SA" dirty="0" smtClean="0"/>
              <a:t>اجعلي العميل يطمئن إلى وقائع المقابلة سرية.</a:t>
            </a:r>
          </a:p>
          <a:p>
            <a:pPr>
              <a:buFont typeface="Courier New" pitchFamily="49" charset="0"/>
              <a:buChar char="o"/>
            </a:pPr>
            <a:r>
              <a:rPr lang="ar-SA" dirty="0" smtClean="0"/>
              <a:t>اظهري مشاعر الاهتمام والدفء والرابطة الودية.</a:t>
            </a:r>
          </a:p>
          <a:p>
            <a:pPr>
              <a:buFont typeface="Courier New" pitchFamily="49" charset="0"/>
              <a:buChar char="o"/>
            </a:pPr>
            <a:r>
              <a:rPr lang="ar-SA" dirty="0" smtClean="0"/>
              <a:t>حاولي أن تجعلي المفحوص يشعر بالراحة وأنه لا تقييد لحريته أثناء الجلسة.</a:t>
            </a:r>
          </a:p>
          <a:p>
            <a:pPr>
              <a:buFont typeface="Courier New" pitchFamily="49" charset="0"/>
              <a:buChar char="o"/>
            </a:pPr>
            <a:r>
              <a:rPr lang="ar-SA" dirty="0" smtClean="0"/>
              <a:t>حاولي أن تشعري بمشاعر العميل وتشاركيه إياها.</a:t>
            </a:r>
          </a:p>
          <a:p>
            <a:pPr>
              <a:buFont typeface="Courier New" pitchFamily="49" charset="0"/>
              <a:buChar char="o"/>
            </a:pPr>
            <a:r>
              <a:rPr lang="ar-SA" dirty="0" smtClean="0"/>
              <a:t>كوني لطيفه وصبورة ومتقبله كل ما يصدر منه.</a:t>
            </a:r>
          </a:p>
          <a:p>
            <a:pPr>
              <a:buFont typeface="Courier New" pitchFamily="49" charset="0"/>
              <a:buChar char="o"/>
            </a:pPr>
            <a:r>
              <a:rPr lang="ar-SA" dirty="0" smtClean="0"/>
              <a:t>شجعي العميل على أن يعبر عن أفكاره ومشاعره بحرية.</a:t>
            </a:r>
          </a:p>
          <a:p>
            <a:pPr>
              <a:buFont typeface="Courier New" pitchFamily="49" charset="0"/>
              <a:buChar char="o"/>
            </a:pPr>
            <a:r>
              <a:rPr lang="ar-SA" dirty="0" smtClean="0"/>
              <a:t>طوعي الأسئلة لتناسب الخلفية الثقافية والتعليمية للعميل.</a:t>
            </a:r>
          </a:p>
          <a:p>
            <a:pPr>
              <a:buFont typeface="Courier New" pitchFamily="49" charset="0"/>
              <a:buChar char="o"/>
            </a:pPr>
            <a:r>
              <a:rPr lang="ar-SA" dirty="0" smtClean="0"/>
              <a:t>تجنبي استخدام المصطلحات السيكولوجية والسيكاترية.</a:t>
            </a:r>
          </a:p>
          <a:p>
            <a:pPr>
              <a:buFont typeface="Courier New" pitchFamily="49" charset="0"/>
              <a:buChar char="o"/>
            </a:pPr>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accent2"/>
                </a:solidFill>
              </a:rPr>
              <a:t>توصيات مهمة لأخصائية ناجحة</a:t>
            </a:r>
            <a:endParaRPr lang="ar-SA" dirty="0"/>
          </a:p>
        </p:txBody>
      </p:sp>
      <p:sp>
        <p:nvSpPr>
          <p:cNvPr id="3" name="عنصر نائب للمحتوى 2"/>
          <p:cNvSpPr>
            <a:spLocks noGrp="1"/>
          </p:cNvSpPr>
          <p:nvPr>
            <p:ph idx="1"/>
          </p:nvPr>
        </p:nvSpPr>
        <p:spPr/>
        <p:txBody>
          <a:bodyPr/>
          <a:lstStyle/>
          <a:p>
            <a:pPr>
              <a:buFont typeface="Courier New" pitchFamily="49" charset="0"/>
              <a:buChar char="o"/>
            </a:pPr>
            <a:r>
              <a:rPr lang="ar-SA" dirty="0" smtClean="0"/>
              <a:t>تجنبي الأسئلة الموحية.</a:t>
            </a:r>
          </a:p>
          <a:p>
            <a:pPr>
              <a:buFont typeface="Courier New" pitchFamily="49" charset="0"/>
              <a:buChar char="o"/>
            </a:pPr>
            <a:r>
              <a:rPr lang="ar-SA" dirty="0" smtClean="0"/>
              <a:t>شاركي المعلومات الشخصية والخبرات مع العميل(كشف الذات)</a:t>
            </a:r>
          </a:p>
          <a:p>
            <a:pPr>
              <a:buFont typeface="Courier New" pitchFamily="49" charset="0"/>
              <a:buChar char="o"/>
            </a:pPr>
            <a:r>
              <a:rPr lang="ar-SA" dirty="0" smtClean="0"/>
              <a:t>استخدمي الدعابة بشكل مقتصد وفي الوقت المناسب بعيدا عن الاهانه والسخرية للعميل.</a:t>
            </a:r>
          </a:p>
          <a:p>
            <a:pPr>
              <a:buFont typeface="Courier New" pitchFamily="49" charset="0"/>
              <a:buChar char="o"/>
            </a:pPr>
            <a:r>
              <a:rPr lang="ar-SA" dirty="0" smtClean="0"/>
              <a:t>استمعي دون استجابة انفعالية مبالغ فيها.</a:t>
            </a:r>
          </a:p>
          <a:p>
            <a:pPr>
              <a:buFont typeface="Courier New" pitchFamily="49" charset="0"/>
              <a:buChar char="o"/>
            </a:pPr>
            <a:r>
              <a:rPr lang="ar-SA" dirty="0" smtClean="0"/>
              <a:t>لا تنتبهي فقط إلى ما يقال بل انتبهي للكيفية التي يتكلم فيها العميل.</a:t>
            </a:r>
          </a:p>
          <a:p>
            <a:pPr>
              <a:buFont typeface="Courier New" pitchFamily="49" charset="0"/>
              <a:buChar char="o"/>
            </a:pPr>
            <a:r>
              <a:rPr lang="ar-SA" dirty="0" smtClean="0"/>
              <a:t>استعيني بمذكرات أو جهاز للتسجيل بعد اخذ الأذن من العميل.</a:t>
            </a:r>
          </a:p>
          <a:p>
            <a:pPr>
              <a:buNone/>
            </a:pPr>
            <a:endParaRPr lang="ar-SA" dirty="0" smtClean="0"/>
          </a:p>
          <a:p>
            <a:pPr>
              <a:buFont typeface="Courier New" pitchFamily="49" charset="0"/>
              <a:buChar char="o"/>
            </a:pPr>
            <a:endParaRPr lang="ar-SA"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C00000"/>
                </a:solidFill>
              </a:rPr>
              <a:t>تعريفها </a:t>
            </a:r>
            <a:endParaRPr lang="ar-SA" b="1" dirty="0">
              <a:solidFill>
                <a:srgbClr val="C00000"/>
              </a:solidFill>
            </a:endParaRPr>
          </a:p>
        </p:txBody>
      </p:sp>
      <p:sp>
        <p:nvSpPr>
          <p:cNvPr id="3" name="عنصر نائب للمحتوى 2"/>
          <p:cNvSpPr>
            <a:spLocks noGrp="1"/>
          </p:cNvSpPr>
          <p:nvPr>
            <p:ph idx="1"/>
          </p:nvPr>
        </p:nvSpPr>
        <p:spPr/>
        <p:txBody>
          <a:bodyPr>
            <a:normAutofit fontScale="92500" lnSpcReduction="20000"/>
          </a:bodyPr>
          <a:lstStyle/>
          <a:p>
            <a:r>
              <a:rPr lang="ar-SA" sz="3200" b="1" dirty="0" smtClean="0">
                <a:solidFill>
                  <a:srgbClr val="FF0000"/>
                </a:solidFill>
              </a:rPr>
              <a:t>المقابلة </a:t>
            </a:r>
            <a:r>
              <a:rPr lang="en-US" sz="3200" b="1" dirty="0" smtClean="0">
                <a:solidFill>
                  <a:srgbClr val="FF0000"/>
                </a:solidFill>
              </a:rPr>
              <a:t>Interview</a:t>
            </a:r>
          </a:p>
          <a:p>
            <a:pPr algn="justLow">
              <a:buNone/>
            </a:pPr>
            <a:r>
              <a:rPr lang="ar-SA" sz="2800" dirty="0" smtClean="0"/>
              <a:t>محادثة موجهة بين شخصين هما الأخصائي النفسي والعميل، وذلك بقصد الحصول على معلومات تساعد في تشخيص حالة المستفيد والتعرف على سمات شخصيته، مما يساعد على تقديم النصح والإرشاد له أو المساهمة في عملية العلاج النفسي.</a:t>
            </a:r>
          </a:p>
          <a:p>
            <a:pPr algn="justLow">
              <a:buFont typeface="Wingdings" pitchFamily="2" charset="2"/>
              <a:buChar char="§"/>
            </a:pPr>
            <a:r>
              <a:rPr lang="ar-SA" sz="2800" u="sng" dirty="0" smtClean="0">
                <a:solidFill>
                  <a:srgbClr val="0070C0"/>
                </a:solidFill>
              </a:rPr>
              <a:t>هناك نوعين من المعلومات نحصل عليها من خلال المقابلة:</a:t>
            </a:r>
          </a:p>
          <a:p>
            <a:pPr marL="514350" indent="-514350" algn="justLow">
              <a:buFont typeface="+mj-lt"/>
              <a:buAutoNum type="arabicPeriod"/>
            </a:pPr>
            <a:r>
              <a:rPr lang="ar-SA" sz="2800" dirty="0" smtClean="0"/>
              <a:t>المعلومات المتضمنة في محتوى استجابات المفحوص.</a:t>
            </a:r>
          </a:p>
          <a:p>
            <a:pPr marL="514350" indent="-514350" algn="justLow">
              <a:buFont typeface="+mj-lt"/>
              <a:buAutoNum type="arabicPeriod"/>
            </a:pPr>
            <a:r>
              <a:rPr lang="ar-SA" sz="2800" dirty="0" smtClean="0"/>
              <a:t>المعلومات المتضمنة في أسلوب المفحوص أو طريقته في الحديث.</a:t>
            </a:r>
          </a:p>
          <a:p>
            <a:pPr>
              <a:buFont typeface="Courier New" pitchFamily="49" charset="0"/>
              <a:buChar char="o"/>
            </a:pPr>
            <a:endParaRPr lang="ar-SA" sz="2800" dirty="0" smtClean="0"/>
          </a:p>
          <a:p>
            <a:pPr>
              <a:buNone/>
            </a:pPr>
            <a:endParaRPr lang="ar-SA" sz="2800" dirty="0" smtClean="0"/>
          </a:p>
          <a:p>
            <a:pPr>
              <a:buNone/>
            </a:pPr>
            <a:endParaRPr lang="ar-SA" sz="3200" b="1" dirty="0">
              <a:solidFill>
                <a:srgbClr val="FF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800" dirty="0" smtClean="0">
                <a:solidFill>
                  <a:srgbClr val="FF0000"/>
                </a:solidFill>
              </a:rPr>
              <a:t>مزايا</a:t>
            </a:r>
            <a:r>
              <a:rPr lang="ar-SA" sz="4800" dirty="0" smtClean="0">
                <a:solidFill>
                  <a:schemeClr val="accent2"/>
                </a:solidFill>
              </a:rPr>
              <a:t> المقابلة</a:t>
            </a:r>
            <a:endParaRPr lang="ar-SA" sz="4800" dirty="0">
              <a:solidFill>
                <a:schemeClr val="accent2"/>
              </a:solidFill>
            </a:endParaRPr>
          </a:p>
        </p:txBody>
      </p:sp>
      <p:sp>
        <p:nvSpPr>
          <p:cNvPr id="3" name="عنصر نائب للمحتوى 2"/>
          <p:cNvSpPr>
            <a:spLocks noGrp="1"/>
          </p:cNvSpPr>
          <p:nvPr>
            <p:ph idx="1"/>
          </p:nvPr>
        </p:nvSpPr>
        <p:spPr/>
        <p:txBody>
          <a:bodyPr>
            <a:normAutofit fontScale="92500" lnSpcReduction="20000"/>
          </a:bodyPr>
          <a:lstStyle/>
          <a:p>
            <a:pPr>
              <a:buFont typeface="Wingdings" pitchFamily="2" charset="2"/>
              <a:buChar char="Ø"/>
            </a:pPr>
            <a:r>
              <a:rPr lang="ar-SA" dirty="0" smtClean="0"/>
              <a:t>تمهد السبيل لتطبيق عدد من </a:t>
            </a:r>
            <a:r>
              <a:rPr lang="ar-SA" dirty="0" err="1" smtClean="0"/>
              <a:t>الأختبارات</a:t>
            </a:r>
            <a:r>
              <a:rPr lang="ar-SA" dirty="0" smtClean="0"/>
              <a:t> </a:t>
            </a:r>
            <a:r>
              <a:rPr lang="ar-SA" dirty="0" err="1" smtClean="0"/>
              <a:t>النفسيه</a:t>
            </a:r>
            <a:r>
              <a:rPr lang="ar-SA" dirty="0" smtClean="0"/>
              <a:t> لتقييم الحالة , أو طريقه للتنفيس عن </a:t>
            </a:r>
            <a:r>
              <a:rPr lang="ar-SA" dirty="0" err="1" smtClean="0"/>
              <a:t>الأنفعالات</a:t>
            </a:r>
            <a:r>
              <a:rPr lang="ar-SA" dirty="0" smtClean="0"/>
              <a:t> , ولا يتم العلاج النفسي </a:t>
            </a:r>
            <a:r>
              <a:rPr lang="ar-SA" dirty="0" err="1" smtClean="0"/>
              <a:t>الا</a:t>
            </a:r>
            <a:r>
              <a:rPr lang="ar-SA" dirty="0" smtClean="0"/>
              <a:t> </a:t>
            </a:r>
            <a:r>
              <a:rPr lang="ar-SA" dirty="0" err="1" smtClean="0"/>
              <a:t>بها</a:t>
            </a:r>
            <a:r>
              <a:rPr lang="ar-SA" dirty="0" smtClean="0"/>
              <a:t> </a:t>
            </a:r>
          </a:p>
          <a:p>
            <a:pPr>
              <a:buFont typeface="Wingdings" pitchFamily="2" charset="2"/>
              <a:buChar char="Ø"/>
            </a:pPr>
            <a:r>
              <a:rPr lang="ar-SA" dirty="0" err="1" smtClean="0"/>
              <a:t>تهيىء</a:t>
            </a:r>
            <a:r>
              <a:rPr lang="ar-SA" dirty="0" smtClean="0"/>
              <a:t> </a:t>
            </a:r>
            <a:r>
              <a:rPr lang="ar-SA" dirty="0" err="1" smtClean="0"/>
              <a:t>المقابله</a:t>
            </a:r>
            <a:r>
              <a:rPr lang="ar-SA" dirty="0" smtClean="0"/>
              <a:t> فرصه </a:t>
            </a:r>
            <a:r>
              <a:rPr lang="ar-SA" dirty="0" err="1" smtClean="0"/>
              <a:t>ممتازه</a:t>
            </a:r>
            <a:r>
              <a:rPr lang="ar-SA" dirty="0" smtClean="0"/>
              <a:t> </a:t>
            </a:r>
            <a:r>
              <a:rPr lang="ar-SA" dirty="0" err="1" smtClean="0"/>
              <a:t>امام</a:t>
            </a:r>
            <a:r>
              <a:rPr lang="ar-SA" dirty="0" smtClean="0"/>
              <a:t> الاختصاصي في </a:t>
            </a:r>
            <a:r>
              <a:rPr lang="ar-SA" dirty="0" err="1" smtClean="0"/>
              <a:t>الأكلينيكي</a:t>
            </a:r>
            <a:r>
              <a:rPr lang="ar-SA" dirty="0" smtClean="0"/>
              <a:t> لدراسة </a:t>
            </a:r>
            <a:r>
              <a:rPr lang="ar-SA" dirty="0" err="1" smtClean="0"/>
              <a:t>الشخصيه</a:t>
            </a:r>
            <a:r>
              <a:rPr lang="ar-SA" dirty="0" smtClean="0"/>
              <a:t> , وفحص </a:t>
            </a:r>
            <a:r>
              <a:rPr lang="ar-SA" dirty="0" err="1" smtClean="0"/>
              <a:t>الحاله</a:t>
            </a:r>
            <a:r>
              <a:rPr lang="ar-SA" dirty="0" smtClean="0"/>
              <a:t> , وفهم العميل </a:t>
            </a:r>
          </a:p>
          <a:p>
            <a:pPr>
              <a:buFont typeface="Wingdings" pitchFamily="2" charset="2"/>
              <a:buChar char="Ø"/>
            </a:pPr>
            <a:r>
              <a:rPr lang="ar-SA" dirty="0" smtClean="0"/>
              <a:t>تمدنا </a:t>
            </a:r>
            <a:r>
              <a:rPr lang="ar-SA" dirty="0" err="1" smtClean="0"/>
              <a:t>المقابله</a:t>
            </a:r>
            <a:r>
              <a:rPr lang="ar-SA" dirty="0" smtClean="0"/>
              <a:t> </a:t>
            </a:r>
            <a:r>
              <a:rPr lang="ar-SA" dirty="0" err="1" smtClean="0"/>
              <a:t>اساسا</a:t>
            </a:r>
            <a:r>
              <a:rPr lang="ar-SA" dirty="0" smtClean="0"/>
              <a:t> بنوعين من المعلومات , </a:t>
            </a:r>
            <a:r>
              <a:rPr lang="ar-SA" dirty="0" err="1" smtClean="0"/>
              <a:t>اولهما</a:t>
            </a:r>
            <a:r>
              <a:rPr lang="ar-SA" dirty="0" smtClean="0"/>
              <a:t> : أنها تعطي فرصة </a:t>
            </a:r>
            <a:r>
              <a:rPr lang="ar-SA" dirty="0" err="1" smtClean="0"/>
              <a:t>للملاحظه</a:t>
            </a:r>
            <a:r>
              <a:rPr lang="ar-SA" dirty="0" smtClean="0"/>
              <a:t> </a:t>
            </a:r>
            <a:r>
              <a:rPr lang="ar-SA" dirty="0" err="1" smtClean="0"/>
              <a:t>المباشره</a:t>
            </a:r>
            <a:r>
              <a:rPr lang="ar-SA" dirty="0" smtClean="0"/>
              <a:t> ,, وثانيهما : انه يمكن استنتاج بيانات </a:t>
            </a:r>
            <a:r>
              <a:rPr lang="ar-SA" dirty="0" err="1" smtClean="0"/>
              <a:t>خاصه</a:t>
            </a:r>
            <a:r>
              <a:rPr lang="ar-SA" dirty="0" smtClean="0"/>
              <a:t> عن تاريخ الحياة , </a:t>
            </a:r>
            <a:r>
              <a:rPr lang="ar-SA" dirty="0" err="1" smtClean="0"/>
              <a:t>اذ</a:t>
            </a:r>
            <a:r>
              <a:rPr lang="ar-SA" dirty="0" smtClean="0"/>
              <a:t> تعد الأمور التي قام </a:t>
            </a:r>
            <a:r>
              <a:rPr lang="ar-SA" dirty="0" err="1" smtClean="0"/>
              <a:t>بها</a:t>
            </a:r>
            <a:r>
              <a:rPr lang="ar-SA" dirty="0" smtClean="0"/>
              <a:t> الفرد في الماضي مؤشرا جيدا لما يمكن أن يفعله في المستقبل </a:t>
            </a:r>
          </a:p>
          <a:p>
            <a:pPr>
              <a:buFont typeface="Wingdings" pitchFamily="2" charset="2"/>
              <a:buChar char="Ø"/>
            </a:pPr>
            <a:r>
              <a:rPr lang="ar-SA" dirty="0" smtClean="0"/>
              <a:t>المقابلة موقف </a:t>
            </a:r>
            <a:r>
              <a:rPr lang="ar-SA" dirty="0" err="1" smtClean="0"/>
              <a:t>اجمالي</a:t>
            </a:r>
            <a:r>
              <a:rPr lang="ar-SA" dirty="0" smtClean="0"/>
              <a:t> غير تام التحديد , لذا فإنه يتسم بأكبر قدر من </a:t>
            </a:r>
            <a:r>
              <a:rPr lang="ar-SA" dirty="0" err="1" smtClean="0"/>
              <a:t>المرونه</a:t>
            </a:r>
            <a:r>
              <a:rPr lang="ar-SA" dirty="0" smtClean="0"/>
              <a:t>.</a:t>
            </a:r>
          </a:p>
          <a:p>
            <a:pPr>
              <a:buFont typeface="Wingdings" pitchFamily="2" charset="2"/>
              <a:buChar char="Ø"/>
            </a:pPr>
            <a:r>
              <a:rPr lang="ar-SA" dirty="0" smtClean="0"/>
              <a:t>يسمح للقائم بالمقابلة بأن يغير من مدخله وأسئلته حتى يزيد من الصراحة والثقة إلى أقصى حد.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rgbClr val="FF0000"/>
                </a:solidFill>
              </a:rPr>
              <a:t>مزايا</a:t>
            </a:r>
            <a:r>
              <a:rPr lang="ar-SA" dirty="0" smtClean="0">
                <a:solidFill>
                  <a:schemeClr val="accent2"/>
                </a:solidFill>
              </a:rPr>
              <a:t> المقابلة</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smtClean="0"/>
              <a:t>الفرصة متاحة أمام القائم بالمقابلة لتكوين علاقة ألفه ورابطة </a:t>
            </a:r>
            <a:r>
              <a:rPr lang="ar-SA" dirty="0" err="1" smtClean="0"/>
              <a:t>وديه</a:t>
            </a:r>
            <a:r>
              <a:rPr lang="ar-SA" dirty="0" smtClean="0"/>
              <a:t> مع شخص آخر قبل البدء في إجراءات المقابلة </a:t>
            </a:r>
          </a:p>
          <a:p>
            <a:r>
              <a:rPr lang="ar-SA" dirty="0" smtClean="0"/>
              <a:t>الفرصة متاحة أمام الاختصاصي لملاحظة إرجاع المفحوص الظاهرة : </a:t>
            </a:r>
            <a:r>
              <a:rPr lang="ar-SA" dirty="0" err="1" smtClean="0"/>
              <a:t>الأنفعالية</a:t>
            </a:r>
            <a:r>
              <a:rPr lang="ar-SA" dirty="0" smtClean="0"/>
              <a:t> </a:t>
            </a:r>
            <a:r>
              <a:rPr lang="ar-SA" dirty="0" err="1" smtClean="0"/>
              <a:t>والحركيه</a:t>
            </a:r>
            <a:r>
              <a:rPr lang="ar-SA" dirty="0" smtClean="0"/>
              <a:t> , </a:t>
            </a:r>
            <a:r>
              <a:rPr lang="ar-SA" dirty="0" err="1" smtClean="0"/>
              <a:t>كأحمرار</a:t>
            </a:r>
            <a:r>
              <a:rPr lang="ar-SA" dirty="0" smtClean="0"/>
              <a:t> الوجه والتردد والمستترة </a:t>
            </a:r>
            <a:r>
              <a:rPr lang="ar-SA" dirty="0" err="1" smtClean="0"/>
              <a:t>الخفيه</a:t>
            </a:r>
            <a:r>
              <a:rPr lang="ar-SA" dirty="0" smtClean="0"/>
              <a:t> </a:t>
            </a:r>
            <a:r>
              <a:rPr lang="ar-SA" dirty="0" err="1" smtClean="0"/>
              <a:t>كالأجابات</a:t>
            </a:r>
            <a:r>
              <a:rPr lang="ar-SA" dirty="0" smtClean="0"/>
              <a:t> الملتوية , أو التي لا تخبر بشيء.</a:t>
            </a:r>
          </a:p>
          <a:p>
            <a:r>
              <a:rPr lang="ar-SA" dirty="0" smtClean="0"/>
              <a:t>أمام الاختصاصي فرصة سانحة لملاحظة الفحوص بشكل مباشر في موقف حواري تفاعلي بين شخصين </a:t>
            </a:r>
          </a:p>
          <a:p>
            <a:r>
              <a:rPr lang="ar-SA" dirty="0" smtClean="0"/>
              <a:t>يمكن النظر إلى سلوك العميل في المقابلة على أنه عينة أو نموذج لمهارته الاجتماعية , وأسلوبه في الاقتراب من الآخرين والتعامل معهم </a:t>
            </a:r>
          </a:p>
          <a:p>
            <a:r>
              <a:rPr lang="ar-SA" dirty="0" smtClean="0"/>
              <a:t>المقابلة أداة ضرورية للحكم على الفرد في جملته , بعد أن نكون قد قسنا مختلف جوانبه بشكل تجزيئي </a:t>
            </a:r>
          </a:p>
          <a:p>
            <a:r>
              <a:rPr lang="ar-SA" dirty="0" smtClean="0"/>
              <a:t>نحصل عن طريق المقابلة على معلومات لا يسهل الوصول إليها بالطرق الأخرى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2"/>
                </a:solidFill>
              </a:rPr>
              <a:t>عيوب المقابلة</a:t>
            </a:r>
            <a:endParaRPr lang="ar-SA" b="1" dirty="0">
              <a:solidFill>
                <a:schemeClr val="accent2"/>
              </a:solidFill>
            </a:endParaRPr>
          </a:p>
        </p:txBody>
      </p:sp>
      <p:sp>
        <p:nvSpPr>
          <p:cNvPr id="3" name="عنصر نائب للمحتوى 2"/>
          <p:cNvSpPr>
            <a:spLocks noGrp="1"/>
          </p:cNvSpPr>
          <p:nvPr>
            <p:ph idx="1"/>
          </p:nvPr>
        </p:nvSpPr>
        <p:spPr/>
        <p:txBody>
          <a:bodyPr/>
          <a:lstStyle/>
          <a:p>
            <a:pPr>
              <a:buFont typeface="Courier New" pitchFamily="49" charset="0"/>
              <a:buChar char="o"/>
            </a:pPr>
            <a:r>
              <a:rPr lang="ar-SA" sz="3200" dirty="0" smtClean="0"/>
              <a:t>تتطلب مهارة </a:t>
            </a:r>
            <a:r>
              <a:rPr lang="ar-SA" sz="3200" dirty="0" err="1" smtClean="0"/>
              <a:t>الاخصائي</a:t>
            </a:r>
            <a:r>
              <a:rPr lang="ar-SA" sz="3200" dirty="0" smtClean="0"/>
              <a:t> في جمع البيانات.</a:t>
            </a:r>
          </a:p>
          <a:p>
            <a:pPr>
              <a:buFont typeface="Courier New" pitchFamily="49" charset="0"/>
              <a:buChar char="o"/>
            </a:pPr>
            <a:r>
              <a:rPr lang="ar-SA" sz="3200" dirty="0" smtClean="0"/>
              <a:t>المقابلة أداة قياس غير معصومة من </a:t>
            </a:r>
            <a:r>
              <a:rPr lang="ar-SA" sz="3200" dirty="0" err="1" smtClean="0"/>
              <a:t>الاخطاء</a:t>
            </a:r>
            <a:r>
              <a:rPr lang="ar-SA" sz="3200" dirty="0" smtClean="0"/>
              <a:t>.</a:t>
            </a:r>
          </a:p>
          <a:p>
            <a:pPr>
              <a:buFont typeface="Courier New" pitchFamily="49" charset="0"/>
              <a:buChar char="o"/>
            </a:pPr>
            <a:r>
              <a:rPr lang="ar-SA" sz="3200" dirty="0" smtClean="0"/>
              <a:t>يتأثر </a:t>
            </a:r>
            <a:r>
              <a:rPr lang="ar-SA" sz="3200" dirty="0" err="1" smtClean="0"/>
              <a:t>الاخصائي</a:t>
            </a:r>
            <a:r>
              <a:rPr lang="ar-SA" sz="3200" dirty="0" smtClean="0"/>
              <a:t> في </a:t>
            </a:r>
            <a:r>
              <a:rPr lang="ar-SA" sz="3200" dirty="0" err="1" smtClean="0"/>
              <a:t>احكامه</a:t>
            </a:r>
            <a:r>
              <a:rPr lang="ar-SA" sz="3200" dirty="0" smtClean="0"/>
              <a:t> بالانطباع العام الذي يبدو على العميل.</a:t>
            </a:r>
          </a:p>
          <a:p>
            <a:pPr>
              <a:buFont typeface="Courier New" pitchFamily="49" charset="0"/>
              <a:buChar char="o"/>
            </a:pPr>
            <a:r>
              <a:rPr lang="ar-SA" sz="3200" dirty="0" smtClean="0"/>
              <a:t>مصادر الخطأ في المقابلة كثيرة، (</a:t>
            </a:r>
            <a:r>
              <a:rPr lang="ar-SA" sz="3200" dirty="0" err="1" smtClean="0"/>
              <a:t>اخطاء</a:t>
            </a:r>
            <a:r>
              <a:rPr lang="ar-SA" sz="3200" dirty="0" smtClean="0"/>
              <a:t> </a:t>
            </a:r>
            <a:r>
              <a:rPr lang="ar-SA" sz="3200" dirty="0" err="1" smtClean="0"/>
              <a:t>الملاحظه</a:t>
            </a:r>
            <a:r>
              <a:rPr lang="ar-SA" sz="3200" dirty="0" smtClean="0"/>
              <a:t> </a:t>
            </a:r>
            <a:r>
              <a:rPr lang="ar-SA" sz="3200" dirty="0" err="1" smtClean="0"/>
              <a:t>واخطاء</a:t>
            </a:r>
            <a:r>
              <a:rPr lang="ar-SA" sz="3200" dirty="0" smtClean="0"/>
              <a:t> التسجيل ..)</a:t>
            </a:r>
          </a:p>
          <a:p>
            <a:pPr>
              <a:buNone/>
            </a:pPr>
            <a:endParaRPr lang="ar-SA"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accent2"/>
                </a:solidFill>
              </a:rPr>
              <a:t>هرم المقابلة</a:t>
            </a:r>
            <a:endParaRPr lang="ar-SA" dirty="0">
              <a:solidFill>
                <a:schemeClr val="accent2"/>
              </a:solidFill>
            </a:endParaRPr>
          </a:p>
        </p:txBody>
      </p:sp>
      <p:graphicFrame>
        <p:nvGraphicFramePr>
          <p:cNvPr id="4" name="عنصر نائب للمحتوى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solidFill>
                  <a:schemeClr val="accent2"/>
                </a:solidFill>
              </a:rPr>
              <a:t>المربعات التسعة للمقابلة (30دقيقة)</a:t>
            </a:r>
            <a:endParaRPr lang="ar-SA" dirty="0">
              <a:solidFill>
                <a:schemeClr val="accent2"/>
              </a:solidFill>
            </a:endParaRPr>
          </a:p>
        </p:txBody>
      </p:sp>
      <p:graphicFrame>
        <p:nvGraphicFramePr>
          <p:cNvPr id="4" name="عنصر نائب للمحتوى 3"/>
          <p:cNvGraphicFramePr>
            <a:graphicFrameLocks noGrp="1"/>
          </p:cNvGraphicFramePr>
          <p:nvPr>
            <p:ph idx="1"/>
          </p:nvPr>
        </p:nvGraphicFramePr>
        <p:xfrm>
          <a:off x="214282" y="1571612"/>
          <a:ext cx="7715304" cy="4780320"/>
        </p:xfrm>
        <a:graphic>
          <a:graphicData uri="http://schemas.openxmlformats.org/drawingml/2006/table">
            <a:tbl>
              <a:tblPr rtl="1" firstRow="1" bandRow="1">
                <a:tableStyleId>{5940675A-B579-460E-94D1-54222C63F5DA}</a:tableStyleId>
              </a:tblPr>
              <a:tblGrid>
                <a:gridCol w="2571768"/>
                <a:gridCol w="2571768"/>
                <a:gridCol w="2571768"/>
              </a:tblGrid>
              <a:tr h="1714512">
                <a:tc>
                  <a:txBody>
                    <a:bodyPr/>
                    <a:lstStyle/>
                    <a:p>
                      <a:pPr algn="ctr" rtl="1"/>
                      <a:r>
                        <a:rPr lang="ar-SA" sz="2400" b="1" dirty="0" smtClean="0"/>
                        <a:t>تاريخ المرض الحالي</a:t>
                      </a:r>
                      <a:endParaRPr lang="ar-SA" sz="2400" b="1" dirty="0"/>
                    </a:p>
                  </a:txBody>
                  <a:tcPr/>
                </a:tc>
                <a:tc>
                  <a:txBody>
                    <a:bodyPr/>
                    <a:lstStyle/>
                    <a:p>
                      <a:pPr algn="ctr" rtl="1"/>
                      <a:r>
                        <a:rPr lang="ar-SA" sz="2400" b="1" dirty="0" smtClean="0"/>
                        <a:t>الشكوى</a:t>
                      </a:r>
                      <a:r>
                        <a:rPr lang="ar-SA" sz="2400" b="1" baseline="0" dirty="0" smtClean="0"/>
                        <a:t> الرئيسية</a:t>
                      </a:r>
                      <a:endParaRPr lang="ar-SA" sz="2400" b="1" dirty="0"/>
                    </a:p>
                  </a:txBody>
                  <a:tcPr/>
                </a:tc>
                <a:tc>
                  <a:txBody>
                    <a:bodyPr/>
                    <a:lstStyle/>
                    <a:p>
                      <a:pPr algn="ctr" rtl="1"/>
                      <a:r>
                        <a:rPr lang="ar-SA" sz="2400" b="1" dirty="0" smtClean="0"/>
                        <a:t>الحالة الاجتماعية</a:t>
                      </a:r>
                      <a:endParaRPr lang="ar-SA" sz="2400" b="1" dirty="0"/>
                    </a:p>
                  </a:txBody>
                  <a:tcPr/>
                </a:tc>
              </a:tr>
              <a:tr h="1511328">
                <a:tc>
                  <a:txBody>
                    <a:bodyPr/>
                    <a:lstStyle/>
                    <a:p>
                      <a:pPr algn="ctr" rtl="1"/>
                      <a:r>
                        <a:rPr lang="ar-SA" sz="2400" b="1" dirty="0" smtClean="0"/>
                        <a:t>تاريخ العائلة</a:t>
                      </a:r>
                      <a:endParaRPr lang="ar-SA" sz="2400" b="1" dirty="0"/>
                    </a:p>
                  </a:txBody>
                  <a:tcPr/>
                </a:tc>
                <a:tc>
                  <a:txBody>
                    <a:bodyPr/>
                    <a:lstStyle/>
                    <a:p>
                      <a:pPr algn="ctr" rtl="1"/>
                      <a:r>
                        <a:rPr lang="ar-SA" sz="2400" b="1" dirty="0" smtClean="0"/>
                        <a:t>تاريخ الطب الجراحي</a:t>
                      </a:r>
                      <a:endParaRPr lang="ar-SA" sz="2400" b="1" dirty="0"/>
                    </a:p>
                  </a:txBody>
                  <a:tcPr/>
                </a:tc>
                <a:tc>
                  <a:txBody>
                    <a:bodyPr/>
                    <a:lstStyle/>
                    <a:p>
                      <a:pPr algn="ctr" rtl="1"/>
                      <a:r>
                        <a:rPr lang="ar-SA" sz="2400" b="1" dirty="0" smtClean="0"/>
                        <a:t>التاريخ النفسي السابق</a:t>
                      </a:r>
                      <a:endParaRPr lang="ar-SA" sz="2400" b="1" dirty="0"/>
                    </a:p>
                  </a:txBody>
                  <a:tcPr/>
                </a:tc>
              </a:tr>
              <a:tr h="450702">
                <a:tc>
                  <a:txBody>
                    <a:bodyPr/>
                    <a:lstStyle/>
                    <a:p>
                      <a:pPr algn="ctr" rtl="1"/>
                      <a:endParaRPr lang="ar-SA" sz="2400" b="1" dirty="0" smtClean="0"/>
                    </a:p>
                    <a:p>
                      <a:pPr algn="ctr" rtl="1"/>
                      <a:r>
                        <a:rPr lang="ar-SA" sz="2400" b="1" dirty="0" smtClean="0"/>
                        <a:t>التشخيص ثم الخطة العلاجية</a:t>
                      </a:r>
                    </a:p>
                    <a:p>
                      <a:pPr algn="ctr" rtl="1"/>
                      <a:endParaRPr lang="ar-SA" sz="2400" b="1" dirty="0" smtClean="0"/>
                    </a:p>
                  </a:txBody>
                  <a:tcPr/>
                </a:tc>
                <a:tc>
                  <a:txBody>
                    <a:bodyPr/>
                    <a:lstStyle/>
                    <a:p>
                      <a:pPr algn="ctr" rtl="1"/>
                      <a:r>
                        <a:rPr lang="ar-SA" sz="2400" b="1" dirty="0" smtClean="0"/>
                        <a:t>فحص الحالة العقلية</a:t>
                      </a:r>
                      <a:endParaRPr lang="ar-SA" sz="2400" b="1" dirty="0"/>
                    </a:p>
                  </a:txBody>
                  <a:tcPr/>
                </a:tc>
                <a:tc>
                  <a:txBody>
                    <a:bodyPr/>
                    <a:lstStyle/>
                    <a:p>
                      <a:pPr algn="ctr" rtl="1"/>
                      <a:r>
                        <a:rPr lang="ar-SA" sz="2400" b="1" dirty="0" smtClean="0"/>
                        <a:t>التاريخ </a:t>
                      </a:r>
                      <a:r>
                        <a:rPr lang="ar-SA" sz="2400" b="1" dirty="0" err="1" smtClean="0"/>
                        <a:t>الزواجي</a:t>
                      </a:r>
                      <a:r>
                        <a:rPr lang="ar-SA" sz="2400" b="1" dirty="0" smtClean="0"/>
                        <a:t> وتوافقه</a:t>
                      </a:r>
                      <a:endParaRPr lang="ar-SA" sz="2400" b="1" dirty="0"/>
                    </a:p>
                  </a:txBody>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err="1" smtClean="0"/>
              <a:t>إضاءات</a:t>
            </a:r>
            <a:r>
              <a:rPr lang="ar-SA" dirty="0" smtClean="0"/>
              <a:t> مهمة</a:t>
            </a:r>
            <a:endParaRPr lang="ar-SA" dirty="0"/>
          </a:p>
        </p:txBody>
      </p:sp>
      <p:sp>
        <p:nvSpPr>
          <p:cNvPr id="3" name="عنصر نائب للمحتوى 2"/>
          <p:cNvSpPr>
            <a:spLocks noGrp="1"/>
          </p:cNvSpPr>
          <p:nvPr>
            <p:ph idx="1"/>
          </p:nvPr>
        </p:nvSpPr>
        <p:spPr/>
        <p:txBody>
          <a:bodyPr>
            <a:normAutofit fontScale="92500" lnSpcReduction="20000"/>
          </a:bodyPr>
          <a:lstStyle/>
          <a:p>
            <a:pPr>
              <a:buFont typeface="Wingdings" pitchFamily="2" charset="2"/>
              <a:buChar char="v"/>
            </a:pPr>
            <a:r>
              <a:rPr lang="ar-SA" dirty="0" smtClean="0"/>
              <a:t>لا تسألي أسئلة إجابتها موجودة مسبقا في الملف </a:t>
            </a:r>
          </a:p>
          <a:p>
            <a:pPr>
              <a:buFont typeface="Wingdings" pitchFamily="2" charset="2"/>
              <a:buChar char="v"/>
            </a:pPr>
            <a:r>
              <a:rPr lang="ar-SA" dirty="0" smtClean="0"/>
              <a:t>لا تسألي أسئلة سخيفة أو غير مهمة.</a:t>
            </a:r>
          </a:p>
          <a:p>
            <a:pPr>
              <a:buFont typeface="Wingdings" pitchFamily="2" charset="2"/>
              <a:buChar char="v"/>
            </a:pPr>
            <a:r>
              <a:rPr lang="ar-SA" dirty="0" smtClean="0"/>
              <a:t>احترام العميل مهم جدا لتعزيز الثقة أولا.</a:t>
            </a:r>
          </a:p>
          <a:p>
            <a:pPr>
              <a:buFont typeface="Wingdings" pitchFamily="2" charset="2"/>
              <a:buChar char="v"/>
            </a:pPr>
            <a:r>
              <a:rPr lang="ar-SA" dirty="0" smtClean="0"/>
              <a:t>في بداية الجلسات كوني (المستقبل) وليس (المرسل).</a:t>
            </a:r>
          </a:p>
          <a:p>
            <a:pPr>
              <a:buFont typeface="Wingdings" pitchFamily="2" charset="2"/>
              <a:buChar char="v"/>
            </a:pPr>
            <a:r>
              <a:rPr lang="ar-SA" dirty="0" smtClean="0"/>
              <a:t>الأمان النفسي أهم عنصر من عناصر المقابلة.</a:t>
            </a:r>
          </a:p>
          <a:p>
            <a:pPr>
              <a:buFont typeface="Wingdings" pitchFamily="2" charset="2"/>
              <a:buChar char="v"/>
            </a:pPr>
            <a:r>
              <a:rPr lang="ar-SA" dirty="0" smtClean="0"/>
              <a:t>الأخصائي خلق ليعالج وليس يحاكم.</a:t>
            </a:r>
          </a:p>
          <a:p>
            <a:pPr>
              <a:buFont typeface="Wingdings" pitchFamily="2" charset="2"/>
              <a:buChar char="v"/>
            </a:pPr>
            <a:r>
              <a:rPr lang="ar-SA" dirty="0" smtClean="0"/>
              <a:t>يجب حسن استقبال المريض وملاحظة خطواته وطريقة جلوسه.</a:t>
            </a:r>
          </a:p>
          <a:p>
            <a:pPr>
              <a:buFont typeface="Wingdings" pitchFamily="2" charset="2"/>
              <a:buChar char="v"/>
            </a:pPr>
            <a:r>
              <a:rPr lang="ar-SA" dirty="0" smtClean="0"/>
              <a:t>تختلف مقابلة الاطفال (تتطلب لعب سابق) عن الراشدين.</a:t>
            </a:r>
          </a:p>
          <a:p>
            <a:pPr>
              <a:buFont typeface="Wingdings" pitchFamily="2" charset="2"/>
              <a:buChar char="v"/>
            </a:pPr>
            <a:r>
              <a:rPr lang="ar-SA" dirty="0" smtClean="0"/>
              <a:t>يجب تحفيز العميل على الكلام والتعبير.</a:t>
            </a:r>
          </a:p>
          <a:p>
            <a:pPr>
              <a:buFont typeface="Wingdings" pitchFamily="2" charset="2"/>
              <a:buChar char="v"/>
            </a:pPr>
            <a:r>
              <a:rPr lang="ar-SA" dirty="0" smtClean="0"/>
              <a:t>تجهيز مكان المقابلة بحيث لا يطرق حتى الباب .</a:t>
            </a:r>
          </a:p>
          <a:p>
            <a:pPr>
              <a:buNone/>
            </a:pPr>
            <a:endParaRPr lang="ar-SA" dirty="0" smtClean="0"/>
          </a:p>
          <a:p>
            <a:pPr>
              <a:buFont typeface="Wingdings" pitchFamily="2" charset="2"/>
              <a:buChar char="v"/>
            </a:pPr>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err="1" smtClean="0"/>
              <a:t>إضاءات</a:t>
            </a:r>
            <a:r>
              <a:rPr lang="ar-SA" dirty="0" smtClean="0"/>
              <a:t> مهمة</a:t>
            </a:r>
            <a:endParaRPr lang="ar-SA" dirty="0"/>
          </a:p>
        </p:txBody>
      </p:sp>
      <p:sp>
        <p:nvSpPr>
          <p:cNvPr id="3" name="عنصر نائب للمحتوى 2"/>
          <p:cNvSpPr>
            <a:spLocks noGrp="1"/>
          </p:cNvSpPr>
          <p:nvPr>
            <p:ph idx="1"/>
          </p:nvPr>
        </p:nvSpPr>
        <p:spPr/>
        <p:txBody>
          <a:bodyPr>
            <a:normAutofit lnSpcReduction="10000"/>
          </a:bodyPr>
          <a:lstStyle/>
          <a:p>
            <a:pPr>
              <a:buNone/>
            </a:pPr>
            <a:r>
              <a:rPr lang="ar-SA" dirty="0" smtClean="0"/>
              <a:t>ثلاثة مواضيع مهمة يجب الحرص على الانتباه لها:</a:t>
            </a:r>
          </a:p>
          <a:p>
            <a:pPr marL="514350" indent="-514350">
              <a:buFont typeface="+mj-cs"/>
              <a:buAutoNum type="arabic2Minus"/>
            </a:pPr>
            <a:r>
              <a:rPr lang="ar-SA" dirty="0" smtClean="0"/>
              <a:t>النوم ( جودة النوم – عدد ساعاته)</a:t>
            </a:r>
          </a:p>
          <a:p>
            <a:pPr marL="514350" indent="-514350">
              <a:buFont typeface="+mj-cs"/>
              <a:buAutoNum type="arabic2Minus"/>
            </a:pPr>
            <a:r>
              <a:rPr lang="ar-SA" dirty="0" smtClean="0"/>
              <a:t>الأفكار الانتحارية.</a:t>
            </a:r>
          </a:p>
          <a:p>
            <a:pPr marL="514350" indent="-514350">
              <a:buFont typeface="+mj-cs"/>
              <a:buAutoNum type="arabic2Minus"/>
            </a:pPr>
            <a:r>
              <a:rPr lang="ar-SA" dirty="0" smtClean="0"/>
              <a:t>السلامة.</a:t>
            </a:r>
          </a:p>
          <a:p>
            <a:pPr marL="514350" indent="-514350">
              <a:buFont typeface="Wingdings" pitchFamily="2" charset="2"/>
              <a:buChar char="v"/>
            </a:pPr>
            <a:r>
              <a:rPr lang="ar-SA" dirty="0" smtClean="0"/>
              <a:t>يجب أن تكون للأخصائي عين واسعة كالمجهر يلاحظ كل ما يبدر من العميل.</a:t>
            </a:r>
          </a:p>
          <a:p>
            <a:pPr marL="514350" indent="-514350">
              <a:buFont typeface="Wingdings" pitchFamily="2" charset="2"/>
              <a:buChar char="v"/>
            </a:pPr>
            <a:r>
              <a:rPr lang="ar-SA" dirty="0" smtClean="0"/>
              <a:t>ابدأ في الشكوى الرئيسية المزعجة للعميل إلا إذا كان هناك أفكار انتحارية فيجب معالجتها بأسرع وقت.</a:t>
            </a:r>
          </a:p>
          <a:p>
            <a:pPr marL="514350" indent="-514350">
              <a:buFont typeface="Wingdings" pitchFamily="2" charset="2"/>
              <a:buChar char="v"/>
            </a:pPr>
            <a:r>
              <a:rPr lang="ar-SA" dirty="0" smtClean="0"/>
              <a:t>إذا شعرت بأن أي خيط لموضوع ممكن يسبب البكاء فامسك </a:t>
            </a:r>
            <a:r>
              <a:rPr lang="ar-SA" dirty="0" err="1" smtClean="0"/>
              <a:t>به</a:t>
            </a:r>
            <a:r>
              <a:rPr lang="ar-SA" dirty="0" smtClean="0"/>
              <a:t> ودعيه يبكي ليفرغ ما بداخله ويشعر بالراحة .</a:t>
            </a:r>
          </a:p>
          <a:p>
            <a:pPr>
              <a:buNone/>
            </a:pP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115196" cy="751506"/>
          </a:xfrm>
        </p:spPr>
        <p:txBody>
          <a:bodyPr>
            <a:normAutofit/>
          </a:bodyPr>
          <a:lstStyle/>
          <a:p>
            <a:pPr algn="ctr"/>
            <a:r>
              <a:rPr lang="ar-SA" sz="3200" b="1" dirty="0" smtClean="0">
                <a:solidFill>
                  <a:srgbClr val="C00000"/>
                </a:solidFill>
                <a:latin typeface="Arial" pitchFamily="34" charset="0"/>
                <a:cs typeface="Arial" pitchFamily="34" charset="0"/>
              </a:rPr>
              <a:t>أوجه الشبه والاختلاف بين المقابلة والمحادثة العادية</a:t>
            </a:r>
            <a:endParaRPr lang="ar-SA" sz="3200" b="1" dirty="0">
              <a:solidFill>
                <a:srgbClr val="C00000"/>
              </a:solidFill>
              <a:latin typeface="Arial" pitchFamily="34" charset="0"/>
              <a:cs typeface="Arial" pitchFamily="34" charset="0"/>
            </a:endParaRPr>
          </a:p>
        </p:txBody>
      </p:sp>
      <p:graphicFrame>
        <p:nvGraphicFramePr>
          <p:cNvPr id="4" name="عنصر نائب للمحتوى 3"/>
          <p:cNvGraphicFramePr>
            <a:graphicFrameLocks noGrp="1"/>
          </p:cNvGraphicFramePr>
          <p:nvPr>
            <p:ph idx="1"/>
          </p:nvPr>
        </p:nvGraphicFramePr>
        <p:xfrm>
          <a:off x="428596" y="1153160"/>
          <a:ext cx="7239000" cy="5704840"/>
        </p:xfrm>
        <a:graphic>
          <a:graphicData uri="http://schemas.openxmlformats.org/drawingml/2006/table">
            <a:tbl>
              <a:tblPr rtl="1" firstRow="1" bandRow="1">
                <a:tableStyleId>{5C22544A-7EE6-4342-B048-85BDC9FD1C3A}</a:tableStyleId>
              </a:tblPr>
              <a:tblGrid>
                <a:gridCol w="2413000"/>
                <a:gridCol w="2413000"/>
                <a:gridCol w="2413000"/>
              </a:tblGrid>
              <a:tr h="370840">
                <a:tc>
                  <a:txBody>
                    <a:bodyPr/>
                    <a:lstStyle/>
                    <a:p>
                      <a:pPr algn="ctr" rtl="1"/>
                      <a:r>
                        <a:rPr lang="ar-SA" dirty="0" smtClean="0"/>
                        <a:t>الاختلاف</a:t>
                      </a:r>
                      <a:endParaRPr lang="ar-SA" dirty="0"/>
                    </a:p>
                  </a:txBody>
                  <a:tcPr marL="85165" marR="85165"/>
                </a:tc>
                <a:tc>
                  <a:txBody>
                    <a:bodyPr/>
                    <a:lstStyle/>
                    <a:p>
                      <a:pPr algn="ctr" rtl="1"/>
                      <a:r>
                        <a:rPr lang="ar-SA" dirty="0" smtClean="0"/>
                        <a:t>المقابلة</a:t>
                      </a:r>
                      <a:endParaRPr lang="ar-SA" dirty="0"/>
                    </a:p>
                  </a:txBody>
                  <a:tcPr marL="85165" marR="85165"/>
                </a:tc>
                <a:tc>
                  <a:txBody>
                    <a:bodyPr/>
                    <a:lstStyle/>
                    <a:p>
                      <a:pPr algn="ctr" rtl="1"/>
                      <a:r>
                        <a:rPr lang="ar-SA" dirty="0" smtClean="0"/>
                        <a:t>المحادثة</a:t>
                      </a:r>
                      <a:endParaRPr lang="ar-SA" dirty="0"/>
                    </a:p>
                  </a:txBody>
                  <a:tcPr marL="85165" marR="85165"/>
                </a:tc>
              </a:tr>
              <a:tr h="370840">
                <a:tc>
                  <a:txBody>
                    <a:bodyPr/>
                    <a:lstStyle/>
                    <a:p>
                      <a:pPr algn="ctr" rtl="1"/>
                      <a:r>
                        <a:rPr lang="ar-SA" b="1" dirty="0" smtClean="0">
                          <a:solidFill>
                            <a:schemeClr val="tx2">
                              <a:lumMod val="50000"/>
                            </a:schemeClr>
                          </a:solidFill>
                        </a:rPr>
                        <a:t>الأصل في الاجتماع</a:t>
                      </a:r>
                      <a:endParaRPr lang="ar-SA" b="1" dirty="0">
                        <a:solidFill>
                          <a:schemeClr val="tx2">
                            <a:lumMod val="50000"/>
                          </a:schemeClr>
                        </a:solidFill>
                      </a:endParaRPr>
                    </a:p>
                  </a:txBody>
                  <a:tcPr marL="85165" marR="85165"/>
                </a:tc>
                <a:tc>
                  <a:txBody>
                    <a:bodyPr/>
                    <a:lstStyle/>
                    <a:p>
                      <a:pPr algn="ctr" rtl="1"/>
                      <a:r>
                        <a:rPr lang="ar-SA" b="1" i="0" dirty="0" smtClean="0">
                          <a:solidFill>
                            <a:schemeClr val="accent1">
                              <a:lumMod val="75000"/>
                            </a:schemeClr>
                          </a:solidFill>
                        </a:rPr>
                        <a:t>تحقيق هدف معين</a:t>
                      </a:r>
                      <a:endParaRPr lang="ar-SA" b="1" i="0" dirty="0">
                        <a:solidFill>
                          <a:schemeClr val="accent1">
                            <a:lumMod val="75000"/>
                          </a:schemeClr>
                        </a:solidFill>
                      </a:endParaRPr>
                    </a:p>
                  </a:txBody>
                  <a:tcPr marL="85165" marR="85165"/>
                </a:tc>
                <a:tc>
                  <a:txBody>
                    <a:bodyPr/>
                    <a:lstStyle/>
                    <a:p>
                      <a:pPr algn="ctr" rtl="1"/>
                      <a:r>
                        <a:rPr lang="ar-SA" b="1" i="0" dirty="0" smtClean="0">
                          <a:solidFill>
                            <a:schemeClr val="accent1">
                              <a:lumMod val="75000"/>
                            </a:schemeClr>
                          </a:solidFill>
                        </a:rPr>
                        <a:t>لا يوجد موضوع أساسي</a:t>
                      </a:r>
                      <a:endParaRPr lang="ar-SA" b="1" i="0" dirty="0">
                        <a:solidFill>
                          <a:schemeClr val="accent1">
                            <a:lumMod val="75000"/>
                          </a:schemeClr>
                        </a:solidFill>
                      </a:endParaRPr>
                    </a:p>
                  </a:txBody>
                  <a:tcPr marL="85165" marR="85165"/>
                </a:tc>
              </a:tr>
              <a:tr h="370840">
                <a:tc>
                  <a:txBody>
                    <a:bodyPr/>
                    <a:lstStyle/>
                    <a:p>
                      <a:pPr algn="ctr" rtl="1"/>
                      <a:r>
                        <a:rPr lang="ar-SA" b="1" dirty="0" smtClean="0">
                          <a:solidFill>
                            <a:schemeClr val="tx2">
                              <a:lumMod val="50000"/>
                            </a:schemeClr>
                          </a:solidFill>
                        </a:rPr>
                        <a:t>توزيع الأدوار</a:t>
                      </a:r>
                    </a:p>
                  </a:txBody>
                  <a:tcPr marL="85165" marR="85165"/>
                </a:tc>
                <a:tc>
                  <a:txBody>
                    <a:bodyPr/>
                    <a:lstStyle/>
                    <a:p>
                      <a:pPr algn="ctr" rtl="1"/>
                      <a:r>
                        <a:rPr lang="ar-SA" b="1" i="0" dirty="0" smtClean="0">
                          <a:solidFill>
                            <a:schemeClr val="accent1">
                              <a:lumMod val="75000"/>
                            </a:schemeClr>
                          </a:solidFill>
                        </a:rPr>
                        <a:t>محدد</a:t>
                      </a:r>
                      <a:endParaRPr lang="ar-SA" b="1" i="0" dirty="0">
                        <a:solidFill>
                          <a:schemeClr val="accent1">
                            <a:lumMod val="75000"/>
                          </a:schemeClr>
                        </a:solidFill>
                      </a:endParaRPr>
                    </a:p>
                  </a:txBody>
                  <a:tcPr marL="85165" marR="85165"/>
                </a:tc>
                <a:tc>
                  <a:txBody>
                    <a:bodyPr/>
                    <a:lstStyle/>
                    <a:p>
                      <a:pPr algn="ctr" rtl="1"/>
                      <a:r>
                        <a:rPr lang="ar-SA" b="1" i="0" dirty="0" smtClean="0">
                          <a:solidFill>
                            <a:schemeClr val="accent1">
                              <a:lumMod val="75000"/>
                            </a:schemeClr>
                          </a:solidFill>
                        </a:rPr>
                        <a:t>غير محدد</a:t>
                      </a:r>
                      <a:endParaRPr lang="ar-SA" b="1" i="0" dirty="0">
                        <a:solidFill>
                          <a:schemeClr val="accent1">
                            <a:lumMod val="75000"/>
                          </a:schemeClr>
                        </a:solidFill>
                      </a:endParaRPr>
                    </a:p>
                  </a:txBody>
                  <a:tcPr marL="85165" marR="85165"/>
                </a:tc>
              </a:tr>
              <a:tr h="370840">
                <a:tc>
                  <a:txBody>
                    <a:bodyPr/>
                    <a:lstStyle/>
                    <a:p>
                      <a:pPr algn="ctr" rtl="1"/>
                      <a:r>
                        <a:rPr lang="ar-SA" b="1" dirty="0" smtClean="0">
                          <a:solidFill>
                            <a:schemeClr val="tx2">
                              <a:lumMod val="50000"/>
                            </a:schemeClr>
                          </a:solidFill>
                        </a:rPr>
                        <a:t>تبادل الأدوار</a:t>
                      </a:r>
                      <a:endParaRPr lang="ar-SA" b="1" dirty="0">
                        <a:solidFill>
                          <a:schemeClr val="tx2">
                            <a:lumMod val="50000"/>
                          </a:schemeClr>
                        </a:solidFill>
                      </a:endParaRPr>
                    </a:p>
                  </a:txBody>
                  <a:tcPr marL="85165" marR="85165"/>
                </a:tc>
                <a:tc>
                  <a:txBody>
                    <a:bodyPr/>
                    <a:lstStyle/>
                    <a:p>
                      <a:pPr algn="ctr" rtl="1"/>
                      <a:r>
                        <a:rPr lang="ar-SA" b="1" i="0" dirty="0" smtClean="0">
                          <a:solidFill>
                            <a:schemeClr val="accent1">
                              <a:lumMod val="75000"/>
                            </a:schemeClr>
                          </a:solidFill>
                        </a:rPr>
                        <a:t>غير</a:t>
                      </a:r>
                      <a:r>
                        <a:rPr lang="ar-SA" b="1" i="0" baseline="0" dirty="0" smtClean="0">
                          <a:solidFill>
                            <a:schemeClr val="accent1">
                              <a:lumMod val="75000"/>
                            </a:schemeClr>
                          </a:solidFill>
                        </a:rPr>
                        <a:t> ممكن</a:t>
                      </a:r>
                      <a:endParaRPr lang="ar-SA" b="1" i="0" dirty="0">
                        <a:solidFill>
                          <a:schemeClr val="accent1">
                            <a:lumMod val="75000"/>
                          </a:schemeClr>
                        </a:solidFill>
                      </a:endParaRPr>
                    </a:p>
                  </a:txBody>
                  <a:tcPr marL="85165" marR="85165"/>
                </a:tc>
                <a:tc>
                  <a:txBody>
                    <a:bodyPr/>
                    <a:lstStyle/>
                    <a:p>
                      <a:pPr algn="ctr" rtl="1"/>
                      <a:r>
                        <a:rPr lang="ar-SA" b="1" i="0" dirty="0" smtClean="0">
                          <a:solidFill>
                            <a:schemeClr val="accent1">
                              <a:lumMod val="75000"/>
                            </a:schemeClr>
                          </a:solidFill>
                        </a:rPr>
                        <a:t>ممكن</a:t>
                      </a:r>
                      <a:endParaRPr lang="ar-SA" b="1" i="0" dirty="0">
                        <a:solidFill>
                          <a:schemeClr val="accent1">
                            <a:lumMod val="75000"/>
                          </a:schemeClr>
                        </a:solidFill>
                      </a:endParaRPr>
                    </a:p>
                  </a:txBody>
                  <a:tcPr marL="85165" marR="85165"/>
                </a:tc>
              </a:tr>
              <a:tr h="370840">
                <a:tc>
                  <a:txBody>
                    <a:bodyPr/>
                    <a:lstStyle/>
                    <a:p>
                      <a:pPr algn="ctr" rtl="1"/>
                      <a:r>
                        <a:rPr lang="ar-SA" b="1" dirty="0" smtClean="0">
                          <a:solidFill>
                            <a:schemeClr val="tx2">
                              <a:lumMod val="50000"/>
                            </a:schemeClr>
                          </a:solidFill>
                        </a:rPr>
                        <a:t>الالتزام المهني</a:t>
                      </a:r>
                      <a:endParaRPr lang="ar-SA" b="1" dirty="0">
                        <a:solidFill>
                          <a:schemeClr val="tx2">
                            <a:lumMod val="50000"/>
                          </a:schemeClr>
                        </a:solidFill>
                      </a:endParaRPr>
                    </a:p>
                  </a:txBody>
                  <a:tcPr marL="85165" marR="85165"/>
                </a:tc>
                <a:tc>
                  <a:txBody>
                    <a:bodyPr/>
                    <a:lstStyle/>
                    <a:p>
                      <a:pPr algn="ctr" rtl="1"/>
                      <a:r>
                        <a:rPr lang="ar-SA" b="1" i="0" dirty="0" smtClean="0">
                          <a:solidFill>
                            <a:schemeClr val="accent1">
                              <a:lumMod val="75000"/>
                            </a:schemeClr>
                          </a:solidFill>
                        </a:rPr>
                        <a:t>موجود(تقديم خدمة)</a:t>
                      </a:r>
                      <a:endParaRPr lang="ar-SA" b="1" i="0" dirty="0">
                        <a:solidFill>
                          <a:schemeClr val="accent1">
                            <a:lumMod val="75000"/>
                          </a:schemeClr>
                        </a:solidFill>
                      </a:endParaRPr>
                    </a:p>
                  </a:txBody>
                  <a:tcPr marL="85165" marR="85165"/>
                </a:tc>
                <a:tc>
                  <a:txBody>
                    <a:bodyPr/>
                    <a:lstStyle/>
                    <a:p>
                      <a:pPr algn="ctr" rtl="1"/>
                      <a:r>
                        <a:rPr lang="ar-SA" b="1" i="0" dirty="0" smtClean="0">
                          <a:solidFill>
                            <a:schemeClr val="accent1">
                              <a:lumMod val="75000"/>
                            </a:schemeClr>
                          </a:solidFill>
                        </a:rPr>
                        <a:t>غير موجود</a:t>
                      </a:r>
                      <a:endParaRPr lang="ar-SA" b="1" i="0" dirty="0">
                        <a:solidFill>
                          <a:schemeClr val="accent1">
                            <a:lumMod val="75000"/>
                          </a:schemeClr>
                        </a:solidFill>
                      </a:endParaRPr>
                    </a:p>
                  </a:txBody>
                  <a:tcPr marL="85165" marR="85165"/>
                </a:tc>
              </a:tr>
              <a:tr h="370840">
                <a:tc>
                  <a:txBody>
                    <a:bodyPr/>
                    <a:lstStyle/>
                    <a:p>
                      <a:pPr algn="ctr" rtl="1"/>
                      <a:r>
                        <a:rPr lang="ar-SA" b="1" dirty="0" smtClean="0">
                          <a:solidFill>
                            <a:schemeClr val="tx2">
                              <a:lumMod val="50000"/>
                            </a:schemeClr>
                          </a:solidFill>
                        </a:rPr>
                        <a:t>استجابة القائم </a:t>
                      </a:r>
                      <a:r>
                        <a:rPr lang="ar-SA" b="1" dirty="0" err="1" smtClean="0">
                          <a:solidFill>
                            <a:schemeClr val="tx2">
                              <a:lumMod val="50000"/>
                            </a:schemeClr>
                          </a:solidFill>
                        </a:rPr>
                        <a:t>بها</a:t>
                      </a:r>
                      <a:endParaRPr lang="ar-SA" b="1" dirty="0">
                        <a:solidFill>
                          <a:schemeClr val="tx2">
                            <a:lumMod val="50000"/>
                          </a:schemeClr>
                        </a:solidFill>
                      </a:endParaRPr>
                    </a:p>
                  </a:txBody>
                  <a:tcPr marL="85165" marR="85165"/>
                </a:tc>
                <a:tc>
                  <a:txBody>
                    <a:bodyPr/>
                    <a:lstStyle/>
                    <a:p>
                      <a:pPr algn="ctr" rtl="1"/>
                      <a:r>
                        <a:rPr lang="ar-SA" b="1" i="0" dirty="0" smtClean="0">
                          <a:solidFill>
                            <a:schemeClr val="accent1">
                              <a:lumMod val="75000"/>
                            </a:schemeClr>
                          </a:solidFill>
                        </a:rPr>
                        <a:t>مخططة تسعى لتحقيق هدف</a:t>
                      </a:r>
                      <a:endParaRPr lang="ar-SA" b="1" i="0" dirty="0">
                        <a:solidFill>
                          <a:schemeClr val="accent1">
                            <a:lumMod val="75000"/>
                          </a:schemeClr>
                        </a:solidFill>
                      </a:endParaRPr>
                    </a:p>
                  </a:txBody>
                  <a:tcPr marL="85165" marR="85165"/>
                </a:tc>
                <a:tc>
                  <a:txBody>
                    <a:bodyPr/>
                    <a:lstStyle/>
                    <a:p>
                      <a:pPr algn="ctr" rtl="1"/>
                      <a:r>
                        <a:rPr lang="ar-SA" b="1" i="0" dirty="0" smtClean="0">
                          <a:solidFill>
                            <a:schemeClr val="accent1">
                              <a:lumMod val="75000"/>
                            </a:schemeClr>
                          </a:solidFill>
                        </a:rPr>
                        <a:t>تلقائية غير محددة</a:t>
                      </a:r>
                      <a:endParaRPr lang="ar-SA" b="1" i="0" dirty="0">
                        <a:solidFill>
                          <a:schemeClr val="accent1">
                            <a:lumMod val="75000"/>
                          </a:schemeClr>
                        </a:solidFill>
                      </a:endParaRPr>
                    </a:p>
                  </a:txBody>
                  <a:tcPr marL="85165" marR="85165"/>
                </a:tc>
              </a:tr>
              <a:tr h="370840">
                <a:tc>
                  <a:txBody>
                    <a:bodyPr/>
                    <a:lstStyle/>
                    <a:p>
                      <a:pPr algn="ctr" rtl="1"/>
                      <a:r>
                        <a:rPr lang="ar-SA" b="1" dirty="0" smtClean="0">
                          <a:solidFill>
                            <a:schemeClr val="tx2">
                              <a:lumMod val="50000"/>
                            </a:schemeClr>
                          </a:solidFill>
                        </a:rPr>
                        <a:t>الإطار الزمني</a:t>
                      </a:r>
                      <a:endParaRPr lang="ar-SA" b="1" dirty="0">
                        <a:solidFill>
                          <a:schemeClr val="tx2">
                            <a:lumMod val="50000"/>
                          </a:schemeClr>
                        </a:solidFill>
                      </a:endParaRPr>
                    </a:p>
                  </a:txBody>
                  <a:tcPr marL="85165" marR="85165"/>
                </a:tc>
                <a:tc>
                  <a:txBody>
                    <a:bodyPr/>
                    <a:lstStyle/>
                    <a:p>
                      <a:pPr algn="ctr" rtl="1"/>
                      <a:r>
                        <a:rPr lang="ar-SA" b="1" i="0" dirty="0" smtClean="0">
                          <a:solidFill>
                            <a:schemeClr val="accent1">
                              <a:lumMod val="75000"/>
                            </a:schemeClr>
                          </a:solidFill>
                        </a:rPr>
                        <a:t>مهم</a:t>
                      </a:r>
                      <a:endParaRPr lang="ar-SA" b="1" i="0" dirty="0">
                        <a:solidFill>
                          <a:schemeClr val="accent1">
                            <a:lumMod val="75000"/>
                          </a:schemeClr>
                        </a:solidFill>
                      </a:endParaRPr>
                    </a:p>
                  </a:txBody>
                  <a:tcPr marL="85165" marR="85165"/>
                </a:tc>
                <a:tc>
                  <a:txBody>
                    <a:bodyPr/>
                    <a:lstStyle/>
                    <a:p>
                      <a:pPr algn="ctr" rtl="1"/>
                      <a:r>
                        <a:rPr lang="ar-SA" b="1" i="0" dirty="0" smtClean="0">
                          <a:solidFill>
                            <a:schemeClr val="accent1">
                              <a:lumMod val="75000"/>
                            </a:schemeClr>
                          </a:solidFill>
                        </a:rPr>
                        <a:t>في أي وقت</a:t>
                      </a:r>
                      <a:endParaRPr lang="ar-SA" b="1" i="0" dirty="0">
                        <a:solidFill>
                          <a:schemeClr val="accent1">
                            <a:lumMod val="75000"/>
                          </a:schemeClr>
                        </a:solidFill>
                      </a:endParaRPr>
                    </a:p>
                  </a:txBody>
                  <a:tcPr marL="85165" marR="85165"/>
                </a:tc>
              </a:tr>
              <a:tr h="370840">
                <a:tc>
                  <a:txBody>
                    <a:bodyPr/>
                    <a:lstStyle/>
                    <a:p>
                      <a:pPr algn="ctr" rtl="1"/>
                      <a:r>
                        <a:rPr lang="ar-SA" b="1" dirty="0" smtClean="0">
                          <a:solidFill>
                            <a:schemeClr val="tx2">
                              <a:lumMod val="50000"/>
                            </a:schemeClr>
                          </a:solidFill>
                        </a:rPr>
                        <a:t>الإطار المكاني</a:t>
                      </a:r>
                      <a:endParaRPr lang="ar-SA" b="1" dirty="0">
                        <a:solidFill>
                          <a:schemeClr val="tx2">
                            <a:lumMod val="50000"/>
                          </a:schemeClr>
                        </a:solidFill>
                      </a:endParaRPr>
                    </a:p>
                  </a:txBody>
                  <a:tcPr marL="85165" marR="85165"/>
                </a:tc>
                <a:tc>
                  <a:txBody>
                    <a:bodyPr/>
                    <a:lstStyle/>
                    <a:p>
                      <a:pPr algn="ctr" rtl="1"/>
                      <a:r>
                        <a:rPr lang="ar-SA" b="1" i="0" dirty="0" smtClean="0">
                          <a:solidFill>
                            <a:schemeClr val="accent1">
                              <a:lumMod val="75000"/>
                            </a:schemeClr>
                          </a:solidFill>
                        </a:rPr>
                        <a:t>محدد</a:t>
                      </a:r>
                      <a:endParaRPr lang="ar-SA" b="1" i="0" dirty="0">
                        <a:solidFill>
                          <a:schemeClr val="accent1">
                            <a:lumMod val="75000"/>
                          </a:schemeClr>
                        </a:solidFill>
                      </a:endParaRPr>
                    </a:p>
                  </a:txBody>
                  <a:tcPr marL="85165" marR="85165"/>
                </a:tc>
                <a:tc>
                  <a:txBody>
                    <a:bodyPr/>
                    <a:lstStyle/>
                    <a:p>
                      <a:pPr algn="ctr" rtl="1"/>
                      <a:r>
                        <a:rPr lang="ar-SA" b="1" i="0" dirty="0" smtClean="0">
                          <a:solidFill>
                            <a:schemeClr val="accent1">
                              <a:lumMod val="75000"/>
                            </a:schemeClr>
                          </a:solidFill>
                        </a:rPr>
                        <a:t>في</a:t>
                      </a:r>
                      <a:r>
                        <a:rPr lang="ar-SA" b="1" i="0" baseline="0" dirty="0" smtClean="0">
                          <a:solidFill>
                            <a:schemeClr val="accent1">
                              <a:lumMod val="75000"/>
                            </a:schemeClr>
                          </a:solidFill>
                        </a:rPr>
                        <a:t> أي مكان</a:t>
                      </a:r>
                      <a:endParaRPr lang="ar-SA" b="1" i="0" dirty="0">
                        <a:solidFill>
                          <a:schemeClr val="accent1">
                            <a:lumMod val="75000"/>
                          </a:schemeClr>
                        </a:solidFill>
                      </a:endParaRPr>
                    </a:p>
                  </a:txBody>
                  <a:tcPr marL="85165" marR="85165"/>
                </a:tc>
              </a:tr>
              <a:tr h="370840">
                <a:tc>
                  <a:txBody>
                    <a:bodyPr/>
                    <a:lstStyle/>
                    <a:p>
                      <a:pPr algn="ctr" rtl="1"/>
                      <a:r>
                        <a:rPr lang="ar-SA" b="1" dirty="0" smtClean="0">
                          <a:solidFill>
                            <a:schemeClr val="tx2">
                              <a:lumMod val="50000"/>
                            </a:schemeClr>
                          </a:solidFill>
                        </a:rPr>
                        <a:t>البداية والنهاية</a:t>
                      </a:r>
                      <a:endParaRPr lang="ar-SA" b="1" dirty="0">
                        <a:solidFill>
                          <a:schemeClr val="tx2">
                            <a:lumMod val="50000"/>
                          </a:schemeClr>
                        </a:solidFill>
                      </a:endParaRPr>
                    </a:p>
                  </a:txBody>
                  <a:tcPr marL="85165" marR="85165"/>
                </a:tc>
                <a:tc>
                  <a:txBody>
                    <a:bodyPr/>
                    <a:lstStyle/>
                    <a:p>
                      <a:pPr algn="ctr" rtl="1"/>
                      <a:r>
                        <a:rPr lang="ar-SA" b="1" i="0" dirty="0" smtClean="0">
                          <a:solidFill>
                            <a:schemeClr val="accent1">
                              <a:lumMod val="75000"/>
                            </a:schemeClr>
                          </a:solidFill>
                        </a:rPr>
                        <a:t>تستمر</a:t>
                      </a:r>
                      <a:r>
                        <a:rPr lang="ar-SA" b="1" i="0" baseline="0" dirty="0" smtClean="0">
                          <a:solidFill>
                            <a:schemeClr val="accent1">
                              <a:lumMod val="75000"/>
                            </a:schemeClr>
                          </a:solidFill>
                        </a:rPr>
                        <a:t> حتى يتم تحقيق الأهداف </a:t>
                      </a:r>
                      <a:r>
                        <a:rPr lang="ar-SA" b="1" i="0" baseline="0" dirty="0" err="1" smtClean="0">
                          <a:solidFill>
                            <a:schemeClr val="accent1">
                              <a:lumMod val="75000"/>
                            </a:schemeClr>
                          </a:solidFill>
                        </a:rPr>
                        <a:t>او</a:t>
                      </a:r>
                      <a:r>
                        <a:rPr lang="ar-SA" b="1" i="0" baseline="0" dirty="0" smtClean="0">
                          <a:solidFill>
                            <a:schemeClr val="accent1">
                              <a:lumMod val="75000"/>
                            </a:schemeClr>
                          </a:solidFill>
                        </a:rPr>
                        <a:t> التأكد من عدم إمكانية ذلك.</a:t>
                      </a:r>
                      <a:endParaRPr lang="ar-SA" b="1" i="0" dirty="0">
                        <a:solidFill>
                          <a:schemeClr val="accent1">
                            <a:lumMod val="75000"/>
                          </a:schemeClr>
                        </a:solidFill>
                      </a:endParaRPr>
                    </a:p>
                  </a:txBody>
                  <a:tcPr marL="85165" marR="85165"/>
                </a:tc>
                <a:tc>
                  <a:txBody>
                    <a:bodyPr/>
                    <a:lstStyle/>
                    <a:p>
                      <a:pPr algn="ctr" rtl="1"/>
                      <a:r>
                        <a:rPr lang="ar-SA" b="1" i="0" dirty="0" smtClean="0">
                          <a:solidFill>
                            <a:schemeClr val="accent1">
                              <a:lumMod val="75000"/>
                            </a:schemeClr>
                          </a:solidFill>
                        </a:rPr>
                        <a:t>تبدأ وتنتهي</a:t>
                      </a:r>
                      <a:r>
                        <a:rPr lang="ar-SA" b="1" i="0" baseline="0" dirty="0" smtClean="0">
                          <a:solidFill>
                            <a:schemeClr val="accent1">
                              <a:lumMod val="75000"/>
                            </a:schemeClr>
                          </a:solidFill>
                        </a:rPr>
                        <a:t> تبعا لرغبة الأشخاص</a:t>
                      </a:r>
                      <a:endParaRPr lang="ar-SA" b="1" i="0" dirty="0">
                        <a:solidFill>
                          <a:schemeClr val="accent1">
                            <a:lumMod val="75000"/>
                          </a:schemeClr>
                        </a:solidFill>
                      </a:endParaRPr>
                    </a:p>
                  </a:txBody>
                  <a:tcPr marL="85165" marR="85165"/>
                </a:tc>
              </a:tr>
              <a:tr h="370840">
                <a:tc>
                  <a:txBody>
                    <a:bodyPr/>
                    <a:lstStyle/>
                    <a:p>
                      <a:pPr algn="ctr" rtl="1"/>
                      <a:r>
                        <a:rPr lang="ar-SA" b="1" dirty="0" smtClean="0">
                          <a:solidFill>
                            <a:schemeClr val="tx2">
                              <a:lumMod val="50000"/>
                            </a:schemeClr>
                          </a:solidFill>
                        </a:rPr>
                        <a:t>الهدف</a:t>
                      </a:r>
                      <a:endParaRPr lang="ar-SA" b="1" dirty="0">
                        <a:solidFill>
                          <a:schemeClr val="tx2">
                            <a:lumMod val="50000"/>
                          </a:schemeClr>
                        </a:solidFill>
                      </a:endParaRPr>
                    </a:p>
                  </a:txBody>
                  <a:tcPr marL="85165" marR="85165"/>
                </a:tc>
                <a:tc>
                  <a:txBody>
                    <a:bodyPr/>
                    <a:lstStyle/>
                    <a:p>
                      <a:pPr algn="ctr" rtl="1"/>
                      <a:r>
                        <a:rPr lang="ar-SA" b="1" i="0" dirty="0" smtClean="0">
                          <a:solidFill>
                            <a:schemeClr val="accent1">
                              <a:lumMod val="75000"/>
                            </a:schemeClr>
                          </a:solidFill>
                        </a:rPr>
                        <a:t>القياس، التشخيص، العلاج</a:t>
                      </a:r>
                      <a:endParaRPr lang="ar-SA" b="1" i="0" dirty="0">
                        <a:solidFill>
                          <a:schemeClr val="accent1">
                            <a:lumMod val="75000"/>
                          </a:schemeClr>
                        </a:solidFill>
                      </a:endParaRPr>
                    </a:p>
                  </a:txBody>
                  <a:tcPr marL="85165" marR="85165"/>
                </a:tc>
                <a:tc>
                  <a:txBody>
                    <a:bodyPr/>
                    <a:lstStyle/>
                    <a:p>
                      <a:pPr algn="ctr" rtl="1"/>
                      <a:r>
                        <a:rPr lang="ar-SA" b="1" i="0" dirty="0" smtClean="0">
                          <a:solidFill>
                            <a:schemeClr val="accent1">
                              <a:lumMod val="75000"/>
                            </a:schemeClr>
                          </a:solidFill>
                        </a:rPr>
                        <a:t>التسلية والاستمتاع</a:t>
                      </a:r>
                      <a:endParaRPr lang="ar-SA" b="1" i="0" dirty="0">
                        <a:solidFill>
                          <a:schemeClr val="accent1">
                            <a:lumMod val="75000"/>
                          </a:schemeClr>
                        </a:solidFill>
                      </a:endParaRPr>
                    </a:p>
                  </a:txBody>
                  <a:tcPr marL="85165" marR="85165"/>
                </a:tc>
              </a:tr>
              <a:tr h="370840">
                <a:tc>
                  <a:txBody>
                    <a:bodyPr/>
                    <a:lstStyle/>
                    <a:p>
                      <a:pPr algn="ctr" rtl="1"/>
                      <a:r>
                        <a:rPr lang="ar-SA" b="1" dirty="0" smtClean="0">
                          <a:solidFill>
                            <a:schemeClr val="tx2">
                              <a:lumMod val="50000"/>
                            </a:schemeClr>
                          </a:solidFill>
                        </a:rPr>
                        <a:t>عملية التفاعل</a:t>
                      </a:r>
                      <a:endParaRPr lang="ar-SA" b="1" dirty="0">
                        <a:solidFill>
                          <a:schemeClr val="tx2">
                            <a:lumMod val="50000"/>
                          </a:schemeClr>
                        </a:solidFill>
                      </a:endParaRPr>
                    </a:p>
                  </a:txBody>
                  <a:tcPr marL="85165" marR="85165"/>
                </a:tc>
                <a:tc>
                  <a:txBody>
                    <a:bodyPr/>
                    <a:lstStyle/>
                    <a:p>
                      <a:pPr algn="ctr"/>
                      <a:r>
                        <a:rPr lang="ar-SA" b="1" i="0" dirty="0" smtClean="0">
                          <a:solidFill>
                            <a:schemeClr val="accent1">
                              <a:lumMod val="75000"/>
                            </a:schemeClr>
                          </a:solidFill>
                        </a:rPr>
                        <a:t>اهتمام زائد </a:t>
                      </a:r>
                      <a:r>
                        <a:rPr lang="ar-SA" b="1" i="0" dirty="0" err="1" smtClean="0">
                          <a:solidFill>
                            <a:schemeClr val="accent1">
                              <a:lumMod val="75000"/>
                            </a:schemeClr>
                          </a:solidFill>
                        </a:rPr>
                        <a:t>بها</a:t>
                      </a:r>
                      <a:endParaRPr lang="ar-SA" b="1" i="0" dirty="0">
                        <a:solidFill>
                          <a:schemeClr val="accent1">
                            <a:lumMod val="75000"/>
                          </a:schemeClr>
                        </a:solidFill>
                      </a:endParaRPr>
                    </a:p>
                  </a:txBody>
                  <a:tcPr marL="85165" marR="85165"/>
                </a:tc>
                <a:tc>
                  <a:txBody>
                    <a:bodyPr/>
                    <a:lstStyle/>
                    <a:p>
                      <a:pPr algn="ctr" rtl="1"/>
                      <a:r>
                        <a:rPr lang="ar-SA" b="1" i="0" dirty="0" smtClean="0">
                          <a:solidFill>
                            <a:schemeClr val="accent1">
                              <a:lumMod val="75000"/>
                            </a:schemeClr>
                          </a:solidFill>
                        </a:rPr>
                        <a:t>ليست موضع</a:t>
                      </a:r>
                      <a:r>
                        <a:rPr lang="ar-SA" b="1" i="0" baseline="0" dirty="0" smtClean="0">
                          <a:solidFill>
                            <a:schemeClr val="accent1">
                              <a:lumMod val="75000"/>
                            </a:schemeClr>
                          </a:solidFill>
                        </a:rPr>
                        <a:t> اهتمام</a:t>
                      </a:r>
                      <a:endParaRPr lang="ar-SA" b="1" i="0" dirty="0">
                        <a:solidFill>
                          <a:schemeClr val="accent1">
                            <a:lumMod val="75000"/>
                          </a:schemeClr>
                        </a:solidFill>
                      </a:endParaRPr>
                    </a:p>
                  </a:txBody>
                  <a:tcPr marL="85165" marR="85165"/>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1">
                    <a:lumMod val="75000"/>
                  </a:schemeClr>
                </a:solidFill>
                <a:latin typeface="Arial" pitchFamily="34" charset="0"/>
                <a:cs typeface="Arial" pitchFamily="34" charset="0"/>
              </a:rPr>
              <a:t>أشكال المقابلة وفقاً لسياقها</a:t>
            </a:r>
            <a:endParaRPr lang="ar-SA" b="1" dirty="0">
              <a:solidFill>
                <a:schemeClr val="accent1">
                  <a:lumMod val="75000"/>
                </a:schemeClr>
              </a:solidFill>
              <a:latin typeface="Arial" pitchFamily="34" charset="0"/>
              <a:cs typeface="Arial" pitchFamily="34" charset="0"/>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818404683"/>
              </p:ext>
            </p:extLst>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1">
                    <a:lumMod val="75000"/>
                  </a:schemeClr>
                </a:solidFill>
                <a:latin typeface="Arial" pitchFamily="34" charset="0"/>
                <a:cs typeface="Arial" pitchFamily="34" charset="0"/>
              </a:rPr>
              <a:t>أنواع المقابلة وفقاً لهدفها</a:t>
            </a:r>
            <a:endParaRPr lang="ar-SA" b="1" dirty="0">
              <a:solidFill>
                <a:schemeClr val="accent1">
                  <a:lumMod val="75000"/>
                </a:schemeClr>
              </a:solidFill>
              <a:latin typeface="Arial" pitchFamily="34" charset="0"/>
              <a:cs typeface="Arial" pitchFamily="34" charset="0"/>
            </a:endParaRPr>
          </a:p>
        </p:txBody>
      </p:sp>
      <p:graphicFrame>
        <p:nvGraphicFramePr>
          <p:cNvPr id="4" name="عنصر نائب للمحتوى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1">
                    <a:lumMod val="75000"/>
                  </a:schemeClr>
                </a:solidFill>
                <a:latin typeface="Arial" pitchFamily="34" charset="0"/>
                <a:cs typeface="Arial" pitchFamily="34" charset="0"/>
              </a:rPr>
              <a:t>أنواع المقابلة القياسية(المقننة)</a:t>
            </a:r>
            <a:endParaRPr lang="ar-SA" b="1" dirty="0">
              <a:solidFill>
                <a:schemeClr val="accent1">
                  <a:lumMod val="75000"/>
                </a:schemeClr>
              </a:solidFill>
              <a:latin typeface="Arial" pitchFamily="34" charset="0"/>
              <a:cs typeface="Arial" pitchFamily="34" charset="0"/>
            </a:endParaRPr>
          </a:p>
        </p:txBody>
      </p:sp>
      <p:sp>
        <p:nvSpPr>
          <p:cNvPr id="3" name="عنصر نائب للمحتوى 2"/>
          <p:cNvSpPr>
            <a:spLocks noGrp="1"/>
          </p:cNvSpPr>
          <p:nvPr>
            <p:ph idx="1"/>
          </p:nvPr>
        </p:nvSpPr>
        <p:spPr/>
        <p:txBody>
          <a:bodyPr>
            <a:normAutofit/>
          </a:bodyPr>
          <a:lstStyle/>
          <a:p>
            <a:pPr marL="514350" indent="-514350">
              <a:buFont typeface="+mj-cs"/>
              <a:buAutoNum type="arabic2Minus"/>
            </a:pPr>
            <a:r>
              <a:rPr lang="ar-SA" sz="2800" u="sng" dirty="0" smtClean="0">
                <a:solidFill>
                  <a:srgbClr val="FF0000"/>
                </a:solidFill>
              </a:rPr>
              <a:t>مقابلة الاستقبال أو الالتحاق بالمؤسسة:</a:t>
            </a:r>
          </a:p>
          <a:p>
            <a:pPr marL="514350" indent="-514350" algn="justLow">
              <a:buNone/>
            </a:pPr>
            <a:r>
              <a:rPr lang="ar-SA" sz="2400" dirty="0" smtClean="0">
                <a:solidFill>
                  <a:srgbClr val="0070C0"/>
                </a:solidFill>
              </a:rPr>
              <a:t>     تهدف إلى معرفة ما هي الأسباب التي دعت المستفيد إلى طلب المساعدة، بمعنى تحديد حالة المستفيد مبدئيا والنظر في إمكانية قبوله. عادة يسجل العميل بياناته الشخصية في نموذج أيضاً.</a:t>
            </a:r>
          </a:p>
          <a:p>
            <a:pPr marL="514350" indent="-514350">
              <a:buFont typeface="+mj-cs"/>
              <a:buAutoNum type="arabic2Minus"/>
            </a:pPr>
            <a:r>
              <a:rPr lang="ar-SA" sz="2800" u="sng" dirty="0" smtClean="0">
                <a:solidFill>
                  <a:srgbClr val="FF0000"/>
                </a:solidFill>
              </a:rPr>
              <a:t>مقابلة للحصول على التاريخ الشخصي والاجتماعي(دراسة الحالة):</a:t>
            </a:r>
          </a:p>
          <a:p>
            <a:pPr marL="514350" indent="-514350" algn="justLow">
              <a:buNone/>
            </a:pPr>
            <a:r>
              <a:rPr lang="ar-SA" sz="2400" dirty="0" smtClean="0">
                <a:solidFill>
                  <a:srgbClr val="0070C0"/>
                </a:solidFill>
              </a:rPr>
              <a:t>     تجمع بيانات شاملة عن تاريخ الحالة الشخصي والاجتماعي، والهدف منها تقديم قاعدة معلوماتية يبنى عليها تصور للمشكلة التي يعاني منها العميل.</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7239000" cy="5741380"/>
          </a:xfrm>
        </p:spPr>
        <p:txBody>
          <a:bodyPr>
            <a:normAutofit lnSpcReduction="10000"/>
          </a:bodyPr>
          <a:lstStyle/>
          <a:p>
            <a:pPr marL="514350" indent="-514350">
              <a:buFont typeface="+mj-cs"/>
              <a:buAutoNum type="arabic2Minus"/>
            </a:pPr>
            <a:r>
              <a:rPr lang="ar-SA" sz="2800" u="sng" dirty="0" smtClean="0">
                <a:solidFill>
                  <a:srgbClr val="FF0000"/>
                </a:solidFill>
              </a:rPr>
              <a:t>مقابلة  اختبار الحالة العقلية بهدف الفرز والتشخيص:</a:t>
            </a:r>
          </a:p>
          <a:p>
            <a:pPr marL="514350" indent="-514350">
              <a:buNone/>
            </a:pPr>
            <a:r>
              <a:rPr lang="ar-SA" sz="2400" dirty="0" smtClean="0">
                <a:solidFill>
                  <a:srgbClr val="0070C0"/>
                </a:solidFill>
              </a:rPr>
              <a:t>     هدفها التوصل إلى تشخيص مبدئي للحالة، بحث يتم التمييز بين الحالات تبعا لمعيار معين ، مثلا مدى صلاحية الفرد للتجنيد أو للدراسة أو لعمل معين.</a:t>
            </a:r>
            <a:endParaRPr lang="ar-SA" sz="2800" dirty="0" smtClean="0">
              <a:solidFill>
                <a:srgbClr val="0070C0"/>
              </a:solidFill>
            </a:endParaRPr>
          </a:p>
          <a:p>
            <a:pPr marL="514350" indent="-514350">
              <a:buFont typeface="+mj-cs"/>
              <a:buAutoNum type="arabic2Minus"/>
            </a:pPr>
            <a:r>
              <a:rPr lang="ar-SA" sz="2800" u="sng" dirty="0" smtClean="0">
                <a:solidFill>
                  <a:srgbClr val="FF0000"/>
                </a:solidFill>
              </a:rPr>
              <a:t>مقابلة قبل وبعد الاختبارات النفسية:</a:t>
            </a:r>
          </a:p>
          <a:p>
            <a:pPr marL="514350" indent="-514350">
              <a:buNone/>
            </a:pPr>
            <a:r>
              <a:rPr lang="ar-SA" sz="2400" dirty="0" smtClean="0">
                <a:solidFill>
                  <a:srgbClr val="0070C0"/>
                </a:solidFill>
              </a:rPr>
              <a:t>     تهدف إلى إعداد الحالة أو العميل وتهيئته لتطبيق الاختبارات النفسية عليها، وتكون موجزة هدفها إزالة المخاوف والقلق من الاختبار النفسي، أيضا التأكد من سلامة الحواس والقدرات الحركية</a:t>
            </a:r>
            <a:r>
              <a:rPr lang="ar-SA" sz="2800" dirty="0" smtClean="0">
                <a:solidFill>
                  <a:srgbClr val="0070C0"/>
                </a:solidFill>
              </a:rPr>
              <a:t>.</a:t>
            </a:r>
          </a:p>
          <a:p>
            <a:pPr marL="514350" indent="-514350">
              <a:buNone/>
            </a:pPr>
            <a:r>
              <a:rPr lang="ar-SA" sz="2400" dirty="0" smtClean="0">
                <a:solidFill>
                  <a:srgbClr val="0070C0"/>
                </a:solidFill>
              </a:rPr>
              <a:t>     وبعد تطبيق الاختبار يتم عمل مقابلة لهدف مناقشة العميل في نتائج اختباره دون التعمق في الفنيات أو إعطاء أرقام دقيقة والمطلوب الإيجاز والتبسيط في شرح النتائج.</a:t>
            </a:r>
          </a:p>
          <a:p>
            <a:pPr marL="514350" indent="-514350">
              <a:buNone/>
            </a:pPr>
            <a:endParaRPr lang="ar-SA" sz="2800" u="sng" dirty="0" smtClean="0">
              <a:solidFill>
                <a:srgbClr val="FF0000"/>
              </a:solidFill>
            </a:endParaRPr>
          </a:p>
          <a:p>
            <a:pPr>
              <a:buNone/>
            </a:pP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28670"/>
            <a:ext cx="7239000" cy="5527066"/>
          </a:xfrm>
        </p:spPr>
        <p:txBody>
          <a:bodyPr/>
          <a:lstStyle/>
          <a:p>
            <a:pPr marL="514350" indent="-514350">
              <a:buFont typeface="+mj-cs"/>
              <a:buAutoNum type="arabic2Minus"/>
            </a:pPr>
            <a:r>
              <a:rPr lang="ar-SA" sz="2400" u="sng" dirty="0" smtClean="0">
                <a:solidFill>
                  <a:srgbClr val="FF0000"/>
                </a:solidFill>
              </a:rPr>
              <a:t>المقابلة الممهدة للعلاج النفسي:</a:t>
            </a:r>
          </a:p>
          <a:p>
            <a:pPr marL="514350" indent="-514350">
              <a:buNone/>
            </a:pPr>
            <a:r>
              <a:rPr lang="ar-SA" sz="2400" dirty="0" smtClean="0">
                <a:solidFill>
                  <a:srgbClr val="0070C0"/>
                </a:solidFill>
              </a:rPr>
              <a:t>     تهدف إلى التمهيد للعلاج النفسي والتقليل من قلق العميل من جلسات العلاج لكونها موقفا جديداً، وإعطاء نبذه عنه وعما سيتبع من إجراءات، ونوع التعاون المطلوب أثناء العلاج وضرورة التعاون، وغرس الثقة في المعالج.</a:t>
            </a:r>
          </a:p>
          <a:p>
            <a:pPr marL="514350" indent="-514350">
              <a:buFont typeface="+mj-cs"/>
              <a:buAutoNum type="arabic2Minus"/>
            </a:pPr>
            <a:r>
              <a:rPr lang="ar-SA" sz="2400" u="sng" dirty="0" smtClean="0">
                <a:solidFill>
                  <a:srgbClr val="FF0000"/>
                </a:solidFill>
              </a:rPr>
              <a:t>المقابلة مع أقارب المريض وأصدقائه:</a:t>
            </a:r>
          </a:p>
          <a:p>
            <a:pPr marL="514350" indent="-514350">
              <a:buNone/>
            </a:pPr>
            <a:r>
              <a:rPr lang="ar-SA" sz="2400" dirty="0" smtClean="0">
                <a:solidFill>
                  <a:srgbClr val="0070C0"/>
                </a:solidFill>
              </a:rPr>
              <a:t>      لا يعد المريض ذاته مرجعا صادقا في كل ما يقوله أو يشكو منه، وخاصة إذا كانت هذه الشكاوي متصلة بالآخرين أو بما يفعلونه بالمريض، فقد يعاني من </a:t>
            </a:r>
            <a:r>
              <a:rPr lang="ar-SA" sz="2400" dirty="0" err="1" smtClean="0">
                <a:solidFill>
                  <a:srgbClr val="0070C0"/>
                </a:solidFill>
              </a:rPr>
              <a:t>توهمات</a:t>
            </a:r>
            <a:r>
              <a:rPr lang="ar-SA" sz="2400" dirty="0" smtClean="0">
                <a:solidFill>
                  <a:srgbClr val="0070C0"/>
                </a:solidFill>
              </a:rPr>
              <a:t> الشكوك،، أيضا أحيانا هناك معلومات لا يعرفها المريض مثل أمور عن طفولته ،فيستلزم مقابلة الوالدين أو الأقارب (البيئة الاجتماعية).</a:t>
            </a:r>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1">
                    <a:lumMod val="75000"/>
                  </a:schemeClr>
                </a:solidFill>
                <a:latin typeface="Arial" pitchFamily="34" charset="0"/>
                <a:cs typeface="Arial" pitchFamily="34" charset="0"/>
              </a:rPr>
              <a:t>محتويات المقابلة القياسية</a:t>
            </a:r>
            <a:endParaRPr lang="ar-SA" b="1" dirty="0">
              <a:solidFill>
                <a:schemeClr val="accent1">
                  <a:lumMod val="75000"/>
                </a:schemeClr>
              </a:solidFill>
              <a:latin typeface="Arial" pitchFamily="34" charset="0"/>
              <a:cs typeface="Arial" pitchFamily="34" charset="0"/>
            </a:endParaRPr>
          </a:p>
        </p:txBody>
      </p:sp>
      <p:sp>
        <p:nvSpPr>
          <p:cNvPr id="3" name="عنصر نائب للمحتوى 2"/>
          <p:cNvSpPr>
            <a:spLocks noGrp="1"/>
          </p:cNvSpPr>
          <p:nvPr>
            <p:ph idx="1"/>
          </p:nvPr>
        </p:nvSpPr>
        <p:spPr/>
        <p:txBody>
          <a:bodyPr>
            <a:normAutofit/>
          </a:bodyPr>
          <a:lstStyle/>
          <a:p>
            <a:pPr>
              <a:buFont typeface="Wingdings" pitchFamily="2" charset="2"/>
              <a:buChar char="ü"/>
            </a:pPr>
            <a:r>
              <a:rPr lang="ar-SA" sz="2400" dirty="0" smtClean="0">
                <a:solidFill>
                  <a:srgbClr val="0070C0"/>
                </a:solidFill>
              </a:rPr>
              <a:t>صياغة العميل </a:t>
            </a:r>
            <a:r>
              <a:rPr lang="ar-SA" sz="2400" dirty="0" err="1" smtClean="0">
                <a:solidFill>
                  <a:srgbClr val="0070C0"/>
                </a:solidFill>
              </a:rPr>
              <a:t>لمشكلته</a:t>
            </a:r>
            <a:r>
              <a:rPr lang="ar-SA" sz="2400" dirty="0" err="1" smtClean="0"/>
              <a:t>:بطريقة</a:t>
            </a:r>
            <a:r>
              <a:rPr lang="ar-SA" sz="2400" dirty="0" smtClean="0"/>
              <a:t> حرة ودون مقاطعة.</a:t>
            </a:r>
          </a:p>
          <a:p>
            <a:pPr>
              <a:buFont typeface="Wingdings" pitchFamily="2" charset="2"/>
              <a:buChar char="ü"/>
            </a:pPr>
            <a:r>
              <a:rPr lang="ar-SA" sz="2400" dirty="0" smtClean="0">
                <a:solidFill>
                  <a:srgbClr val="0070C0"/>
                </a:solidFill>
              </a:rPr>
              <a:t>الحديث المتبادل بين الأخصائي والعميل.</a:t>
            </a:r>
          </a:p>
          <a:p>
            <a:pPr>
              <a:buFont typeface="Wingdings" pitchFamily="2" charset="2"/>
              <a:buChar char="ü"/>
            </a:pPr>
            <a:r>
              <a:rPr lang="ar-SA" sz="2400" dirty="0" smtClean="0">
                <a:solidFill>
                  <a:srgbClr val="0070C0"/>
                </a:solidFill>
              </a:rPr>
              <a:t>ميول العميل واهتماماته: </a:t>
            </a:r>
            <a:r>
              <a:rPr lang="ar-SA" sz="2400" dirty="0" smtClean="0"/>
              <a:t>مدى رضاه عنها ومن يشاركه اهتماماته</a:t>
            </a:r>
          </a:p>
          <a:p>
            <a:pPr>
              <a:buFont typeface="Wingdings" pitchFamily="2" charset="2"/>
              <a:buChar char="ü"/>
            </a:pPr>
            <a:r>
              <a:rPr lang="ar-SA" sz="2400" dirty="0" smtClean="0">
                <a:solidFill>
                  <a:srgbClr val="0070C0"/>
                </a:solidFill>
              </a:rPr>
              <a:t>طموح العميل ونظرته </a:t>
            </a:r>
            <a:r>
              <a:rPr lang="ar-SA" sz="2400" dirty="0" err="1" smtClean="0">
                <a:solidFill>
                  <a:srgbClr val="0070C0"/>
                </a:solidFill>
              </a:rPr>
              <a:t>للمستقبل:</a:t>
            </a:r>
            <a:r>
              <a:rPr lang="ar-SA" sz="2400" dirty="0" err="1" smtClean="0"/>
              <a:t>خاصة</a:t>
            </a:r>
            <a:r>
              <a:rPr lang="ar-SA" sz="2400" dirty="0" smtClean="0"/>
              <a:t> في أمور الدراسة والزواج والاسرة وتوقعات النجاح والفشل.</a:t>
            </a:r>
          </a:p>
          <a:p>
            <a:pPr>
              <a:buFont typeface="Wingdings" pitchFamily="2" charset="2"/>
              <a:buChar char="ü"/>
            </a:pPr>
            <a:r>
              <a:rPr lang="ar-SA" sz="2400" dirty="0" smtClean="0"/>
              <a:t>دوافع العميل.</a:t>
            </a:r>
          </a:p>
          <a:p>
            <a:pPr>
              <a:buFont typeface="Wingdings" pitchFamily="2" charset="2"/>
              <a:buChar char="ü"/>
            </a:pPr>
            <a:r>
              <a:rPr lang="ar-SA" sz="2400" dirty="0" smtClean="0"/>
              <a:t>استبصار العميل بما يواجهه من عوائق واحباطات.</a:t>
            </a:r>
          </a:p>
          <a:p>
            <a:pPr>
              <a:buFont typeface="Wingdings" pitchFamily="2" charset="2"/>
              <a:buChar char="ü"/>
            </a:pPr>
            <a:r>
              <a:rPr lang="ar-SA" sz="2400" dirty="0" smtClean="0"/>
              <a:t>الخبرات المسببة للاكتئاب واستجابة العميل لها.</a:t>
            </a:r>
          </a:p>
          <a:p>
            <a:pPr>
              <a:buFont typeface="Wingdings" pitchFamily="2" charset="2"/>
              <a:buChar char="ü"/>
            </a:pPr>
            <a:r>
              <a:rPr lang="ar-SA" sz="2400" dirty="0" smtClean="0"/>
              <a:t>الحالة المزاجية والانفعالية للعميل.</a:t>
            </a:r>
          </a:p>
          <a:p>
            <a:pPr>
              <a:buFont typeface="Wingdings" pitchFamily="2" charset="2"/>
              <a:buChar char="ü"/>
            </a:pPr>
            <a:r>
              <a:rPr lang="ar-SA" sz="2400" dirty="0" smtClean="0"/>
              <a:t>تحديد جوانب القلق والهم التي يعاني منها العميل.</a:t>
            </a:r>
          </a:p>
          <a:p>
            <a:pPr>
              <a:buNone/>
            </a:pPr>
            <a:endParaRPr lang="ar-SA" sz="2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436</TotalTime>
  <Words>1555</Words>
  <Application>Microsoft Office PowerPoint</Application>
  <PresentationFormat>عرض على الشاشة (3:4)‏</PresentationFormat>
  <Paragraphs>228</Paragraphs>
  <Slides>26</Slides>
  <Notes>0</Notes>
  <HiddenSlides>0</HiddenSlides>
  <MMClips>0</MMClips>
  <ScaleCrop>false</ScaleCrop>
  <HeadingPairs>
    <vt:vector size="4" baseType="variant">
      <vt:variant>
        <vt:lpstr>نسق</vt:lpstr>
      </vt:variant>
      <vt:variant>
        <vt:i4>1</vt:i4>
      </vt:variant>
      <vt:variant>
        <vt:lpstr>عناوين الشرائح</vt:lpstr>
      </vt:variant>
      <vt:variant>
        <vt:i4>26</vt:i4>
      </vt:variant>
    </vt:vector>
  </HeadingPairs>
  <TitlesOfParts>
    <vt:vector size="27" baseType="lpstr">
      <vt:lpstr>وافر</vt:lpstr>
      <vt:lpstr>طرق قياس الشخصية:المقابلة</vt:lpstr>
      <vt:lpstr>تعريفها </vt:lpstr>
      <vt:lpstr>أوجه الشبه والاختلاف بين المقابلة والمحادثة العادية</vt:lpstr>
      <vt:lpstr>أشكال المقابلة وفقاً لسياقها</vt:lpstr>
      <vt:lpstr>أنواع المقابلة وفقاً لهدفها</vt:lpstr>
      <vt:lpstr>أنواع المقابلة القياسية(المقننة)</vt:lpstr>
      <vt:lpstr>عرض تقديمي في PowerPoint</vt:lpstr>
      <vt:lpstr>عرض تقديمي في PowerPoint</vt:lpstr>
      <vt:lpstr>محتويات المقابلة القياسية</vt:lpstr>
      <vt:lpstr>عرض تقديمي في PowerPoint</vt:lpstr>
      <vt:lpstr>أسس(مبادئ) المقابلة</vt:lpstr>
      <vt:lpstr>عرض تقديمي في PowerPoint</vt:lpstr>
      <vt:lpstr>خصائص المقابلة الجيدة</vt:lpstr>
      <vt:lpstr>جوانب مهمة في المقابلة</vt:lpstr>
      <vt:lpstr>شروط المقابلة الناجحة</vt:lpstr>
      <vt:lpstr>أهم صفات الاختصاصي الناجح في موقف المقابلة</vt:lpstr>
      <vt:lpstr>أهم صفات الاختصاصي الناجح في موقف المقابلة</vt:lpstr>
      <vt:lpstr>توصيات مهمة لأخصائية ناجحة</vt:lpstr>
      <vt:lpstr>توصيات مهمة لأخصائية ناجحة</vt:lpstr>
      <vt:lpstr>مزايا المقابلة</vt:lpstr>
      <vt:lpstr>مزايا المقابلة</vt:lpstr>
      <vt:lpstr>عيوب المقابلة</vt:lpstr>
      <vt:lpstr>هرم المقابلة</vt:lpstr>
      <vt:lpstr>المربعات التسعة للمقابلة (30دقيقة)</vt:lpstr>
      <vt:lpstr>إضاءات مهمة</vt:lpstr>
      <vt:lpstr>إضاءات مهمة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مرحبا</dc:creator>
  <cp:lastModifiedBy>majdah</cp:lastModifiedBy>
  <cp:revision>45</cp:revision>
  <dcterms:created xsi:type="dcterms:W3CDTF">2014-02-14T12:49:18Z</dcterms:created>
  <dcterms:modified xsi:type="dcterms:W3CDTF">2014-10-16T04:43:26Z</dcterms:modified>
</cp:coreProperties>
</file>