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306" r:id="rId2"/>
    <p:sldId id="256" r:id="rId3"/>
    <p:sldId id="269" r:id="rId4"/>
    <p:sldId id="265" r:id="rId5"/>
    <p:sldId id="268" r:id="rId6"/>
    <p:sldId id="272" r:id="rId7"/>
    <p:sldId id="307" r:id="rId8"/>
    <p:sldId id="295" r:id="rId9"/>
    <p:sldId id="296" r:id="rId10"/>
    <p:sldId id="297" r:id="rId11"/>
    <p:sldId id="298" r:id="rId12"/>
    <p:sldId id="299" r:id="rId13"/>
    <p:sldId id="291"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72" y="13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A4F71543-9408-4695-BF64-A662B90B9327}" type="datetimeFigureOut">
              <a:rPr lang="ar-SA" smtClean="0"/>
              <a:pPr/>
              <a:t>23/04/35</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783533FE-AAFC-4E3B-B113-83490F7C5C7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4F71543-9408-4695-BF64-A662B90B9327}" type="datetimeFigureOut">
              <a:rPr lang="ar-SA" smtClean="0"/>
              <a:pPr/>
              <a:t>23/04/35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83533FE-AAFC-4E3B-B113-83490F7C5C7D}" type="slidenum">
              <a:rPr lang="ar-SA" smtClean="0"/>
              <a:pPr/>
              <a:t>‹#›</a:t>
            </a:fld>
            <a:endParaRPr lang="ar-SA"/>
          </a:p>
        </p:txBody>
      </p:sp>
    </p:spTree>
  </p:cSld>
  <p:clrMapOvr>
    <a:masterClrMapping/>
  </p:clrMapOvr>
  <p:transition>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4F71543-9408-4695-BF64-A662B90B9327}" type="datetimeFigureOut">
              <a:rPr lang="ar-SA" smtClean="0"/>
              <a:pPr/>
              <a:t>23/04/35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83533FE-AAFC-4E3B-B113-83490F7C5C7D}" type="slidenum">
              <a:rPr lang="ar-SA" smtClean="0"/>
              <a:pPr/>
              <a:t>‹#›</a:t>
            </a:fld>
            <a:endParaRPr lang="ar-SA"/>
          </a:p>
        </p:txBody>
      </p:sp>
    </p:spTree>
  </p:cSld>
  <p:clrMapOvr>
    <a:masterClrMapping/>
  </p:clrMapOvr>
  <p:transition>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A4F71543-9408-4695-BF64-A662B90B9327}" type="datetimeFigureOut">
              <a:rPr lang="ar-SA" smtClean="0"/>
              <a:pPr/>
              <a:t>23/04/35</a:t>
            </a:fld>
            <a:endParaRPr lang="ar-SA"/>
          </a:p>
        </p:txBody>
      </p:sp>
      <p:sp>
        <p:nvSpPr>
          <p:cNvPr id="9" name="عنصر نائب لرقم الشريحة 8"/>
          <p:cNvSpPr>
            <a:spLocks noGrp="1"/>
          </p:cNvSpPr>
          <p:nvPr>
            <p:ph type="sldNum" sz="quarter" idx="15"/>
          </p:nvPr>
        </p:nvSpPr>
        <p:spPr/>
        <p:txBody>
          <a:bodyPr rtlCol="0"/>
          <a:lstStyle/>
          <a:p>
            <a:fld id="{783533FE-AAFC-4E3B-B113-83490F7C5C7D}"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transition>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A4F71543-9408-4695-BF64-A662B90B9327}" type="datetimeFigureOut">
              <a:rPr lang="ar-SA" smtClean="0"/>
              <a:pPr/>
              <a:t>23/04/35</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783533FE-AAFC-4E3B-B113-83490F7C5C7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A4F71543-9408-4695-BF64-A662B90B9327}" type="datetimeFigureOut">
              <a:rPr lang="ar-SA" smtClean="0"/>
              <a:pPr/>
              <a:t>23/04/35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83533FE-AAFC-4E3B-B113-83490F7C5C7D}"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A4F71543-9408-4695-BF64-A662B90B9327}" type="datetimeFigureOut">
              <a:rPr lang="ar-SA" smtClean="0"/>
              <a:pPr/>
              <a:t>23/04/35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83533FE-AAFC-4E3B-B113-83490F7C5C7D}"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transition>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A4F71543-9408-4695-BF64-A662B90B9327}" type="datetimeFigureOut">
              <a:rPr lang="ar-SA" smtClean="0"/>
              <a:pPr/>
              <a:t>23/04/35</a:t>
            </a:fld>
            <a:endParaRPr lang="ar-SA"/>
          </a:p>
        </p:txBody>
      </p:sp>
      <p:sp>
        <p:nvSpPr>
          <p:cNvPr id="7" name="عنصر نائب لرقم الشريحة 6"/>
          <p:cNvSpPr>
            <a:spLocks noGrp="1"/>
          </p:cNvSpPr>
          <p:nvPr>
            <p:ph type="sldNum" sz="quarter" idx="11"/>
          </p:nvPr>
        </p:nvSpPr>
        <p:spPr/>
        <p:txBody>
          <a:bodyPr rtlCol="0"/>
          <a:lstStyle/>
          <a:p>
            <a:fld id="{783533FE-AAFC-4E3B-B113-83490F7C5C7D}"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transition>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4F71543-9408-4695-BF64-A662B90B9327}" type="datetimeFigureOut">
              <a:rPr lang="ar-SA" smtClean="0"/>
              <a:pPr/>
              <a:t>23/04/35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83533FE-AAFC-4E3B-B113-83490F7C5C7D}" type="slidenum">
              <a:rPr lang="ar-SA" smtClean="0"/>
              <a:pPr/>
              <a:t>‹#›</a:t>
            </a:fld>
            <a:endParaRPr lang="ar-SA"/>
          </a:p>
        </p:txBody>
      </p:sp>
    </p:spTree>
  </p:cSld>
  <p:clrMapOvr>
    <a:masterClrMapping/>
  </p:clrMapOvr>
  <p:transition>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A4F71543-9408-4695-BF64-A662B90B9327}" type="datetimeFigureOut">
              <a:rPr lang="ar-SA" smtClean="0"/>
              <a:pPr/>
              <a:t>23/04/35</a:t>
            </a:fld>
            <a:endParaRPr lang="ar-SA"/>
          </a:p>
        </p:txBody>
      </p:sp>
      <p:sp>
        <p:nvSpPr>
          <p:cNvPr id="22" name="عنصر نائب لرقم الشريحة 21"/>
          <p:cNvSpPr>
            <a:spLocks noGrp="1"/>
          </p:cNvSpPr>
          <p:nvPr>
            <p:ph type="sldNum" sz="quarter" idx="15"/>
          </p:nvPr>
        </p:nvSpPr>
        <p:spPr/>
        <p:txBody>
          <a:bodyPr rtlCol="0"/>
          <a:lstStyle/>
          <a:p>
            <a:fld id="{783533FE-AAFC-4E3B-B113-83490F7C5C7D}"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A4F71543-9408-4695-BF64-A662B90B9327}" type="datetimeFigureOut">
              <a:rPr lang="ar-SA" smtClean="0"/>
              <a:pPr/>
              <a:t>23/04/35</a:t>
            </a:fld>
            <a:endParaRPr lang="ar-SA"/>
          </a:p>
        </p:txBody>
      </p:sp>
      <p:sp>
        <p:nvSpPr>
          <p:cNvPr id="18" name="عنصر نائب لرقم الشريحة 17"/>
          <p:cNvSpPr>
            <a:spLocks noGrp="1"/>
          </p:cNvSpPr>
          <p:nvPr>
            <p:ph type="sldNum" sz="quarter" idx="11"/>
          </p:nvPr>
        </p:nvSpPr>
        <p:spPr/>
        <p:txBody>
          <a:bodyPr rtlCol="0"/>
          <a:lstStyle/>
          <a:p>
            <a:fld id="{783533FE-AAFC-4E3B-B113-83490F7C5C7D}"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transition>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4F71543-9408-4695-BF64-A662B90B9327}" type="datetimeFigureOut">
              <a:rPr lang="ar-SA" smtClean="0"/>
              <a:pPr/>
              <a:t>23/04/35</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83533FE-AAFC-4E3B-B113-83490F7C5C7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edge/>
  </p:transition>
  <p:timing>
    <p:tnLst>
      <p:par>
        <p:cTn id="1" dur="indefinite" restart="never" nodeType="tmRoot"/>
      </p:par>
    </p:tnLst>
  </p:timing>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2286000" y="1268760"/>
            <a:ext cx="6172200" cy="2808312"/>
          </a:xfrm>
        </p:spPr>
        <p:txBody>
          <a:bodyPr>
            <a:normAutofit/>
          </a:bodyPr>
          <a:lstStyle/>
          <a:p>
            <a:pPr algn="ctr"/>
            <a:r>
              <a:rPr lang="ar-SA" sz="9600" b="1" dirty="0" smtClean="0"/>
              <a:t>نظريات النمو</a:t>
            </a:r>
            <a:endParaRPr lang="ar-SA" sz="9600" b="1" dirty="0"/>
          </a:p>
        </p:txBody>
      </p:sp>
      <p:sp>
        <p:nvSpPr>
          <p:cNvPr id="2" name="عنوان فرعي 1"/>
          <p:cNvSpPr>
            <a:spLocks noGrp="1"/>
          </p:cNvSpPr>
          <p:nvPr>
            <p:ph type="subTitle" idx="1"/>
          </p:nvPr>
        </p:nvSpPr>
        <p:spPr/>
        <p:txBody>
          <a:bodyPr/>
          <a:lstStyle/>
          <a:p>
            <a:endParaRPr lang="ar-SA"/>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b="1" dirty="0"/>
          </a:p>
        </p:txBody>
      </p:sp>
      <p:sp>
        <p:nvSpPr>
          <p:cNvPr id="3" name="عنصر نائب للمحتوى 2"/>
          <p:cNvSpPr>
            <a:spLocks noGrp="1"/>
          </p:cNvSpPr>
          <p:nvPr>
            <p:ph sz="quarter" idx="1"/>
          </p:nvPr>
        </p:nvSpPr>
        <p:spPr/>
        <p:txBody>
          <a:bodyPr>
            <a:normAutofit/>
          </a:bodyPr>
          <a:lstStyle/>
          <a:p>
            <a:pPr algn="just">
              <a:defRPr/>
            </a:pPr>
            <a:r>
              <a:rPr lang="ar-SA" b="1" dirty="0" smtClean="0">
                <a:solidFill>
                  <a:srgbClr val="FF9900"/>
                </a:solidFill>
                <a:latin typeface="Arial Rounded MT Bold" pitchFamily="34" charset="0"/>
              </a:rPr>
              <a:t>2- مرحلة الاستقلال مقابل الشك والخجل</a:t>
            </a:r>
          </a:p>
          <a:p>
            <a:pPr algn="just">
              <a:defRPr/>
            </a:pPr>
            <a:r>
              <a:rPr lang="ar-SA" b="1" dirty="0" smtClean="0">
                <a:latin typeface="Arial Rounded MT Bold" pitchFamily="34" charset="0"/>
              </a:rPr>
              <a:t>تحدث هذه الأزمة في مرحلة الطفولة المبكرة </a:t>
            </a:r>
          </a:p>
          <a:p>
            <a:pPr algn="just">
              <a:defRPr/>
            </a:pPr>
            <a:r>
              <a:rPr lang="ar-SA" b="1" dirty="0" smtClean="0">
                <a:latin typeface="Arial Rounded MT Bold" pitchFamily="34" charset="0"/>
              </a:rPr>
              <a:t>يقوم الطفل بتفحص والديه والبيئة المحيطة </a:t>
            </a:r>
            <a:r>
              <a:rPr lang="ar-SA" b="1" dirty="0" err="1" smtClean="0">
                <a:latin typeface="Arial Rounded MT Bold" pitchFamily="34" charset="0"/>
              </a:rPr>
              <a:t>به</a:t>
            </a:r>
            <a:endParaRPr lang="ar-SA" b="1" dirty="0" smtClean="0">
              <a:latin typeface="Arial Rounded MT Bold" pitchFamily="34" charset="0"/>
            </a:endParaRPr>
          </a:p>
          <a:p>
            <a:pPr algn="just">
              <a:defRPr/>
            </a:pPr>
            <a:r>
              <a:rPr lang="ar-SA" b="1" dirty="0" smtClean="0">
                <a:latin typeface="Arial Rounded MT Bold" pitchFamily="34" charset="0"/>
              </a:rPr>
              <a:t>أهم ما يميز هذه المرحلة هو الوصول إلى تحقيق الضبط الذاتي </a:t>
            </a:r>
          </a:p>
          <a:p>
            <a:pPr algn="just">
              <a:defRPr/>
            </a:pPr>
            <a:r>
              <a:rPr lang="ar-SA" b="1" dirty="0" smtClean="0">
                <a:latin typeface="Arial Rounded MT Bold" pitchFamily="34" charset="0"/>
              </a:rPr>
              <a:t>إذا تحقق ذلك للطفل فهو يكون تخطى هذه الأزمة بسلام </a:t>
            </a:r>
          </a:p>
          <a:p>
            <a:pPr algn="just">
              <a:defRPr/>
            </a:pPr>
            <a:r>
              <a:rPr lang="ar-SA" b="1" dirty="0" smtClean="0">
                <a:latin typeface="Arial Rounded MT Bold" pitchFamily="34" charset="0"/>
              </a:rPr>
              <a:t>الضبط المبالغ فيه من قبل الوالدين وزيادة التحكم في تصرفات الطفل يؤدى إلى نمو الشعور بالشك والريبة والخجل </a:t>
            </a:r>
          </a:p>
          <a:p>
            <a:pPr algn="just">
              <a:defRPr/>
            </a:pPr>
            <a:r>
              <a:rPr lang="ar-SA" b="1" dirty="0" smtClean="0">
                <a:latin typeface="Arial Rounded MT Bold" pitchFamily="34" charset="0"/>
              </a:rPr>
              <a:t>تتأثر هذه المرحلة بالمرحلة السابقة وتعتمد عليها .</a:t>
            </a:r>
          </a:p>
          <a:p>
            <a:endParaRPr lang="ar-SA" dirty="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dirty="0"/>
          </a:p>
        </p:txBody>
      </p:sp>
      <p:sp>
        <p:nvSpPr>
          <p:cNvPr id="3" name="عنصر نائب للمحتوى 2"/>
          <p:cNvSpPr>
            <a:spLocks noGrp="1"/>
          </p:cNvSpPr>
          <p:nvPr>
            <p:ph sz="quarter" idx="1"/>
          </p:nvPr>
        </p:nvSpPr>
        <p:spPr/>
        <p:txBody>
          <a:bodyPr>
            <a:normAutofit/>
          </a:bodyPr>
          <a:lstStyle/>
          <a:p>
            <a:pPr algn="just">
              <a:defRPr/>
            </a:pPr>
            <a:r>
              <a:rPr lang="ar-SA" b="1" dirty="0" smtClean="0">
                <a:solidFill>
                  <a:srgbClr val="FF9900"/>
                </a:solidFill>
                <a:latin typeface="Arial Rounded MT Bold" pitchFamily="34" charset="0"/>
              </a:rPr>
              <a:t>3- مرحلة المبادرة مقابل الشعور بالذنب</a:t>
            </a:r>
          </a:p>
          <a:p>
            <a:pPr algn="just">
              <a:defRPr/>
            </a:pPr>
            <a:r>
              <a:rPr lang="ar-SA" b="1" dirty="0" smtClean="0">
                <a:latin typeface="Arial Rounded MT Bold" pitchFamily="34" charset="0"/>
              </a:rPr>
              <a:t>تحدث هذه الأزمة في مرحلة الطفولة المتوسطة</a:t>
            </a:r>
          </a:p>
          <a:p>
            <a:pPr algn="just">
              <a:defRPr/>
            </a:pPr>
            <a:r>
              <a:rPr lang="ar-SA" b="1" dirty="0" smtClean="0">
                <a:latin typeface="Arial Rounded MT Bold" pitchFamily="34" charset="0"/>
              </a:rPr>
              <a:t>المبادرة تعني الاعتماد علي الذات في الإقبال علي البيئة المحيطة </a:t>
            </a:r>
          </a:p>
          <a:p>
            <a:pPr algn="just">
              <a:defRPr/>
            </a:pPr>
            <a:r>
              <a:rPr lang="ar-SA" b="1" dirty="0" smtClean="0">
                <a:latin typeface="Arial Rounded MT Bold" pitchFamily="34" charset="0"/>
              </a:rPr>
              <a:t>يبدأ في هذه المرحلة نمو الضمير الذي هو بمثابة غرفة التحكم الداخلية لكل تصرفات الطفل .</a:t>
            </a:r>
          </a:p>
          <a:p>
            <a:pPr algn="just">
              <a:defRPr/>
            </a:pPr>
            <a:r>
              <a:rPr lang="ar-SA" b="1" dirty="0" smtClean="0">
                <a:latin typeface="Arial Rounded MT Bold" pitchFamily="34" charset="0"/>
              </a:rPr>
              <a:t>يحتاج الأطفال في هذه المرحلة إلي تدعيم وتعزيز سلوك المبادرة عن طريق تشجيع الآباء والإخوة والمعلمين .</a:t>
            </a:r>
          </a:p>
          <a:p>
            <a:pPr algn="just">
              <a:defRPr/>
            </a:pPr>
            <a:r>
              <a:rPr lang="ar-SA" b="1" dirty="0" smtClean="0">
                <a:latin typeface="Arial Rounded MT Bold" pitchFamily="34" charset="0"/>
              </a:rPr>
              <a:t>يجب أن نشعر الأطفال بأنهم مقبولون دون التدخل المباشر في نمط السلوك الذي يصدر منهم</a:t>
            </a:r>
          </a:p>
          <a:p>
            <a:endParaRPr lang="ar-SA" dirty="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dirty="0"/>
          </a:p>
        </p:txBody>
      </p:sp>
      <p:sp>
        <p:nvSpPr>
          <p:cNvPr id="3" name="عنصر نائب للمحتوى 2"/>
          <p:cNvSpPr>
            <a:spLocks noGrp="1"/>
          </p:cNvSpPr>
          <p:nvPr>
            <p:ph sz="quarter" idx="1"/>
          </p:nvPr>
        </p:nvSpPr>
        <p:spPr/>
        <p:txBody>
          <a:bodyPr>
            <a:normAutofit/>
          </a:bodyPr>
          <a:lstStyle/>
          <a:p>
            <a:pPr algn="just">
              <a:defRPr/>
            </a:pPr>
            <a:r>
              <a:rPr lang="ar-SA" b="1" dirty="0" smtClean="0">
                <a:solidFill>
                  <a:srgbClr val="FF9900"/>
                </a:solidFill>
                <a:latin typeface="Arial Rounded MT Bold" pitchFamily="34" charset="0"/>
              </a:rPr>
              <a:t>4- مرحلة الإنتاجية مقابل الشعور بالدونية</a:t>
            </a:r>
          </a:p>
          <a:p>
            <a:pPr algn="just">
              <a:defRPr/>
            </a:pPr>
            <a:r>
              <a:rPr lang="ar-SA" b="1" dirty="0" smtClean="0">
                <a:latin typeface="Arial Rounded MT Bold" pitchFamily="34" charset="0"/>
              </a:rPr>
              <a:t>يطلق البعض علي هذه المرحلة مصطلح مرحلة الانجاز مقابل الدونية</a:t>
            </a:r>
          </a:p>
          <a:p>
            <a:pPr algn="just">
              <a:defRPr/>
            </a:pPr>
            <a:r>
              <a:rPr lang="ar-SA" b="1" dirty="0" smtClean="0">
                <a:latin typeface="Arial Rounded MT Bold" pitchFamily="34" charset="0"/>
              </a:rPr>
              <a:t>وهي تعني شعور الطفل بأنه اقل من الآخرين .</a:t>
            </a:r>
          </a:p>
          <a:p>
            <a:pPr algn="just">
              <a:defRPr/>
            </a:pPr>
            <a:r>
              <a:rPr lang="ar-SA" b="1" dirty="0" smtClean="0">
                <a:latin typeface="Arial Rounded MT Bold" pitchFamily="34" charset="0"/>
              </a:rPr>
              <a:t>تحدث في الفترة ما بين مرحلة رياض الأطفال حتى عمر البلوغ </a:t>
            </a:r>
          </a:p>
          <a:p>
            <a:pPr algn="just">
              <a:defRPr/>
            </a:pPr>
            <a:r>
              <a:rPr lang="ar-SA" b="1" dirty="0" smtClean="0">
                <a:latin typeface="Arial Rounded MT Bold" pitchFamily="34" charset="0"/>
              </a:rPr>
              <a:t>يتحتم علي الطفل في هذه المرحلة إتقان الأشياء لان الفشل المتكرر ينمي الشعور بالعجز والنقص والدونية .</a:t>
            </a:r>
          </a:p>
          <a:p>
            <a:pPr algn="just">
              <a:defRPr/>
            </a:pPr>
            <a:r>
              <a:rPr lang="ar-SA" b="1" dirty="0" smtClean="0">
                <a:latin typeface="Arial Rounded MT Bold" pitchFamily="34" charset="0"/>
              </a:rPr>
              <a:t>لابد أن يدرك الآباء قدرات وإمكانيات أبنائهم لان المبالغة في تقدير الابن أو البنت قد يأتي بنتائج عكسية .</a:t>
            </a:r>
          </a:p>
          <a:p>
            <a:pPr algn="just">
              <a:defRPr/>
            </a:pPr>
            <a:r>
              <a:rPr lang="ar-SA" b="1" dirty="0" smtClean="0">
                <a:latin typeface="Arial Rounded MT Bold" pitchFamily="34" charset="0"/>
              </a:rPr>
              <a:t>يتعلم الأطفال أيضا المهارات الضرورية التي تلزم للتعامل مع مجتمع الراشدين .</a:t>
            </a:r>
          </a:p>
          <a:p>
            <a:endParaRPr lang="ar-SA"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المراجع</a:t>
            </a:r>
            <a:endParaRPr lang="ar-SA" b="1" dirty="0"/>
          </a:p>
        </p:txBody>
      </p:sp>
      <p:sp>
        <p:nvSpPr>
          <p:cNvPr id="3" name="عنصر نائب للمحتوى 2"/>
          <p:cNvSpPr>
            <a:spLocks noGrp="1"/>
          </p:cNvSpPr>
          <p:nvPr>
            <p:ph sz="quarter" idx="1"/>
          </p:nvPr>
        </p:nvSpPr>
        <p:spPr/>
        <p:txBody>
          <a:bodyPr>
            <a:normAutofit fontScale="85000" lnSpcReduction="20000"/>
          </a:bodyPr>
          <a:lstStyle/>
          <a:p>
            <a:r>
              <a:rPr lang="ar-SA" sz="2800" dirty="0" err="1" smtClean="0">
                <a:solidFill>
                  <a:schemeClr val="accent1">
                    <a:lumMod val="50000"/>
                  </a:schemeClr>
                </a:solidFill>
              </a:rPr>
              <a:t>باتريسيا</a:t>
            </a:r>
            <a:r>
              <a:rPr lang="ar-SA" sz="2800" dirty="0" smtClean="0">
                <a:solidFill>
                  <a:schemeClr val="accent1">
                    <a:lumMod val="50000"/>
                  </a:schemeClr>
                </a:solidFill>
              </a:rPr>
              <a:t> </a:t>
            </a:r>
            <a:r>
              <a:rPr lang="ar-SA" sz="2800" dirty="0" err="1" smtClean="0">
                <a:solidFill>
                  <a:schemeClr val="accent1">
                    <a:lumMod val="50000"/>
                  </a:schemeClr>
                </a:solidFill>
              </a:rPr>
              <a:t>ميلر</a:t>
            </a:r>
            <a:r>
              <a:rPr lang="ar-SA" sz="2800" dirty="0" smtClean="0">
                <a:solidFill>
                  <a:schemeClr val="accent1">
                    <a:lumMod val="50000"/>
                  </a:schemeClr>
                </a:solidFill>
              </a:rPr>
              <a:t>, </a:t>
            </a:r>
            <a:r>
              <a:rPr lang="ar-SA" sz="2800" dirty="0" err="1" smtClean="0">
                <a:solidFill>
                  <a:schemeClr val="accent1">
                    <a:lumMod val="50000"/>
                  </a:schemeClr>
                </a:solidFill>
              </a:rPr>
              <a:t>ف</a:t>
            </a:r>
            <a:r>
              <a:rPr lang="ar-SA" sz="2800" dirty="0" smtClean="0">
                <a:solidFill>
                  <a:schemeClr val="accent1">
                    <a:lumMod val="50000"/>
                  </a:schemeClr>
                </a:solidFill>
              </a:rPr>
              <a:t>. (2011). </a:t>
            </a:r>
            <a:r>
              <a:rPr lang="ar-SA" sz="2800" b="1" dirty="0" smtClean="0">
                <a:solidFill>
                  <a:schemeClr val="accent1">
                    <a:lumMod val="50000"/>
                  </a:schemeClr>
                </a:solidFill>
              </a:rPr>
              <a:t>نظريات النمو</a:t>
            </a:r>
            <a:r>
              <a:rPr lang="ar-SA" sz="2800" dirty="0" smtClean="0">
                <a:solidFill>
                  <a:schemeClr val="accent1">
                    <a:lumMod val="50000"/>
                  </a:schemeClr>
                </a:solidFill>
              </a:rPr>
              <a:t>(ترجمة:سامح </a:t>
            </a:r>
            <a:r>
              <a:rPr lang="ar-SA" sz="2800" dirty="0" err="1" smtClean="0">
                <a:solidFill>
                  <a:schemeClr val="accent1">
                    <a:lumMod val="50000"/>
                  </a:schemeClr>
                </a:solidFill>
              </a:rPr>
              <a:t>الخفش</a:t>
            </a:r>
            <a:r>
              <a:rPr lang="ar-SA" sz="2800" dirty="0" smtClean="0">
                <a:solidFill>
                  <a:schemeClr val="accent1">
                    <a:lumMod val="50000"/>
                  </a:schemeClr>
                </a:solidFill>
              </a:rPr>
              <a:t>, محمود سالم, مجدي </a:t>
            </a:r>
            <a:r>
              <a:rPr lang="ar-SA" sz="2800" dirty="0" err="1" smtClean="0">
                <a:solidFill>
                  <a:schemeClr val="accent1">
                    <a:lumMod val="50000"/>
                  </a:schemeClr>
                </a:solidFill>
              </a:rPr>
              <a:t>الشحات</a:t>
            </a:r>
            <a:r>
              <a:rPr lang="ar-SA" sz="2800" dirty="0" smtClean="0">
                <a:solidFill>
                  <a:schemeClr val="accent1">
                    <a:lumMod val="50000"/>
                  </a:schemeClr>
                </a:solidFill>
              </a:rPr>
              <a:t>, أحمد عاشور).عمّان: دار الفكر.</a:t>
            </a:r>
          </a:p>
          <a:p>
            <a:r>
              <a:rPr lang="ar-SA" sz="2800" dirty="0" err="1" smtClean="0">
                <a:solidFill>
                  <a:schemeClr val="accent1">
                    <a:lumMod val="50000"/>
                  </a:schemeClr>
                </a:solidFill>
              </a:rPr>
              <a:t>بي</a:t>
            </a:r>
            <a:r>
              <a:rPr lang="ar-SA" sz="2800" dirty="0" smtClean="0">
                <a:solidFill>
                  <a:schemeClr val="accent1">
                    <a:lumMod val="50000"/>
                  </a:schemeClr>
                </a:solidFill>
              </a:rPr>
              <a:t> </a:t>
            </a:r>
            <a:r>
              <a:rPr lang="ar-SA" sz="2800" dirty="0" err="1" smtClean="0">
                <a:solidFill>
                  <a:schemeClr val="accent1">
                    <a:lumMod val="50000"/>
                  </a:schemeClr>
                </a:solidFill>
              </a:rPr>
              <a:t>جي</a:t>
            </a:r>
            <a:r>
              <a:rPr lang="ar-SA" sz="2800" dirty="0" smtClean="0">
                <a:solidFill>
                  <a:schemeClr val="accent1">
                    <a:lumMod val="50000"/>
                  </a:schemeClr>
                </a:solidFill>
              </a:rPr>
              <a:t> </a:t>
            </a:r>
            <a:r>
              <a:rPr lang="ar-SA" sz="2800" dirty="0" err="1" smtClean="0">
                <a:solidFill>
                  <a:schemeClr val="accent1">
                    <a:lumMod val="50000"/>
                  </a:schemeClr>
                </a:solidFill>
              </a:rPr>
              <a:t>واردزورث</a:t>
            </a:r>
            <a:r>
              <a:rPr lang="ar-SA" sz="2800" dirty="0" smtClean="0">
                <a:solidFill>
                  <a:schemeClr val="accent1">
                    <a:lumMod val="50000"/>
                  </a:schemeClr>
                </a:solidFill>
              </a:rPr>
              <a:t>, </a:t>
            </a:r>
            <a:r>
              <a:rPr lang="ar-SA" sz="2800" dirty="0" err="1" smtClean="0">
                <a:solidFill>
                  <a:schemeClr val="accent1">
                    <a:lumMod val="50000"/>
                  </a:schemeClr>
                </a:solidFill>
              </a:rPr>
              <a:t>ف</a:t>
            </a:r>
            <a:r>
              <a:rPr lang="ar-SA" sz="2800" dirty="0" smtClean="0">
                <a:solidFill>
                  <a:schemeClr val="accent1">
                    <a:lumMod val="50000"/>
                  </a:schemeClr>
                </a:solidFill>
              </a:rPr>
              <a:t>.(1991). </a:t>
            </a:r>
            <a:r>
              <a:rPr lang="ar-SA" sz="2800" b="1" dirty="0" smtClean="0">
                <a:solidFill>
                  <a:schemeClr val="accent1">
                    <a:lumMod val="50000"/>
                  </a:schemeClr>
                </a:solidFill>
              </a:rPr>
              <a:t>نظرية </a:t>
            </a:r>
            <a:r>
              <a:rPr lang="ar-SA" sz="2800" b="1" dirty="0" err="1" smtClean="0">
                <a:solidFill>
                  <a:schemeClr val="accent1">
                    <a:lumMod val="50000"/>
                  </a:schemeClr>
                </a:solidFill>
              </a:rPr>
              <a:t>بياجيه</a:t>
            </a:r>
            <a:r>
              <a:rPr lang="ar-SA" sz="2800" b="1" dirty="0" smtClean="0">
                <a:solidFill>
                  <a:schemeClr val="accent1">
                    <a:lumMod val="50000"/>
                  </a:schemeClr>
                </a:solidFill>
              </a:rPr>
              <a:t> في الارتقاء المعرفي </a:t>
            </a:r>
            <a:r>
              <a:rPr lang="ar-SA" sz="2800" dirty="0" smtClean="0">
                <a:solidFill>
                  <a:schemeClr val="accent1">
                    <a:lumMod val="50000"/>
                  </a:schemeClr>
                </a:solidFill>
              </a:rPr>
              <a:t>(ترجمة: فاضل محسن, سعد </a:t>
            </a:r>
            <a:r>
              <a:rPr lang="ar-SA" sz="2800" dirty="0" err="1" smtClean="0">
                <a:solidFill>
                  <a:schemeClr val="accent1">
                    <a:lumMod val="50000"/>
                  </a:schemeClr>
                </a:solidFill>
              </a:rPr>
              <a:t>الأسدي</a:t>
            </a:r>
            <a:r>
              <a:rPr lang="ar-SA" sz="2800" dirty="0" smtClean="0">
                <a:solidFill>
                  <a:schemeClr val="accent1">
                    <a:lumMod val="50000"/>
                  </a:schemeClr>
                </a:solidFill>
              </a:rPr>
              <a:t>, صالح مهدي). بغداد: دار الشؤون الثقافية العامة.</a:t>
            </a:r>
          </a:p>
          <a:p>
            <a:r>
              <a:rPr lang="ar-SA" sz="2800" dirty="0" err="1" smtClean="0">
                <a:solidFill>
                  <a:schemeClr val="accent1">
                    <a:lumMod val="50000"/>
                  </a:schemeClr>
                </a:solidFill>
              </a:rPr>
              <a:t>الهنداوي</a:t>
            </a:r>
            <a:r>
              <a:rPr lang="ar-SA" sz="2800" dirty="0" smtClean="0">
                <a:solidFill>
                  <a:schemeClr val="accent1">
                    <a:lumMod val="50000"/>
                  </a:schemeClr>
                </a:solidFill>
              </a:rPr>
              <a:t>, علي فالح (2005). </a:t>
            </a:r>
            <a:r>
              <a:rPr lang="ar-SA" sz="2800" b="1" dirty="0" smtClean="0">
                <a:solidFill>
                  <a:schemeClr val="accent1">
                    <a:lumMod val="50000"/>
                  </a:schemeClr>
                </a:solidFill>
              </a:rPr>
              <a:t>علم نفس النمو الطفولة والمراهقة</a:t>
            </a:r>
            <a:r>
              <a:rPr lang="ar-SA" sz="2800" dirty="0" smtClean="0">
                <a:solidFill>
                  <a:schemeClr val="accent1">
                    <a:lumMod val="50000"/>
                  </a:schemeClr>
                </a:solidFill>
              </a:rPr>
              <a:t>. العين: دار الكتاب الجامعي.</a:t>
            </a:r>
          </a:p>
          <a:p>
            <a:r>
              <a:rPr lang="ar-SA" sz="2800" dirty="0" err="1" smtClean="0">
                <a:solidFill>
                  <a:schemeClr val="accent1">
                    <a:lumMod val="50000"/>
                  </a:schemeClr>
                </a:solidFill>
              </a:rPr>
              <a:t>الزغلول</a:t>
            </a:r>
            <a:r>
              <a:rPr lang="ar-SA" sz="2800" dirty="0" smtClean="0">
                <a:solidFill>
                  <a:schemeClr val="accent1">
                    <a:lumMod val="50000"/>
                  </a:schemeClr>
                </a:solidFill>
              </a:rPr>
              <a:t>, عماد (2003). </a:t>
            </a:r>
            <a:r>
              <a:rPr lang="ar-SA" sz="2800" b="1" dirty="0" smtClean="0">
                <a:solidFill>
                  <a:schemeClr val="accent1">
                    <a:lumMod val="50000"/>
                  </a:schemeClr>
                </a:solidFill>
              </a:rPr>
              <a:t>نظريات التعلم</a:t>
            </a:r>
            <a:r>
              <a:rPr lang="ar-SA" sz="2800" dirty="0" smtClean="0">
                <a:solidFill>
                  <a:schemeClr val="accent1">
                    <a:lumMod val="50000"/>
                  </a:schemeClr>
                </a:solidFill>
              </a:rPr>
              <a:t>. عمّان: دار الشروق.</a:t>
            </a:r>
          </a:p>
          <a:p>
            <a:r>
              <a:rPr lang="ar-SA" sz="2800" dirty="0" smtClean="0">
                <a:solidFill>
                  <a:schemeClr val="accent1">
                    <a:lumMod val="50000"/>
                  </a:schemeClr>
                </a:solidFill>
              </a:rPr>
              <a:t>عقل, </a:t>
            </a:r>
            <a:r>
              <a:rPr lang="ar-SA" sz="2800" dirty="0" err="1" smtClean="0">
                <a:solidFill>
                  <a:schemeClr val="accent1">
                    <a:lumMod val="50000"/>
                  </a:schemeClr>
                </a:solidFill>
              </a:rPr>
              <a:t>محود</a:t>
            </a:r>
            <a:r>
              <a:rPr lang="ar-SA" sz="2800" dirty="0" smtClean="0">
                <a:solidFill>
                  <a:schemeClr val="accent1">
                    <a:lumMod val="50000"/>
                  </a:schemeClr>
                </a:solidFill>
              </a:rPr>
              <a:t> عطا حسين (1989). </a:t>
            </a:r>
            <a:r>
              <a:rPr lang="ar-SA" sz="2800" b="1" dirty="0" smtClean="0">
                <a:solidFill>
                  <a:schemeClr val="accent1">
                    <a:lumMod val="50000"/>
                  </a:schemeClr>
                </a:solidFill>
              </a:rPr>
              <a:t>النمو الإنساني الطفولة والمراهقة</a:t>
            </a:r>
            <a:r>
              <a:rPr lang="ar-SA" sz="2800" dirty="0" smtClean="0">
                <a:solidFill>
                  <a:schemeClr val="accent1">
                    <a:lumMod val="50000"/>
                  </a:schemeClr>
                </a:solidFill>
              </a:rPr>
              <a:t>. الرياض: دار </a:t>
            </a:r>
            <a:r>
              <a:rPr lang="ar-SA" sz="2800" dirty="0" err="1" smtClean="0">
                <a:solidFill>
                  <a:schemeClr val="accent1">
                    <a:lumMod val="50000"/>
                  </a:schemeClr>
                </a:solidFill>
              </a:rPr>
              <a:t>الخريجي</a:t>
            </a:r>
            <a:r>
              <a:rPr lang="ar-SA" sz="2800" dirty="0" smtClean="0">
                <a:solidFill>
                  <a:schemeClr val="accent1">
                    <a:lumMod val="50000"/>
                  </a:schemeClr>
                </a:solidFill>
              </a:rPr>
              <a:t>.</a:t>
            </a:r>
          </a:p>
          <a:p>
            <a:r>
              <a:rPr lang="ar-SA" sz="2800" dirty="0" smtClean="0">
                <a:solidFill>
                  <a:schemeClr val="accent1">
                    <a:lumMod val="50000"/>
                  </a:schemeClr>
                </a:solidFill>
              </a:rPr>
              <a:t>عيسى, محمد رفقي (1981). </a:t>
            </a:r>
            <a:r>
              <a:rPr lang="ar-SA" sz="2800" b="1" dirty="0" smtClean="0">
                <a:solidFill>
                  <a:schemeClr val="accent1">
                    <a:lumMod val="50000"/>
                  </a:schemeClr>
                </a:solidFill>
              </a:rPr>
              <a:t>جان </a:t>
            </a:r>
            <a:r>
              <a:rPr lang="ar-SA" sz="2800" b="1" dirty="0" err="1" smtClean="0">
                <a:solidFill>
                  <a:schemeClr val="accent1">
                    <a:lumMod val="50000"/>
                  </a:schemeClr>
                </a:solidFill>
              </a:rPr>
              <a:t>بياجيه</a:t>
            </a:r>
            <a:r>
              <a:rPr lang="ar-SA" sz="2800" b="1" dirty="0" smtClean="0">
                <a:solidFill>
                  <a:schemeClr val="accent1">
                    <a:lumMod val="50000"/>
                  </a:schemeClr>
                </a:solidFill>
              </a:rPr>
              <a:t> بين النظرية والتطبيق</a:t>
            </a:r>
            <a:r>
              <a:rPr lang="ar-SA" sz="2800" dirty="0" smtClean="0">
                <a:solidFill>
                  <a:schemeClr val="accent1">
                    <a:lumMod val="50000"/>
                  </a:schemeClr>
                </a:solidFill>
              </a:rPr>
              <a:t>. القاهرة: دار المعارف.</a:t>
            </a:r>
          </a:p>
          <a:p>
            <a:r>
              <a:rPr lang="ar-SA" sz="2800" dirty="0" err="1" smtClean="0">
                <a:solidFill>
                  <a:schemeClr val="accent1">
                    <a:lumMod val="50000"/>
                  </a:schemeClr>
                </a:solidFill>
              </a:rPr>
              <a:t>الريماوي</a:t>
            </a:r>
            <a:r>
              <a:rPr lang="ar-SA" sz="2800" dirty="0" smtClean="0">
                <a:solidFill>
                  <a:schemeClr val="accent1">
                    <a:lumMod val="50000"/>
                  </a:schemeClr>
                </a:solidFill>
              </a:rPr>
              <a:t>, محمد عودة (2003). </a:t>
            </a:r>
            <a:r>
              <a:rPr lang="ar-SA" sz="2800" b="1" dirty="0" smtClean="0">
                <a:solidFill>
                  <a:schemeClr val="accent1">
                    <a:lumMod val="50000"/>
                  </a:schemeClr>
                </a:solidFill>
              </a:rPr>
              <a:t>علم نفس النمو الطفولة والمراهقة</a:t>
            </a:r>
            <a:r>
              <a:rPr lang="ar-SA" sz="2800" dirty="0" smtClean="0">
                <a:solidFill>
                  <a:schemeClr val="accent1">
                    <a:lumMod val="50000"/>
                  </a:schemeClr>
                </a:solidFill>
              </a:rPr>
              <a:t>. عمّان: دار المسيرة.</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heckerboard(across)">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checkerboard(across)">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checkerboard(across)">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6000" b="1" dirty="0" smtClean="0"/>
              <a:t>النمو العقلي المعرفي</a:t>
            </a:r>
            <a:endParaRPr lang="ar-SA" sz="6000" b="1" dirty="0"/>
          </a:p>
        </p:txBody>
      </p:sp>
      <p:sp>
        <p:nvSpPr>
          <p:cNvPr id="3" name="عنوان فرعي 2"/>
          <p:cNvSpPr>
            <a:spLocks noGrp="1"/>
          </p:cNvSpPr>
          <p:nvPr>
            <p:ph type="subTitle" idx="1"/>
          </p:nvPr>
        </p:nvSpPr>
        <p:spPr/>
        <p:txBody>
          <a:bodyPr>
            <a:normAutofit fontScale="85000" lnSpcReduction="20000"/>
          </a:bodyPr>
          <a:lstStyle/>
          <a:p>
            <a:pPr algn="ctr"/>
            <a:endParaRPr lang="ar-SA" sz="5400" b="1" dirty="0" smtClean="0"/>
          </a:p>
          <a:p>
            <a:pPr algn="ctr"/>
            <a:r>
              <a:rPr lang="ar-SA" sz="5400" b="1" dirty="0" smtClean="0">
                <a:solidFill>
                  <a:schemeClr val="tx2"/>
                </a:solidFill>
              </a:rPr>
              <a:t>    نظرية </a:t>
            </a:r>
            <a:r>
              <a:rPr lang="ar-SA" sz="5400" b="1" dirty="0" err="1" smtClean="0">
                <a:solidFill>
                  <a:schemeClr val="tx2"/>
                </a:solidFill>
              </a:rPr>
              <a:t>بياجيه</a:t>
            </a:r>
            <a:endParaRPr lang="ar-SA" sz="5400" b="1" dirty="0" smtClean="0">
              <a:solidFill>
                <a:schemeClr val="tx2"/>
              </a:solidFill>
            </a:endParaRPr>
          </a:p>
          <a:p>
            <a:pPr algn="ctr"/>
            <a:endParaRPr lang="ar-SA" sz="5400" b="1" dirty="0">
              <a:solidFill>
                <a:schemeClr val="tx2"/>
              </a:solidFill>
            </a:endParaRPr>
          </a:p>
        </p:txBody>
      </p:sp>
      <p:pic>
        <p:nvPicPr>
          <p:cNvPr id="4" name="صورة 3" descr="psyt_0001_0002_0_img0044.jpg"/>
          <p:cNvPicPr>
            <a:picLocks noChangeAspect="1"/>
          </p:cNvPicPr>
          <p:nvPr/>
        </p:nvPicPr>
        <p:blipFill>
          <a:blip r:embed="rId2"/>
          <a:stretch>
            <a:fillRect/>
          </a:stretch>
        </p:blipFill>
        <p:spPr>
          <a:xfrm>
            <a:off x="3707904" y="1268760"/>
            <a:ext cx="3000396" cy="2214578"/>
          </a:xfrm>
          <a:prstGeom prst="rect">
            <a:avLst/>
          </a:prstGeom>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dirty="0" smtClean="0"/>
              <a:t>مراحل النمو المعرفي عند </a:t>
            </a:r>
            <a:r>
              <a:rPr lang="ar-SA" b="1" dirty="0" err="1" smtClean="0"/>
              <a:t>بياجيه</a:t>
            </a:r>
            <a:r>
              <a:rPr lang="ar-SA" b="1" dirty="0" smtClean="0"/>
              <a:t/>
            </a:r>
            <a:br>
              <a:rPr lang="ar-SA" b="1" dirty="0" smtClean="0"/>
            </a:br>
            <a:r>
              <a:rPr lang="en-US" sz="3600" b="1" dirty="0" smtClean="0"/>
              <a:t>Stages Cognitive Development</a:t>
            </a:r>
            <a:endParaRPr lang="ar-SA" dirty="0"/>
          </a:p>
        </p:txBody>
      </p:sp>
      <p:pic>
        <p:nvPicPr>
          <p:cNvPr id="4" name="عنصر نائب للمحتوى 3" descr="ى.jpg"/>
          <p:cNvPicPr>
            <a:picLocks noGrp="1" noChangeAspect="1"/>
          </p:cNvPicPr>
          <p:nvPr>
            <p:ph sz="quarter" idx="1"/>
          </p:nvPr>
        </p:nvPicPr>
        <p:blipFill>
          <a:blip r:embed="rId2"/>
          <a:stretch>
            <a:fillRect/>
          </a:stretch>
        </p:blipFill>
        <p:spPr>
          <a:xfrm>
            <a:off x="1785918" y="1714488"/>
            <a:ext cx="6429420" cy="4357718"/>
          </a:xfrm>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أولاً: المرحلة حس حركية: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Sensor Motor Stage </a:t>
            </a:r>
            <a:endParaRPr lang="ar-SA" sz="3200" b="1" dirty="0" smtClean="0">
              <a:solidFill>
                <a:schemeClr val="accent3">
                  <a:lumMod val="75000"/>
                </a:schemeClr>
              </a:solidFill>
            </a:endParaRPr>
          </a:p>
        </p:txBody>
      </p:sp>
      <p:sp>
        <p:nvSpPr>
          <p:cNvPr id="3" name="عنصر نائب للمحتوى 2"/>
          <p:cNvSpPr>
            <a:spLocks noGrp="1"/>
          </p:cNvSpPr>
          <p:nvPr>
            <p:ph sz="quarter" idx="1"/>
          </p:nvPr>
        </p:nvSpPr>
        <p:spPr>
          <a:xfrm>
            <a:off x="2714612" y="1447800"/>
            <a:ext cx="6219076" cy="4800600"/>
          </a:xfrm>
        </p:spPr>
        <p:txBody>
          <a:bodyPr>
            <a:normAutofit/>
          </a:bodyPr>
          <a:lstStyle/>
          <a:p>
            <a:r>
              <a:rPr lang="ar-SA" sz="2800" b="1" dirty="0" smtClean="0">
                <a:solidFill>
                  <a:schemeClr val="accent1">
                    <a:lumMod val="50000"/>
                  </a:schemeClr>
                </a:solidFill>
              </a:rPr>
              <a:t> ”تمتد هذه المرحلة منذ الولادة وحتى نهاية السنة الثانية من العمر“</a:t>
            </a:r>
            <a:r>
              <a:rPr lang="ar-SA" sz="2000" b="1" dirty="0" smtClean="0">
                <a:solidFill>
                  <a:schemeClr val="accent1">
                    <a:lumMod val="50000"/>
                  </a:schemeClr>
                </a:solidFill>
              </a:rPr>
              <a:t>عقل (1989).</a:t>
            </a:r>
          </a:p>
          <a:p>
            <a:r>
              <a:rPr lang="ar-SA" sz="2800" b="1" dirty="0" smtClean="0">
                <a:solidFill>
                  <a:schemeClr val="accent1">
                    <a:lumMod val="50000"/>
                  </a:schemeClr>
                </a:solidFill>
              </a:rPr>
              <a:t> ويعتمد الطفل في هذه المرحلة على استخدام الحواس المتعددة والأفعال الحركية لاكتشاف العالم المحيط </a:t>
            </a:r>
            <a:r>
              <a:rPr lang="ar-SA" sz="2800" b="1" dirty="0" err="1" smtClean="0">
                <a:solidFill>
                  <a:schemeClr val="accent1">
                    <a:lumMod val="50000"/>
                  </a:schemeClr>
                </a:solidFill>
              </a:rPr>
              <a:t>به</a:t>
            </a:r>
            <a:r>
              <a:rPr lang="ar-SA" sz="2800" b="1" dirty="0" smtClean="0">
                <a:solidFill>
                  <a:schemeClr val="accent1">
                    <a:lumMod val="50000"/>
                  </a:schemeClr>
                </a:solidFill>
              </a:rPr>
              <a:t> والتعرف على الأشياء الموجودة فيه وفهمها . وتسمى هذه المرحلة بالمرحلة الحس حركية، لأن استراتيجيات التفكير والتعلم التي يستخدمها الطفل تعتمد على الاتصال الحسي المباشر بالأشياء، والأفعال والمعالجات التي يقوم </a:t>
            </a:r>
            <a:r>
              <a:rPr lang="ar-SA" sz="2800" b="1" dirty="0" err="1" smtClean="0">
                <a:solidFill>
                  <a:schemeClr val="accent1">
                    <a:lumMod val="50000"/>
                  </a:schemeClr>
                </a:solidFill>
              </a:rPr>
              <a:t>بها</a:t>
            </a:r>
            <a:r>
              <a:rPr lang="ar-SA" sz="2800" b="1" dirty="0" smtClean="0">
                <a:solidFill>
                  <a:schemeClr val="accent1">
                    <a:lumMod val="50000"/>
                  </a:schemeClr>
                </a:solidFill>
              </a:rPr>
              <a:t> حيال الأشياء . </a:t>
            </a:r>
            <a:r>
              <a:rPr lang="ar-SA" sz="2000" b="1" dirty="0" err="1" smtClean="0">
                <a:solidFill>
                  <a:schemeClr val="accent1">
                    <a:lumMod val="50000"/>
                  </a:schemeClr>
                </a:solidFill>
              </a:rPr>
              <a:t>الريماوي</a:t>
            </a:r>
            <a:r>
              <a:rPr lang="ar-SA" sz="2000" b="1" dirty="0" smtClean="0">
                <a:solidFill>
                  <a:schemeClr val="accent1">
                    <a:lumMod val="50000"/>
                  </a:schemeClr>
                </a:solidFill>
              </a:rPr>
              <a:t> (2003).</a:t>
            </a:r>
            <a:endParaRPr lang="ar-SA" sz="2800" b="1" dirty="0">
              <a:solidFill>
                <a:schemeClr val="accent1">
                  <a:lumMod val="50000"/>
                </a:schemeClr>
              </a:solidFill>
            </a:endParaRPr>
          </a:p>
        </p:txBody>
      </p:sp>
      <p:pic>
        <p:nvPicPr>
          <p:cNvPr id="4" name="صورة 3" descr="CP1CAQN1K4SCAGED8DMCAOUMM0DCAXWEFRACAVBLM68CA9OYNMQCAPNYWEACAY5RFT1CA99HFU0CA62F831CAQK0OFBCAQXWWWZCA6THSCLCA9K2U90CAV4QLDHCAP84HXECA84HYNYCA23XGQUCA2UGJIQ.jpg"/>
          <p:cNvPicPr>
            <a:picLocks noChangeAspect="1"/>
          </p:cNvPicPr>
          <p:nvPr/>
        </p:nvPicPr>
        <p:blipFill>
          <a:blip r:embed="rId2"/>
          <a:stretch>
            <a:fillRect/>
          </a:stretch>
        </p:blipFill>
        <p:spPr>
          <a:xfrm rot="20875058">
            <a:off x="1054449" y="2008322"/>
            <a:ext cx="1587347" cy="1369865"/>
          </a:xfrm>
          <a:prstGeom prst="rect">
            <a:avLst/>
          </a:prstGeom>
          <a:ln w="3175">
            <a:solidFill>
              <a:schemeClr val="tx1"/>
            </a:solidFill>
          </a:ln>
        </p:spPr>
      </p:pic>
      <p:pic>
        <p:nvPicPr>
          <p:cNvPr id="6" name="صورة 5" descr="WPVCAEURMZQCAYY56LLCALGYJYYCASJ3DOECASK3U0MCAAL3SVICAZV8YFBCA3J36H3CAG6GJDRCA2Y7P67CA5N23S1CAC4Z37HCA2783ULCA4GI7YRCAAWKS2TCAIEK9DMCAFKN74UCAV0Y3IGCAKYI3PY.jpg"/>
          <p:cNvPicPr>
            <a:picLocks noChangeAspect="1"/>
          </p:cNvPicPr>
          <p:nvPr/>
        </p:nvPicPr>
        <p:blipFill>
          <a:blip r:embed="rId3"/>
          <a:stretch>
            <a:fillRect/>
          </a:stretch>
        </p:blipFill>
        <p:spPr>
          <a:xfrm rot="20878686">
            <a:off x="1140665" y="3918774"/>
            <a:ext cx="1528848" cy="1510713"/>
          </a:xfrm>
          <a:prstGeom prst="rect">
            <a:avLst/>
          </a:prstGeom>
          <a:ln w="9525">
            <a:solidFill>
              <a:schemeClr val="tx1"/>
            </a:solidFill>
          </a:ln>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ثانياً: مرحلة ما قبل العمليات </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Preoperational Stage </a:t>
            </a:r>
            <a:endParaRPr lang="ar-SA" sz="3200" dirty="0">
              <a:solidFill>
                <a:schemeClr val="accent3">
                  <a:lumMod val="75000"/>
                </a:schemeClr>
              </a:solidFill>
            </a:endParaRPr>
          </a:p>
        </p:txBody>
      </p:sp>
      <p:sp>
        <p:nvSpPr>
          <p:cNvPr id="3" name="عنصر نائب للمحتوى 2"/>
          <p:cNvSpPr>
            <a:spLocks noGrp="1"/>
          </p:cNvSpPr>
          <p:nvPr>
            <p:ph sz="quarter" idx="1"/>
          </p:nvPr>
        </p:nvSpPr>
        <p:spPr>
          <a:xfrm>
            <a:off x="2214546" y="1447800"/>
            <a:ext cx="6719142" cy="4800600"/>
          </a:xfrm>
        </p:spPr>
        <p:txBody>
          <a:bodyPr>
            <a:normAutofit/>
          </a:bodyPr>
          <a:lstStyle/>
          <a:p>
            <a:r>
              <a:rPr lang="ar-SA" b="1" dirty="0" smtClean="0">
                <a:solidFill>
                  <a:schemeClr val="accent1">
                    <a:lumMod val="50000"/>
                  </a:schemeClr>
                </a:solidFill>
              </a:rPr>
              <a:t>”تمتد هذه المرحلة من سن الثالثة حتى السابعة من العمر</a:t>
            </a:r>
            <a:r>
              <a:rPr lang="ar-SA" sz="2200" b="1" dirty="0" smtClean="0">
                <a:solidFill>
                  <a:schemeClr val="accent1">
                    <a:lumMod val="50000"/>
                  </a:schemeClr>
                </a:solidFill>
              </a:rPr>
              <a:t>“ </a:t>
            </a:r>
            <a:r>
              <a:rPr lang="ar-SA" sz="2200" b="1" dirty="0" err="1" smtClean="0">
                <a:solidFill>
                  <a:schemeClr val="accent1">
                    <a:lumMod val="50000"/>
                  </a:schemeClr>
                </a:solidFill>
              </a:rPr>
              <a:t>الهنداوي</a:t>
            </a:r>
            <a:r>
              <a:rPr lang="ar-SA" sz="2200" b="1" dirty="0" smtClean="0">
                <a:solidFill>
                  <a:schemeClr val="accent1">
                    <a:lumMod val="50000"/>
                  </a:schemeClr>
                </a:solidFill>
              </a:rPr>
              <a:t>(2005, </a:t>
            </a:r>
            <a:r>
              <a:rPr lang="ar-SA" sz="2200" b="1" dirty="0" err="1" smtClean="0">
                <a:solidFill>
                  <a:schemeClr val="accent1">
                    <a:lumMod val="50000"/>
                  </a:schemeClr>
                </a:solidFill>
              </a:rPr>
              <a:t>ص</a:t>
            </a:r>
            <a:r>
              <a:rPr lang="ar-SA" sz="2200" b="1" dirty="0" smtClean="0">
                <a:solidFill>
                  <a:schemeClr val="accent1">
                    <a:lumMod val="50000"/>
                  </a:schemeClr>
                </a:solidFill>
              </a:rPr>
              <a:t> 73).</a:t>
            </a:r>
            <a:endParaRPr lang="ar-SA" b="1" dirty="0" smtClean="0">
              <a:solidFill>
                <a:schemeClr val="accent1">
                  <a:lumMod val="50000"/>
                </a:schemeClr>
              </a:solidFill>
            </a:endParaRPr>
          </a:p>
          <a:p>
            <a:r>
              <a:rPr lang="ar-SA" b="1" dirty="0" smtClean="0">
                <a:solidFill>
                  <a:schemeClr val="accent1">
                    <a:lumMod val="50000"/>
                  </a:schemeClr>
                </a:solidFill>
              </a:rPr>
              <a:t>وتعرف أيضاً باسم مرحلة التفكير التصويري. وتسمى بمرحلة ما قبل العمليات لأن الطفل لا يكون قادراً على استخدام أو إجراء العمليات المعرفية بشكل واضح ومنظم بالرغم من تطور بعض المظاهر المعرفية لديه. </a:t>
            </a: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ثالثاً: مرحلة العمليات المادية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Concrete Operational Stage </a:t>
            </a:r>
            <a:endParaRPr lang="ar-SA" sz="3200" dirty="0">
              <a:solidFill>
                <a:schemeClr val="accent3">
                  <a:lumMod val="75000"/>
                </a:schemeClr>
              </a:solidFill>
            </a:endParaRPr>
          </a:p>
        </p:txBody>
      </p:sp>
      <p:sp>
        <p:nvSpPr>
          <p:cNvPr id="3" name="عنصر نائب للمحتوى 2"/>
          <p:cNvSpPr>
            <a:spLocks noGrp="1"/>
          </p:cNvSpPr>
          <p:nvPr>
            <p:ph sz="quarter" idx="1"/>
          </p:nvPr>
        </p:nvSpPr>
        <p:spPr>
          <a:xfrm>
            <a:off x="3071802" y="1447800"/>
            <a:ext cx="5861886" cy="4800600"/>
          </a:xfrm>
        </p:spPr>
        <p:txBody>
          <a:bodyPr>
            <a:normAutofit/>
          </a:bodyPr>
          <a:lstStyle/>
          <a:p>
            <a:r>
              <a:rPr lang="ar-SA" b="1" dirty="0" smtClean="0">
                <a:solidFill>
                  <a:schemeClr val="accent1">
                    <a:lumMod val="50000"/>
                  </a:schemeClr>
                </a:solidFill>
              </a:rPr>
              <a:t>تمتد هذه المرحلة من بداية السنة الثامنة إلى نهاية السنة الحادية عشرة من العمر، وفيها يستطيع الطفل القيام بالعديد من العمليات المعرفية الحقيقية المرتبطة بالأشياء المادية التي يصادفها أو تلك التي خبرها في السابق. وعليه يستطيع الطفل إجراء عمليات منطقية والبحث عن الأسباب وعمل الاستدلالات وإصدار الأحكام والتنبؤ بالحوادث المستقبلية، ولكن على المستوى المادي المحسوس.</a:t>
            </a:r>
            <a:r>
              <a:rPr lang="ar-SA" b="1" dirty="0" smtClean="0"/>
              <a:t> </a:t>
            </a:r>
            <a:r>
              <a:rPr lang="ar-SA" sz="2000" b="1" dirty="0" err="1" smtClean="0">
                <a:solidFill>
                  <a:schemeClr val="accent1">
                    <a:lumMod val="50000"/>
                  </a:schemeClr>
                </a:solidFill>
              </a:rPr>
              <a:t>الهنداوي</a:t>
            </a:r>
            <a:r>
              <a:rPr lang="ar-SA" sz="2000" b="1" dirty="0" smtClean="0">
                <a:solidFill>
                  <a:schemeClr val="accent1">
                    <a:lumMod val="50000"/>
                  </a:schemeClr>
                </a:solidFill>
              </a:rPr>
              <a:t> (2005).</a:t>
            </a:r>
            <a:endParaRPr lang="ar-SA" b="1" dirty="0">
              <a:solidFill>
                <a:schemeClr val="accent1">
                  <a:lumMod val="50000"/>
                </a:schemeClr>
              </a:solidFill>
            </a:endParaRPr>
          </a:p>
        </p:txBody>
      </p:sp>
      <p:pic>
        <p:nvPicPr>
          <p:cNvPr id="4" name="صورة 3" descr="R5KCAJ05AR6CAHVH0WPCAE737GZCAM4C1VQCAPOS982CAWIMYUYCADYEHGICAZ20LVBCAJ2A0TICAYRNODBCAAXX00ECA0QKFB1CAJDWFGRCAU9SF3WCAYRWBSHCAUC702CCADLD6GUCAULO0R9CAK3X23L.jpg"/>
          <p:cNvPicPr>
            <a:picLocks noChangeAspect="1"/>
          </p:cNvPicPr>
          <p:nvPr/>
        </p:nvPicPr>
        <p:blipFill>
          <a:blip r:embed="rId2"/>
          <a:stretch>
            <a:fillRect/>
          </a:stretch>
        </p:blipFill>
        <p:spPr>
          <a:xfrm>
            <a:off x="1214414" y="1714488"/>
            <a:ext cx="1857388" cy="4000528"/>
          </a:xfrm>
          <a:prstGeom prst="rect">
            <a:avLst/>
          </a:prstGeom>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النمو الاجتماعي</a:t>
            </a:r>
            <a:br>
              <a:rPr lang="ar-SA" b="1" dirty="0" smtClean="0"/>
            </a:br>
            <a:r>
              <a:rPr lang="ar-SA" b="1" dirty="0" smtClean="0"/>
              <a:t>نظرية اريك اريكسون</a:t>
            </a:r>
            <a:endParaRPr lang="ar-SA" b="1" dirty="0"/>
          </a:p>
        </p:txBody>
      </p:sp>
      <p:pic>
        <p:nvPicPr>
          <p:cNvPr id="4" name="عنصر نائب للمحتوى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979712" y="1772816"/>
            <a:ext cx="5328592" cy="3456384"/>
          </a:xfrm>
        </p:spPr>
      </p:pic>
    </p:spTree>
    <p:extLst>
      <p:ext uri="{BB962C8B-B14F-4D97-AF65-F5344CB8AC3E}">
        <p14:creationId xmlns:p14="http://schemas.microsoft.com/office/powerpoint/2010/main" val="3099267705"/>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endParaRPr lang="ar-SA" b="1" dirty="0"/>
          </a:p>
        </p:txBody>
      </p:sp>
      <p:sp>
        <p:nvSpPr>
          <p:cNvPr id="3" name="عنصر نائب للمحتوى 2"/>
          <p:cNvSpPr>
            <a:spLocks noGrp="1"/>
          </p:cNvSpPr>
          <p:nvPr>
            <p:ph sz="quarter" idx="1"/>
          </p:nvPr>
        </p:nvSpPr>
        <p:spPr/>
        <p:txBody>
          <a:bodyPr>
            <a:normAutofit/>
          </a:bodyPr>
          <a:lstStyle/>
          <a:p>
            <a:pPr algn="just">
              <a:defRPr/>
            </a:pPr>
            <a:r>
              <a:rPr lang="ar-SA" b="1" dirty="0" smtClean="0">
                <a:solidFill>
                  <a:srgbClr val="FF9900"/>
                </a:solidFill>
                <a:latin typeface="Arial Rounded MT Bold" pitchFamily="34" charset="0"/>
              </a:rPr>
              <a:t>نظرية النمو الاجتماعي</a:t>
            </a:r>
          </a:p>
          <a:p>
            <a:pPr algn="just">
              <a:defRPr/>
            </a:pPr>
            <a:r>
              <a:rPr lang="ar-SA" b="1" dirty="0" smtClean="0">
                <a:latin typeface="Arial Rounded MT Bold" pitchFamily="34" charset="0"/>
              </a:rPr>
              <a:t>ترى </a:t>
            </a:r>
            <a:r>
              <a:rPr lang="ar-SA" b="1" dirty="0" smtClean="0">
                <a:latin typeface="Arial Rounded MT Bold" pitchFamily="34" charset="0"/>
              </a:rPr>
              <a:t>هذه النظرية أن النمو الاجتماعي للإنسان يمر بثمان مراحل متعاقبة أو متتالية .</a:t>
            </a:r>
          </a:p>
          <a:p>
            <a:r>
              <a:rPr lang="ar-SA" dirty="0" smtClean="0"/>
              <a:t>1- مرحلة الثقة مقابل عدم الثقة.</a:t>
            </a:r>
          </a:p>
          <a:p>
            <a:r>
              <a:rPr lang="ar-SA" dirty="0" smtClean="0"/>
              <a:t>2- مرحلة الاستقلال مقابل الشك والخجل.</a:t>
            </a:r>
          </a:p>
          <a:p>
            <a:r>
              <a:rPr lang="ar-SA" dirty="0" smtClean="0"/>
              <a:t>3- مرحلة المبادرة مقابل الشعور بالذنب.</a:t>
            </a:r>
          </a:p>
          <a:p>
            <a:r>
              <a:rPr lang="ar-SA" dirty="0" smtClean="0"/>
              <a:t>4- مرحلة </a:t>
            </a:r>
            <a:r>
              <a:rPr lang="ar-SA" dirty="0" smtClean="0"/>
              <a:t>الانتاجية مقابل الشعور بالدونية.</a:t>
            </a:r>
          </a:p>
          <a:p>
            <a:r>
              <a:rPr lang="ar-SA" dirty="0" smtClean="0"/>
              <a:t>5- مرحلة </a:t>
            </a:r>
            <a:r>
              <a:rPr lang="ar-SA" dirty="0" smtClean="0"/>
              <a:t>الهوية مقابل اضطراب الهوية.</a:t>
            </a:r>
          </a:p>
          <a:p>
            <a:r>
              <a:rPr lang="ar-SA" dirty="0" smtClean="0"/>
              <a:t>6- مرحلة </a:t>
            </a:r>
            <a:r>
              <a:rPr lang="ar-SA" dirty="0" smtClean="0"/>
              <a:t>الألفة مقابل العزلة.</a:t>
            </a:r>
          </a:p>
          <a:p>
            <a:r>
              <a:rPr lang="ar-SA" dirty="0" smtClean="0"/>
              <a:t>7- مرحلة </a:t>
            </a:r>
            <a:r>
              <a:rPr lang="ar-SA" dirty="0" err="1" smtClean="0"/>
              <a:t>الأهتمام</a:t>
            </a:r>
            <a:r>
              <a:rPr lang="ar-SA" dirty="0" smtClean="0"/>
              <a:t> </a:t>
            </a:r>
            <a:r>
              <a:rPr lang="ar-SA" dirty="0" err="1" smtClean="0"/>
              <a:t>بالاجيال</a:t>
            </a:r>
            <a:r>
              <a:rPr lang="ar-SA" dirty="0" smtClean="0"/>
              <a:t> القادمة مقابل </a:t>
            </a:r>
            <a:r>
              <a:rPr lang="ar-SA" dirty="0" err="1" smtClean="0"/>
              <a:t>الأستغراق</a:t>
            </a:r>
            <a:r>
              <a:rPr lang="ar-SA" dirty="0" smtClean="0"/>
              <a:t> في الذات.</a:t>
            </a:r>
          </a:p>
          <a:p>
            <a:r>
              <a:rPr lang="ar-SA" dirty="0" smtClean="0"/>
              <a:t>8- مرحلة </a:t>
            </a:r>
            <a:r>
              <a:rPr lang="ar-SA" dirty="0" smtClean="0"/>
              <a:t>تكامل الأنا مقابل اليأس.</a:t>
            </a:r>
            <a:endParaRPr lang="ar-SA" dirty="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b="1" dirty="0"/>
          </a:p>
        </p:txBody>
      </p:sp>
      <p:sp>
        <p:nvSpPr>
          <p:cNvPr id="3" name="عنصر نائب للمحتوى 2"/>
          <p:cNvSpPr>
            <a:spLocks noGrp="1"/>
          </p:cNvSpPr>
          <p:nvPr>
            <p:ph sz="quarter" idx="1"/>
          </p:nvPr>
        </p:nvSpPr>
        <p:spPr/>
        <p:txBody>
          <a:bodyPr/>
          <a:lstStyle/>
          <a:p>
            <a:pPr algn="just">
              <a:defRPr/>
            </a:pPr>
            <a:r>
              <a:rPr lang="ar-SA" b="1" dirty="0" smtClean="0">
                <a:solidFill>
                  <a:srgbClr val="FF9900"/>
                </a:solidFill>
                <a:latin typeface="Arial Rounded MT Bold" pitchFamily="34" charset="0"/>
              </a:rPr>
              <a:t>1- مرحلة الثقة مقابل عدم الثقة</a:t>
            </a:r>
          </a:p>
          <a:p>
            <a:pPr algn="just">
              <a:defRPr/>
            </a:pPr>
            <a:r>
              <a:rPr lang="ar-SA" b="1" dirty="0" smtClean="0">
                <a:latin typeface="Arial Rounded MT Bold" pitchFamily="34" charset="0"/>
              </a:rPr>
              <a:t>تغطى مرحلة الرضاعة</a:t>
            </a:r>
          </a:p>
          <a:p>
            <a:pPr algn="just">
              <a:defRPr/>
            </a:pPr>
            <a:r>
              <a:rPr lang="ar-SA" b="1" dirty="0" smtClean="0">
                <a:latin typeface="Arial Rounded MT Bold" pitchFamily="34" charset="0"/>
              </a:rPr>
              <a:t>تحتوى على علاقات الحب والرعاية والاهتمام وتقديم الغذاء للرضيع .</a:t>
            </a:r>
          </a:p>
          <a:p>
            <a:pPr algn="just">
              <a:defRPr/>
            </a:pPr>
            <a:r>
              <a:rPr lang="ar-SA" b="1" dirty="0" smtClean="0">
                <a:latin typeface="Arial Rounded MT Bold" pitchFamily="34" charset="0"/>
              </a:rPr>
              <a:t>تؤثر هذه العلاقات في بناء المشاعر الأساسية للثقة أو عدم الثقة في هذه البيئة الأولية التي يحيا فيها الرضيع .</a:t>
            </a:r>
          </a:p>
          <a:p>
            <a:pPr algn="just">
              <a:defRPr/>
            </a:pPr>
            <a:r>
              <a:rPr lang="ar-SA" b="1" dirty="0" smtClean="0">
                <a:latin typeface="Arial Rounded MT Bold" pitchFamily="34" charset="0"/>
              </a:rPr>
              <a:t>المشاعر التي تتولد في هذه المرحلة تؤثر في المستقبل على حياة الإنسان اللاحقة .</a:t>
            </a:r>
          </a:p>
          <a:p>
            <a:endParaRPr lang="ar-SA"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1140</TotalTime>
  <Words>726</Words>
  <Application>Microsoft Office PowerPoint</Application>
  <PresentationFormat>عرض على الشاشة (3:4)‏</PresentationFormat>
  <Paragraphs>61</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مشربية</vt:lpstr>
      <vt:lpstr>نظريات النمو</vt:lpstr>
      <vt:lpstr>النمو العقلي المعرفي</vt:lpstr>
      <vt:lpstr>مراحل النمو المعرفي عند بياجيه Stages Cognitive Development</vt:lpstr>
      <vt:lpstr>أولاً: المرحلة حس حركية:  Sensor Motor Stage </vt:lpstr>
      <vt:lpstr>ثانياً: مرحلة ما قبل العمليات   Preoperational Stage </vt:lpstr>
      <vt:lpstr>ثالثاً: مرحلة العمليات المادية  Concrete Operational Stage </vt:lpstr>
      <vt:lpstr>النمو الاجتماعي نظرية اريك اريكسون</vt:lpstr>
      <vt:lpstr>عرض تقديمي في PowerPoint</vt:lpstr>
      <vt:lpstr>مراحل النمو الاجتماعي</vt:lpstr>
      <vt:lpstr>مراحل النمو الاجتماعي</vt:lpstr>
      <vt:lpstr>مراحل النمو الاجتماعي</vt:lpstr>
      <vt:lpstr>مراحل النمو الاجتماعي</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النمو العقلي المعرفي</dc:title>
  <dc:creator>user</dc:creator>
  <cp:lastModifiedBy>asrar</cp:lastModifiedBy>
  <cp:revision>157</cp:revision>
  <dcterms:created xsi:type="dcterms:W3CDTF">2011-03-07T20:41:51Z</dcterms:created>
  <dcterms:modified xsi:type="dcterms:W3CDTF">2014-02-23T06:43:01Z</dcterms:modified>
</cp:coreProperties>
</file>