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352" r:id="rId3"/>
    <p:sldId id="376" r:id="rId4"/>
    <p:sldId id="377"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94B6D2"/>
    <a:srgbClr val="92D2DB"/>
    <a:srgbClr val="B8FEEF"/>
    <a:srgbClr val="D3EDF1"/>
    <a:srgbClr val="338F9B"/>
    <a:srgbClr val="FFCA08"/>
    <a:srgbClr val="00B050"/>
    <a:srgbClr val="E7E7E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3" d="100"/>
          <a:sy n="63"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eerah Nasser Alghonaim" userId="2650aeae-c70d-4495-86c6-1823cb396e07" providerId="ADAL" clId="{927D3442-3CC4-4AE5-91BB-0BB1887BA5E0}"/>
    <pc:docChg chg="modSld">
      <pc:chgData name="Moneerah Nasser Alghonaim" userId="2650aeae-c70d-4495-86c6-1823cb396e07" providerId="ADAL" clId="{927D3442-3CC4-4AE5-91BB-0BB1887BA5E0}" dt="2021-06-16T10:12:36.036" v="4" actId="1076"/>
      <pc:docMkLst>
        <pc:docMk/>
      </pc:docMkLst>
      <pc:sldChg chg="modSp">
        <pc:chgData name="Moneerah Nasser Alghonaim" userId="2650aeae-c70d-4495-86c6-1823cb396e07" providerId="ADAL" clId="{927D3442-3CC4-4AE5-91BB-0BB1887BA5E0}" dt="2021-06-16T10:12:36.036" v="4" actId="1076"/>
        <pc:sldMkLst>
          <pc:docMk/>
          <pc:sldMk cId="4256555358" sldId="256"/>
        </pc:sldMkLst>
        <pc:spChg chg="mod">
          <ac:chgData name="Moneerah Nasser Alghonaim" userId="2650aeae-c70d-4495-86c6-1823cb396e07" providerId="ADAL" clId="{927D3442-3CC4-4AE5-91BB-0BB1887BA5E0}" dt="2021-06-16T10:12:36.036" v="4" actId="1076"/>
          <ac:spMkLst>
            <pc:docMk/>
            <pc:sldMk cId="4256555358" sldId="256"/>
            <ac:spMk id="2" creationId="{8BC667C2-5917-478C-B32D-4431786A66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210A68A4-256D-4033-8982-4C7C8A07FF59}" type="datetimeFigureOut">
              <a:rPr lang="en-US" smtClean="0"/>
              <a:t>8/28/2021</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70A74686-0D88-4055-B283-FD10A6B8A0A9}" type="slidenum">
              <a:rPr lang="en-US" smtClean="0"/>
              <a:t>‹#›</a:t>
            </a:fld>
            <a:endParaRPr lang="en-US"/>
          </a:p>
        </p:txBody>
      </p:sp>
    </p:spTree>
    <p:extLst>
      <p:ext uri="{BB962C8B-B14F-4D97-AF65-F5344CB8AC3E}">
        <p14:creationId xmlns:p14="http://schemas.microsoft.com/office/powerpoint/2010/main" val="38853447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C13C1E7-8E8D-429C-BF5A-1994DA0400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3D2631C-5632-4507-9BDB-27916BDF31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en-US"/>
          </a:p>
        </p:txBody>
      </p:sp>
      <p:sp>
        <p:nvSpPr>
          <p:cNvPr id="33796" name="Slide Number Placeholder 3">
            <a:extLst>
              <a:ext uri="{FF2B5EF4-FFF2-40B4-BE49-F238E27FC236}">
                <a16:creationId xmlns:a16="http://schemas.microsoft.com/office/drawing/2014/main" id="{3385DB04-11F3-4FB8-A66B-30969E19D9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F36E01E3-BE9F-480C-968C-2E2CCFE780B5}" type="slidenum">
              <a:rPr kumimoji="0" lang="ar-SA" altLang="en-US" sz="1200" b="0" i="0" u="none" strike="noStrike" kern="1200" cap="none" spc="0" normalizeH="0" baseline="0" noProof="0" smtClean="0">
                <a:ln>
                  <a:noFill/>
                </a:ln>
                <a:solidFill>
                  <a:prstClr val="black"/>
                </a:solidFill>
                <a:effectLst/>
                <a:uLnTx/>
                <a:uFillTx/>
                <a:latin typeface="Verdana" panose="020B060403050404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ar-SA" altLang="en-US" sz="1200" b="0" i="0" u="none" strike="noStrike" kern="1200" cap="none" spc="0" normalizeH="0" baseline="0" noProof="0">
              <a:ln>
                <a:noFill/>
              </a:ln>
              <a:solidFill>
                <a:prstClr val="black"/>
              </a:solidFill>
              <a:effectLst/>
              <a:uLnTx/>
              <a:uFillTx/>
              <a:latin typeface="Verdana" panose="020B060403050404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5D17FA8-9003-4A4B-91C9-ED67FB200DD8}"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5B91EA-9084-4A34-ABEC-7749029DBDE4}"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E7E2A267-0A6C-4D5E-A41B-39514D934BA3}"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765B43E-AA98-4FD5-9A06-66A053A30B2E}"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9BBB3A86-212C-4409-9BF0-773FAC83231E}"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ED0C7BCA-3775-4AFC-989C-128C9A8F824E}" type="datetime1">
              <a:rPr lang="en-US" smtClean="0"/>
              <a:t>8/28/2021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FA00BABD-F51B-48A2-82D7-29B294C139E6}" type="datetime1">
              <a:rPr lang="en-US" smtClean="0"/>
              <a:t>8/28/2021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773FA868-D509-49A7-8105-F451A2D7A9A8}" type="datetime1">
              <a:rPr lang="en-US" smtClean="0"/>
              <a:t>8/28/2021</a:t>
            </a:fld>
            <a:endParaRPr lang="en-US" dirty="0"/>
          </a:p>
        </p:txBody>
      </p:sp>
      <p:sp>
        <p:nvSpPr>
          <p:cNvPr id="4" name="Footer Placeholder 3"/>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9A703E2-8CE1-4445-AC3C-B4DCAAC14014}" type="datetime1">
              <a:rPr lang="en-US" smtClean="0"/>
              <a:t>8/28/2021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8B9FDFAD-D085-4597-865F-98779D760674}" type="datetime1">
              <a:rPr lang="en-US" smtClean="0"/>
              <a:t>8/28/2021</a:t>
            </a:fld>
            <a:endParaRPr lang="en-US" dirty="0"/>
          </a:p>
        </p:txBody>
      </p:sp>
      <p:sp>
        <p:nvSpPr>
          <p:cNvPr id="6" name="Footer Placeholder 5"/>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77D997C4-88FA-41D5-B4A2-0552D6279E01}" type="datetime1">
              <a:rPr lang="en-US" smtClean="0"/>
              <a:t>8/28/2021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D07B234-5267-4EB5-947D-82F389407FBF}" type="datetime1">
              <a:rPr lang="en-US" smtClean="0"/>
              <a:t>8/28/2021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32045"/>
            <a:ext cx="8679915" cy="2593910"/>
          </a:xfrm>
        </p:spPr>
        <p:txBody>
          <a:bodyPr>
            <a:normAutofit/>
          </a:bodyPr>
          <a:lstStyle/>
          <a:p>
            <a:r>
              <a:rPr lang="ar-SA" sz="3600" b="1" kern="0" dirty="0">
                <a:solidFill>
                  <a:schemeClr val="tx1"/>
                </a:solidFill>
                <a:latin typeface="Sakkal Majalla" panose="02000000000000000000" pitchFamily="2" charset="-78"/>
                <a:cs typeface="Sakkal Majalla" panose="02000000000000000000" pitchFamily="2" charset="-78"/>
              </a:rPr>
              <a:t>1212</a:t>
            </a:r>
            <a:r>
              <a:rPr lang="ar-EG" sz="3600" b="1" kern="0" dirty="0">
                <a:solidFill>
                  <a:schemeClr val="tx1"/>
                </a:solidFill>
                <a:latin typeface="Sakkal Majalla" panose="02000000000000000000" pitchFamily="2" charset="-78"/>
                <a:cs typeface="Sakkal Majalla" panose="02000000000000000000" pitchFamily="2" charset="-78"/>
              </a:rPr>
              <a:t> </a:t>
            </a:r>
            <a:r>
              <a:rPr lang="ar-SA" sz="3600" b="1" kern="0" dirty="0">
                <a:solidFill>
                  <a:schemeClr val="tx1"/>
                </a:solidFill>
                <a:latin typeface="Sakkal Majalla" panose="02000000000000000000" pitchFamily="2" charset="-78"/>
                <a:cs typeface="Sakkal Majalla" panose="02000000000000000000" pitchFamily="2" charset="-78"/>
              </a:rPr>
              <a:t>مال</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3600" b="1" kern="0" dirty="0">
                <a:solidFill>
                  <a:schemeClr val="tx1"/>
                </a:solidFill>
                <a:latin typeface="Sakkal Majalla" panose="02000000000000000000" pitchFamily="2" charset="-78"/>
                <a:cs typeface="Sakkal Majalla" panose="02000000000000000000" pitchFamily="2" charset="-78"/>
              </a:rPr>
            </a:br>
            <a:br>
              <a:rPr lang="en-US"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المحاضرة </a:t>
            </a:r>
            <a:r>
              <a:rPr lang="ar-SA" sz="3600" b="1" kern="0" dirty="0" err="1">
                <a:solidFill>
                  <a:schemeClr val="tx1"/>
                </a:solidFill>
                <a:latin typeface="Sakkal Majalla" panose="02000000000000000000" pitchFamily="2" charset="-78"/>
                <a:cs typeface="Sakkal Majalla" panose="02000000000000000000" pitchFamily="2" charset="-78"/>
              </a:rPr>
              <a:t>الثالثه</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الوحدة </a:t>
            </a:r>
            <a:r>
              <a:rPr lang="ar-SA" sz="3600" b="1" kern="0" dirty="0" err="1">
                <a:solidFill>
                  <a:schemeClr val="tx1"/>
                </a:solidFill>
                <a:latin typeface="Sakkal Majalla" panose="02000000000000000000" pitchFamily="2" charset="-78"/>
                <a:cs typeface="Sakkal Majalla" panose="02000000000000000000" pitchFamily="2" charset="-78"/>
              </a:rPr>
              <a:t>الثالثه</a:t>
            </a:r>
            <a:r>
              <a:rPr lang="ar-SA" sz="3600" b="1" kern="0" dirty="0">
                <a:solidFill>
                  <a:schemeClr val="tx1"/>
                </a:solidFill>
                <a:latin typeface="Sakkal Majalla" panose="02000000000000000000" pitchFamily="2" charset="-78"/>
                <a:cs typeface="Sakkal Majalla" panose="02000000000000000000" pitchFamily="2" charset="-78"/>
              </a:rPr>
              <a:t>: القوائم المالية 1</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عنصر نائب للتذييل 2">
            <a:extLst>
              <a:ext uri="{FF2B5EF4-FFF2-40B4-BE49-F238E27FC236}">
                <a16:creationId xmlns:a16="http://schemas.microsoft.com/office/drawing/2014/main" id="{EBC55DD2-B350-4D2D-B093-3ECB1601C42A}"/>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323B7-F936-4427-8BDC-B045D223D311}"/>
              </a:ext>
            </a:extLst>
          </p:cNvPr>
          <p:cNvSpPr>
            <a:spLocks noGrp="1"/>
          </p:cNvSpPr>
          <p:nvPr>
            <p:ph type="title"/>
          </p:nvPr>
        </p:nvSpPr>
        <p:spPr/>
        <p:txBody>
          <a:bodyPr>
            <a:normAutofit/>
          </a:bodyPr>
          <a:lstStyle/>
          <a:p>
            <a:pPr>
              <a:defRPr/>
            </a:pPr>
            <a:r>
              <a:rPr lang="ar-SA" sz="2800" b="1" dirty="0">
                <a:solidFill>
                  <a:schemeClr val="tx1"/>
                </a:solidFill>
                <a:latin typeface="Sakkal Majalla" panose="02000000000000000000" pitchFamily="2" charset="-78"/>
                <a:cs typeface="Sakkal Majalla" panose="02000000000000000000" pitchFamily="2" charset="-78"/>
              </a:rPr>
              <a:t>التفرقة بين الإيرادات ووفورات أو تخفيضات التكلفة</a:t>
            </a:r>
          </a:p>
        </p:txBody>
      </p:sp>
      <p:sp>
        <p:nvSpPr>
          <p:cNvPr id="3" name="Content Placeholder 2">
            <a:extLst>
              <a:ext uri="{FF2B5EF4-FFF2-40B4-BE49-F238E27FC236}">
                <a16:creationId xmlns:a16="http://schemas.microsoft.com/office/drawing/2014/main" id="{271DD715-E543-4848-A942-409E8A60F3EC}"/>
              </a:ext>
            </a:extLst>
          </p:cNvPr>
          <p:cNvSpPr>
            <a:spLocks noGrp="1"/>
          </p:cNvSpPr>
          <p:nvPr>
            <p:ph idx="1"/>
          </p:nvPr>
        </p:nvSpPr>
        <p:spPr/>
        <p:txBody>
          <a:bodyPr>
            <a:normAutofit/>
          </a:bodyPr>
          <a:lstStyle/>
          <a:p>
            <a:pPr marL="0" indent="0" algn="justLow" rtl="1">
              <a:buNone/>
              <a:defRPr/>
            </a:pPr>
            <a:r>
              <a:rPr lang="ar-SA" sz="2800" dirty="0">
                <a:latin typeface="Sakkal Majalla" panose="02000000000000000000" pitchFamily="2" charset="-78"/>
                <a:cs typeface="Sakkal Majalla" panose="02000000000000000000" pitchFamily="2" charset="-78"/>
              </a:rPr>
              <a:t>يجب التمييز بين وفورات أو تخفيضات التكلفة وبين الإيرادات في القوائم المالية. حيث أن الإيرادات تنتج عن الزيادة المحققة في قيم الأصول في حين أن الوفورات أو التخفيضات في التكاليف هي عبارة عن نفقات استطاعت المنشأة تجنبها مثل خصومات الشراء التي تحصل عليها المنشأة من شراء بضاعة أو أصول ثابته. ومن الضروري الإفصاح عن هذه المعالجة في قائمة الدخل.</a:t>
            </a:r>
          </a:p>
        </p:txBody>
      </p:sp>
      <p:sp>
        <p:nvSpPr>
          <p:cNvPr id="4" name="عنصر نائب للتذييل 3">
            <a:extLst>
              <a:ext uri="{FF2B5EF4-FFF2-40B4-BE49-F238E27FC236}">
                <a16:creationId xmlns:a16="http://schemas.microsoft.com/office/drawing/2014/main" id="{EB6A42C0-9C9F-4FB3-91B7-F2B9AD9E1694}"/>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6F98-2F21-470D-AC41-CA6DA747675E}"/>
              </a:ext>
            </a:extLst>
          </p:cNvPr>
          <p:cNvSpPr>
            <a:spLocks noGrp="1"/>
          </p:cNvSpPr>
          <p:nvPr>
            <p:ph type="title"/>
          </p:nvPr>
        </p:nvSpPr>
        <p:spPr/>
        <p:txBody>
          <a:bodyPr>
            <a:normAutofit/>
          </a:bodyPr>
          <a:lstStyle/>
          <a:p>
            <a:pPr>
              <a:defRPr/>
            </a:pPr>
            <a:r>
              <a:rPr lang="ar-SA" sz="2800" dirty="0">
                <a:solidFill>
                  <a:schemeClr val="tx1"/>
                </a:solidFill>
                <a:latin typeface="Sakkal Majalla" panose="02000000000000000000" pitchFamily="2" charset="-78"/>
                <a:cs typeface="Sakkal Majalla" panose="02000000000000000000" pitchFamily="2" charset="-78"/>
              </a:rPr>
              <a:t>تبويب المصروفات في قائمة الدخل</a:t>
            </a:r>
            <a:br>
              <a:rPr lang="ar-SA" sz="2800" dirty="0">
                <a:solidFill>
                  <a:schemeClr val="tx1"/>
                </a:solidFill>
                <a:latin typeface="Sakkal Majalla" panose="02000000000000000000" pitchFamily="2" charset="-78"/>
                <a:cs typeface="Sakkal Majalla" panose="02000000000000000000" pitchFamily="2" charset="-78"/>
              </a:rPr>
            </a:br>
            <a:endParaRPr lang="ar-SA" sz="2800" dirty="0">
              <a:solidFill>
                <a:schemeClr val="tx1"/>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33364038-58E5-4391-B8B2-57651457B177}"/>
              </a:ext>
            </a:extLst>
          </p:cNvPr>
          <p:cNvSpPr>
            <a:spLocks noGrp="1"/>
          </p:cNvSpPr>
          <p:nvPr>
            <p:ph idx="1"/>
          </p:nvPr>
        </p:nvSpPr>
        <p:spPr>
          <a:xfrm>
            <a:off x="4572001" y="803186"/>
            <a:ext cx="7416800" cy="5678894"/>
          </a:xfrm>
        </p:spPr>
        <p:txBody>
          <a:bodyPr>
            <a:noAutofit/>
          </a:bodyPr>
          <a:lstStyle/>
          <a:p>
            <a:pPr marL="0" indent="0" algn="justLow">
              <a:buNone/>
              <a:defRPr/>
            </a:pPr>
            <a:r>
              <a:rPr lang="ar-SA" sz="2400" dirty="0">
                <a:latin typeface="Sakkal Majalla" panose="02000000000000000000" pitchFamily="2" charset="-78"/>
                <a:cs typeface="Sakkal Majalla" panose="02000000000000000000" pitchFamily="2" charset="-78"/>
              </a:rPr>
              <a:t>هناك العديد من الأسس يُمكن على أساسها تبويب عناصر المصروفات ومنها:</a:t>
            </a:r>
            <a:endParaRPr lang="ar-SA" sz="2400" b="1" u="sng" dirty="0">
              <a:latin typeface="Sakkal Majalla" panose="02000000000000000000" pitchFamily="2" charset="-78"/>
              <a:cs typeface="Sakkal Majalla" panose="02000000000000000000" pitchFamily="2" charset="-78"/>
            </a:endParaRPr>
          </a:p>
          <a:p>
            <a:pPr algn="justLow" rtl="1">
              <a:defRPr/>
            </a:pPr>
            <a:r>
              <a:rPr lang="ar-SA" sz="2400" b="1" u="sng" dirty="0">
                <a:latin typeface="Sakkal Majalla" panose="02000000000000000000" pitchFamily="2" charset="-78"/>
                <a:cs typeface="Sakkal Majalla" panose="02000000000000000000" pitchFamily="2" charset="-78"/>
              </a:rPr>
              <a:t>التبويب الطبيعي: </a:t>
            </a:r>
            <a:r>
              <a:rPr lang="ar-SA" sz="2400" dirty="0">
                <a:latin typeface="Sakkal Majalla" panose="02000000000000000000" pitchFamily="2" charset="-78"/>
                <a:cs typeface="Sakkal Majalla" panose="02000000000000000000" pitchFamily="2" charset="-78"/>
              </a:rPr>
              <a:t>حيث يتم تقسيم المصروفات على أساس طبيعة عناصر المصروفات مثل تكلفة البضاعة المباعة، والأجور، والاستهلاكات، والإيجار، والفوائد.</a:t>
            </a:r>
          </a:p>
          <a:p>
            <a:pPr algn="justLow" rtl="1">
              <a:defRPr/>
            </a:pPr>
            <a:r>
              <a:rPr lang="ar-SA" sz="2400" b="1" u="sng" dirty="0">
                <a:latin typeface="Sakkal Majalla" panose="02000000000000000000" pitchFamily="2" charset="-78"/>
                <a:cs typeface="Sakkal Majalla" panose="02000000000000000000" pitchFamily="2" charset="-78"/>
              </a:rPr>
              <a:t>التبويب الوظيفي: </a:t>
            </a:r>
            <a:r>
              <a:rPr lang="ar-SA" sz="2400" dirty="0">
                <a:latin typeface="Sakkal Majalla" panose="02000000000000000000" pitchFamily="2" charset="-78"/>
                <a:cs typeface="Sakkal Majalla" panose="02000000000000000000" pitchFamily="2" charset="-78"/>
              </a:rPr>
              <a:t>حيث يتم تقسيم المصروفات إلى مجموعات، تعكس كل مجموعة منها وظيفة من الوظائف الرئيسة للمنشأة ومنها:</a:t>
            </a:r>
          </a:p>
          <a:p>
            <a:pPr algn="justLow" rtl="1">
              <a:buFontTx/>
              <a:buChar char="-"/>
              <a:defRPr/>
            </a:pPr>
            <a:r>
              <a:rPr lang="ar-SA" sz="2400" u="sng" dirty="0">
                <a:latin typeface="Sakkal Majalla" panose="02000000000000000000" pitchFamily="2" charset="-78"/>
                <a:cs typeface="Sakkal Majalla" panose="02000000000000000000" pitchFamily="2" charset="-78"/>
              </a:rPr>
              <a:t>تكلفة البضاعة المباعة </a:t>
            </a:r>
            <a:r>
              <a:rPr lang="ar-SA" sz="2400" dirty="0">
                <a:latin typeface="Sakkal Majalla" panose="02000000000000000000" pitchFamily="2" charset="-78"/>
                <a:cs typeface="Sakkal Majalla" panose="02000000000000000000" pitchFamily="2" charset="-78"/>
              </a:rPr>
              <a:t>وتعكس وظيفة التصنيع أو الشراء.</a:t>
            </a:r>
          </a:p>
          <a:p>
            <a:pPr algn="justLow" rtl="1">
              <a:buFontTx/>
              <a:buChar char="-"/>
              <a:defRPr/>
            </a:pPr>
            <a:r>
              <a:rPr lang="ar-SA" sz="2400" u="sng" dirty="0">
                <a:latin typeface="Sakkal Majalla" panose="02000000000000000000" pitchFamily="2" charset="-78"/>
                <a:cs typeface="Sakkal Majalla" panose="02000000000000000000" pitchFamily="2" charset="-78"/>
              </a:rPr>
              <a:t>المصروفات البيعية    </a:t>
            </a:r>
            <a:r>
              <a:rPr lang="ar-SA" sz="2400" dirty="0">
                <a:latin typeface="Sakkal Majalla" panose="02000000000000000000" pitchFamily="2" charset="-78"/>
                <a:cs typeface="Sakkal Majalla" panose="02000000000000000000" pitchFamily="2" charset="-78"/>
              </a:rPr>
              <a:t>وتعكس وظيفة البيع أو التسويق.</a:t>
            </a:r>
          </a:p>
          <a:p>
            <a:pPr algn="justLow" rtl="1">
              <a:buFontTx/>
              <a:buChar char="-"/>
              <a:defRPr/>
            </a:pPr>
            <a:r>
              <a:rPr lang="ar-SA" sz="2400" u="sng" dirty="0">
                <a:latin typeface="Sakkal Majalla" panose="02000000000000000000" pitchFamily="2" charset="-78"/>
                <a:cs typeface="Sakkal Majalla" panose="02000000000000000000" pitchFamily="2" charset="-78"/>
              </a:rPr>
              <a:t>المصروفات الإدارية  </a:t>
            </a:r>
            <a:r>
              <a:rPr lang="ar-SA" sz="2400" dirty="0">
                <a:latin typeface="Sakkal Majalla" panose="02000000000000000000" pitchFamily="2" charset="-78"/>
                <a:cs typeface="Sakkal Majalla" panose="02000000000000000000" pitchFamily="2" charset="-78"/>
              </a:rPr>
              <a:t>وتعكس وظيفة الإدارة العامة للمنشأة.</a:t>
            </a:r>
          </a:p>
          <a:p>
            <a:pPr algn="justLow" rtl="1">
              <a:buFontTx/>
              <a:buChar char="-"/>
              <a:defRPr/>
            </a:pPr>
            <a:r>
              <a:rPr lang="ar-SA" sz="2400" u="sng" dirty="0">
                <a:latin typeface="Sakkal Majalla" panose="02000000000000000000" pitchFamily="2" charset="-78"/>
                <a:cs typeface="Sakkal Majalla" panose="02000000000000000000" pitchFamily="2" charset="-78"/>
              </a:rPr>
              <a:t>المصروفات التمويلية  </a:t>
            </a:r>
            <a:r>
              <a:rPr lang="ar-SA" sz="2400" dirty="0">
                <a:latin typeface="Sakkal Majalla" panose="02000000000000000000" pitchFamily="2" charset="-78"/>
                <a:cs typeface="Sakkal Majalla" panose="02000000000000000000" pitchFamily="2" charset="-78"/>
              </a:rPr>
              <a:t>وتعكس وظيفة التمويل.</a:t>
            </a:r>
          </a:p>
          <a:p>
            <a:pPr algn="justLow" rtl="1">
              <a:buFont typeface="Wingdings" panose="05000000000000000000" pitchFamily="2" charset="2"/>
              <a:buNone/>
              <a:defRPr/>
            </a:pPr>
            <a:r>
              <a:rPr lang="ar-SA" sz="2400" dirty="0">
                <a:latin typeface="Sakkal Majalla" panose="02000000000000000000" pitchFamily="2" charset="-78"/>
                <a:cs typeface="Sakkal Majalla" panose="02000000000000000000" pitchFamily="2" charset="-78"/>
              </a:rPr>
              <a:t>وفي هذا التبويب يُمكن اظهار مصاريف الوظائف الفرعية لهذه الوظائف الرئيسية.</a:t>
            </a:r>
          </a:p>
        </p:txBody>
      </p:sp>
      <p:sp>
        <p:nvSpPr>
          <p:cNvPr id="4" name="عنصر نائب للتذييل 3">
            <a:extLst>
              <a:ext uri="{FF2B5EF4-FFF2-40B4-BE49-F238E27FC236}">
                <a16:creationId xmlns:a16="http://schemas.microsoft.com/office/drawing/2014/main" id="{7D5C6C14-8FCC-4390-BF3D-67B299D812D2}"/>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B6AB-004F-4699-A7D2-2B89FE7ED722}"/>
              </a:ext>
            </a:extLst>
          </p:cNvPr>
          <p:cNvSpPr>
            <a:spLocks noGrp="1"/>
          </p:cNvSpPr>
          <p:nvPr>
            <p:ph type="title"/>
          </p:nvPr>
        </p:nvSpPr>
        <p:spPr/>
        <p:txBody>
          <a:bodyPr>
            <a:normAutofit/>
          </a:bodyPr>
          <a:lstStyle/>
          <a:p>
            <a:pPr>
              <a:defRPr/>
            </a:pPr>
            <a:r>
              <a:rPr lang="ar-SA" sz="2400" b="1" dirty="0">
                <a:solidFill>
                  <a:schemeClr val="tx1"/>
                </a:solidFill>
                <a:latin typeface="Sakkal Majalla" panose="02000000000000000000" pitchFamily="2" charset="-78"/>
                <a:cs typeface="Sakkal Majalla" panose="02000000000000000000" pitchFamily="2" charset="-78"/>
              </a:rPr>
              <a:t>التفرقة بين التكلفة والمصروف والخسارة</a:t>
            </a:r>
          </a:p>
        </p:txBody>
      </p:sp>
      <p:sp>
        <p:nvSpPr>
          <p:cNvPr id="3" name="Content Placeholder 2">
            <a:extLst>
              <a:ext uri="{FF2B5EF4-FFF2-40B4-BE49-F238E27FC236}">
                <a16:creationId xmlns:a16="http://schemas.microsoft.com/office/drawing/2014/main" id="{3593EC3F-68AB-4605-A8A6-EEB2FF99561C}"/>
              </a:ext>
            </a:extLst>
          </p:cNvPr>
          <p:cNvSpPr>
            <a:spLocks noGrp="1"/>
          </p:cNvSpPr>
          <p:nvPr>
            <p:ph idx="1"/>
          </p:nvPr>
        </p:nvSpPr>
        <p:spPr/>
        <p:txBody>
          <a:bodyPr>
            <a:normAutofit/>
          </a:bodyPr>
          <a:lstStyle/>
          <a:p>
            <a:pPr algn="justLow" rtl="1">
              <a:defRPr/>
            </a:pPr>
            <a:r>
              <a:rPr lang="ar-SA" sz="2400" b="1" u="sng" dirty="0">
                <a:latin typeface="Sakkal Majalla" panose="02000000000000000000" pitchFamily="2" charset="-78"/>
                <a:cs typeface="Sakkal Majalla" panose="02000000000000000000" pitchFamily="2" charset="-78"/>
              </a:rPr>
              <a:t>التكلفة: </a:t>
            </a:r>
            <a:r>
              <a:rPr lang="ar-SA" sz="2400" dirty="0">
                <a:latin typeface="Sakkal Majalla" panose="02000000000000000000" pitchFamily="2" charset="-78"/>
                <a:cs typeface="Sakkal Majalla" panose="02000000000000000000" pitchFamily="2" charset="-78"/>
              </a:rPr>
              <a:t>عبارة عن كمية الموارد المضحى بها أو التعهدات التي تم الارتباط بها في سبيل الحصول على سلع وخدمات والتي تُعتبر في وقت الحصول عليها أصولاً مثل المخزون السلعي، الأصول الثابتة، التأمين المقدم.</a:t>
            </a:r>
          </a:p>
          <a:p>
            <a:pPr algn="justLow" rtl="1">
              <a:defRPr/>
            </a:pPr>
            <a:r>
              <a:rPr lang="ar-SA" sz="2400" b="1" u="sng" dirty="0">
                <a:latin typeface="Sakkal Majalla" panose="02000000000000000000" pitchFamily="2" charset="-78"/>
                <a:cs typeface="Sakkal Majalla" panose="02000000000000000000" pitchFamily="2" charset="-78"/>
              </a:rPr>
              <a:t>المصروف: </a:t>
            </a:r>
            <a:r>
              <a:rPr lang="ar-SA" sz="2400" dirty="0">
                <a:latin typeface="Sakkal Majalla" panose="02000000000000000000" pitchFamily="2" charset="-78"/>
                <a:cs typeface="Sakkal Majalla" panose="02000000000000000000" pitchFamily="2" charset="-78"/>
              </a:rPr>
              <a:t>استخدام الأصول والخدمات في توليد الإيرادات والذي يعني نقص أو استنفاد الأصول أو التكلفة وتحويلها إلى مصروف. أي أن المصروف عبارة عن تكلفة مستنفدة في سبيل تحقيق الإيراد.</a:t>
            </a:r>
          </a:p>
          <a:p>
            <a:pPr algn="justLow" rtl="1">
              <a:defRPr/>
            </a:pPr>
            <a:r>
              <a:rPr lang="ar-SA" sz="2400" b="1" u="sng" dirty="0">
                <a:latin typeface="Sakkal Majalla" panose="02000000000000000000" pitchFamily="2" charset="-78"/>
                <a:cs typeface="Sakkal Majalla" panose="02000000000000000000" pitchFamily="2" charset="-78"/>
              </a:rPr>
              <a:t>الخسارة: </a:t>
            </a:r>
            <a:r>
              <a:rPr lang="ar-SA" sz="2400" dirty="0">
                <a:latin typeface="Sakkal Majalla" panose="02000000000000000000" pitchFamily="2" charset="-78"/>
                <a:cs typeface="Sakkal Majalla" panose="02000000000000000000" pitchFamily="2" charset="-78"/>
              </a:rPr>
              <a:t>هي نفقات غير منتجة أو استنفاد للأصول دون الحصول على مقابل. أي أن الخسارة هي الأثر غير المرغوب فيه (التخفيض في الأصول) الذي لا يتعلق بالتشغيل العادي والذي لا يُمكن تجنبه مثل الخسارة الناتجة عن بيع الأصول الثابتة.</a:t>
            </a:r>
            <a:endParaRPr lang="ar-SA" sz="2400" b="1" dirty="0">
              <a:latin typeface="Sakkal Majalla" panose="02000000000000000000" pitchFamily="2" charset="-78"/>
              <a:cs typeface="Sakkal Majalla" panose="02000000000000000000" pitchFamily="2" charset="-78"/>
            </a:endParaRPr>
          </a:p>
        </p:txBody>
      </p:sp>
      <p:sp>
        <p:nvSpPr>
          <p:cNvPr id="4" name="عنصر نائب للتذييل 3">
            <a:extLst>
              <a:ext uri="{FF2B5EF4-FFF2-40B4-BE49-F238E27FC236}">
                <a16:creationId xmlns:a16="http://schemas.microsoft.com/office/drawing/2014/main" id="{D7EB736B-1859-4613-A3D4-CC7D937E9AB5}"/>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3F2EB-BEA5-461A-8751-8CF716F1C64C}"/>
              </a:ext>
            </a:extLst>
          </p:cNvPr>
          <p:cNvSpPr>
            <a:spLocks noGrp="1"/>
          </p:cNvSpPr>
          <p:nvPr>
            <p:ph type="title"/>
          </p:nvPr>
        </p:nvSpPr>
        <p:spPr/>
        <p:txBody>
          <a:bodyPr>
            <a:normAutofit/>
          </a:bodyPr>
          <a:lstStyle/>
          <a:p>
            <a:pPr rtl="1">
              <a:defRPr/>
            </a:pPr>
            <a:r>
              <a:rPr lang="ar-SA" sz="2800" b="1" dirty="0">
                <a:solidFill>
                  <a:schemeClr val="tx1"/>
                </a:solidFill>
                <a:latin typeface="Sakkal Majalla" panose="02000000000000000000" pitchFamily="2" charset="-78"/>
                <a:cs typeface="Sakkal Majalla" panose="02000000000000000000" pitchFamily="2" charset="-78"/>
              </a:rPr>
              <a:t>مكونات عناصر قائمة الدخل</a:t>
            </a:r>
          </a:p>
        </p:txBody>
      </p:sp>
      <p:sp>
        <p:nvSpPr>
          <p:cNvPr id="3" name="Content Placeholder 2">
            <a:extLst>
              <a:ext uri="{FF2B5EF4-FFF2-40B4-BE49-F238E27FC236}">
                <a16:creationId xmlns:a16="http://schemas.microsoft.com/office/drawing/2014/main" id="{BCD92254-8384-4F91-AEC2-FB3D75734902}"/>
              </a:ext>
            </a:extLst>
          </p:cNvPr>
          <p:cNvSpPr>
            <a:spLocks noGrp="1"/>
          </p:cNvSpPr>
          <p:nvPr>
            <p:ph idx="1"/>
          </p:nvPr>
        </p:nvSpPr>
        <p:spPr>
          <a:xfrm>
            <a:off x="5118447" y="803186"/>
            <a:ext cx="6697633" cy="5248622"/>
          </a:xfrm>
        </p:spPr>
        <p:txBody>
          <a:bodyPr>
            <a:normAutofit/>
          </a:bodyPr>
          <a:lstStyle/>
          <a:p>
            <a:pPr algn="justLow" rtl="1">
              <a:defRPr/>
            </a:pPr>
            <a:r>
              <a:rPr lang="ar-SA" sz="2000" b="1" u="sng" dirty="0">
                <a:latin typeface="Sakkal Majalla" panose="02000000000000000000" pitchFamily="2" charset="-78"/>
                <a:cs typeface="Sakkal Majalla" panose="02000000000000000000" pitchFamily="2" charset="-78"/>
              </a:rPr>
              <a:t>أولاً: قسم العمليات التشغيلية: </a:t>
            </a:r>
            <a:r>
              <a:rPr lang="ar-SA" sz="2000" b="1" dirty="0">
                <a:latin typeface="Sakkal Majalla" panose="02000000000000000000" pitchFamily="2" charset="-78"/>
                <a:cs typeface="Sakkal Majalla" panose="02000000000000000000" pitchFamily="2" charset="-78"/>
              </a:rPr>
              <a:t>ويختص بتقرير ايرادات ومصروفات العمليات الرئيسية للمنشأة، ويشمل هذا القسم البنود المتضمنة نتائج التشغيل العادي وهي:</a:t>
            </a:r>
          </a:p>
          <a:p>
            <a:pPr algn="justLow" rtl="1">
              <a:buFont typeface="Wingdings" panose="05000000000000000000" pitchFamily="2" charset="2"/>
              <a:buNone/>
              <a:defRPr/>
            </a:pPr>
            <a:r>
              <a:rPr lang="ar-SA" sz="2000" b="1" dirty="0">
                <a:latin typeface="Sakkal Majalla" panose="02000000000000000000" pitchFamily="2" charset="-78"/>
                <a:cs typeface="Sakkal Majalla" panose="02000000000000000000" pitchFamily="2" charset="-78"/>
              </a:rPr>
              <a:t>- </a:t>
            </a:r>
            <a:r>
              <a:rPr lang="ar-SA" sz="2000" b="1" u="sng" dirty="0">
                <a:latin typeface="Sakkal Majalla" panose="02000000000000000000" pitchFamily="2" charset="-78"/>
                <a:cs typeface="Sakkal Majalla" panose="02000000000000000000" pitchFamily="2" charset="-78"/>
              </a:rPr>
              <a:t>الإيرادات من مبيعات السلع والخدمات: </a:t>
            </a:r>
            <a:r>
              <a:rPr lang="ar-SA" sz="2000" b="1" dirty="0">
                <a:latin typeface="Sakkal Majalla" panose="02000000000000000000" pitchFamily="2" charset="-78"/>
                <a:cs typeface="Sakkal Majalla" panose="02000000000000000000" pitchFamily="2" charset="-78"/>
              </a:rPr>
              <a:t>وتتضمن عناصر المبيعات، والخصومات والمسموحات، والمردودات، وكل العناصر المتعلقة بتحديد صافي إيراد المبيعات.</a:t>
            </a:r>
          </a:p>
          <a:p>
            <a:pPr algn="justLow" rtl="1">
              <a:buFont typeface="Wingdings" panose="05000000000000000000" pitchFamily="2" charset="2"/>
              <a:buNone/>
              <a:defRPr/>
            </a:pPr>
            <a:r>
              <a:rPr lang="ar-SA" sz="2000" b="1" dirty="0">
                <a:latin typeface="Sakkal Majalla" panose="02000000000000000000" pitchFamily="2" charset="-78"/>
                <a:cs typeface="Sakkal Majalla" panose="02000000000000000000" pitchFamily="2" charset="-78"/>
              </a:rPr>
              <a:t>- </a:t>
            </a:r>
            <a:r>
              <a:rPr lang="ar-SA" sz="2000" b="1" u="sng" dirty="0">
                <a:latin typeface="Sakkal Majalla" panose="02000000000000000000" pitchFamily="2" charset="-78"/>
                <a:cs typeface="Sakkal Majalla" panose="02000000000000000000" pitchFamily="2" charset="-78"/>
              </a:rPr>
              <a:t>تكلفة البضاعة المباعة: </a:t>
            </a:r>
            <a:r>
              <a:rPr lang="ar-SA" sz="2000" b="1" dirty="0">
                <a:latin typeface="Sakkal Majalla" panose="02000000000000000000" pitchFamily="2" charset="-78"/>
                <a:cs typeface="Sakkal Majalla" panose="02000000000000000000" pitchFamily="2" charset="-78"/>
              </a:rPr>
              <a:t>وتتضمن كل العناصر الخاصة بتحديد تكلفة البضاعة المباعة أو مصروفات تقديم الخدمة.</a:t>
            </a:r>
          </a:p>
          <a:p>
            <a:pPr algn="justLow" rtl="1">
              <a:buFont typeface="Wingdings" panose="05000000000000000000" pitchFamily="2" charset="2"/>
              <a:buNone/>
              <a:defRPr/>
            </a:pPr>
            <a:r>
              <a:rPr lang="ar-SA" sz="2000" b="1" dirty="0">
                <a:latin typeface="Sakkal Majalla" panose="02000000000000000000" pitchFamily="2" charset="-78"/>
                <a:cs typeface="Sakkal Majalla" panose="02000000000000000000" pitchFamily="2" charset="-78"/>
              </a:rPr>
              <a:t>- </a:t>
            </a:r>
            <a:r>
              <a:rPr lang="ar-SA" sz="2000" b="1" u="sng" dirty="0">
                <a:latin typeface="Sakkal Majalla" panose="02000000000000000000" pitchFamily="2" charset="-78"/>
                <a:cs typeface="Sakkal Majalla" panose="02000000000000000000" pitchFamily="2" charset="-78"/>
              </a:rPr>
              <a:t>مصروفات البيع: </a:t>
            </a:r>
            <a:r>
              <a:rPr lang="ar-SA" sz="2000" b="1" dirty="0">
                <a:latin typeface="Sakkal Majalla" panose="02000000000000000000" pitchFamily="2" charset="-78"/>
                <a:cs typeface="Sakkal Majalla" panose="02000000000000000000" pitchFamily="2" charset="-78"/>
              </a:rPr>
              <a:t>ويعرض المصروفات الناجمة عن جهود المنشأة لتحقيق المبيعات.</a:t>
            </a:r>
          </a:p>
          <a:p>
            <a:pPr algn="justLow" rtl="1">
              <a:buFont typeface="Wingdings" panose="05000000000000000000" pitchFamily="2" charset="2"/>
              <a:buNone/>
              <a:defRPr/>
            </a:pPr>
            <a:r>
              <a:rPr lang="ar-SA" sz="2000" b="1" dirty="0">
                <a:latin typeface="Sakkal Majalla" panose="02000000000000000000" pitchFamily="2" charset="-78"/>
                <a:cs typeface="Sakkal Majalla" panose="02000000000000000000" pitchFamily="2" charset="-78"/>
              </a:rPr>
              <a:t>- </a:t>
            </a:r>
            <a:r>
              <a:rPr lang="ar-SA" sz="2000" b="1" u="sng" dirty="0">
                <a:latin typeface="Sakkal Majalla" panose="02000000000000000000" pitchFamily="2" charset="-78"/>
                <a:cs typeface="Sakkal Majalla" panose="02000000000000000000" pitchFamily="2" charset="-78"/>
              </a:rPr>
              <a:t>مصروفات إدارية أو عمومية: </a:t>
            </a:r>
            <a:r>
              <a:rPr lang="ar-SA" sz="2000" b="1" dirty="0">
                <a:latin typeface="Sakkal Majalla" panose="02000000000000000000" pitchFamily="2" charset="-78"/>
                <a:cs typeface="Sakkal Majalla" panose="02000000000000000000" pitchFamily="2" charset="-78"/>
              </a:rPr>
              <a:t>ويعرض مصروفات الإدارة العامة.</a:t>
            </a:r>
          </a:p>
        </p:txBody>
      </p:sp>
      <p:sp>
        <p:nvSpPr>
          <p:cNvPr id="4" name="عنصر نائب للتذييل 3">
            <a:extLst>
              <a:ext uri="{FF2B5EF4-FFF2-40B4-BE49-F238E27FC236}">
                <a16:creationId xmlns:a16="http://schemas.microsoft.com/office/drawing/2014/main" id="{7E8FB76A-4BE4-4561-A9C6-F1FA024CAE9C}"/>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1804-C50B-4BEA-BFDC-EB50D44E372F}"/>
              </a:ext>
            </a:extLst>
          </p:cNvPr>
          <p:cNvSpPr>
            <a:spLocks noGrp="1"/>
          </p:cNvSpPr>
          <p:nvPr>
            <p:ph type="title"/>
          </p:nvPr>
        </p:nvSpPr>
        <p:spPr/>
        <p:txBody>
          <a:bodyPr>
            <a:normAutofit/>
          </a:bodyPr>
          <a:lstStyle/>
          <a:p>
            <a:pPr rtl="1">
              <a:defRPr/>
            </a:pPr>
            <a:r>
              <a:rPr lang="ar-SA" sz="2800" b="1" dirty="0">
                <a:solidFill>
                  <a:schemeClr val="tx1"/>
                </a:solidFill>
                <a:latin typeface="Sakkal Majalla" panose="02000000000000000000" pitchFamily="2" charset="-78"/>
                <a:cs typeface="Sakkal Majalla" panose="02000000000000000000" pitchFamily="2" charset="-78"/>
              </a:rPr>
              <a:t>مكونات عناصر قائمة الدخل</a:t>
            </a:r>
          </a:p>
        </p:txBody>
      </p:sp>
      <p:sp>
        <p:nvSpPr>
          <p:cNvPr id="3" name="Content Placeholder 2">
            <a:extLst>
              <a:ext uri="{FF2B5EF4-FFF2-40B4-BE49-F238E27FC236}">
                <a16:creationId xmlns:a16="http://schemas.microsoft.com/office/drawing/2014/main" id="{E0118018-A3DA-4FD9-873F-8682482F092E}"/>
              </a:ext>
            </a:extLst>
          </p:cNvPr>
          <p:cNvSpPr>
            <a:spLocks noGrp="1"/>
          </p:cNvSpPr>
          <p:nvPr>
            <p:ph idx="1"/>
          </p:nvPr>
        </p:nvSpPr>
        <p:spPr>
          <a:xfrm>
            <a:off x="4673601" y="803186"/>
            <a:ext cx="7203440" cy="5248622"/>
          </a:xfrm>
        </p:spPr>
        <p:txBody>
          <a:bodyPr>
            <a:normAutofit/>
          </a:bodyPr>
          <a:lstStyle/>
          <a:p>
            <a:pPr algn="justLow" rtl="1">
              <a:defRPr/>
            </a:pPr>
            <a:r>
              <a:rPr lang="ar-SA" sz="2400" u="sng" dirty="0">
                <a:latin typeface="Sakkal Majalla" panose="02000000000000000000" pitchFamily="2" charset="-78"/>
                <a:cs typeface="Sakkal Majalla" panose="02000000000000000000" pitchFamily="2" charset="-78"/>
              </a:rPr>
              <a:t>ثانياً: قسم العمليات غير التشغيلي: </a:t>
            </a:r>
            <a:r>
              <a:rPr lang="ar-SA" sz="2400" dirty="0">
                <a:latin typeface="Sakkal Majalla" panose="02000000000000000000" pitchFamily="2" charset="-78"/>
                <a:cs typeface="Sakkal Majalla" panose="02000000000000000000" pitchFamily="2" charset="-78"/>
              </a:rPr>
              <a:t>ويختص بتقرير الإيرادات والمصروفات والناتجة عن الأنشطة الثانوية التي تمارسها المنشأة بالإضافة إلى المكاسب والخسائر غير العادية أو غير المتكررة وليس الإثنين معاً، وتشمل:</a:t>
            </a:r>
          </a:p>
          <a:p>
            <a:pPr algn="justLow" rtl="1">
              <a:buFont typeface="Wingdings" panose="05000000000000000000" pitchFamily="2" charset="2"/>
              <a:buNone/>
              <a:defRPr/>
            </a:pPr>
            <a:r>
              <a:rPr lang="ar-SA" sz="2400" dirty="0">
                <a:latin typeface="Sakkal Majalla" panose="02000000000000000000" pitchFamily="2" charset="-78"/>
                <a:cs typeface="Sakkal Majalla" panose="02000000000000000000" pitchFamily="2" charset="-78"/>
              </a:rPr>
              <a:t>- </a:t>
            </a:r>
            <a:r>
              <a:rPr lang="ar-SA" sz="2400" u="sng" dirty="0">
                <a:latin typeface="Sakkal Majalla" panose="02000000000000000000" pitchFamily="2" charset="-78"/>
                <a:cs typeface="Sakkal Majalla" panose="02000000000000000000" pitchFamily="2" charset="-78"/>
              </a:rPr>
              <a:t>الإيرادات والمكاسب الأخرى: </a:t>
            </a:r>
            <a:r>
              <a:rPr lang="ar-SA" sz="2400" dirty="0">
                <a:latin typeface="Sakkal Majalla" panose="02000000000000000000" pitchFamily="2" charset="-78"/>
                <a:cs typeface="Sakkal Majalla" panose="02000000000000000000" pitchFamily="2" charset="-78"/>
              </a:rPr>
              <a:t>وهي عبارة عن الإيرادات المكتسبة أو المكاسب المحققة بعد استبعاد أي مصروفات خاصة بها والناتجة عن المعاملات غير التشغيلية.</a:t>
            </a:r>
          </a:p>
          <a:p>
            <a:pPr algn="justLow" rtl="1">
              <a:buFont typeface="Wingdings" panose="05000000000000000000" pitchFamily="2" charset="2"/>
              <a:buNone/>
              <a:defRPr/>
            </a:pPr>
            <a:r>
              <a:rPr lang="ar-SA" sz="2400" dirty="0">
                <a:latin typeface="Sakkal Majalla" panose="02000000000000000000" pitchFamily="2" charset="-78"/>
                <a:cs typeface="Sakkal Majalla" panose="02000000000000000000" pitchFamily="2" charset="-78"/>
              </a:rPr>
              <a:t>- </a:t>
            </a:r>
            <a:r>
              <a:rPr lang="ar-SA" sz="2400" u="sng" dirty="0">
                <a:latin typeface="Sakkal Majalla" panose="02000000000000000000" pitchFamily="2" charset="-78"/>
                <a:cs typeface="Sakkal Majalla" panose="02000000000000000000" pitchFamily="2" charset="-78"/>
              </a:rPr>
              <a:t>المصروفات والخسائر الأخرى: </a:t>
            </a:r>
            <a:r>
              <a:rPr lang="ar-SA" sz="2400" dirty="0">
                <a:latin typeface="Sakkal Majalla" panose="02000000000000000000" pitchFamily="2" charset="-78"/>
                <a:cs typeface="Sakkal Majalla" panose="02000000000000000000" pitchFamily="2" charset="-78"/>
              </a:rPr>
              <a:t>وهي عبارة عن المصروفات أو الخسائر التي تتحملها المنشأة بعد استبعاد الإيرادات المتعلقة بها والناتجة عن المعاملات غير التشغيلية.</a:t>
            </a:r>
          </a:p>
        </p:txBody>
      </p:sp>
      <p:sp>
        <p:nvSpPr>
          <p:cNvPr id="4" name="عنصر نائب للتذييل 3">
            <a:extLst>
              <a:ext uri="{FF2B5EF4-FFF2-40B4-BE49-F238E27FC236}">
                <a16:creationId xmlns:a16="http://schemas.microsoft.com/office/drawing/2014/main" id="{3C617583-E019-471F-8467-3A91FF493AE1}"/>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9A3A5-6387-4882-A6DD-B86E1CA9A417}"/>
              </a:ext>
            </a:extLst>
          </p:cNvPr>
          <p:cNvSpPr>
            <a:spLocks noGrp="1"/>
          </p:cNvSpPr>
          <p:nvPr>
            <p:ph type="title"/>
          </p:nvPr>
        </p:nvSpPr>
        <p:spPr/>
        <p:txBody>
          <a:bodyPr>
            <a:normAutofit/>
          </a:bodyPr>
          <a:lstStyle/>
          <a:p>
            <a:pPr rtl="1">
              <a:defRPr/>
            </a:pPr>
            <a:r>
              <a:rPr lang="ar-SA" sz="2800" b="1" dirty="0">
                <a:solidFill>
                  <a:schemeClr val="tx1"/>
                </a:solidFill>
                <a:latin typeface="Sakkal Majalla" panose="02000000000000000000" pitchFamily="2" charset="-78"/>
                <a:cs typeface="Sakkal Majalla" panose="02000000000000000000" pitchFamily="2" charset="-78"/>
              </a:rPr>
              <a:t>مكونات عناصر قائمة الدخل</a:t>
            </a:r>
          </a:p>
        </p:txBody>
      </p:sp>
      <p:sp>
        <p:nvSpPr>
          <p:cNvPr id="3" name="Content Placeholder 2">
            <a:extLst>
              <a:ext uri="{FF2B5EF4-FFF2-40B4-BE49-F238E27FC236}">
                <a16:creationId xmlns:a16="http://schemas.microsoft.com/office/drawing/2014/main" id="{2CAEDBE5-BC54-4A49-ABF3-CD9C7EF86625}"/>
              </a:ext>
            </a:extLst>
          </p:cNvPr>
          <p:cNvSpPr>
            <a:spLocks noGrp="1"/>
          </p:cNvSpPr>
          <p:nvPr>
            <p:ph idx="1"/>
          </p:nvPr>
        </p:nvSpPr>
        <p:spPr>
          <a:xfrm>
            <a:off x="5118447" y="803186"/>
            <a:ext cx="6677313" cy="5248622"/>
          </a:xfrm>
        </p:spPr>
        <p:txBody>
          <a:bodyPr>
            <a:normAutofit fontScale="92500" lnSpcReduction="10000"/>
          </a:bodyPr>
          <a:lstStyle/>
          <a:p>
            <a:pPr algn="justLow" rtl="1">
              <a:defRPr/>
            </a:pPr>
            <a:r>
              <a:rPr lang="ar-SA" sz="2800" u="sng" dirty="0">
                <a:latin typeface="Sakkal Majalla" panose="02000000000000000000" pitchFamily="2" charset="-78"/>
                <a:cs typeface="Sakkal Majalla" panose="02000000000000000000" pitchFamily="2" charset="-78"/>
              </a:rPr>
              <a:t>ثالثاً: ضرائب الدخل: </a:t>
            </a:r>
            <a:r>
              <a:rPr lang="ar-SA" sz="2400" dirty="0">
                <a:latin typeface="Sakkal Majalla" panose="02000000000000000000" pitchFamily="2" charset="-78"/>
                <a:cs typeface="Sakkal Majalla" panose="02000000000000000000" pitchFamily="2" charset="-78"/>
              </a:rPr>
              <a:t>وتظهر كبند مستقل بحيث يتم الافصاح عن الدخل من النشاط المستمر فبل الضرائب وبعد استقطاع الضريبة.</a:t>
            </a:r>
          </a:p>
          <a:p>
            <a:pPr algn="justLow" rtl="1">
              <a:defRPr/>
            </a:pPr>
            <a:r>
              <a:rPr lang="ar-SA" sz="2800" u="sng" dirty="0">
                <a:latin typeface="Sakkal Majalla" panose="02000000000000000000" pitchFamily="2" charset="-78"/>
                <a:cs typeface="Sakkal Majalla" panose="02000000000000000000" pitchFamily="2" charset="-78"/>
              </a:rPr>
              <a:t>رابعاً: الأنشطة أو العمليات غير المستمرة: </a:t>
            </a:r>
            <a:r>
              <a:rPr lang="ar-SA" sz="2400" dirty="0">
                <a:latin typeface="Sakkal Majalla" panose="02000000000000000000" pitchFamily="2" charset="-78"/>
                <a:cs typeface="Sakkal Majalla" panose="02000000000000000000" pitchFamily="2" charset="-78"/>
              </a:rPr>
              <a:t>ويختص بإظهار المكاسب والخسائر الجوهرية الناتجة عن استبعاد نشاط أو جزء من أنشطة المنشأة.</a:t>
            </a:r>
          </a:p>
          <a:p>
            <a:pPr algn="justLow" rtl="1">
              <a:defRPr/>
            </a:pPr>
            <a:r>
              <a:rPr lang="ar-SA" sz="2800" u="sng" dirty="0">
                <a:latin typeface="Sakkal Majalla" panose="02000000000000000000" pitchFamily="2" charset="-78"/>
                <a:cs typeface="Sakkal Majalla" panose="02000000000000000000" pitchFamily="2" charset="-78"/>
              </a:rPr>
              <a:t>خامساً: البنود الإستثنائية: </a:t>
            </a:r>
            <a:r>
              <a:rPr lang="ar-SA" sz="2400" dirty="0">
                <a:latin typeface="Sakkal Majalla" panose="02000000000000000000" pitchFamily="2" charset="-78"/>
                <a:cs typeface="Sakkal Majalla" panose="02000000000000000000" pitchFamily="2" charset="-78"/>
              </a:rPr>
              <a:t>وتتضمن المكاسب والخسائر غير العادية وغير المتكررة والتي لا ترتبط بالنشاط العادي للمنشأة.</a:t>
            </a:r>
          </a:p>
          <a:p>
            <a:pPr algn="justLow" rtl="1">
              <a:defRPr/>
            </a:pPr>
            <a:r>
              <a:rPr lang="ar-SA" sz="2800" u="sng" dirty="0">
                <a:latin typeface="Sakkal Majalla" panose="02000000000000000000" pitchFamily="2" charset="-78"/>
                <a:cs typeface="Sakkal Majalla" panose="02000000000000000000" pitchFamily="2" charset="-78"/>
              </a:rPr>
              <a:t>سادساً: الآثار التراكمية الناتجة عن التغيير في تطبيق المبادئ المحاسبية.</a:t>
            </a:r>
          </a:p>
          <a:p>
            <a:pPr algn="justLow" rtl="1">
              <a:defRPr/>
            </a:pPr>
            <a:r>
              <a:rPr lang="ar-SA" sz="2800" u="sng" dirty="0">
                <a:latin typeface="Sakkal Majalla" panose="02000000000000000000" pitchFamily="2" charset="-78"/>
                <a:cs typeface="Sakkal Majalla" panose="02000000000000000000" pitchFamily="2" charset="-78"/>
              </a:rPr>
              <a:t>سابعاً: ربحية السهم </a:t>
            </a:r>
            <a:r>
              <a:rPr lang="ar-SA" sz="28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وتتضمن عرضاً مختصراً للأرباح أو الخسائر الخاصة بالسهم عن الفترة، ويتم احتسابها بقسمة الدخل من النشاط التشغيلي أو أي أنواع أخرى من الدخل عل متوسط عدد الأسهم العادية.</a:t>
            </a:r>
            <a:endParaRPr lang="ar-SA" sz="2800" dirty="0">
              <a:latin typeface="Sakkal Majalla" panose="02000000000000000000" pitchFamily="2" charset="-78"/>
              <a:cs typeface="Sakkal Majalla" panose="02000000000000000000" pitchFamily="2" charset="-78"/>
            </a:endParaRPr>
          </a:p>
        </p:txBody>
      </p:sp>
      <p:sp>
        <p:nvSpPr>
          <p:cNvPr id="4" name="عنصر نائب للتذييل 3">
            <a:extLst>
              <a:ext uri="{FF2B5EF4-FFF2-40B4-BE49-F238E27FC236}">
                <a16:creationId xmlns:a16="http://schemas.microsoft.com/office/drawing/2014/main" id="{3FEA20AE-BC3F-42D2-ACDA-409657F50C9B}"/>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1C2A-347A-4E57-A472-8AEE0A06864B}"/>
              </a:ext>
            </a:extLst>
          </p:cNvPr>
          <p:cNvSpPr>
            <a:spLocks noGrp="1"/>
          </p:cNvSpPr>
          <p:nvPr>
            <p:ph type="title"/>
          </p:nvPr>
        </p:nvSpPr>
        <p:spPr/>
        <p:txBody>
          <a:bodyPr>
            <a:normAutofit/>
          </a:bodyPr>
          <a:lstStyle/>
          <a:p>
            <a:pPr rtl="1">
              <a:defRPr/>
            </a:pPr>
            <a:r>
              <a:rPr lang="ar-SA" sz="2800" b="1" dirty="0">
                <a:solidFill>
                  <a:schemeClr val="tx1"/>
                </a:solidFill>
                <a:latin typeface="Sakkal Majalla" panose="02000000000000000000" pitchFamily="2" charset="-78"/>
                <a:cs typeface="Sakkal Majalla" panose="02000000000000000000" pitchFamily="2" charset="-78"/>
              </a:rPr>
              <a:t>الأشكال البديلة لإعداد قائمة الدخل</a:t>
            </a:r>
            <a:br>
              <a:rPr lang="ar-SA" sz="2800" b="1" dirty="0">
                <a:solidFill>
                  <a:schemeClr val="tx1"/>
                </a:solidFill>
                <a:latin typeface="Sakkal Majalla" panose="02000000000000000000" pitchFamily="2" charset="-78"/>
                <a:cs typeface="Sakkal Majalla" panose="02000000000000000000" pitchFamily="2" charset="-78"/>
              </a:rPr>
            </a:br>
            <a:endParaRPr lang="ar-SA" sz="2800" b="1" dirty="0">
              <a:solidFill>
                <a:schemeClr val="tx1"/>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5296BCDC-6227-426E-80A1-AF8CC8E2B979}"/>
              </a:ext>
            </a:extLst>
          </p:cNvPr>
          <p:cNvSpPr>
            <a:spLocks noGrp="1"/>
          </p:cNvSpPr>
          <p:nvPr>
            <p:ph idx="1"/>
          </p:nvPr>
        </p:nvSpPr>
        <p:spPr/>
        <p:txBody>
          <a:bodyPr>
            <a:normAutofit/>
          </a:bodyPr>
          <a:lstStyle/>
          <a:p>
            <a:pPr marL="0" indent="0" algn="just">
              <a:buNone/>
              <a:defRPr/>
            </a:pPr>
            <a:r>
              <a:rPr lang="ar-SA" sz="2000" dirty="0">
                <a:latin typeface="Sakkal Majalla" panose="02000000000000000000" pitchFamily="2" charset="-78"/>
                <a:cs typeface="Sakkal Majalla" panose="02000000000000000000" pitchFamily="2" charset="-78"/>
              </a:rPr>
              <a:t>تعارف المحاسبون على شكلين لإعداد قائمة الدخل، وهما قائمة الدخل ذات المرحلة الواحدة، وقائمة الدخل ذات المراحل المتعددة.</a:t>
            </a:r>
          </a:p>
          <a:p>
            <a:pPr algn="just" rtl="1">
              <a:defRPr/>
            </a:pPr>
            <a:r>
              <a:rPr lang="ar-SA" sz="2000" dirty="0">
                <a:latin typeface="Sakkal Majalla" panose="02000000000000000000" pitchFamily="2" charset="-78"/>
                <a:cs typeface="Sakkal Majalla" panose="02000000000000000000" pitchFamily="2" charset="-78"/>
              </a:rPr>
              <a:t>أولاً: قائمة الدخل ذات المرحلة الواحدة: وفيها يتم تبويب عناصر الدخل إلى قسمين أساسيين، يُخصص القسم الأول للإيرادات أياً كان مصدرها سواءً من النشاط الرئيسي للمنشأة أو من المصادر الثانوية الأخرى. في حين يُخصص القسم الثاني للمصروفات أياً كان نوع هذه المصروفات سواءً تلك المصروفات الخاصة بتكلفة البضاعة المباعة، أو المصروفات البيعية والإدارية أو المصروفات الأخرى.</a:t>
            </a:r>
          </a:p>
          <a:p>
            <a:pPr algn="just" rtl="1">
              <a:buFont typeface="Wingdings" panose="05000000000000000000" pitchFamily="2" charset="2"/>
              <a:buNone/>
              <a:defRPr/>
            </a:pPr>
            <a:r>
              <a:rPr lang="ar-SA" sz="2000" dirty="0">
                <a:latin typeface="Sakkal Majalla" panose="02000000000000000000" pitchFamily="2" charset="-78"/>
                <a:cs typeface="Sakkal Majalla" panose="02000000000000000000" pitchFamily="2" charset="-78"/>
              </a:rPr>
              <a:t>وتُسمى هذه القائمة أيضاً بإسم قائمة الدخل المختصرة نظراً لوجود خطوة واحدة تتضمن مقابلة اجمالي الإيرادات بإجمالي المصروفات وصولاً إلى صافي دخل الفترة.</a:t>
            </a:r>
          </a:p>
        </p:txBody>
      </p:sp>
      <p:sp>
        <p:nvSpPr>
          <p:cNvPr id="4" name="عنصر نائب للتذييل 3">
            <a:extLst>
              <a:ext uri="{FF2B5EF4-FFF2-40B4-BE49-F238E27FC236}">
                <a16:creationId xmlns:a16="http://schemas.microsoft.com/office/drawing/2014/main" id="{7F42E03B-A824-4DBE-A454-52ED461E5D18}"/>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EF60-9E1B-4C49-9780-932CD05A1149}"/>
              </a:ext>
            </a:extLst>
          </p:cNvPr>
          <p:cNvSpPr>
            <a:spLocks noGrp="1"/>
          </p:cNvSpPr>
          <p:nvPr>
            <p:ph type="title"/>
          </p:nvPr>
        </p:nvSpPr>
        <p:spPr/>
        <p:txBody>
          <a:bodyPr>
            <a:normAutofit/>
          </a:bodyPr>
          <a:lstStyle/>
          <a:p>
            <a:pPr rtl="1">
              <a:defRPr/>
            </a:pPr>
            <a:r>
              <a:rPr lang="ar-SA" sz="2400" b="1" dirty="0">
                <a:solidFill>
                  <a:schemeClr val="tx1"/>
                </a:solidFill>
                <a:latin typeface="Sakkal Majalla" panose="02000000000000000000" pitchFamily="2" charset="-78"/>
                <a:cs typeface="Sakkal Majalla" panose="02000000000000000000" pitchFamily="2" charset="-78"/>
              </a:rPr>
              <a:t>مثال</a:t>
            </a:r>
            <a:br>
              <a:rPr lang="ar-SA" sz="2400" b="1" dirty="0">
                <a:solidFill>
                  <a:schemeClr val="tx1"/>
                </a:solidFill>
                <a:latin typeface="Sakkal Majalla" panose="02000000000000000000" pitchFamily="2" charset="-78"/>
                <a:cs typeface="Sakkal Majalla" panose="02000000000000000000" pitchFamily="2" charset="-78"/>
              </a:rPr>
            </a:br>
            <a:r>
              <a:rPr lang="ar-SA" sz="2400" b="1" dirty="0">
                <a:solidFill>
                  <a:schemeClr val="tx1"/>
                </a:solidFill>
                <a:latin typeface="Sakkal Majalla" panose="02000000000000000000" pitchFamily="2" charset="-78"/>
                <a:cs typeface="Sakkal Majalla" panose="02000000000000000000" pitchFamily="2" charset="-78"/>
              </a:rPr>
              <a:t>قائمة الدخل عن السنة المنتهية في 1440/12/30هـ</a:t>
            </a:r>
          </a:p>
        </p:txBody>
      </p:sp>
      <p:graphicFrame>
        <p:nvGraphicFramePr>
          <p:cNvPr id="5" name="Content Placeholder 4">
            <a:extLst>
              <a:ext uri="{FF2B5EF4-FFF2-40B4-BE49-F238E27FC236}">
                <a16:creationId xmlns:a16="http://schemas.microsoft.com/office/drawing/2014/main" id="{F7196E44-70A7-42A0-B5A2-3BB7EB6E1256}"/>
              </a:ext>
            </a:extLst>
          </p:cNvPr>
          <p:cNvGraphicFramePr>
            <a:graphicFrameLocks noGrp="1"/>
          </p:cNvGraphicFramePr>
          <p:nvPr>
            <p:ph idx="1"/>
            <p:extLst>
              <p:ext uri="{D42A27DB-BD31-4B8C-83A1-F6EECF244321}">
                <p14:modId xmlns:p14="http://schemas.microsoft.com/office/powerpoint/2010/main" val="4002813970"/>
              </p:ext>
            </p:extLst>
          </p:nvPr>
        </p:nvGraphicFramePr>
        <p:xfrm>
          <a:off x="5299952" y="767080"/>
          <a:ext cx="6003417" cy="5151432"/>
        </p:xfrm>
        <a:graphic>
          <a:graphicData uri="http://schemas.openxmlformats.org/drawingml/2006/table">
            <a:tbl>
              <a:tblPr rtl="1" firstRow="1" bandRow="1">
                <a:tableStyleId>{5C22544A-7EE6-4342-B048-85BDC9FD1C3A}</a:tableStyleId>
              </a:tblPr>
              <a:tblGrid>
                <a:gridCol w="2400059">
                  <a:extLst>
                    <a:ext uri="{9D8B030D-6E8A-4147-A177-3AD203B41FA5}">
                      <a16:colId xmlns:a16="http://schemas.microsoft.com/office/drawing/2014/main" val="20000"/>
                    </a:ext>
                  </a:extLst>
                </a:gridCol>
                <a:gridCol w="1029309">
                  <a:extLst>
                    <a:ext uri="{9D8B030D-6E8A-4147-A177-3AD203B41FA5}">
                      <a16:colId xmlns:a16="http://schemas.microsoft.com/office/drawing/2014/main" val="20001"/>
                    </a:ext>
                  </a:extLst>
                </a:gridCol>
                <a:gridCol w="1300480">
                  <a:extLst>
                    <a:ext uri="{9D8B030D-6E8A-4147-A177-3AD203B41FA5}">
                      <a16:colId xmlns:a16="http://schemas.microsoft.com/office/drawing/2014/main" val="20002"/>
                    </a:ext>
                  </a:extLst>
                </a:gridCol>
                <a:gridCol w="1273569">
                  <a:extLst>
                    <a:ext uri="{9D8B030D-6E8A-4147-A177-3AD203B41FA5}">
                      <a16:colId xmlns:a16="http://schemas.microsoft.com/office/drawing/2014/main" val="20003"/>
                    </a:ext>
                  </a:extLst>
                </a:gridCol>
              </a:tblGrid>
              <a:tr h="396264">
                <a:tc>
                  <a:txBody>
                    <a:bodyPr/>
                    <a:lstStyle/>
                    <a:p>
                      <a:pPr rtl="1"/>
                      <a:endParaRPr lang="ar-SA" sz="1800" dirty="0"/>
                    </a:p>
                  </a:txBody>
                  <a:tcPr marT="45723" marB="45723"/>
                </a:tc>
                <a:tc>
                  <a:txBody>
                    <a:bodyPr/>
                    <a:lstStyle/>
                    <a:p>
                      <a:pPr algn="ctr" rtl="1"/>
                      <a:r>
                        <a:rPr lang="ar-SA" sz="2000" dirty="0">
                          <a:solidFill>
                            <a:schemeClr val="accent4">
                              <a:lumMod val="10000"/>
                            </a:schemeClr>
                          </a:solidFill>
                        </a:rPr>
                        <a:t>ريال</a:t>
                      </a:r>
                    </a:p>
                  </a:txBody>
                  <a:tcPr marT="45723" marB="45723"/>
                </a:tc>
                <a:tc>
                  <a:txBody>
                    <a:bodyPr/>
                    <a:lstStyle/>
                    <a:p>
                      <a:pPr algn="ctr" rtl="1"/>
                      <a:r>
                        <a:rPr lang="ar-SA" sz="2000" b="1" dirty="0">
                          <a:solidFill>
                            <a:schemeClr val="accent4">
                              <a:lumMod val="10000"/>
                            </a:schemeClr>
                          </a:solidFill>
                        </a:rPr>
                        <a:t>ريال</a:t>
                      </a:r>
                    </a:p>
                  </a:txBody>
                  <a:tcPr marT="45723" marB="45723"/>
                </a:tc>
                <a:tc>
                  <a:txBody>
                    <a:bodyPr/>
                    <a:lstStyle/>
                    <a:p>
                      <a:pPr algn="ctr" rtl="1"/>
                      <a:r>
                        <a:rPr lang="ar-SA" sz="2000" b="1" dirty="0">
                          <a:solidFill>
                            <a:schemeClr val="accent4">
                              <a:lumMod val="10000"/>
                            </a:schemeClr>
                          </a:solidFill>
                        </a:rPr>
                        <a:t>ريال</a:t>
                      </a:r>
                    </a:p>
                  </a:txBody>
                  <a:tcPr marT="45723" marB="45723"/>
                </a:tc>
                <a:extLst>
                  <a:ext uri="{0D108BD9-81ED-4DB2-BD59-A6C34878D82A}">
                    <a16:rowId xmlns:a16="http://schemas.microsoft.com/office/drawing/2014/main" val="10000"/>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صافي المبيعات</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2,000,000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1"/>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إيرادات أخرى</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u="sng" dirty="0">
                          <a:solidFill>
                            <a:schemeClr val="tx1"/>
                          </a:solidFill>
                          <a:latin typeface="Sakkal Majalla" panose="02000000000000000000" pitchFamily="2" charset="-78"/>
                          <a:cs typeface="Sakkal Majalla" panose="02000000000000000000" pitchFamily="2" charset="-78"/>
                        </a:rPr>
                        <a:t>500,000</a:t>
                      </a:r>
                      <a:endParaRPr lang="ar-SA" sz="1600" b="1" u="sng"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2"/>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اجمالي الإيرادات</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1"/>
                      <a:r>
                        <a:rPr lang="en-US" sz="1600" b="1" dirty="0">
                          <a:solidFill>
                            <a:schemeClr val="tx1"/>
                          </a:solidFill>
                          <a:latin typeface="Sakkal Majalla" panose="02000000000000000000" pitchFamily="2" charset="-78"/>
                          <a:cs typeface="Sakkal Majalla" panose="02000000000000000000" pitchFamily="2" charset="-78"/>
                        </a:rPr>
                        <a:t>2,500,000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3"/>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يُخصم المصروفات:</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4"/>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تكلفة البضاعة المباعة</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85,000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5"/>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المصروفات البيعية</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150,000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6"/>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المصروفات الإدارية</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300,000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7"/>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الفوائد المدينة</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50,000</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8"/>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المصروفات الأخرى</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u="sng" dirty="0">
                          <a:solidFill>
                            <a:schemeClr val="tx1"/>
                          </a:solidFill>
                          <a:latin typeface="Sakkal Majalla" panose="02000000000000000000" pitchFamily="2" charset="-78"/>
                          <a:cs typeface="Sakkal Majalla" panose="02000000000000000000" pitchFamily="2" charset="-78"/>
                        </a:rPr>
                        <a:t>150,000</a:t>
                      </a:r>
                      <a:endParaRPr lang="ar-SA" sz="1600" b="1" u="sng"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09"/>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اجمالي المصروفات</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u="sng" dirty="0">
                          <a:solidFill>
                            <a:schemeClr val="tx1"/>
                          </a:solidFill>
                          <a:latin typeface="Sakkal Majalla" panose="02000000000000000000" pitchFamily="2" charset="-78"/>
                          <a:cs typeface="Sakkal Majalla" panose="02000000000000000000" pitchFamily="2" charset="-78"/>
                        </a:rPr>
                        <a:t>1,500,000</a:t>
                      </a:r>
                      <a:endParaRPr lang="ar-SA" sz="1600" b="1" u="sng"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10"/>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صافي الدخل السنوي</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u="sng" dirty="0">
                          <a:solidFill>
                            <a:schemeClr val="tx1"/>
                          </a:solidFill>
                          <a:latin typeface="Sakkal Majalla" panose="02000000000000000000" pitchFamily="2" charset="-78"/>
                          <a:cs typeface="Sakkal Majalla" panose="02000000000000000000" pitchFamily="2" charset="-78"/>
                        </a:rPr>
                        <a:t>1,000,000</a:t>
                      </a:r>
                      <a:endParaRPr lang="ar-SA" sz="1600" b="1" u="sng"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11"/>
                  </a:ext>
                </a:extLst>
              </a:tr>
              <a:tr h="396264">
                <a:tc>
                  <a:txBody>
                    <a:bodyPr/>
                    <a:lstStyle/>
                    <a:p>
                      <a:pPr rtl="1"/>
                      <a:r>
                        <a:rPr lang="ar-SA" sz="1600" b="1" dirty="0">
                          <a:solidFill>
                            <a:schemeClr val="tx1"/>
                          </a:solidFill>
                          <a:latin typeface="Sakkal Majalla" panose="02000000000000000000" pitchFamily="2" charset="-78"/>
                          <a:cs typeface="Sakkal Majalla" panose="02000000000000000000" pitchFamily="2" charset="-78"/>
                        </a:rPr>
                        <a:t>ربحية السهم العادي</a:t>
                      </a:r>
                    </a:p>
                  </a:txBody>
                  <a:tcPr marT="45723" marB="45723"/>
                </a:tc>
                <a:tc>
                  <a:txBody>
                    <a:bodyPr/>
                    <a:lstStyle/>
                    <a:p>
                      <a:pPr rtl="1"/>
                      <a:endParaRPr lang="ar-SA" sz="1600" dirty="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rtl="1"/>
                      <a:endParaRPr lang="ar-SA" sz="1600">
                        <a:solidFill>
                          <a:schemeClr val="tx1"/>
                        </a:solidFill>
                        <a:latin typeface="Sakkal Majalla" panose="02000000000000000000" pitchFamily="2" charset="-78"/>
                        <a:cs typeface="Sakkal Majalla" panose="02000000000000000000" pitchFamily="2" charset="-78"/>
                      </a:endParaRPr>
                    </a:p>
                  </a:txBody>
                  <a:tcPr marT="45723" marB="45723"/>
                </a:tc>
                <a:tc>
                  <a:txBody>
                    <a:bodyPr/>
                    <a:lstStyle/>
                    <a:p>
                      <a:pPr algn="ctr" rtl="0"/>
                      <a:r>
                        <a:rPr lang="en-US" sz="1600" b="1" dirty="0">
                          <a:solidFill>
                            <a:schemeClr val="tx1"/>
                          </a:solidFill>
                          <a:latin typeface="Sakkal Majalla" panose="02000000000000000000" pitchFamily="2" charset="-78"/>
                          <a:cs typeface="Sakkal Majalla" panose="02000000000000000000" pitchFamily="2" charset="-78"/>
                        </a:rPr>
                        <a:t>1,25</a:t>
                      </a:r>
                      <a:endParaRPr lang="ar-SA" sz="1600" b="1" dirty="0">
                        <a:solidFill>
                          <a:schemeClr val="tx1"/>
                        </a:solidFill>
                        <a:latin typeface="Sakkal Majalla" panose="02000000000000000000" pitchFamily="2" charset="-78"/>
                        <a:cs typeface="Sakkal Majalla" panose="02000000000000000000" pitchFamily="2" charset="-78"/>
                      </a:endParaRPr>
                    </a:p>
                  </a:txBody>
                  <a:tcPr marT="45723" marB="45723"/>
                </a:tc>
                <a:extLst>
                  <a:ext uri="{0D108BD9-81ED-4DB2-BD59-A6C34878D82A}">
                    <a16:rowId xmlns:a16="http://schemas.microsoft.com/office/drawing/2014/main" val="10012"/>
                  </a:ext>
                </a:extLst>
              </a:tr>
            </a:tbl>
          </a:graphicData>
        </a:graphic>
      </p:graphicFrame>
      <p:sp>
        <p:nvSpPr>
          <p:cNvPr id="3" name="عنصر نائب للتذييل 2">
            <a:extLst>
              <a:ext uri="{FF2B5EF4-FFF2-40B4-BE49-F238E27FC236}">
                <a16:creationId xmlns:a16="http://schemas.microsoft.com/office/drawing/2014/main" id="{FD3B1746-5D4A-44D0-A0EB-0DC37915E1BB}"/>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1FE9-48A9-44F3-94C5-55E803A3AB7E}"/>
              </a:ext>
            </a:extLst>
          </p:cNvPr>
          <p:cNvSpPr>
            <a:spLocks noGrp="1"/>
          </p:cNvSpPr>
          <p:nvPr>
            <p:ph type="title"/>
          </p:nvPr>
        </p:nvSpPr>
        <p:spPr/>
        <p:txBody>
          <a:bodyPr>
            <a:normAutofit/>
          </a:bodyPr>
          <a:lstStyle/>
          <a:p>
            <a:pPr rtl="1">
              <a:defRPr/>
            </a:pPr>
            <a:r>
              <a:rPr lang="ar-SA" sz="3200" b="1" dirty="0">
                <a:solidFill>
                  <a:schemeClr val="tx1"/>
                </a:solidFill>
                <a:latin typeface="Sakkal Majalla" panose="02000000000000000000" pitchFamily="2" charset="-78"/>
                <a:cs typeface="Sakkal Majalla" panose="02000000000000000000" pitchFamily="2" charset="-78"/>
              </a:rPr>
              <a:t>ثانياً: قائمة الدخل ذات المراحل المتعددة</a:t>
            </a:r>
          </a:p>
        </p:txBody>
      </p:sp>
      <p:sp>
        <p:nvSpPr>
          <p:cNvPr id="3" name="Content Placeholder 2">
            <a:extLst>
              <a:ext uri="{FF2B5EF4-FFF2-40B4-BE49-F238E27FC236}">
                <a16:creationId xmlns:a16="http://schemas.microsoft.com/office/drawing/2014/main" id="{A1F07F97-FBCC-442F-99AE-510D303671CA}"/>
              </a:ext>
            </a:extLst>
          </p:cNvPr>
          <p:cNvSpPr>
            <a:spLocks noGrp="1"/>
          </p:cNvSpPr>
          <p:nvPr>
            <p:ph idx="1"/>
          </p:nvPr>
        </p:nvSpPr>
        <p:spPr/>
        <p:txBody>
          <a:bodyPr>
            <a:normAutofit/>
          </a:bodyPr>
          <a:lstStyle/>
          <a:p>
            <a:pPr marL="0" indent="0" algn="justLow" rtl="1">
              <a:buNone/>
              <a:defRPr/>
            </a:pPr>
            <a:r>
              <a:rPr lang="ar-SA" sz="2400" dirty="0">
                <a:latin typeface="Sakkal Majalla" panose="02000000000000000000" pitchFamily="2" charset="-78"/>
                <a:cs typeface="Sakkal Majalla" panose="02000000000000000000" pitchFamily="2" charset="-78"/>
              </a:rPr>
              <a:t>يستند إعداد قائمة الدخل ذات المراحل المتعددة إلى كل من الاعتبارين الآتيين:</a:t>
            </a:r>
          </a:p>
          <a:p>
            <a:pPr algn="justLow" rtl="1">
              <a:defRPr/>
            </a:pPr>
            <a:r>
              <a:rPr lang="ar-SA" sz="2400" dirty="0">
                <a:latin typeface="Sakkal Majalla" panose="02000000000000000000" pitchFamily="2" charset="-78"/>
                <a:cs typeface="Sakkal Majalla" panose="02000000000000000000" pitchFamily="2" charset="-78"/>
              </a:rPr>
              <a:t>1) التفرقة بين الإيراد الناتج عن النشاط الرئيسي للمنشأة وبين الإيراد الناتج عن أنشطة أخرى عرضية أو ثانوية الأمر الذي يُمكن قارئ القوائم المالية من اعطاء أهمية خاصة لدراسة ربحية النشاط المستمر.</a:t>
            </a:r>
          </a:p>
          <a:p>
            <a:pPr algn="justLow" rtl="1">
              <a:defRPr/>
            </a:pPr>
            <a:r>
              <a:rPr lang="ar-SA" sz="2400" dirty="0">
                <a:latin typeface="Sakkal Majalla" panose="02000000000000000000" pitchFamily="2" charset="-78"/>
                <a:cs typeface="Sakkal Majalla" panose="02000000000000000000" pitchFamily="2" charset="-78"/>
              </a:rPr>
              <a:t>2) التفرقة بين المصروفات الخاصة بالنشاط الرئيسي للمنشأة، وبين المصروفات الأخرى العرضية الناتجة عن ظروف أو سياسة مالية معينة للمنشأة، فضلاً عن تبويب هذه المصروفات تبويباً وظيفياً حسب الوظائف النوعية للمنشأة.</a:t>
            </a:r>
          </a:p>
        </p:txBody>
      </p:sp>
      <p:sp>
        <p:nvSpPr>
          <p:cNvPr id="4" name="عنصر نائب للتذييل 3">
            <a:extLst>
              <a:ext uri="{FF2B5EF4-FFF2-40B4-BE49-F238E27FC236}">
                <a16:creationId xmlns:a16="http://schemas.microsoft.com/office/drawing/2014/main" id="{E8CE138D-DC58-4AD1-8BFA-F40167E4EDFB}"/>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F88E748-3359-4E96-892B-9E3E54B19065}"/>
              </a:ext>
            </a:extLst>
          </p:cNvPr>
          <p:cNvSpPr>
            <a:spLocks noGrp="1"/>
          </p:cNvSpPr>
          <p:nvPr>
            <p:ph idx="1"/>
          </p:nvPr>
        </p:nvSpPr>
        <p:spPr>
          <a:xfrm>
            <a:off x="2880487" y="960438"/>
            <a:ext cx="8093900" cy="5091370"/>
          </a:xfrm>
        </p:spPr>
        <p:txBody>
          <a:bodyPr anchor="t">
            <a:normAutofit/>
          </a:bodyPr>
          <a:lstStyle/>
          <a:p>
            <a:pPr marL="0" indent="0" algn="just">
              <a:buNone/>
              <a:defRPr/>
            </a:pPr>
            <a:r>
              <a:rPr lang="ar-SA" sz="2000" b="1" dirty="0">
                <a:latin typeface="Sakkal Majalla" panose="02000000000000000000" pitchFamily="2" charset="-78"/>
                <a:cs typeface="Sakkal Majalla" panose="02000000000000000000" pitchFamily="2" charset="-78"/>
              </a:rPr>
              <a:t>إن تطبيق المقابلة بين الإيرادات والمصروفات سوف يسمح لقائمة الدخل أن تُظهر بعض المؤشرات ذات الدلالة الهامة ومنها:</a:t>
            </a:r>
          </a:p>
          <a:p>
            <a:pPr algn="just" rtl="1">
              <a:defRPr/>
            </a:pPr>
            <a:r>
              <a:rPr lang="ar-SA" sz="2000" b="1" dirty="0">
                <a:latin typeface="Sakkal Majalla" panose="02000000000000000000" pitchFamily="2" charset="-78"/>
                <a:cs typeface="Sakkal Majalla" panose="02000000000000000000" pitchFamily="2" charset="-78"/>
              </a:rPr>
              <a:t>(أ) اجمالي الدخل (هامش الربح الإجمالي) ويمثل الفرق بين صافي المبيعات وبين تكلفة البضاعة المباعة.</a:t>
            </a:r>
          </a:p>
          <a:p>
            <a:pPr algn="just" rtl="1">
              <a:defRPr/>
            </a:pPr>
            <a:r>
              <a:rPr lang="ar-SA" sz="2000" b="1" dirty="0">
                <a:latin typeface="Sakkal Majalla" panose="02000000000000000000" pitchFamily="2" charset="-78"/>
                <a:cs typeface="Sakkal Majalla" panose="02000000000000000000" pitchFamily="2" charset="-78"/>
              </a:rPr>
              <a:t>(ب) صافي الدخل من العمليات وهو عبارة عن الفرق بين اجمالي الدخل واجمالي المصروفات التشغيلية.</a:t>
            </a:r>
          </a:p>
          <a:p>
            <a:pPr algn="just" rtl="1">
              <a:defRPr/>
            </a:pPr>
            <a:r>
              <a:rPr lang="ar-SA" sz="2000" b="1" dirty="0">
                <a:latin typeface="Sakkal Majalla" panose="02000000000000000000" pitchFamily="2" charset="-78"/>
                <a:cs typeface="Sakkal Majalla" panose="02000000000000000000" pitchFamily="2" charset="-78"/>
              </a:rPr>
              <a:t>(ج) صافي الدخل من النشاط المستمر وهو عبارة عن صافي الدخل من العمليات بعد تعديله ببنود الإيرادات الأخرى والمصروفات الأخرى.</a:t>
            </a:r>
          </a:p>
          <a:p>
            <a:pPr algn="just" rtl="1">
              <a:defRPr/>
            </a:pPr>
            <a:r>
              <a:rPr lang="ar-SA" sz="2000" b="1" dirty="0">
                <a:latin typeface="Sakkal Majalla" panose="02000000000000000000" pitchFamily="2" charset="-78"/>
                <a:cs typeface="Sakkal Majalla" panose="02000000000000000000" pitchFamily="2" charset="-78"/>
              </a:rPr>
              <a:t>(د) صافي الدخل السنوي وهو عبارة عن صافي الدخل من النشاط المستمر بعد تعديله بالبنود الأخرى.</a:t>
            </a:r>
          </a:p>
        </p:txBody>
      </p:sp>
      <p:sp>
        <p:nvSpPr>
          <p:cNvPr id="2" name="عنصر نائب للتذييل 1">
            <a:extLst>
              <a:ext uri="{FF2B5EF4-FFF2-40B4-BE49-F238E27FC236}">
                <a16:creationId xmlns:a16="http://schemas.microsoft.com/office/drawing/2014/main" id="{BDC61ACB-7C3B-438A-B9B7-35B781D6A50F}"/>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792552" y="1723185"/>
            <a:ext cx="6842904" cy="3871808"/>
          </a:xfrm>
        </p:spPr>
        <p:txBody>
          <a:bodyPr>
            <a:noAutofit/>
          </a:bodyPr>
          <a:lstStyle/>
          <a:p>
            <a:pPr marL="0" indent="0">
              <a:lnSpc>
                <a:spcPct val="100000"/>
              </a:lnSpc>
              <a:buNone/>
            </a:pPr>
            <a:r>
              <a:rPr lang="ar-SA" sz="2400" b="1" dirty="0">
                <a:solidFill>
                  <a:srgbClr val="FF0000"/>
                </a:solidFill>
                <a:sym typeface="Wingdings" panose="05000000000000000000" pitchFamily="2" charset="2"/>
              </a:rPr>
              <a:t></a:t>
            </a:r>
            <a:r>
              <a:rPr lang="ar-SA" sz="2400" b="1" dirty="0">
                <a:latin typeface="Times New Roman" panose="02020603050405020304" pitchFamily="18" charset="0"/>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بعد دراسة هذا الفصل، يتوقع من الطالب أن يكون قادراً على:</a:t>
            </a:r>
          </a:p>
          <a:p>
            <a:pPr marL="447675" marR="0" lvl="0" indent="-354013" algn="r" defTabSz="914400" rtl="1" eaLnBrk="1" fontAlgn="auto" latinLnBrk="0" hangingPunct="1">
              <a:lnSpc>
                <a:spcPct val="100000"/>
              </a:lnSpc>
              <a:spcBef>
                <a:spcPts val="1000"/>
              </a:spcBef>
              <a:spcAft>
                <a:spcPts val="0"/>
              </a:spcAft>
              <a:buClr>
                <a:srgbClr val="92D2DB"/>
              </a:buClr>
              <a:buSzPct val="110000"/>
              <a:buFont typeface="Wingdings" panose="05000000000000000000" pitchFamily="2" charset="2"/>
              <a:buChar char="ü"/>
              <a:tabLst/>
              <a:defRPr/>
            </a:pPr>
            <a:r>
              <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التعرف على القوائم المالية : قائمة الدخل </a:t>
            </a:r>
          </a:p>
          <a:p>
            <a:pPr marL="447675" indent="-354013">
              <a:lnSpc>
                <a:spcPct val="100000"/>
              </a:lnSpc>
              <a:buClr>
                <a:srgbClr val="92D2DB"/>
              </a:buClr>
              <a:buFont typeface="Wingdings" panose="05000000000000000000" pitchFamily="2" charset="2"/>
              <a:buChar char="ü"/>
              <a:defRPr/>
            </a:pPr>
            <a:r>
              <a:rPr lang="ar-SA" sz="2000">
                <a:latin typeface="Sakkal Majalla" panose="02000000000000000000" pitchFamily="2" charset="-78"/>
                <a:cs typeface="Sakkal Majalla" panose="02000000000000000000" pitchFamily="2" charset="-78"/>
              </a:rPr>
              <a:t>التعرف على  استخدامات قائمة الدخل في التحليل المالي.</a:t>
            </a:r>
          </a:p>
          <a:p>
            <a:pPr marL="93662" marR="0" lvl="0" indent="0" algn="r" defTabSz="914400" rtl="1" eaLnBrk="1" fontAlgn="auto" latinLnBrk="0" hangingPunct="1">
              <a:lnSpc>
                <a:spcPct val="100000"/>
              </a:lnSpc>
              <a:spcBef>
                <a:spcPts val="1000"/>
              </a:spcBef>
              <a:spcAft>
                <a:spcPts val="0"/>
              </a:spcAft>
              <a:buClr>
                <a:srgbClr val="92D2DB"/>
              </a:buClr>
              <a:buSzPct val="110000"/>
              <a:buNone/>
              <a:tabLst/>
              <a:defRPr/>
            </a:pPr>
            <a:endParaRPr kumimoji="0" lang="ar-SA" sz="20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indent="0" algn="just">
              <a:buNone/>
            </a:pPr>
            <a:r>
              <a:rPr lang="ar-SA" sz="2000" b="1" dirty="0">
                <a:latin typeface="Sakkal Majalla" panose="02000000000000000000" pitchFamily="2" charset="-78"/>
                <a:cs typeface="Sakkal Majalla" panose="02000000000000000000" pitchFamily="2" charset="-78"/>
                <a:sym typeface="Wingdings" panose="05000000000000000000" pitchFamily="2" charset="2"/>
              </a:rPr>
              <a:t> </a:t>
            </a:r>
            <a:endParaRPr lang="ar-SA" sz="2000" dirty="0">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922393" y="1946672"/>
            <a:ext cx="3574705" cy="2676432"/>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endParaRPr lang="en-US" sz="6532" dirty="0">
                <a:latin typeface="Lato Light" panose="020F0502020204030203" pitchFamily="34" charset="0"/>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endParaRPr lang="en-US" sz="6532" dirty="0">
                <a:latin typeface="Lato Light" panose="020F0502020204030203" pitchFamily="34" charset="0"/>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endParaRPr lang="en-US" sz="6532" dirty="0">
                <a:latin typeface="Lato Light" panose="020F0502020204030203" pitchFamily="34" charset="0"/>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Lato Light" panose="020F0502020204030203" pitchFamily="34" charset="0"/>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 name="عنصر نائب للتذييل 1">
            <a:extLst>
              <a:ext uri="{FF2B5EF4-FFF2-40B4-BE49-F238E27FC236}">
                <a16:creationId xmlns:a16="http://schemas.microsoft.com/office/drawing/2014/main" id="{F0344D21-0D53-4D54-8C80-B8F6BA9CDA59}"/>
              </a:ext>
            </a:extLst>
          </p:cNvPr>
          <p:cNvSpPr>
            <a:spLocks noGrp="1"/>
          </p:cNvSpPr>
          <p:nvPr>
            <p:ph type="ftr" sz="quarter" idx="11"/>
          </p:nvPr>
        </p:nvSpPr>
        <p:spPr/>
        <p:txBody>
          <a:bodyPr/>
          <a:lstStyle/>
          <a:p>
            <a:pPr algn="ctr"/>
            <a:r>
              <a:rPr lang="ar-SA" dirty="0"/>
              <a:t>جامعة الملك سعود – كلية الدراسات التطبيقية وخدمة المجتمع – 1212 مال: مبادئ الإدارة المالية – المحاضرة </a:t>
            </a:r>
            <a:r>
              <a:rPr lang="ar-SA" dirty="0" err="1"/>
              <a:t>الثالثه</a:t>
            </a:r>
            <a:endParaRPr lang="en-US" dirty="0"/>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FDEC-1D45-445A-B2DC-3243F5FB8E5C}"/>
              </a:ext>
            </a:extLst>
          </p:cNvPr>
          <p:cNvSpPr>
            <a:spLocks noGrp="1"/>
          </p:cNvSpPr>
          <p:nvPr>
            <p:ph type="title"/>
          </p:nvPr>
        </p:nvSpPr>
        <p:spPr>
          <a:xfrm>
            <a:off x="1981200" y="0"/>
            <a:ext cx="8229600" cy="1143000"/>
          </a:xfrm>
        </p:spPr>
        <p:txBody>
          <a:bodyPr>
            <a:normAutofit fontScale="90000"/>
          </a:bodyPr>
          <a:lstStyle/>
          <a:p>
            <a:pPr rtl="1">
              <a:defRPr/>
            </a:pPr>
            <a:br>
              <a:rPr lang="ar-SA" sz="3600" b="1" dirty="0">
                <a:solidFill>
                  <a:schemeClr val="tx1"/>
                </a:solidFill>
              </a:rPr>
            </a:br>
            <a:endParaRPr lang="ar-SA" sz="2800" b="1" dirty="0">
              <a:solidFill>
                <a:schemeClr val="tx1"/>
              </a:solidFill>
            </a:endParaRPr>
          </a:p>
        </p:txBody>
      </p:sp>
      <p:graphicFrame>
        <p:nvGraphicFramePr>
          <p:cNvPr id="4" name="Content Placeholder 3">
            <a:extLst>
              <a:ext uri="{FF2B5EF4-FFF2-40B4-BE49-F238E27FC236}">
                <a16:creationId xmlns:a16="http://schemas.microsoft.com/office/drawing/2014/main" id="{63991A9C-831D-4875-AE7C-F5DC0D273226}"/>
              </a:ext>
            </a:extLst>
          </p:cNvPr>
          <p:cNvGraphicFramePr>
            <a:graphicFrameLocks noGrp="1"/>
          </p:cNvGraphicFramePr>
          <p:nvPr>
            <p:ph idx="1"/>
            <p:extLst>
              <p:ext uri="{D42A27DB-BD31-4B8C-83A1-F6EECF244321}">
                <p14:modId xmlns:p14="http://schemas.microsoft.com/office/powerpoint/2010/main" val="1007633941"/>
              </p:ext>
            </p:extLst>
          </p:nvPr>
        </p:nvGraphicFramePr>
        <p:xfrm>
          <a:off x="4937760" y="286625"/>
          <a:ext cx="6847840" cy="6284750"/>
        </p:xfrm>
        <a:graphic>
          <a:graphicData uri="http://schemas.openxmlformats.org/drawingml/2006/table">
            <a:tbl>
              <a:tblPr rtl="1" firstRow="1" bandRow="1">
                <a:tableStyleId>{5C22544A-7EE6-4342-B048-85BDC9FD1C3A}</a:tableStyleId>
              </a:tblPr>
              <a:tblGrid>
                <a:gridCol w="2468880">
                  <a:extLst>
                    <a:ext uri="{9D8B030D-6E8A-4147-A177-3AD203B41FA5}">
                      <a16:colId xmlns:a16="http://schemas.microsoft.com/office/drawing/2014/main" val="20000"/>
                    </a:ext>
                  </a:extLst>
                </a:gridCol>
                <a:gridCol w="2123440">
                  <a:extLst>
                    <a:ext uri="{9D8B030D-6E8A-4147-A177-3AD203B41FA5}">
                      <a16:colId xmlns:a16="http://schemas.microsoft.com/office/drawing/2014/main" val="20001"/>
                    </a:ext>
                  </a:extLst>
                </a:gridCol>
                <a:gridCol w="2255520">
                  <a:extLst>
                    <a:ext uri="{9D8B030D-6E8A-4147-A177-3AD203B41FA5}">
                      <a16:colId xmlns:a16="http://schemas.microsoft.com/office/drawing/2014/main" val="20002"/>
                    </a:ext>
                  </a:extLst>
                </a:gridCol>
              </a:tblGrid>
              <a:tr h="385542">
                <a:tc>
                  <a:txBody>
                    <a:bodyPr/>
                    <a:lstStyle/>
                    <a:p>
                      <a:pPr rtl="1"/>
                      <a:endParaRPr lang="ar-SA" sz="1800" dirty="0"/>
                    </a:p>
                  </a:txBody>
                  <a:tcPr marT="45718" marB="45718"/>
                </a:tc>
                <a:tc>
                  <a:txBody>
                    <a:bodyPr/>
                    <a:lstStyle/>
                    <a:p>
                      <a:pPr algn="ctr" rtl="1"/>
                      <a:r>
                        <a:rPr lang="ar-SA" sz="2000" b="1" dirty="0">
                          <a:solidFill>
                            <a:schemeClr val="accent4">
                              <a:lumMod val="10000"/>
                            </a:schemeClr>
                          </a:solidFill>
                        </a:rPr>
                        <a:t>ريال</a:t>
                      </a:r>
                    </a:p>
                  </a:txBody>
                  <a:tcPr marT="45718" marB="45718"/>
                </a:tc>
                <a:tc>
                  <a:txBody>
                    <a:bodyPr/>
                    <a:lstStyle/>
                    <a:p>
                      <a:pPr algn="ctr" rtl="1"/>
                      <a:r>
                        <a:rPr lang="ar-SA" sz="2000" dirty="0">
                          <a:solidFill>
                            <a:schemeClr val="accent4">
                              <a:lumMod val="10000"/>
                            </a:schemeClr>
                          </a:solidFill>
                        </a:rPr>
                        <a:t>ريال</a:t>
                      </a:r>
                    </a:p>
                  </a:txBody>
                  <a:tcPr marT="45718" marB="45718"/>
                </a:tc>
                <a:extLst>
                  <a:ext uri="{0D108BD9-81ED-4DB2-BD59-A6C34878D82A}">
                    <a16:rowId xmlns:a16="http://schemas.microsoft.com/office/drawing/2014/main" val="10000"/>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المبيعات</a:t>
                      </a: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2,215,000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1"/>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يُطرح:</a:t>
                      </a:r>
                      <a:r>
                        <a:rPr lang="ar-SA" sz="1400" b="1" baseline="0" dirty="0">
                          <a:solidFill>
                            <a:schemeClr val="tx1"/>
                          </a:solidFill>
                          <a:latin typeface="Sakkal Majalla" panose="02000000000000000000" pitchFamily="2" charset="-78"/>
                          <a:cs typeface="Sakkal Majalla" panose="02000000000000000000" pitchFamily="2" charset="-78"/>
                        </a:rPr>
                        <a:t> مردودات المبيعات </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85,000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2"/>
                  </a:ext>
                </a:extLst>
              </a:tr>
              <a:tr h="338820">
                <a:tc>
                  <a:txBody>
                    <a:bodyPr/>
                    <a:lstStyle/>
                    <a:p>
                      <a:pPr rtl="1"/>
                      <a:r>
                        <a:rPr lang="ar-SA" sz="1400" b="1" baseline="0" dirty="0">
                          <a:solidFill>
                            <a:schemeClr val="tx1"/>
                          </a:solidFill>
                          <a:latin typeface="Sakkal Majalla" panose="02000000000000000000" pitchFamily="2" charset="-78"/>
                          <a:cs typeface="Sakkal Majalla" panose="02000000000000000000" pitchFamily="2" charset="-78"/>
                        </a:rPr>
                        <a:t>         الخصم المسموح به</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130,000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3"/>
                  </a:ext>
                </a:extLst>
              </a:tr>
              <a:tr h="296570">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215,000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4"/>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صافي</a:t>
                      </a:r>
                      <a:r>
                        <a:rPr lang="ar-SA" sz="1400" b="1" baseline="0" dirty="0">
                          <a:solidFill>
                            <a:schemeClr val="tx1"/>
                          </a:solidFill>
                          <a:latin typeface="Sakkal Majalla" panose="02000000000000000000" pitchFamily="2" charset="-78"/>
                          <a:cs typeface="Sakkal Majalla" panose="02000000000000000000" pitchFamily="2" charset="-78"/>
                        </a:rPr>
                        <a:t> المبيعات</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2,000,000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5"/>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يُطرح: تكلفة البضاعة المباعة</a:t>
                      </a: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85,000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6"/>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اجمالي الربح</a:t>
                      </a: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1,150,000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7"/>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يُطرح:</a:t>
                      </a:r>
                      <a:r>
                        <a:rPr lang="ar-SA" sz="1400" b="1" baseline="0" dirty="0">
                          <a:solidFill>
                            <a:schemeClr val="tx1"/>
                          </a:solidFill>
                          <a:latin typeface="Sakkal Majalla" panose="02000000000000000000" pitchFamily="2" charset="-78"/>
                          <a:cs typeface="Sakkal Majalla" panose="02000000000000000000" pitchFamily="2" charset="-78"/>
                        </a:rPr>
                        <a:t> المصروفات التشغيلية:</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8"/>
                  </a:ext>
                </a:extLst>
              </a:tr>
              <a:tr h="296570">
                <a:tc>
                  <a:txBody>
                    <a:bodyPr/>
                    <a:lstStyle/>
                    <a:p>
                      <a:pPr rtl="1"/>
                      <a:r>
                        <a:rPr lang="ar-SA" sz="1400" dirty="0">
                          <a:solidFill>
                            <a:schemeClr val="tx1"/>
                          </a:solidFill>
                          <a:latin typeface="Sakkal Majalla" panose="02000000000000000000" pitchFamily="2" charset="-78"/>
                          <a:cs typeface="Sakkal Majalla" panose="02000000000000000000" pitchFamily="2" charset="-78"/>
                        </a:rPr>
                        <a:t>               </a:t>
                      </a:r>
                      <a:r>
                        <a:rPr lang="ar-SA" sz="1400" b="1" dirty="0">
                          <a:solidFill>
                            <a:schemeClr val="tx1"/>
                          </a:solidFill>
                          <a:latin typeface="Sakkal Majalla" panose="02000000000000000000" pitchFamily="2" charset="-78"/>
                          <a:cs typeface="Sakkal Majalla" panose="02000000000000000000" pitchFamily="2" charset="-78"/>
                        </a:rPr>
                        <a:t>مصروفات</a:t>
                      </a:r>
                      <a:r>
                        <a:rPr lang="ar-SA" sz="1400" b="1" baseline="0" dirty="0">
                          <a:solidFill>
                            <a:schemeClr val="tx1"/>
                          </a:solidFill>
                          <a:latin typeface="Sakkal Majalla" panose="02000000000000000000" pitchFamily="2" charset="-78"/>
                          <a:cs typeface="Sakkal Majalla" panose="02000000000000000000" pitchFamily="2" charset="-78"/>
                        </a:rPr>
                        <a:t> بيعية</a:t>
                      </a:r>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150,000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09"/>
                  </a:ext>
                </a:extLst>
              </a:tr>
              <a:tr h="296570">
                <a:tc>
                  <a:txBody>
                    <a:bodyPr/>
                    <a:lstStyle/>
                    <a:p>
                      <a:pPr rtl="1"/>
                      <a:r>
                        <a:rPr lang="en-US" sz="1400" b="1" dirty="0">
                          <a:solidFill>
                            <a:schemeClr val="tx1"/>
                          </a:solidFill>
                          <a:latin typeface="Sakkal Majalla" panose="02000000000000000000" pitchFamily="2" charset="-78"/>
                          <a:cs typeface="Sakkal Majalla" panose="02000000000000000000" pitchFamily="2" charset="-78"/>
                        </a:rPr>
                        <a:t>       </a:t>
                      </a:r>
                      <a:r>
                        <a:rPr lang="en-US" sz="1400" b="1" baseline="0" dirty="0">
                          <a:solidFill>
                            <a:schemeClr val="tx1"/>
                          </a:solidFill>
                          <a:latin typeface="Sakkal Majalla" panose="02000000000000000000" pitchFamily="2" charset="-78"/>
                          <a:cs typeface="Sakkal Majalla" panose="02000000000000000000" pitchFamily="2" charset="-78"/>
                        </a:rPr>
                        <a:t>     </a:t>
                      </a:r>
                      <a:r>
                        <a:rPr lang="ar-SA" sz="1400" b="1" baseline="0" dirty="0">
                          <a:solidFill>
                            <a:schemeClr val="tx1"/>
                          </a:solidFill>
                          <a:latin typeface="Sakkal Majalla" panose="02000000000000000000" pitchFamily="2" charset="-78"/>
                          <a:cs typeface="Sakkal Majalla" panose="02000000000000000000" pitchFamily="2" charset="-78"/>
                        </a:rPr>
                        <a:t>مصروفات إدارية</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300,000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10"/>
                  </a:ext>
                </a:extLst>
              </a:tr>
              <a:tr h="296570">
                <a:tc>
                  <a:txBody>
                    <a:bodyPr/>
                    <a:lstStyle/>
                    <a:p>
                      <a:pPr rtl="1"/>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450,000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11"/>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صافي</a:t>
                      </a:r>
                      <a:r>
                        <a:rPr lang="ar-SA" sz="1400" b="1" baseline="0" dirty="0">
                          <a:solidFill>
                            <a:schemeClr val="tx1"/>
                          </a:solidFill>
                          <a:latin typeface="Sakkal Majalla" panose="02000000000000000000" pitchFamily="2" charset="-78"/>
                          <a:cs typeface="Sakkal Majalla" panose="02000000000000000000" pitchFamily="2" charset="-78"/>
                        </a:rPr>
                        <a:t> الدخل من العمليات الشغيلية</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70,000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12"/>
                  </a:ext>
                </a:extLst>
              </a:tr>
              <a:tr h="296570">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يُضاف: الإيرادات الأخرى</a:t>
                      </a: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u="sng" dirty="0">
                          <a:solidFill>
                            <a:schemeClr val="tx1"/>
                          </a:solidFill>
                          <a:latin typeface="Sakkal Majalla" panose="02000000000000000000" pitchFamily="2" charset="-78"/>
                          <a:cs typeface="Sakkal Majalla" panose="02000000000000000000" pitchFamily="2" charset="-78"/>
                        </a:rPr>
                        <a:t>500,000</a:t>
                      </a:r>
                      <a:endParaRPr lang="ar-SA" sz="1400" b="1" u="sng"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13"/>
                  </a:ext>
                </a:extLst>
              </a:tr>
              <a:tr h="296570">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ar-SA" sz="1400"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algn="ctr" rtl="0"/>
                      <a:r>
                        <a:rPr lang="en-US" sz="1400" b="1" dirty="0">
                          <a:solidFill>
                            <a:schemeClr val="tx1"/>
                          </a:solidFill>
                          <a:latin typeface="Sakkal Majalla" panose="02000000000000000000" pitchFamily="2" charset="-78"/>
                          <a:cs typeface="Sakkal Majalla" panose="02000000000000000000" pitchFamily="2" charset="-78"/>
                        </a:rPr>
                        <a:t>1,200,000</a:t>
                      </a:r>
                    </a:p>
                  </a:txBody>
                  <a:tcPr marT="45718" marB="45718"/>
                </a:tc>
                <a:extLst>
                  <a:ext uri="{0D108BD9-81ED-4DB2-BD59-A6C34878D82A}">
                    <a16:rowId xmlns:a16="http://schemas.microsoft.com/office/drawing/2014/main" val="10014"/>
                  </a:ext>
                </a:extLst>
              </a:tr>
              <a:tr h="1587346">
                <a:tc>
                  <a:txBody>
                    <a:bodyPr/>
                    <a:lstStyle/>
                    <a:p>
                      <a:pPr rtl="1"/>
                      <a:r>
                        <a:rPr lang="ar-SA" sz="1400" b="1" dirty="0">
                          <a:solidFill>
                            <a:schemeClr val="tx1"/>
                          </a:solidFill>
                          <a:latin typeface="Sakkal Majalla" panose="02000000000000000000" pitchFamily="2" charset="-78"/>
                          <a:cs typeface="Sakkal Majalla" panose="02000000000000000000" pitchFamily="2" charset="-78"/>
                        </a:rPr>
                        <a:t>يُطرح: المصروفات الأخرى</a:t>
                      </a:r>
                    </a:p>
                    <a:p>
                      <a:pPr rtl="1"/>
                      <a:r>
                        <a:rPr lang="ar-SA" sz="1400" b="1" dirty="0">
                          <a:solidFill>
                            <a:schemeClr val="tx1"/>
                          </a:solidFill>
                          <a:latin typeface="Sakkal Majalla" panose="02000000000000000000" pitchFamily="2" charset="-78"/>
                          <a:cs typeface="Sakkal Majalla" panose="02000000000000000000" pitchFamily="2" charset="-78"/>
                        </a:rPr>
                        <a:t>         الفوائد</a:t>
                      </a:r>
                      <a:r>
                        <a:rPr lang="ar-SA" sz="1400" b="1" baseline="0" dirty="0">
                          <a:solidFill>
                            <a:schemeClr val="tx1"/>
                          </a:solidFill>
                          <a:latin typeface="Sakkal Majalla" panose="02000000000000000000" pitchFamily="2" charset="-78"/>
                          <a:cs typeface="Sakkal Majalla" panose="02000000000000000000" pitchFamily="2" charset="-78"/>
                        </a:rPr>
                        <a:t> المدينة</a:t>
                      </a:r>
                      <a:endParaRPr lang="en-US" sz="1400" b="1" baseline="0" dirty="0">
                        <a:solidFill>
                          <a:schemeClr val="tx1"/>
                        </a:solidFill>
                        <a:latin typeface="Sakkal Majalla" panose="02000000000000000000" pitchFamily="2" charset="-78"/>
                        <a:cs typeface="Sakkal Majalla" panose="02000000000000000000" pitchFamily="2" charset="-78"/>
                      </a:endParaRPr>
                    </a:p>
                    <a:p>
                      <a:pPr rtl="1"/>
                      <a:r>
                        <a:rPr lang="en-US" sz="1400" b="1" baseline="0" dirty="0">
                          <a:solidFill>
                            <a:schemeClr val="tx1"/>
                          </a:solidFill>
                          <a:latin typeface="Sakkal Majalla" panose="02000000000000000000" pitchFamily="2" charset="-78"/>
                          <a:cs typeface="Sakkal Majalla" panose="02000000000000000000" pitchFamily="2" charset="-78"/>
                        </a:rPr>
                        <a:t>     </a:t>
                      </a:r>
                      <a:r>
                        <a:rPr lang="ar-SA" sz="1400" b="1" baseline="0" dirty="0">
                          <a:solidFill>
                            <a:schemeClr val="tx1"/>
                          </a:solidFill>
                          <a:latin typeface="Sakkal Majalla" panose="02000000000000000000" pitchFamily="2" charset="-78"/>
                          <a:cs typeface="Sakkal Majalla" panose="02000000000000000000" pitchFamily="2" charset="-78"/>
                        </a:rPr>
                        <a:t>   المصروفات الأخرى</a:t>
                      </a:r>
                    </a:p>
                    <a:p>
                      <a:pPr rtl="1"/>
                      <a:endParaRPr lang="en-US" sz="1400" b="1" dirty="0">
                        <a:solidFill>
                          <a:schemeClr val="tx1"/>
                        </a:solidFill>
                        <a:latin typeface="Sakkal Majalla" panose="02000000000000000000" pitchFamily="2" charset="-78"/>
                        <a:cs typeface="Sakkal Majalla" panose="02000000000000000000" pitchFamily="2" charset="-78"/>
                      </a:endParaRPr>
                    </a:p>
                    <a:p>
                      <a:pPr rtl="1"/>
                      <a:r>
                        <a:rPr lang="ar-SA" sz="1400" b="1" dirty="0">
                          <a:solidFill>
                            <a:schemeClr val="tx1"/>
                          </a:solidFill>
                          <a:latin typeface="Sakkal Majalla" panose="02000000000000000000" pitchFamily="2" charset="-78"/>
                          <a:cs typeface="Sakkal Majalla" panose="02000000000000000000" pitchFamily="2" charset="-78"/>
                        </a:rPr>
                        <a:t>صافي الدخل من النشاط المستمر</a:t>
                      </a:r>
                      <a:endParaRPr lang="en-US" sz="1400" b="1" dirty="0">
                        <a:solidFill>
                          <a:schemeClr val="tx1"/>
                        </a:solidFill>
                        <a:latin typeface="Sakkal Majalla" panose="02000000000000000000" pitchFamily="2" charset="-78"/>
                        <a:cs typeface="Sakkal Majalla" panose="02000000000000000000" pitchFamily="2" charset="-78"/>
                      </a:endParaRPr>
                    </a:p>
                    <a:p>
                      <a:pPr rtl="1"/>
                      <a:r>
                        <a:rPr lang="ar-SA" sz="1400" b="1" dirty="0">
                          <a:solidFill>
                            <a:schemeClr val="tx1"/>
                          </a:solidFill>
                          <a:latin typeface="Sakkal Majalla" panose="02000000000000000000" pitchFamily="2" charset="-78"/>
                          <a:cs typeface="Sakkal Majalla" panose="02000000000000000000" pitchFamily="2" charset="-78"/>
                        </a:rPr>
                        <a:t>ربحية السهم</a:t>
                      </a:r>
                    </a:p>
                  </a:txBody>
                  <a:tcPr marT="45718" marB="45718"/>
                </a:tc>
                <a:tc>
                  <a:txBody>
                    <a:bodyPr/>
                    <a:lstStyle/>
                    <a:p>
                      <a:pPr algn="ctr" rtl="0"/>
                      <a:endParaRPr lang="ar-SA" sz="1400" b="1" dirty="0">
                        <a:solidFill>
                          <a:schemeClr val="tx1"/>
                        </a:solidFill>
                        <a:latin typeface="Sakkal Majalla" panose="02000000000000000000" pitchFamily="2" charset="-78"/>
                        <a:cs typeface="Sakkal Majalla" panose="02000000000000000000" pitchFamily="2" charset="-78"/>
                      </a:endParaRPr>
                    </a:p>
                    <a:p>
                      <a:pPr algn="ctr" rtl="0"/>
                      <a:r>
                        <a:rPr lang="en-US" sz="1400" b="1" dirty="0">
                          <a:solidFill>
                            <a:schemeClr val="tx1"/>
                          </a:solidFill>
                          <a:latin typeface="Sakkal Majalla" panose="02000000000000000000" pitchFamily="2" charset="-78"/>
                          <a:cs typeface="Sakkal Majalla" panose="02000000000000000000" pitchFamily="2" charset="-78"/>
                        </a:rPr>
                        <a:t>50,000</a:t>
                      </a:r>
                    </a:p>
                    <a:p>
                      <a:pPr algn="ctr" rtl="0"/>
                      <a:r>
                        <a:rPr lang="en-US" sz="1400" b="1" dirty="0">
                          <a:solidFill>
                            <a:schemeClr val="tx1"/>
                          </a:solidFill>
                          <a:latin typeface="Sakkal Majalla" panose="02000000000000000000" pitchFamily="2" charset="-78"/>
                          <a:cs typeface="Sakkal Majalla" panose="02000000000000000000" pitchFamily="2" charset="-78"/>
                        </a:rPr>
                        <a:t>150,000</a:t>
                      </a:r>
                      <a:endParaRPr lang="ar-SA" sz="1400" b="1" dirty="0">
                        <a:solidFill>
                          <a:schemeClr val="tx1"/>
                        </a:solidFill>
                        <a:latin typeface="Sakkal Majalla" panose="02000000000000000000" pitchFamily="2" charset="-78"/>
                        <a:cs typeface="Sakkal Majalla" panose="02000000000000000000" pitchFamily="2" charset="-78"/>
                      </a:endParaRPr>
                    </a:p>
                  </a:txBody>
                  <a:tcPr marT="45718" marB="45718"/>
                </a:tc>
                <a:tc>
                  <a:txBody>
                    <a:bodyPr/>
                    <a:lstStyle/>
                    <a:p>
                      <a:pPr rtl="1"/>
                      <a:endParaRPr lang="en-US" sz="1400" dirty="0">
                        <a:solidFill>
                          <a:schemeClr val="tx1"/>
                        </a:solidFill>
                        <a:latin typeface="Sakkal Majalla" panose="02000000000000000000" pitchFamily="2" charset="-78"/>
                        <a:cs typeface="Sakkal Majalla" panose="02000000000000000000" pitchFamily="2" charset="-78"/>
                      </a:endParaRPr>
                    </a:p>
                    <a:p>
                      <a:pPr rtl="1"/>
                      <a:endParaRPr lang="en-US" sz="1400" dirty="0">
                        <a:solidFill>
                          <a:schemeClr val="tx1"/>
                        </a:solidFill>
                        <a:latin typeface="Sakkal Majalla" panose="02000000000000000000" pitchFamily="2" charset="-78"/>
                        <a:cs typeface="Sakkal Majalla" panose="02000000000000000000" pitchFamily="2" charset="-78"/>
                      </a:endParaRPr>
                    </a:p>
                    <a:p>
                      <a:pPr rtl="1"/>
                      <a:endParaRPr lang="en-US" sz="1400" dirty="0">
                        <a:solidFill>
                          <a:schemeClr val="tx1"/>
                        </a:solidFill>
                        <a:latin typeface="Sakkal Majalla" panose="02000000000000000000" pitchFamily="2" charset="-78"/>
                        <a:cs typeface="Sakkal Majalla" panose="02000000000000000000" pitchFamily="2" charset="-78"/>
                      </a:endParaRPr>
                    </a:p>
                    <a:p>
                      <a:pPr algn="ctr" rtl="0"/>
                      <a:r>
                        <a:rPr lang="en-US" sz="1400" b="1" u="sng" dirty="0">
                          <a:solidFill>
                            <a:schemeClr val="tx1"/>
                          </a:solidFill>
                          <a:latin typeface="Sakkal Majalla" panose="02000000000000000000" pitchFamily="2" charset="-78"/>
                          <a:cs typeface="Sakkal Majalla" panose="02000000000000000000" pitchFamily="2" charset="-78"/>
                        </a:rPr>
                        <a:t>200,000</a:t>
                      </a:r>
                    </a:p>
                    <a:p>
                      <a:pPr algn="ctr" rtl="0"/>
                      <a:r>
                        <a:rPr lang="en-US" sz="1400" b="1" u="sng" dirty="0">
                          <a:solidFill>
                            <a:schemeClr val="tx1"/>
                          </a:solidFill>
                          <a:latin typeface="Sakkal Majalla" panose="02000000000000000000" pitchFamily="2" charset="-78"/>
                          <a:cs typeface="Sakkal Majalla" panose="02000000000000000000" pitchFamily="2" charset="-78"/>
                        </a:rPr>
                        <a:t>1,000,000</a:t>
                      </a:r>
                    </a:p>
                    <a:p>
                      <a:pPr algn="ctr" rtl="0"/>
                      <a:r>
                        <a:rPr lang="en-US" sz="1400" b="1" u="none" dirty="0">
                          <a:solidFill>
                            <a:schemeClr val="tx1"/>
                          </a:solidFill>
                          <a:latin typeface="Sakkal Majalla" panose="02000000000000000000" pitchFamily="2" charset="-78"/>
                          <a:cs typeface="Sakkal Majalla" panose="02000000000000000000" pitchFamily="2" charset="-78"/>
                        </a:rPr>
                        <a:t>1,25</a:t>
                      </a:r>
                      <a:endParaRPr lang="ar-SA" sz="1400" b="1" u="none" dirty="0">
                        <a:solidFill>
                          <a:schemeClr val="tx1"/>
                        </a:solidFill>
                        <a:latin typeface="Sakkal Majalla" panose="02000000000000000000" pitchFamily="2" charset="-78"/>
                        <a:cs typeface="Sakkal Majalla" panose="02000000000000000000" pitchFamily="2" charset="-78"/>
                      </a:endParaRPr>
                    </a:p>
                  </a:txBody>
                  <a:tcPr marT="45718" marB="45718"/>
                </a:tc>
                <a:extLst>
                  <a:ext uri="{0D108BD9-81ED-4DB2-BD59-A6C34878D82A}">
                    <a16:rowId xmlns:a16="http://schemas.microsoft.com/office/drawing/2014/main" val="10015"/>
                  </a:ext>
                </a:extLst>
              </a:tr>
            </a:tbl>
          </a:graphicData>
        </a:graphic>
      </p:graphicFrame>
      <p:sp>
        <p:nvSpPr>
          <p:cNvPr id="3" name="عنصر نائب للتذييل 2">
            <a:extLst>
              <a:ext uri="{FF2B5EF4-FFF2-40B4-BE49-F238E27FC236}">
                <a16:creationId xmlns:a16="http://schemas.microsoft.com/office/drawing/2014/main" id="{4231B5CE-48B2-408D-88C6-8E7CF69E713C}"/>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
        <p:nvSpPr>
          <p:cNvPr id="7" name="مربع نص 6">
            <a:extLst>
              <a:ext uri="{FF2B5EF4-FFF2-40B4-BE49-F238E27FC236}">
                <a16:creationId xmlns:a16="http://schemas.microsoft.com/office/drawing/2014/main" id="{DB32F1D5-0E5E-4EBF-A57C-E33565E052D7}"/>
              </a:ext>
            </a:extLst>
          </p:cNvPr>
          <p:cNvSpPr txBox="1"/>
          <p:nvPr/>
        </p:nvSpPr>
        <p:spPr>
          <a:xfrm>
            <a:off x="670560" y="2995235"/>
            <a:ext cx="3556000" cy="95410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800" b="1" i="0" u="none" strike="noStrike" kern="1200" cap="none" spc="-15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قائمة الدخل عن السنة المنتهية في 1440/12/30هـ</a:t>
            </a:r>
            <a:endParaRPr kumimoji="0" lang="en-US" sz="1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862D-4C7E-40C7-8F7C-72AB32CE2814}"/>
              </a:ext>
            </a:extLst>
          </p:cNvPr>
          <p:cNvSpPr>
            <a:spLocks noGrp="1"/>
          </p:cNvSpPr>
          <p:nvPr>
            <p:ph type="title"/>
          </p:nvPr>
        </p:nvSpPr>
        <p:spPr/>
        <p:txBody>
          <a:bodyPr>
            <a:normAutofit/>
          </a:bodyPr>
          <a:lstStyle/>
          <a:p>
            <a:pPr rtl="1">
              <a:defRPr/>
            </a:pPr>
            <a:r>
              <a:rPr lang="ar-SA" sz="2400" b="1" dirty="0">
                <a:solidFill>
                  <a:schemeClr val="tx1"/>
                </a:solidFill>
                <a:latin typeface="Sakkal Majalla" panose="02000000000000000000" pitchFamily="2" charset="-78"/>
                <a:cs typeface="Sakkal Majalla" panose="02000000000000000000" pitchFamily="2" charset="-78"/>
              </a:rPr>
              <a:t>المشاكل الخاصة بقياس الدخل السنوي</a:t>
            </a:r>
            <a:br>
              <a:rPr lang="ar-SA" b="1" dirty="0">
                <a:solidFill>
                  <a:srgbClr val="FFFF00"/>
                </a:solidFill>
              </a:rPr>
            </a:br>
            <a:endParaRPr lang="ar-SA" sz="2800" b="1" dirty="0">
              <a:solidFill>
                <a:srgbClr val="FFFF00"/>
              </a:solidFill>
            </a:endParaRPr>
          </a:p>
        </p:txBody>
      </p:sp>
      <p:sp>
        <p:nvSpPr>
          <p:cNvPr id="3" name="Content Placeholder 2">
            <a:extLst>
              <a:ext uri="{FF2B5EF4-FFF2-40B4-BE49-F238E27FC236}">
                <a16:creationId xmlns:a16="http://schemas.microsoft.com/office/drawing/2014/main" id="{ACC34A1A-9CB7-49BB-8899-0F93850EA552}"/>
              </a:ext>
            </a:extLst>
          </p:cNvPr>
          <p:cNvSpPr>
            <a:spLocks noGrp="1"/>
          </p:cNvSpPr>
          <p:nvPr>
            <p:ph idx="1"/>
          </p:nvPr>
        </p:nvSpPr>
        <p:spPr/>
        <p:txBody>
          <a:bodyPr>
            <a:normAutofit/>
          </a:bodyPr>
          <a:lstStyle/>
          <a:p>
            <a:pPr algn="justLow">
              <a:defRPr/>
            </a:pPr>
            <a:r>
              <a:rPr lang="ar-SA" sz="2400" dirty="0">
                <a:solidFill>
                  <a:schemeClr val="tx1">
                    <a:lumMod val="95000"/>
                  </a:schemeClr>
                </a:solidFill>
                <a:latin typeface="Sakkal Majalla" panose="02000000000000000000" pitchFamily="2" charset="-78"/>
                <a:cs typeface="Sakkal Majalla" panose="02000000000000000000" pitchFamily="2" charset="-78"/>
              </a:rPr>
              <a:t>يُواجه المحاسب عند قياس الدخل وإعداد قائمة الدخل مشاكل منها:</a:t>
            </a:r>
            <a:endParaRPr lang="ar-SA" sz="2400" dirty="0">
              <a:solidFill>
                <a:srgbClr val="FF9933"/>
              </a:solidFill>
              <a:latin typeface="Sakkal Majalla" panose="02000000000000000000" pitchFamily="2" charset="-78"/>
              <a:cs typeface="Sakkal Majalla" panose="02000000000000000000" pitchFamily="2" charset="-78"/>
            </a:endParaRP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التسويات المتعلقة بفترات محاسبية سابقة.</a:t>
            </a: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المكاسب أو الخسائر غير العادية.</a:t>
            </a: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معالجة البنود فوق العادية أو الاستثنائية.</a:t>
            </a: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معالجة نتائج الأنشطة الاقتصادية المستبعدة.</a:t>
            </a: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 تغيير تطبيق المبادئ المحاسبية.</a:t>
            </a:r>
          </a:p>
          <a:p>
            <a:pPr marL="457200" indent="-457200" algn="justLow" rtl="1">
              <a:buFont typeface="+mj-lt"/>
              <a:buAutoNum type="arabicPeriod"/>
              <a:defRPr/>
            </a:pPr>
            <a:r>
              <a:rPr lang="ar-SA" sz="2400" dirty="0">
                <a:latin typeface="Sakkal Majalla" panose="02000000000000000000" pitchFamily="2" charset="-78"/>
                <a:cs typeface="Sakkal Majalla" panose="02000000000000000000" pitchFamily="2" charset="-78"/>
              </a:rPr>
              <a:t>التغير في التقديرات المحاسبية.</a:t>
            </a:r>
          </a:p>
        </p:txBody>
      </p:sp>
      <p:sp>
        <p:nvSpPr>
          <p:cNvPr id="4" name="عنصر نائب للتذييل 3">
            <a:extLst>
              <a:ext uri="{FF2B5EF4-FFF2-40B4-BE49-F238E27FC236}">
                <a16:creationId xmlns:a16="http://schemas.microsoft.com/office/drawing/2014/main" id="{E02EB5EE-C62C-41E5-B29F-1EEBF1E3CB75}"/>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ربع نص 3">
            <a:extLst>
              <a:ext uri="{FF2B5EF4-FFF2-40B4-BE49-F238E27FC236}">
                <a16:creationId xmlns:a16="http://schemas.microsoft.com/office/drawing/2014/main" id="{6871EAD8-9687-4166-8CE2-E1B4E1B45D19}"/>
              </a:ext>
            </a:extLst>
          </p:cNvPr>
          <p:cNvSpPr txBox="1"/>
          <p:nvPr/>
        </p:nvSpPr>
        <p:spPr>
          <a:xfrm>
            <a:off x="5097961" y="2011913"/>
            <a:ext cx="6422065" cy="1154162"/>
          </a:xfrm>
          <a:prstGeom prst="rect">
            <a:avLst/>
          </a:prstGeom>
          <a:noFill/>
        </p:spPr>
        <p:txBody>
          <a:bodyPr wrap="square" rtlCol="1">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القوائم المالية هي المصدر الرئيسي للمعلومات والبيانات التي تستخدم في التحليل المالي</a:t>
            </a:r>
          </a:p>
        </p:txBody>
      </p:sp>
      <p:sp>
        <p:nvSpPr>
          <p:cNvPr id="14" name="TextBox 11">
            <a:extLst>
              <a:ext uri="{FF2B5EF4-FFF2-40B4-BE49-F238E27FC236}">
                <a16:creationId xmlns:a16="http://schemas.microsoft.com/office/drawing/2014/main" id="{9AD14715-ABE5-4CC4-BE85-847D68EEAF78}"/>
              </a:ext>
            </a:extLst>
          </p:cNvPr>
          <p:cNvSpPr txBox="1"/>
          <p:nvPr/>
        </p:nvSpPr>
        <p:spPr>
          <a:xfrm>
            <a:off x="1278135" y="3195854"/>
            <a:ext cx="2778528" cy="584775"/>
          </a:xfrm>
          <a:prstGeom prst="rect">
            <a:avLst/>
          </a:prstGeom>
          <a:noFill/>
        </p:spPr>
        <p:txBody>
          <a:bodyPr wrap="square">
            <a:spAutoFit/>
          </a:bodyPr>
          <a:lstStyle/>
          <a:p>
            <a:pPr marL="111125" marR="0" lvl="0" indent="0" algn="ctr" defTabSz="4572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القوائم المالية</a:t>
            </a:r>
            <a:endParaRPr kumimoji="0" lang="en-US"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6310491" y="3080722"/>
            <a:ext cx="3741823" cy="753485"/>
            <a:chOff x="6376736" y="-1018196"/>
            <a:chExt cx="2346159" cy="753485"/>
          </a:xfrm>
          <a:solidFill>
            <a:srgbClr val="B8FEEF"/>
          </a:solidFill>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grpFill/>
            <a:ln>
              <a:solidFill>
                <a:srgbClr val="B8FEE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570457FA-F0ED-4268-A656-E3FB4EE0DC92}"/>
                </a:ext>
              </a:extLst>
            </p:cNvPr>
            <p:cNvSpPr/>
            <p:nvPr/>
          </p:nvSpPr>
          <p:spPr>
            <a:xfrm>
              <a:off x="6376736" y="-1018196"/>
              <a:ext cx="2195279" cy="753485"/>
            </a:xfrm>
            <a:prstGeom prst="rect">
              <a:avLst/>
            </a:prstGeom>
            <a:solidFill>
              <a:schemeClr val="bg1"/>
            </a:solidFill>
            <a:ln>
              <a:solidFill>
                <a:srgbClr val="B8FEE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أولا: قائمة الدخل</a:t>
              </a:r>
            </a:p>
          </p:txBody>
        </p:sp>
      </p:grpSp>
      <p:grpSp>
        <p:nvGrpSpPr>
          <p:cNvPr id="21" name="مجموعة 20">
            <a:extLst>
              <a:ext uri="{FF2B5EF4-FFF2-40B4-BE49-F238E27FC236}">
                <a16:creationId xmlns:a16="http://schemas.microsoft.com/office/drawing/2014/main" id="{5BB544E5-7C3F-44A7-9DC5-8637A78834C3}"/>
              </a:ext>
            </a:extLst>
          </p:cNvPr>
          <p:cNvGrpSpPr/>
          <p:nvPr/>
        </p:nvGrpSpPr>
        <p:grpSpPr>
          <a:xfrm>
            <a:off x="6310491" y="4149531"/>
            <a:ext cx="3741823" cy="753485"/>
            <a:chOff x="6376736" y="-1018196"/>
            <a:chExt cx="2346159" cy="753485"/>
          </a:xfrm>
        </p:grpSpPr>
        <p:sp>
          <p:nvSpPr>
            <p:cNvPr id="22" name="مستطيل 21">
              <a:extLst>
                <a:ext uri="{FF2B5EF4-FFF2-40B4-BE49-F238E27FC236}">
                  <a16:creationId xmlns:a16="http://schemas.microsoft.com/office/drawing/2014/main" id="{73C8C25E-2A57-4517-8EC6-527F643CADDF}"/>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3" name="مستطيل 22">
              <a:extLst>
                <a:ext uri="{FF2B5EF4-FFF2-40B4-BE49-F238E27FC236}">
                  <a16:creationId xmlns:a16="http://schemas.microsoft.com/office/drawing/2014/main" id="{758FE5D0-576E-45E3-944E-51E57EF9D18A}"/>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ثانيا: الميزانية العمومية</a:t>
              </a:r>
            </a:p>
          </p:txBody>
        </p:sp>
      </p:grpSp>
      <p:sp>
        <p:nvSpPr>
          <p:cNvPr id="2" name="مثلث متساوي الساقين 1">
            <a:extLst>
              <a:ext uri="{FF2B5EF4-FFF2-40B4-BE49-F238E27FC236}">
                <a16:creationId xmlns:a16="http://schemas.microsoft.com/office/drawing/2014/main" id="{ACC6B150-989F-49AB-9167-4A5EDBC2455D}"/>
              </a:ext>
            </a:extLst>
          </p:cNvPr>
          <p:cNvSpPr/>
          <p:nvPr/>
        </p:nvSpPr>
        <p:spPr>
          <a:xfrm rot="5400000">
            <a:off x="4420323" y="2953357"/>
            <a:ext cx="793278" cy="6838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عنصر نائب للتذييل 2">
            <a:extLst>
              <a:ext uri="{FF2B5EF4-FFF2-40B4-BE49-F238E27FC236}">
                <a16:creationId xmlns:a16="http://schemas.microsoft.com/office/drawing/2014/main" id="{6B5F5F48-68B4-4DDF-BF2F-4A70BBEE6825}"/>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extLst>
      <p:ext uri="{BB962C8B-B14F-4D97-AF65-F5344CB8AC3E}">
        <p14:creationId xmlns:p14="http://schemas.microsoft.com/office/powerpoint/2010/main" val="332593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B8F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16">
            <a:extLst>
              <a:ext uri="{FF2B5EF4-FFF2-40B4-BE49-F238E27FC236}">
                <a16:creationId xmlns:a16="http://schemas.microsoft.com/office/drawing/2014/main" id="{6CBFE12E-CDC4-42EE-806C-FFB4659EA385}"/>
              </a:ext>
            </a:extLst>
          </p:cNvPr>
          <p:cNvSpPr/>
          <p:nvPr/>
        </p:nvSpPr>
        <p:spPr>
          <a:xfrm>
            <a:off x="10518096" y="2897384"/>
            <a:ext cx="193702" cy="1836086"/>
          </a:xfrm>
          <a:prstGeom prst="rect">
            <a:avLst/>
          </a:prstGeom>
          <a:solidFill>
            <a:srgbClr val="B8FEE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4" name="مربع نص 3">
            <a:extLst>
              <a:ext uri="{FF2B5EF4-FFF2-40B4-BE49-F238E27FC236}">
                <a16:creationId xmlns:a16="http://schemas.microsoft.com/office/drawing/2014/main" id="{6871EAD8-9687-4166-8CE2-E1B4E1B45D19}"/>
              </a:ext>
            </a:extLst>
          </p:cNvPr>
          <p:cNvSpPr txBox="1"/>
          <p:nvPr/>
        </p:nvSpPr>
        <p:spPr>
          <a:xfrm>
            <a:off x="861236" y="2897384"/>
            <a:ext cx="9495637" cy="1708160"/>
          </a:xfrm>
          <a:prstGeom prst="rect">
            <a:avLst/>
          </a:prstGeom>
          <a:noFill/>
        </p:spPr>
        <p:txBody>
          <a:bodyPr wrap="square" rtlCol="1">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تهدف هذه القائمة إلى تقدير الدخل السنوي للمنشأة من خلال ما حققته المنشأة من إيرادات مع ما أنفقته من تكاليف خلال فترة زمنية محدودة. ويستفيد منها القائمين على إدارة المنشأة على جميع المستويات،  ملاك المنشأة ، والجهات الرسمة والغير رسمية. </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marR="0" lvl="0" indent="0" algn="ctr" defTabSz="4572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أولا: قائمة الدخل</a:t>
            </a:r>
          </a:p>
        </p:txBody>
      </p:sp>
      <p:sp>
        <p:nvSpPr>
          <p:cNvPr id="2" name="عنصر نائب للتذييل 1">
            <a:extLst>
              <a:ext uri="{FF2B5EF4-FFF2-40B4-BE49-F238E27FC236}">
                <a16:creationId xmlns:a16="http://schemas.microsoft.com/office/drawing/2014/main" id="{3D2388D1-EBA3-41A0-B7C4-B56499E4EEBD}"/>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extLst>
      <p:ext uri="{BB962C8B-B14F-4D97-AF65-F5344CB8AC3E}">
        <p14:creationId xmlns:p14="http://schemas.microsoft.com/office/powerpoint/2010/main" val="212267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97" name="Rectangle 9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Rectangle 2">
            <a:extLst>
              <a:ext uri="{FF2B5EF4-FFF2-40B4-BE49-F238E27FC236}">
                <a16:creationId xmlns:a16="http://schemas.microsoft.com/office/drawing/2014/main" id="{39660BA4-0823-45D3-A656-164726523A88}"/>
              </a:ext>
            </a:extLst>
          </p:cNvPr>
          <p:cNvSpPr>
            <a:spLocks noGrp="1" noChangeArrowheads="1"/>
          </p:cNvSpPr>
          <p:nvPr>
            <p:ph type="title"/>
          </p:nvPr>
        </p:nvSpPr>
        <p:spPr>
          <a:xfrm>
            <a:off x="2880485" y="841375"/>
            <a:ext cx="7922453" cy="1230570"/>
          </a:xfrm>
        </p:spPr>
        <p:txBody>
          <a:bodyPr anchor="t">
            <a:normAutofit fontScale="90000"/>
          </a:bodyPr>
          <a:lstStyle/>
          <a:p>
            <a:pPr eaLnBrk="1" hangingPunct="1">
              <a:defRPr/>
            </a:pPr>
            <a:br>
              <a:rPr lang="ar-EG" sz="2800" b="1" dirty="0">
                <a:solidFill>
                  <a:schemeClr val="accent1"/>
                </a:solidFill>
              </a:rPr>
            </a:br>
            <a:r>
              <a:rPr lang="ar-EG" sz="3200" b="1" dirty="0">
                <a:solidFill>
                  <a:schemeClr val="tx1"/>
                </a:solidFill>
                <a:latin typeface="Sakkal Majalla" panose="02000000000000000000" pitchFamily="2" charset="-78"/>
                <a:cs typeface="Sakkal Majalla" panose="02000000000000000000" pitchFamily="2" charset="-78"/>
              </a:rPr>
              <a:t>قائمة الدخل</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99" name="Isosceles Triangle 9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9155" name="Rectangle 3">
            <a:extLst>
              <a:ext uri="{FF2B5EF4-FFF2-40B4-BE49-F238E27FC236}">
                <a16:creationId xmlns:a16="http://schemas.microsoft.com/office/drawing/2014/main" id="{7DC24DD1-928B-4C22-8547-2ED29569EFAD}"/>
              </a:ext>
            </a:extLst>
          </p:cNvPr>
          <p:cNvSpPr>
            <a:spLocks noGrp="1" noChangeArrowheads="1"/>
          </p:cNvSpPr>
          <p:nvPr>
            <p:ph idx="1"/>
          </p:nvPr>
        </p:nvSpPr>
        <p:spPr>
          <a:xfrm>
            <a:off x="2880487" y="2249046"/>
            <a:ext cx="8527288" cy="3802762"/>
          </a:xfrm>
        </p:spPr>
        <p:txBody>
          <a:bodyPr anchor="t">
            <a:normAutofit lnSpcReduction="10000"/>
          </a:bodyPr>
          <a:lstStyle/>
          <a:p>
            <a:pPr algn="just" rtl="1" eaLnBrk="1" hangingPunct="1">
              <a:buFont typeface="Wingdings" panose="05000000000000000000" pitchFamily="2" charset="2"/>
              <a:buNone/>
              <a:defRPr/>
            </a:pPr>
            <a:r>
              <a:rPr lang="ar-EG" sz="1600" dirty="0"/>
              <a:t>    </a:t>
            </a:r>
            <a:r>
              <a:rPr lang="ar-EG" sz="1600" b="1" dirty="0"/>
              <a:t>-</a:t>
            </a:r>
            <a:r>
              <a:rPr lang="ar-EG" sz="1600" dirty="0"/>
              <a:t> </a:t>
            </a:r>
            <a:r>
              <a:rPr lang="ar-EG" sz="2800" dirty="0">
                <a:latin typeface="Sakkal Majalla" panose="02000000000000000000" pitchFamily="2" charset="-78"/>
                <a:cs typeface="Sakkal Majalla" panose="02000000000000000000" pitchFamily="2" charset="-78"/>
              </a:rPr>
              <a:t>تهدف </a:t>
            </a:r>
            <a:r>
              <a:rPr lang="ar-EG" sz="2800" b="1" dirty="0">
                <a:latin typeface="Sakkal Majalla" panose="02000000000000000000" pitchFamily="2" charset="-78"/>
                <a:cs typeface="Sakkal Majalla" panose="02000000000000000000" pitchFamily="2" charset="-78"/>
              </a:rPr>
              <a:t>قائمة الدخل</a:t>
            </a:r>
            <a:r>
              <a:rPr lang="ar-EG" sz="2800" dirty="0">
                <a:latin typeface="Sakkal Majalla" panose="02000000000000000000" pitchFamily="2" charset="-78"/>
                <a:cs typeface="Sakkal Majalla" panose="02000000000000000000" pitchFamily="2" charset="-78"/>
              </a:rPr>
              <a:t> الى مقابلة ايرادات المنشأة بالمصروفات والأعباء </a:t>
            </a:r>
            <a:r>
              <a:rPr lang="ar-EG" sz="2800" dirty="0" err="1">
                <a:latin typeface="Sakkal Majalla" panose="02000000000000000000" pitchFamily="2" charset="-78"/>
                <a:cs typeface="Sakkal Majalla" panose="02000000000000000000" pitchFamily="2" charset="-78"/>
              </a:rPr>
              <a:t>التى</a:t>
            </a:r>
            <a:r>
              <a:rPr lang="ar-EG" sz="2800" dirty="0">
                <a:latin typeface="Sakkal Majalla" panose="02000000000000000000" pitchFamily="2" charset="-78"/>
                <a:cs typeface="Sakkal Majalla" panose="02000000000000000000" pitchFamily="2" charset="-78"/>
              </a:rPr>
              <a:t> تساهم </a:t>
            </a:r>
            <a:r>
              <a:rPr lang="ar-EG" sz="2800" dirty="0" err="1">
                <a:latin typeface="Sakkal Majalla" panose="02000000000000000000" pitchFamily="2" charset="-78"/>
                <a:cs typeface="Sakkal Majalla" panose="02000000000000000000" pitchFamily="2" charset="-78"/>
              </a:rPr>
              <a:t>فى</a:t>
            </a:r>
            <a:r>
              <a:rPr lang="ar-EG" sz="2800" dirty="0">
                <a:latin typeface="Sakkal Majalla" panose="02000000000000000000" pitchFamily="2" charset="-78"/>
                <a:cs typeface="Sakkal Majalla" panose="02000000000000000000" pitchFamily="2" charset="-78"/>
              </a:rPr>
              <a:t> تحقيق تلك الإيرادات وذلك عن فترة زمنية معينة، لبيان مقدار ما تحققه المنشأة من ربح أو خسارة خلال هذه الفترة.</a:t>
            </a:r>
          </a:p>
          <a:p>
            <a:pPr algn="just" rtl="1" eaLnBrk="1" hangingPunct="1">
              <a:buFont typeface="Wingdings" panose="05000000000000000000" pitchFamily="2" charset="2"/>
              <a:buNone/>
              <a:defRPr/>
            </a:pPr>
            <a:r>
              <a:rPr lang="ar-EG" sz="2800" dirty="0">
                <a:latin typeface="Sakkal Majalla" panose="02000000000000000000" pitchFamily="2" charset="-78"/>
                <a:cs typeface="Sakkal Majalla" panose="02000000000000000000" pitchFamily="2" charset="-78"/>
              </a:rPr>
              <a:t>    </a:t>
            </a:r>
            <a:r>
              <a:rPr lang="ar-EG" sz="2800" b="1" dirty="0">
                <a:latin typeface="Sakkal Majalla" panose="02000000000000000000" pitchFamily="2" charset="-78"/>
                <a:cs typeface="Sakkal Majalla" panose="02000000000000000000" pitchFamily="2" charset="-78"/>
              </a:rPr>
              <a:t>-</a:t>
            </a:r>
            <a:r>
              <a:rPr lang="ar-EG" sz="2800" dirty="0">
                <a:latin typeface="Sakkal Majalla" panose="02000000000000000000" pitchFamily="2" charset="-78"/>
                <a:cs typeface="Sakkal Majalla" panose="02000000000000000000" pitchFamily="2" charset="-78"/>
              </a:rPr>
              <a:t> يعد الإطار </a:t>
            </a:r>
            <a:r>
              <a:rPr lang="ar-EG" sz="2800" dirty="0" err="1">
                <a:latin typeface="Sakkal Majalla" panose="02000000000000000000" pitchFamily="2" charset="-78"/>
                <a:cs typeface="Sakkal Majalla" panose="02000000000000000000" pitchFamily="2" charset="-78"/>
              </a:rPr>
              <a:t>فى</a:t>
            </a:r>
            <a:r>
              <a:rPr lang="ar-EG" sz="2800" dirty="0">
                <a:latin typeface="Sakkal Majalla" panose="02000000000000000000" pitchFamily="2" charset="-78"/>
                <a:cs typeface="Sakkal Majalla" panose="02000000000000000000" pitchFamily="2" charset="-78"/>
              </a:rPr>
              <a:t> شكل مجموعة من </a:t>
            </a:r>
            <a:r>
              <a:rPr lang="ar-EG" sz="2800" dirty="0" err="1">
                <a:latin typeface="Sakkal Majalla" panose="02000000000000000000" pitchFamily="2" charset="-78"/>
                <a:cs typeface="Sakkal Majalla" panose="02000000000000000000" pitchFamily="2" charset="-78"/>
              </a:rPr>
              <a:t>الإفتراضات</a:t>
            </a:r>
            <a:r>
              <a:rPr lang="ar-EG" sz="2800" dirty="0">
                <a:latin typeface="Sakkal Majalla" panose="02000000000000000000" pitchFamily="2" charset="-78"/>
                <a:cs typeface="Sakkal Majalla" panose="02000000000000000000" pitchFamily="2" charset="-78"/>
              </a:rPr>
              <a:t> والمفاهيم والمبادئ </a:t>
            </a:r>
            <a:r>
              <a:rPr lang="ar-EG" sz="2800" dirty="0" err="1">
                <a:latin typeface="Sakkal Majalla" panose="02000000000000000000" pitchFamily="2" charset="-78"/>
                <a:cs typeface="Sakkal Majalla" panose="02000000000000000000" pitchFamily="2" charset="-78"/>
              </a:rPr>
              <a:t>التى</a:t>
            </a:r>
            <a:r>
              <a:rPr lang="ar-EG" sz="2800" dirty="0">
                <a:latin typeface="Sakkal Majalla" panose="02000000000000000000" pitchFamily="2" charset="-78"/>
                <a:cs typeface="Sakkal Majalla" panose="02000000000000000000" pitchFamily="2" charset="-78"/>
              </a:rPr>
              <a:t> تمثل إطارا فكريا مرجعيا يمكن من خلاله تقييم الممارسة المحاسبية، واستخدامه مرشدا </a:t>
            </a:r>
            <a:r>
              <a:rPr lang="ar-EG" sz="2800" dirty="0" err="1">
                <a:latin typeface="Sakkal Majalla" panose="02000000000000000000" pitchFamily="2" charset="-78"/>
                <a:cs typeface="Sakkal Majalla" panose="02000000000000000000" pitchFamily="2" charset="-78"/>
              </a:rPr>
              <a:t>فى</a:t>
            </a:r>
            <a:r>
              <a:rPr lang="ar-EG" sz="2800" dirty="0">
                <a:latin typeface="Sakkal Majalla" panose="02000000000000000000" pitchFamily="2" charset="-78"/>
                <a:cs typeface="Sakkal Majalla" panose="02000000000000000000" pitchFamily="2" charset="-78"/>
              </a:rPr>
              <a:t> تطوير التطبيقات المحاسبية، وتحديد السياسات والطرق المحاسبية الواجبة التطبيق للقياس والإفصاح عن بنود القوائم المالية.</a:t>
            </a:r>
            <a:endParaRPr lang="en-US" sz="2800" dirty="0">
              <a:latin typeface="Sakkal Majalla" panose="02000000000000000000" pitchFamily="2" charset="-78"/>
              <a:cs typeface="Sakkal Majalla" panose="02000000000000000000" pitchFamily="2" charset="-78"/>
            </a:endParaRPr>
          </a:p>
        </p:txBody>
      </p:sp>
      <p:sp>
        <p:nvSpPr>
          <p:cNvPr id="2" name="عنصر نائب للتذييل 1">
            <a:extLst>
              <a:ext uri="{FF2B5EF4-FFF2-40B4-BE49-F238E27FC236}">
                <a16:creationId xmlns:a16="http://schemas.microsoft.com/office/drawing/2014/main" id="{B304F2F4-A789-45C1-992B-28F6A4DC12B9}"/>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800" decel="100000"/>
                                        <p:tgtEl>
                                          <p:spTgt spid="49154"/>
                                        </p:tgtEl>
                                      </p:cBhvr>
                                    </p:animEffect>
                                    <p:anim calcmode="lin" valueType="num">
                                      <p:cBhvr>
                                        <p:cTn id="8" dur="800" decel="100000" fill="hold"/>
                                        <p:tgtEl>
                                          <p:spTgt spid="49154"/>
                                        </p:tgtEl>
                                        <p:attrNameLst>
                                          <p:attrName>style.rotation</p:attrName>
                                        </p:attrNameLst>
                                      </p:cBhvr>
                                      <p:tavLst>
                                        <p:tav tm="0">
                                          <p:val>
                                            <p:fltVal val="-90"/>
                                          </p:val>
                                        </p:tav>
                                        <p:tav tm="100000">
                                          <p:val>
                                            <p:fltVal val="0"/>
                                          </p:val>
                                        </p:tav>
                                      </p:tavLst>
                                    </p:anim>
                                    <p:anim calcmode="lin" valueType="num">
                                      <p:cBhvr>
                                        <p:cTn id="9" dur="800" decel="100000" fill="hold"/>
                                        <p:tgtEl>
                                          <p:spTgt spid="49154"/>
                                        </p:tgtEl>
                                        <p:attrNameLst>
                                          <p:attrName>ppt_x</p:attrName>
                                        </p:attrNameLst>
                                      </p:cBhvr>
                                      <p:tavLst>
                                        <p:tav tm="0">
                                          <p:val>
                                            <p:strVal val="#ppt_x+0.4"/>
                                          </p:val>
                                        </p:tav>
                                        <p:tav tm="100000">
                                          <p:val>
                                            <p:strVal val="#ppt_x-0.05"/>
                                          </p:val>
                                        </p:tav>
                                      </p:tavLst>
                                    </p:anim>
                                    <p:anim calcmode="lin" valueType="num">
                                      <p:cBhvr>
                                        <p:cTn id="10" dur="800" decel="100000" fill="hold"/>
                                        <p:tgtEl>
                                          <p:spTgt spid="491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9155">
                                            <p:txEl>
                                              <p:pRg st="0" end="0"/>
                                            </p:txEl>
                                          </p:spTgt>
                                        </p:tgtEl>
                                        <p:attrNameLst>
                                          <p:attrName>style.visibility</p:attrName>
                                        </p:attrNameLst>
                                      </p:cBhvr>
                                      <p:to>
                                        <p:strVal val="visible"/>
                                      </p:to>
                                    </p:set>
                                    <p:animEffect transition="in" filter="fade">
                                      <p:cBhvr>
                                        <p:cTn id="17" dur="1000"/>
                                        <p:tgtEl>
                                          <p:spTgt spid="49155">
                                            <p:txEl>
                                              <p:pRg st="0" end="0"/>
                                            </p:txEl>
                                          </p:spTgt>
                                        </p:tgtEl>
                                      </p:cBhvr>
                                    </p:animEffect>
                                    <p:anim calcmode="lin" valueType="num">
                                      <p:cBhvr>
                                        <p:cTn id="1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9155">
                                            <p:txEl>
                                              <p:pRg st="1" end="1"/>
                                            </p:txEl>
                                          </p:spTgt>
                                        </p:tgtEl>
                                        <p:attrNameLst>
                                          <p:attrName>style.visibility</p:attrName>
                                        </p:attrNameLst>
                                      </p:cBhvr>
                                      <p:to>
                                        <p:strVal val="visible"/>
                                      </p:to>
                                    </p:set>
                                    <p:animEffect transition="in" filter="fade">
                                      <p:cBhvr>
                                        <p:cTn id="24" dur="1000"/>
                                        <p:tgtEl>
                                          <p:spTgt spid="49155">
                                            <p:txEl>
                                              <p:pRg st="1" end="1"/>
                                            </p:txEl>
                                          </p:spTgt>
                                        </p:tgtEl>
                                      </p:cBhvr>
                                    </p:animEffect>
                                    <p:anim calcmode="lin" valueType="num">
                                      <p:cBhvr>
                                        <p:cTn id="25"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91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20841B-A29D-48A2-9FDA-AA1F09C5D10A}"/>
              </a:ext>
            </a:extLst>
          </p:cNvPr>
          <p:cNvSpPr>
            <a:spLocks noGrp="1"/>
          </p:cNvSpPr>
          <p:nvPr>
            <p:ph type="title"/>
          </p:nvPr>
        </p:nvSpPr>
        <p:spPr>
          <a:xfrm>
            <a:off x="2880485" y="841375"/>
            <a:ext cx="7922453" cy="723265"/>
          </a:xfrm>
        </p:spPr>
        <p:txBody>
          <a:bodyPr anchor="t">
            <a:noAutofit/>
          </a:bodyPr>
          <a:lstStyle/>
          <a:p>
            <a:pPr rtl="1">
              <a:defRPr/>
            </a:pPr>
            <a:r>
              <a:rPr lang="ar-SA" sz="3200" b="1" u="sng" dirty="0">
                <a:solidFill>
                  <a:schemeClr val="tx1"/>
                </a:solidFill>
                <a:latin typeface="Sakkal Majalla" panose="02000000000000000000" pitchFamily="2" charset="-78"/>
                <a:cs typeface="Sakkal Majalla" panose="02000000000000000000" pitchFamily="2" charset="-78"/>
              </a:rPr>
              <a:t>قياس الدخل</a:t>
            </a:r>
            <a:br>
              <a:rPr lang="ar-SA" sz="3200" b="1" dirty="0">
                <a:solidFill>
                  <a:schemeClr val="tx1"/>
                </a:solidFill>
                <a:latin typeface="Sakkal Majalla" panose="02000000000000000000" pitchFamily="2" charset="-78"/>
                <a:cs typeface="Sakkal Majalla" panose="02000000000000000000" pitchFamily="2" charset="-78"/>
              </a:rPr>
            </a:br>
            <a:endParaRPr lang="ar-SA" sz="3200" b="1" dirty="0">
              <a:solidFill>
                <a:schemeClr val="tx1"/>
              </a:solidFill>
              <a:latin typeface="Sakkal Majalla" panose="02000000000000000000" pitchFamily="2" charset="-78"/>
              <a:cs typeface="Sakkal Majalla" panose="02000000000000000000" pitchFamily="2" charset="-78"/>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97C78B2D-F330-4C09-A49A-C84CAE9FFC24}"/>
              </a:ext>
            </a:extLst>
          </p:cNvPr>
          <p:cNvSpPr>
            <a:spLocks noGrp="1"/>
          </p:cNvSpPr>
          <p:nvPr>
            <p:ph idx="1"/>
          </p:nvPr>
        </p:nvSpPr>
        <p:spPr>
          <a:xfrm>
            <a:off x="2880487" y="2249046"/>
            <a:ext cx="8190738" cy="3802762"/>
          </a:xfrm>
        </p:spPr>
        <p:txBody>
          <a:bodyPr anchor="t">
            <a:normAutofit/>
          </a:bodyPr>
          <a:lstStyle/>
          <a:p>
            <a:pPr rtl="1">
              <a:defRPr/>
            </a:pPr>
            <a:endParaRPr lang="ar-SA" sz="1600" b="1" u="sng" dirty="0"/>
          </a:p>
          <a:p>
            <a:pPr>
              <a:defRPr/>
            </a:pPr>
            <a:r>
              <a:rPr lang="ar-SA" sz="2000" b="1" dirty="0">
                <a:latin typeface="Sakkal Majalla" panose="02000000000000000000" pitchFamily="2" charset="-78"/>
                <a:cs typeface="Sakkal Majalla" panose="02000000000000000000" pitchFamily="2" charset="-78"/>
              </a:rPr>
              <a:t>يتم تعريف الدخل بطرق مختلفة عند كل من المحاسبين والاقتصاديين على النحو التالي:</a:t>
            </a:r>
            <a:endParaRPr lang="ar-SA" sz="2000" b="1" u="sng" dirty="0">
              <a:latin typeface="Sakkal Majalla" panose="02000000000000000000" pitchFamily="2" charset="-78"/>
              <a:cs typeface="Sakkal Majalla" panose="02000000000000000000" pitchFamily="2" charset="-78"/>
            </a:endParaRPr>
          </a:p>
          <a:p>
            <a:pPr rtl="1">
              <a:defRPr/>
            </a:pPr>
            <a:r>
              <a:rPr lang="ar-SA" sz="2000" b="1" u="sng" dirty="0">
                <a:latin typeface="Sakkal Majalla" panose="02000000000000000000" pitchFamily="2" charset="-78"/>
                <a:cs typeface="Sakkal Majalla" panose="02000000000000000000" pitchFamily="2" charset="-78"/>
              </a:rPr>
              <a:t>أولاً: مدخل المحافظة على رأس المال</a:t>
            </a:r>
            <a:r>
              <a:rPr lang="ar-SA" sz="2000" b="1" dirty="0">
                <a:latin typeface="Sakkal Majalla" panose="02000000000000000000" pitchFamily="2" charset="-78"/>
                <a:cs typeface="Sakkal Majalla" panose="02000000000000000000" pitchFamily="2" charset="-78"/>
              </a:rPr>
              <a:t>: </a:t>
            </a:r>
            <a:r>
              <a:rPr lang="ar-SA" sz="2000" dirty="0">
                <a:latin typeface="Sakkal Majalla" panose="02000000000000000000" pitchFamily="2" charset="-78"/>
                <a:cs typeface="Sakkal Majalla" panose="02000000000000000000" pitchFamily="2" charset="-78"/>
              </a:rPr>
              <a:t>يُعرف الاقتصاديون الدخل بأنه التغير في الثروة الحقيقية لمشروع ما بين بداية ونهاية الفترة المعينة، أي الزيادة الصافية في الثروة الحقيقية التي يُمكن توزيعها على ملاك المنشأة في نهاية الفترة بدون تخفيض الثروة الحقيقية للمنشأة عما كانت عليه في بداية الفترة.</a:t>
            </a:r>
          </a:p>
          <a:p>
            <a:pPr rtl="1">
              <a:defRPr/>
            </a:pPr>
            <a:r>
              <a:rPr lang="ar-SA" sz="2000" b="1" u="sng" dirty="0">
                <a:latin typeface="Sakkal Majalla" panose="02000000000000000000" pitchFamily="2" charset="-78"/>
                <a:cs typeface="Sakkal Majalla" panose="02000000000000000000" pitchFamily="2" charset="-78"/>
              </a:rPr>
              <a:t>ثانياً: مدخل تحليل العمليات</a:t>
            </a:r>
            <a:r>
              <a:rPr lang="ar-SA" sz="2000" b="1" dirty="0">
                <a:latin typeface="Sakkal Majalla" panose="02000000000000000000" pitchFamily="2" charset="-78"/>
                <a:cs typeface="Sakkal Majalla" panose="02000000000000000000" pitchFamily="2" charset="-78"/>
              </a:rPr>
              <a:t>: </a:t>
            </a:r>
            <a:r>
              <a:rPr lang="ar-SA" sz="2000" dirty="0">
                <a:latin typeface="Sakkal Majalla" panose="02000000000000000000" pitchFamily="2" charset="-78"/>
                <a:cs typeface="Sakkal Majalla" panose="02000000000000000000" pitchFamily="2" charset="-78"/>
              </a:rPr>
              <a:t>يُعرف المحاسبون الدخل على أساس المعاملات الكاملة التي تُحدث الإيرادات والمصروفات متضمنة المكاسب والخسائر، أي الفرق بين الإيرادات والمصروفات الناتجة عن المعاملات الكاملة والأحداث الأخرى مثل المكاسب والخسائر العرضية.</a:t>
            </a:r>
            <a:endParaRPr lang="ar-SA" sz="2000" b="1" dirty="0">
              <a:latin typeface="Sakkal Majalla" panose="02000000000000000000" pitchFamily="2" charset="-78"/>
              <a:cs typeface="Sakkal Majalla" panose="02000000000000000000" pitchFamily="2" charset="-78"/>
            </a:endParaRPr>
          </a:p>
        </p:txBody>
      </p:sp>
      <p:sp>
        <p:nvSpPr>
          <p:cNvPr id="4" name="عنصر نائب للتذييل 3">
            <a:extLst>
              <a:ext uri="{FF2B5EF4-FFF2-40B4-BE49-F238E27FC236}">
                <a16:creationId xmlns:a16="http://schemas.microsoft.com/office/drawing/2014/main" id="{F47D9259-B77A-49E4-A8CE-AF2B00D54989}"/>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C2A164-77E1-4C2C-942B-52F11743EDB4}"/>
              </a:ext>
            </a:extLst>
          </p:cNvPr>
          <p:cNvSpPr>
            <a:spLocks noGrp="1"/>
          </p:cNvSpPr>
          <p:nvPr>
            <p:ph type="title"/>
          </p:nvPr>
        </p:nvSpPr>
        <p:spPr>
          <a:xfrm>
            <a:off x="2880485" y="841375"/>
            <a:ext cx="8422515" cy="1230570"/>
          </a:xfrm>
        </p:spPr>
        <p:txBody>
          <a:bodyPr anchor="t">
            <a:normAutofit fontScale="90000"/>
          </a:bodyPr>
          <a:lstStyle/>
          <a:p>
            <a:pPr rtl="1">
              <a:defRPr/>
            </a:pPr>
            <a:r>
              <a:rPr lang="ar-SA" sz="3200" b="1" u="sng" dirty="0">
                <a:solidFill>
                  <a:schemeClr val="tx1"/>
                </a:solidFill>
                <a:latin typeface="Sakkal Majalla" panose="02000000000000000000" pitchFamily="2" charset="-78"/>
                <a:cs typeface="Sakkal Majalla" panose="02000000000000000000" pitchFamily="2" charset="-78"/>
              </a:rPr>
              <a:t>عناصر قائمة الدخل</a:t>
            </a:r>
            <a:br>
              <a:rPr lang="ar-SA" sz="2800" b="1" dirty="0">
                <a:solidFill>
                  <a:schemeClr val="accent1"/>
                </a:solidFill>
              </a:rPr>
            </a:br>
            <a:endParaRPr lang="ar-SA" sz="2800" b="1"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6C1D76A-FBC0-4BEA-A4DA-10673E7C6833}"/>
              </a:ext>
            </a:extLst>
          </p:cNvPr>
          <p:cNvSpPr>
            <a:spLocks noGrp="1"/>
          </p:cNvSpPr>
          <p:nvPr>
            <p:ph idx="1"/>
          </p:nvPr>
        </p:nvSpPr>
        <p:spPr>
          <a:xfrm>
            <a:off x="2880487" y="1645920"/>
            <a:ext cx="8527288" cy="4405888"/>
          </a:xfrm>
        </p:spPr>
        <p:txBody>
          <a:bodyPr anchor="t">
            <a:normAutofit/>
          </a:bodyPr>
          <a:lstStyle/>
          <a:p>
            <a:pPr marL="0" indent="0" algn="just">
              <a:buNone/>
              <a:defRPr/>
            </a:pPr>
            <a:r>
              <a:rPr lang="ar-SA" sz="2400" b="1" dirty="0">
                <a:latin typeface="Sakkal Majalla" panose="02000000000000000000" pitchFamily="2" charset="-78"/>
                <a:cs typeface="Sakkal Majalla" panose="02000000000000000000" pitchFamily="2" charset="-78"/>
              </a:rPr>
              <a:t>تشتمل قائمة الدخل على العناصر الأساسية التالية:</a:t>
            </a:r>
            <a:endParaRPr lang="ar-SA" sz="2400" b="1" u="sng" dirty="0">
              <a:latin typeface="Sakkal Majalla" panose="02000000000000000000" pitchFamily="2" charset="-78"/>
              <a:cs typeface="Sakkal Majalla" panose="02000000000000000000" pitchFamily="2" charset="-78"/>
            </a:endParaRPr>
          </a:p>
          <a:p>
            <a:pPr algn="just" rtl="1">
              <a:defRPr/>
            </a:pPr>
            <a:r>
              <a:rPr lang="ar-SA" sz="2400" b="1" u="sng" dirty="0">
                <a:latin typeface="Sakkal Majalla" panose="02000000000000000000" pitchFamily="2" charset="-78"/>
                <a:cs typeface="Sakkal Majalla" panose="02000000000000000000" pitchFamily="2" charset="-78"/>
              </a:rPr>
              <a:t>الإيرادات:</a:t>
            </a:r>
            <a:r>
              <a:rPr lang="ar-SA" sz="2400" b="1" dirty="0">
                <a:latin typeface="Sakkal Majalla" panose="02000000000000000000" pitchFamily="2" charset="-78"/>
                <a:cs typeface="Sakkal Majalla" panose="02000000000000000000" pitchFamily="2" charset="-78"/>
              </a:rPr>
              <a:t> وهي التدفقات النقدية الداخلة أو الزيادة في الأصول الأخرى للمنشأة أو النقص في التزاماتها أو الاثنان معاً والناتجة خلال الفترة من انتاج وتسليم السلع أو تأدية الخدمات أو الأنشطة الأخرى والناتجة عن ممارسة المنشأة لنشاطها الرئيسي الهادف إلى تحقيق الربح الذي يُؤدي إلى تغيير حقوق الملكية.</a:t>
            </a:r>
          </a:p>
          <a:p>
            <a:pPr algn="just" rtl="1">
              <a:defRPr/>
            </a:pPr>
            <a:r>
              <a:rPr lang="ar-SA" sz="2400" b="1" u="sng" dirty="0">
                <a:latin typeface="Sakkal Majalla" panose="02000000000000000000" pitchFamily="2" charset="-78"/>
                <a:cs typeface="Sakkal Majalla" panose="02000000000000000000" pitchFamily="2" charset="-78"/>
              </a:rPr>
              <a:t>المصروفات:</a:t>
            </a:r>
            <a:r>
              <a:rPr lang="ar-SA" sz="2400" b="1" dirty="0">
                <a:latin typeface="Sakkal Majalla" panose="02000000000000000000" pitchFamily="2" charset="-78"/>
                <a:cs typeface="Sakkal Majalla" panose="02000000000000000000" pitchFamily="2" charset="-78"/>
              </a:rPr>
              <a:t> وهي التدفقات النقدية الخارجة أو النقص في الأصول الأخرى للمنشأة أو الزيادة في التزاماتها أو الاثنان معاً والناتجة خلال الفترة من انتاج وتسليم السلع أو تأدية الخدمات أو تنفيذ أنشطة أخرى ناتجة عن ممارسة المنشأة لنشاطها الرئيسي الهادف إلى تحقيق الربح الذي يُؤدي إلى تغيير حقوق الملكية.</a:t>
            </a:r>
          </a:p>
          <a:p>
            <a:pPr rtl="1">
              <a:defRPr/>
            </a:pPr>
            <a:endParaRPr lang="ar-SA" sz="1600" b="1" dirty="0"/>
          </a:p>
        </p:txBody>
      </p:sp>
      <p:sp>
        <p:nvSpPr>
          <p:cNvPr id="4" name="عنصر نائب للتذييل 3">
            <a:extLst>
              <a:ext uri="{FF2B5EF4-FFF2-40B4-BE49-F238E27FC236}">
                <a16:creationId xmlns:a16="http://schemas.microsoft.com/office/drawing/2014/main" id="{F954559C-7F68-4DD4-B264-6BAC101C5135}"/>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2C377-EA72-425F-BAD8-3C2B373A6182}"/>
              </a:ext>
            </a:extLst>
          </p:cNvPr>
          <p:cNvSpPr>
            <a:spLocks noGrp="1"/>
          </p:cNvSpPr>
          <p:nvPr>
            <p:ph type="title"/>
          </p:nvPr>
        </p:nvSpPr>
        <p:spPr/>
        <p:txBody>
          <a:bodyPr>
            <a:normAutofit/>
          </a:bodyPr>
          <a:lstStyle/>
          <a:p>
            <a:pPr rtl="1">
              <a:defRPr/>
            </a:pPr>
            <a:r>
              <a:rPr lang="ar-SA" sz="2800" b="1" dirty="0">
                <a:solidFill>
                  <a:schemeClr val="tx1"/>
                </a:solidFill>
                <a:latin typeface="Sakkal Majalla" panose="02000000000000000000" pitchFamily="2" charset="-78"/>
                <a:cs typeface="Sakkal Majalla" panose="02000000000000000000" pitchFamily="2" charset="-78"/>
              </a:rPr>
              <a:t>عناصر قائمة الدخل</a:t>
            </a:r>
          </a:p>
        </p:txBody>
      </p:sp>
      <p:sp>
        <p:nvSpPr>
          <p:cNvPr id="3" name="Content Placeholder 2">
            <a:extLst>
              <a:ext uri="{FF2B5EF4-FFF2-40B4-BE49-F238E27FC236}">
                <a16:creationId xmlns:a16="http://schemas.microsoft.com/office/drawing/2014/main" id="{02CC6CA5-7673-4570-AE33-D62C6E2CF11B}"/>
              </a:ext>
            </a:extLst>
          </p:cNvPr>
          <p:cNvSpPr>
            <a:spLocks noGrp="1"/>
          </p:cNvSpPr>
          <p:nvPr>
            <p:ph idx="1"/>
          </p:nvPr>
        </p:nvSpPr>
        <p:spPr>
          <a:xfrm>
            <a:off x="5118447" y="803186"/>
            <a:ext cx="6839873" cy="5248622"/>
          </a:xfrm>
        </p:spPr>
        <p:txBody>
          <a:bodyPr>
            <a:normAutofit/>
          </a:bodyPr>
          <a:lstStyle/>
          <a:p>
            <a:pPr algn="justLow" rtl="1">
              <a:defRPr/>
            </a:pPr>
            <a:r>
              <a:rPr lang="ar-SA" sz="2000" b="1" u="sng" dirty="0">
                <a:latin typeface="Sakkal Majalla" panose="02000000000000000000" pitchFamily="2" charset="-78"/>
                <a:cs typeface="Sakkal Majalla" panose="02000000000000000000" pitchFamily="2" charset="-78"/>
              </a:rPr>
              <a:t>المكاسب:</a:t>
            </a:r>
            <a:r>
              <a:rPr lang="ar-SA" sz="2000" b="1" dirty="0">
                <a:latin typeface="Sakkal Majalla" panose="02000000000000000000" pitchFamily="2" charset="-78"/>
                <a:cs typeface="Sakkal Majalla" panose="02000000000000000000" pitchFamily="2" charset="-78"/>
              </a:rPr>
              <a:t> وهي الزيادة في حقوق الملكية (صافي الأصول) الناتجة عن الأنشطة العرضية للمنشأة أو الزيادة في حقوق الملكية الناتجة عن كل المعاملات والأحداث الأخرى والظروف التي تُؤثر في المنشأة خلال الفترة، عدا المكاسب الناتجة عن الإيرادات أو الاستثمارات بواسطة الملاك.</a:t>
            </a:r>
          </a:p>
          <a:p>
            <a:pPr algn="justLow" rtl="1">
              <a:defRPr/>
            </a:pPr>
            <a:r>
              <a:rPr lang="ar-SA" sz="2000" b="1" u="sng" dirty="0">
                <a:latin typeface="Sakkal Majalla" panose="02000000000000000000" pitchFamily="2" charset="-78"/>
                <a:cs typeface="Sakkal Majalla" panose="02000000000000000000" pitchFamily="2" charset="-78"/>
              </a:rPr>
              <a:t>الخسائر:</a:t>
            </a:r>
            <a:r>
              <a:rPr lang="ar-SA" sz="2000" b="1" dirty="0">
                <a:latin typeface="Sakkal Majalla" panose="02000000000000000000" pitchFamily="2" charset="-78"/>
                <a:cs typeface="Sakkal Majalla" panose="02000000000000000000" pitchFamily="2" charset="-78"/>
              </a:rPr>
              <a:t> وهي النقص في حقوق الملكية (صافي الأصول) الناتج عن الأنشطة العرضية للمنشأة أو النقص في حقوق الملكية الناتج عن كل المعاملات والأحداث الأخرى والظروف التي تُؤثر في المنشأة خلال الفترة، عدا الخسائر الناتجة عن المصروفات أو التوزيعات على الملاك.</a:t>
            </a:r>
          </a:p>
        </p:txBody>
      </p:sp>
      <p:sp>
        <p:nvSpPr>
          <p:cNvPr id="4" name="عنصر نائب للتذييل 3">
            <a:extLst>
              <a:ext uri="{FF2B5EF4-FFF2-40B4-BE49-F238E27FC236}">
                <a16:creationId xmlns:a16="http://schemas.microsoft.com/office/drawing/2014/main" id="{ABE0B7DD-2943-4878-BA0A-B19EDE90E3F8}"/>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381-48BA-4866-917B-C4037D2318D8}"/>
              </a:ext>
            </a:extLst>
          </p:cNvPr>
          <p:cNvSpPr>
            <a:spLocks noGrp="1"/>
          </p:cNvSpPr>
          <p:nvPr>
            <p:ph type="title"/>
          </p:nvPr>
        </p:nvSpPr>
        <p:spPr/>
        <p:txBody>
          <a:bodyPr>
            <a:normAutofit/>
          </a:bodyPr>
          <a:lstStyle/>
          <a:p>
            <a:pPr rtl="1">
              <a:defRPr/>
            </a:pPr>
            <a:r>
              <a:rPr lang="ar-SA" sz="2800" b="1" dirty="0">
                <a:solidFill>
                  <a:schemeClr val="tx1"/>
                </a:solidFill>
              </a:rPr>
              <a:t>تبويب الإيرادات في قائمة الدخل</a:t>
            </a:r>
          </a:p>
        </p:txBody>
      </p:sp>
      <p:sp>
        <p:nvSpPr>
          <p:cNvPr id="3" name="Content Placeholder 2">
            <a:extLst>
              <a:ext uri="{FF2B5EF4-FFF2-40B4-BE49-F238E27FC236}">
                <a16:creationId xmlns:a16="http://schemas.microsoft.com/office/drawing/2014/main" id="{C22499E9-F499-432A-AFF1-52DD2F3C0D53}"/>
              </a:ext>
            </a:extLst>
          </p:cNvPr>
          <p:cNvSpPr>
            <a:spLocks noGrp="1"/>
          </p:cNvSpPr>
          <p:nvPr>
            <p:ph idx="1"/>
          </p:nvPr>
        </p:nvSpPr>
        <p:spPr/>
        <p:txBody>
          <a:bodyPr>
            <a:normAutofit/>
          </a:bodyPr>
          <a:lstStyle/>
          <a:p>
            <a:pPr marL="0" indent="0" algn="justLow" rtl="1">
              <a:buNone/>
              <a:defRPr/>
            </a:pPr>
            <a:r>
              <a:rPr lang="ar-SA" sz="2800" dirty="0">
                <a:latin typeface="Sakkal Majalla" panose="02000000000000000000" pitchFamily="2" charset="-78"/>
                <a:cs typeface="Sakkal Majalla" panose="02000000000000000000" pitchFamily="2" charset="-78"/>
              </a:rPr>
              <a:t>تُعتبر الإيرادات الناتجة عن عمليات الإنتاج والبيع أهم مصدر للإيرادات في معظم المنشآت، في حين أن هناك أنواعاً أخرى من الإيرادات الثانوية مثل إيرادات الأوراق المالية والفوائد على القروض الممنوحة والمكاسب الرأسمالية الناتجة عن بيع الأصول الثابتة. ومما لاشك فيه أن الافصاح عن المصادر الرئيسية للإيرادات وإظهارها بشكل مستقل عن مصادر الإيرادات الثانوية الأخرى يُعتبر من الأهداف الرئيسية لقائمة الدخل. </a:t>
            </a:r>
          </a:p>
        </p:txBody>
      </p:sp>
      <p:sp>
        <p:nvSpPr>
          <p:cNvPr id="4" name="عنصر نائب للتذييل 3">
            <a:extLst>
              <a:ext uri="{FF2B5EF4-FFF2-40B4-BE49-F238E27FC236}">
                <a16:creationId xmlns:a16="http://schemas.microsoft.com/office/drawing/2014/main" id="{8C22A9DF-319D-43C9-BC2A-B680D790A6BF}"/>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الثالثه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2071</TotalTime>
  <Words>2054</Words>
  <Application>Microsoft Office PowerPoint</Application>
  <PresentationFormat>شاشة عريضة</PresentationFormat>
  <Paragraphs>173</Paragraphs>
  <Slides>21</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21</vt:i4>
      </vt:variant>
    </vt:vector>
  </HeadingPairs>
  <TitlesOfParts>
    <vt:vector size="30" baseType="lpstr">
      <vt:lpstr>Calibri</vt:lpstr>
      <vt:lpstr>Calibri Light</vt:lpstr>
      <vt:lpstr>Lato Light</vt:lpstr>
      <vt:lpstr>Rockwell</vt:lpstr>
      <vt:lpstr>Sakkal Majalla</vt:lpstr>
      <vt:lpstr>Times New Roman</vt:lpstr>
      <vt:lpstr>Verdana</vt:lpstr>
      <vt:lpstr>Wingdings</vt:lpstr>
      <vt:lpstr>أطلس</vt:lpstr>
      <vt:lpstr>1212 مال مبادئ الإدارة المالية  المحاضرة الثالثه الوحدة الثالثه: القوائم المالية 1</vt:lpstr>
      <vt:lpstr>عرض تقديمي في PowerPoint</vt:lpstr>
      <vt:lpstr>عرض تقديمي في PowerPoint</vt:lpstr>
      <vt:lpstr>عرض تقديمي في PowerPoint</vt:lpstr>
      <vt:lpstr> قائمة الدخل</vt:lpstr>
      <vt:lpstr>قياس الدخل </vt:lpstr>
      <vt:lpstr>عناصر قائمة الدخل </vt:lpstr>
      <vt:lpstr>عناصر قائمة الدخل</vt:lpstr>
      <vt:lpstr>تبويب الإيرادات في قائمة الدخل</vt:lpstr>
      <vt:lpstr>التفرقة بين الإيرادات ووفورات أو تخفيضات التكلفة</vt:lpstr>
      <vt:lpstr>تبويب المصروفات في قائمة الدخل </vt:lpstr>
      <vt:lpstr>التفرقة بين التكلفة والمصروف والخسارة</vt:lpstr>
      <vt:lpstr>مكونات عناصر قائمة الدخل</vt:lpstr>
      <vt:lpstr>مكونات عناصر قائمة الدخل</vt:lpstr>
      <vt:lpstr>مكونات عناصر قائمة الدخل</vt:lpstr>
      <vt:lpstr>الأشكال البديلة لإعداد قائمة الدخل </vt:lpstr>
      <vt:lpstr>مثال قائمة الدخل عن السنة المنتهية في 1440/12/30هـ</vt:lpstr>
      <vt:lpstr>ثانياً: قائمة الدخل ذات المراحل المتعددة</vt:lpstr>
      <vt:lpstr>عرض تقديمي في PowerPoint</vt:lpstr>
      <vt:lpstr> </vt:lpstr>
      <vt:lpstr>المشاكل الخاصة بقياس الدخل السنوي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1211 تام مبادئ التأمين  المحاضرة الأولى</dc:title>
  <dc:creator>Moneerah Nasser Alghonaim</dc:creator>
  <cp:lastModifiedBy>azzouz zouaoui</cp:lastModifiedBy>
  <cp:revision>263</cp:revision>
  <dcterms:created xsi:type="dcterms:W3CDTF">2021-05-23T05:55:00Z</dcterms:created>
  <dcterms:modified xsi:type="dcterms:W3CDTF">2021-08-28T15:50:49Z</dcterms:modified>
</cp:coreProperties>
</file>