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1pPr>
    <a:lvl2pPr marL="0" marR="0" indent="4572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2pPr>
    <a:lvl3pPr marL="0" marR="0" indent="9144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3pPr>
    <a:lvl4pPr marL="0" marR="0" indent="13716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4pPr>
    <a:lvl5pPr marL="0" marR="0" indent="182880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5pPr>
    <a:lvl6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6pPr>
    <a:lvl7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7pPr>
    <a:lvl8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8pPr>
    <a:lvl9pPr marL="0" marR="0" indent="0" algn="l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534239"/>
        </a:solidFill>
        <a:effectLst/>
        <a:uFillTx/>
        <a:latin typeface="Garamond"/>
        <a:ea typeface="Garamond"/>
        <a:cs typeface="Garamond"/>
        <a:sym typeface="Garamon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7D5"/>
          </a:solidFill>
        </a:fill>
      </a:tcStyle>
    </a:wholeTbl>
    <a:band2H>
      <a:tcTxStyle b="def" i="def"/>
      <a:tcStyle>
        <a:tcBdr/>
        <a:fill>
          <a:solidFill>
            <a:srgbClr val="EEECEB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8E7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CDCC"/>
          </a:solidFill>
        </a:fill>
      </a:tcStyle>
    </a:wholeTbl>
    <a:band2H>
      <a:tcTxStyle b="def" i="def"/>
      <a:tcStyle>
        <a:tcBdr/>
        <a:fill>
          <a:solidFill>
            <a:srgbClr val="E9E8E7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3423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solidFill>
            <a:srgbClr val="534239">
              <a:alpha val="20000"/>
            </a:srgbClr>
          </a:solidFill>
        </a:fill>
      </a:tcStyle>
    </a:firstCol>
    <a:la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50800" cap="flat">
              <a:solidFill>
                <a:srgbClr val="534239"/>
              </a:solidFill>
              <a:prstDash val="solid"/>
              <a:round/>
            </a:ln>
          </a:top>
          <a:bottom>
            <a:ln w="127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Garamond"/>
          <a:ea typeface="Garamond"/>
          <a:cs typeface="Garamond"/>
        </a:font>
        <a:srgbClr val="534239"/>
      </a:tcTxStyle>
      <a:tcStyle>
        <a:tcBdr>
          <a:left>
            <a:ln w="12700" cap="flat">
              <a:solidFill>
                <a:srgbClr val="534239"/>
              </a:solidFill>
              <a:prstDash val="solid"/>
              <a:round/>
            </a:ln>
          </a:left>
          <a:right>
            <a:ln w="12700" cap="flat">
              <a:solidFill>
                <a:srgbClr val="534239"/>
              </a:solidFill>
              <a:prstDash val="solid"/>
              <a:round/>
            </a:ln>
          </a:right>
          <a:top>
            <a:ln w="12700" cap="flat">
              <a:solidFill>
                <a:srgbClr val="534239"/>
              </a:solidFill>
              <a:prstDash val="solid"/>
              <a:round/>
            </a:ln>
          </a:top>
          <a:bottom>
            <a:ln w="25400" cap="flat">
              <a:solidFill>
                <a:srgbClr val="534239"/>
              </a:solidFill>
              <a:prstDash val="solid"/>
              <a:round/>
            </a:ln>
          </a:bottom>
          <a:insideH>
            <a:ln w="12700" cap="flat">
              <a:solidFill>
                <a:srgbClr val="534239"/>
              </a:solidFill>
              <a:prstDash val="solid"/>
              <a:round/>
            </a:ln>
          </a:insideH>
          <a:insideV>
            <a:ln w="12700" cap="flat">
              <a:solidFill>
                <a:srgbClr val="534239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9.pn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8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scrollwork-Top.png" descr="scrollwork-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54562" y="673100"/>
            <a:ext cx="742951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54562" y="5637212"/>
            <a:ext cx="742951" cy="361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7" name="scrollwork-Bottom.png" descr="scrollwork-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773987" y="5637212"/>
            <a:ext cx="742951" cy="361951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773987" y="673100"/>
            <a:ext cx="742951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99" name="captionAccent.png" descr="caption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38200" y="2325687"/>
            <a:ext cx="3429000" cy="241301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Shape 10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scrollwork-Top.png" descr="scrollwork-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52600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52600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scrollwork-Bottom.png" descr="scrollwork-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48450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0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648450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captionLongAccent.png" descr="captionLong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0650" y="5203825"/>
            <a:ext cx="6362700" cy="247650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113" name="Shape 113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14" name="Shape 114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scrollwork-Bottom.png" descr="scrollwork-Botto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3775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scrollwork-Bottom.png" descr="scrollwork-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407275" y="412750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3" name="scrollwork-Top.png" descr="scrollwork-To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3775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scrollwork-Top.png" descr="scrollwork-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07275" y="565150"/>
            <a:ext cx="742950" cy="3619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captionLongAccent.png" descr="captionLongAccent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90650" y="5203825"/>
            <a:ext cx="6362700" cy="247650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Shape 126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127" name="Shape 127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28" name="Shape 12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137" name="Shape 137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38" name="Shape 13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verticalAccent.png" descr="verticalAcc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26225" y="860425"/>
            <a:ext cx="247650" cy="4938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Shape 146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147" name="Shape 147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48" name="Shape 14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verEmboss.png" descr="coverEmbo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coverAccentBottom.png" descr="coverAccent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4400" y="4686300"/>
            <a:ext cx="7315200" cy="401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coverAccentTop.png" descr="coverAccentTo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4400" y="1619250"/>
            <a:ext cx="7315200" cy="390525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Shape 22"/>
          <p:cNvSpPr/>
          <p:nvPr>
            <p:ph type="sldNum" sz="quarter" idx="2"/>
          </p:nvPr>
        </p:nvSpPr>
        <p:spPr>
          <a:xfrm>
            <a:off x="4439871" y="5709776"/>
            <a:ext cx="264258" cy="28667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Defaul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coverEmboss.png" descr="coverEmbos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8" name="coverAccentBottom.png" descr="coverAccentBotto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4400" y="3916362"/>
            <a:ext cx="7315200" cy="400051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/>
          <p:nvPr>
            <p:ph type="sldNum" sz="quarter" idx="2"/>
          </p:nvPr>
        </p:nvSpPr>
        <p:spPr>
          <a:xfrm>
            <a:off x="4439871" y="6209045"/>
            <a:ext cx="264258" cy="28667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6819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SectionAccentTop.png" descr="SectionAccentTo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14400" y="1619250"/>
            <a:ext cx="7315200" cy="355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7" name="SectionAccentBottom.png" descr="SectionAccentBotto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4400" y="4691062"/>
            <a:ext cx="7315200" cy="355601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hape 4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Shape 56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comparisonRule.png" descr="comparisonRu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7775" y="2686050"/>
            <a:ext cx="2609850" cy="133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comparisonRule.png" descr="comparisonRul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35587" y="2686050"/>
            <a:ext cx="2609851" cy="133350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Shape 68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69" name="Shape 69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0" name="Shape 7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ageAccent-Full.png" descr="pageAccent-Full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5312" y="1689100"/>
            <a:ext cx="7953376" cy="304800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title style</a:t>
            </a:r>
          </a:p>
        </p:txBody>
      </p:sp>
      <p:sp>
        <p:nvSpPr>
          <p:cNvPr id="79" name="Shape 79"/>
          <p:cNvSpPr/>
          <p:nvPr>
            <p:ph type="body" idx="1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80" name="Shape 8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captionAccent.png" descr="captionAccen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2325687"/>
            <a:ext cx="3429000" cy="241301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Shape 8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nteriorEdging.png" descr="interiorEdging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4439871" y="6113001"/>
            <a:ext cx="264258" cy="286673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ct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</p:sldLayoutIdLst>
  <p:transition xmlns:p14="http://schemas.microsoft.com/office/powerpoint/2010/main" spd="med" advClick="1"/>
  <p:txStyles>
    <p:titleStyle>
      <a:lvl1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1pPr>
      <a:lvl2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2pPr>
      <a:lvl3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3pPr>
      <a:lvl4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4pPr>
      <a:lvl5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5pPr>
      <a:lvl6pPr marL="0" marR="0" indent="4572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6pPr>
      <a:lvl7pPr marL="0" marR="0" indent="9144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7pPr>
      <a:lvl8pPr marL="0" marR="0" indent="13716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8pPr>
      <a:lvl9pPr marL="0" marR="0" indent="18288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56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9pPr>
    </p:titleStyle>
    <p:bodyStyle>
      <a:lvl1pPr marL="457200" marR="0" indent="-4572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1pPr>
      <a:lvl2pPr marL="960119" marR="0" indent="-502919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2pPr>
      <a:lvl3pPr marL="14732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3pPr>
      <a:lvl4pPr marL="19304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4pPr>
      <a:lvl5pPr marL="23876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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5pPr>
      <a:lvl6pPr marL="28448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6pPr>
      <a:lvl7pPr marL="33020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7pPr>
      <a:lvl8pPr marL="37592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8pPr>
      <a:lvl9pPr marL="4216400" marR="0" indent="-558800" algn="l" defTabSz="914400" rtl="1" latinLnBrk="0">
        <a:lnSpc>
          <a:spcPct val="100000"/>
        </a:lnSpc>
        <a:spcBef>
          <a:spcPts val="2000"/>
        </a:spcBef>
        <a:spcAft>
          <a:spcPts val="0"/>
        </a:spcAft>
        <a:buClrTx/>
        <a:buSzPct val="100000"/>
        <a:buFont typeface="Wingdings"/>
        <a:buChar char="•"/>
        <a:tabLst/>
        <a:defRPr b="0" baseline="0" cap="none" i="0" spc="0" strike="noStrike" sz="2200" u="none">
          <a:ln>
            <a:noFill/>
          </a:ln>
          <a:solidFill>
            <a:srgbClr val="534239"/>
          </a:solidFill>
          <a:uFillTx/>
          <a:latin typeface="Garamond"/>
          <a:ea typeface="Garamond"/>
          <a:cs typeface="Garamond"/>
          <a:sym typeface="Garamond"/>
        </a:defRPr>
      </a:lvl9pPr>
    </p:bodyStyle>
    <p:otherStyle>
      <a:lvl1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1pPr>
      <a:lvl2pPr marL="0" marR="0" indent="4572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2pPr>
      <a:lvl3pPr marL="0" marR="0" indent="9144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3pPr>
      <a:lvl4pPr marL="0" marR="0" indent="13716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4pPr>
      <a:lvl5pPr marL="0" marR="0" indent="182880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5pPr>
      <a:lvl6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6pPr>
      <a:lvl7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7pPr>
      <a:lvl8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8pPr>
      <a:lvl9pPr marL="0" marR="0" indent="0" algn="ct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aramond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1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22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3.png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9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20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 idx="4294967295"/>
          </p:nvPr>
        </p:nvSpPr>
        <p:spPr>
          <a:xfrm>
            <a:off x="1116012" y="2914650"/>
            <a:ext cx="6938963" cy="15811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defTabSz="786384">
              <a:lnSpc>
                <a:spcPct val="95000"/>
              </a:lnSpc>
              <a:defRPr sz="4128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برنامج النشاط الحركي وتعلم المهارات الحركية الأساسية لطفل ما قبل المدرسة</a:t>
            </a:r>
          </a:p>
        </p:txBody>
      </p:sp>
      <p:sp>
        <p:nvSpPr>
          <p:cNvPr id="158" name="Shape 158"/>
          <p:cNvSpPr/>
          <p:nvPr>
            <p:ph type="body" sz="quarter" idx="4294967295"/>
          </p:nvPr>
        </p:nvSpPr>
        <p:spPr>
          <a:xfrm>
            <a:off x="1116012" y="4965699"/>
            <a:ext cx="6938963" cy="1143002"/>
          </a:xfrm>
          <a:prstGeom prst="rect">
            <a:avLst/>
          </a:prstGeom>
        </p:spPr>
        <p:txBody>
          <a:bodyPr anchor="ctr">
            <a:normAutofit fontScale="100000" lnSpcReduction="0"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/>
          <p:nvPr>
            <p:ph type="title" idx="4294967295"/>
          </p:nvPr>
        </p:nvSpPr>
        <p:spPr>
          <a:xfrm>
            <a:off x="838200" y="914400"/>
            <a:ext cx="34290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t>مهارة القفز أو الوثب</a:t>
            </a:r>
          </a:p>
        </p:txBody>
      </p:sp>
      <p:sp>
        <p:nvSpPr>
          <p:cNvPr id="195" name="Shape 195"/>
          <p:cNvSpPr/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>
            <a:normAutofit fontScale="100000" lnSpcReduction="0"/>
          </a:bodyPr>
          <a:lstStyle/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١- القفز في مساحة محدودة على الأرض ( أماماً- خلفاً- جانباً).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٢- القفز أماماً مرتين وخلفاً مرتين.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٣- القفز عالياً مع تنوع التصفيق باليدين ( أماماً – خلفاً ).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٤- القفز مع تغيير الاتجاه خلال مرحلة الطيران في الهواء.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٥- القفز مع الهبوط في وضع القرفصاء.</a:t>
            </a:r>
          </a:p>
          <a:p>
            <a:pPr marL="0" indent="0" algn="r" defTabSz="850391" rtl="0">
              <a:spcBef>
                <a:spcPts val="1800"/>
              </a:spcBef>
              <a:buSzTx/>
              <a:buNone/>
              <a:defRPr b="1" sz="2046">
                <a:solidFill>
                  <a:srgbClr val="523323"/>
                </a:solidFill>
              </a:defRPr>
            </a:pPr>
            <a:r>
              <a:t>٦- القفز باستخدام العصا.</a:t>
            </a:r>
          </a:p>
        </p:txBody>
      </p:sp>
      <p:pic>
        <p:nvPicPr>
          <p:cNvPr id="19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2286000"/>
            <a:ext cx="3556000" cy="228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تعريف البرنامج الحركي</a:t>
            </a:r>
          </a:p>
        </p:txBody>
      </p:sp>
      <p:sp>
        <p:nvSpPr>
          <p:cNvPr id="199" name="Shape 199"/>
          <p:cNvSpPr/>
          <p:nvPr>
            <p:ph type="body" idx="4294967295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859536" rtl="0">
              <a:lnSpc>
                <a:spcPct val="120000"/>
              </a:lnSpc>
              <a:spcBef>
                <a:spcPts val="1800"/>
              </a:spcBef>
              <a:buSzTx/>
              <a:buNone/>
              <a:defRPr b="1" sz="3008">
                <a:solidFill>
                  <a:srgbClr val="FF0000"/>
                </a:solidFill>
              </a:defRPr>
            </a:pPr>
            <a:r>
              <a:t>هو : </a:t>
            </a:r>
            <a:r>
              <a:rPr>
                <a:solidFill>
                  <a:srgbClr val="56285A"/>
                </a:solidFill>
              </a:rPr>
              <a:t>مجموعة الحركات الأساسية أو التي يطلق عليها البعض المهارات الحركية الأصلية٬ </a:t>
            </a:r>
            <a:r>
              <a:rPr>
                <a:solidFill>
                  <a:srgbClr val="409FC1"/>
                </a:solidFill>
              </a:rPr>
              <a:t>كالوقوف٬ المشي٬ الجري٬ الحجل٬ القفز٬ التسلق٬ والتزحلق </a:t>
            </a:r>
            <a:r>
              <a:rPr>
                <a:solidFill>
                  <a:srgbClr val="56285A"/>
                </a:solidFill>
              </a:rPr>
              <a:t>... الخ من نوع الحركات البنائية والتي تنقسم بدورها إلى حركات انتقالية وغير انتقالية٬ ومعالجة وتبادل.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>
              <a:lnSpc>
                <a:spcPct val="95000"/>
              </a:lnSpc>
              <a:defRPr sz="48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أهداف برنامج النشاط الحركي</a:t>
            </a:r>
          </a:p>
        </p:txBody>
      </p:sp>
      <p:sp>
        <p:nvSpPr>
          <p:cNvPr id="202" name="Shape 202"/>
          <p:cNvSpPr/>
          <p:nvPr>
            <p:ph type="body" sz="quarter" idx="4294967295"/>
          </p:nvPr>
        </p:nvSpPr>
        <p:spPr>
          <a:xfrm>
            <a:off x="1103312" y="5213350"/>
            <a:ext cx="6937376" cy="7747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marL="0" indent="0" algn="ctr">
              <a:spcBef>
                <a:spcPts val="0"/>
              </a:spcBef>
              <a:buSzTx/>
              <a:buNone/>
              <a:defRPr b="1" sz="3600">
                <a:solidFill>
                  <a:srgbClr val="BB74C0"/>
                </a:solidFill>
              </a:defRPr>
            </a:lvl1pPr>
          </a:lstStyle>
          <a:p>
            <a:pPr rtl="0">
              <a:defRPr/>
            </a:pPr>
            <a:r>
              <a:t>ماذا تتوقعون أن تكون هذه الأهداف ؟</a:t>
            </a:r>
          </a:p>
        </p:txBody>
      </p:sp>
      <p:grpSp>
        <p:nvGrpSpPr>
          <p:cNvPr id="205" name="Group 205" descr="790039415_4_93439-Nepal-Chitwan-National-Park.jpg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03" name="Shape 203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04" name="790039415_4_93439-Nepal-Chitwan-National-Park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19749" r="0" b="19749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5400"/>
            </a:lvl1pPr>
          </a:lstStyle>
          <a:p>
            <a:pPr rtl="0">
              <a:defRPr/>
            </a:pPr>
            <a:r>
              <a:t>أهداف برنامج النشاط الحركي</a:t>
            </a:r>
          </a:p>
        </p:txBody>
      </p:sp>
      <p:sp>
        <p:nvSpPr>
          <p:cNvPr id="208" name="Shape 208"/>
          <p:cNvSpPr/>
          <p:nvPr>
            <p:ph type="body" idx="4294967295"/>
          </p:nvPr>
        </p:nvSpPr>
        <p:spPr>
          <a:xfrm>
            <a:off x="800100" y="2381250"/>
            <a:ext cx="7662863" cy="43608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868680" rtl="0">
              <a:spcBef>
                <a:spcPts val="1900"/>
              </a:spcBef>
              <a:buSzTx/>
              <a:buNone/>
              <a:defRPr b="1" sz="3420">
                <a:solidFill>
                  <a:srgbClr val="8A3235"/>
                </a:solidFill>
              </a:defRPr>
            </a:pPr>
            <a:r>
              <a:t>١- </a:t>
            </a:r>
            <a:r>
              <a:rPr sz="3040"/>
              <a:t>تفريغ الطاقات والشحنات المكبوتة داخل الطفل مما يتيح له صحة نفسية وجسدية عالية.</a:t>
            </a:r>
            <a:endParaRPr sz="3040"/>
          </a:p>
          <a:p>
            <a:pPr marL="0" indent="0" algn="ctr" defTabSz="868680" rtl="0">
              <a:spcBef>
                <a:spcPts val="1900"/>
              </a:spcBef>
              <a:buSzTx/>
              <a:buNone/>
              <a:defRPr b="1" sz="3040">
                <a:solidFill>
                  <a:srgbClr val="72933E"/>
                </a:solidFill>
              </a:defRPr>
            </a:pPr>
            <a:r>
              <a:t>٢ـ تنمية الوعي لدى الأطفال بأجسامهم وبأبعادها.</a:t>
            </a:r>
          </a:p>
          <a:p>
            <a:pPr marL="0" indent="0" algn="ctr" defTabSz="868680" rtl="0">
              <a:spcBef>
                <a:spcPts val="1900"/>
              </a:spcBef>
              <a:buSzTx/>
              <a:buNone/>
              <a:defRPr b="1" sz="3040">
                <a:solidFill>
                  <a:srgbClr val="8A3235"/>
                </a:solidFill>
              </a:defRPr>
            </a:pPr>
            <a:r>
              <a:t>٣ـ توضيح المفاهيم المرتبطة بوعي الجسم.</a:t>
            </a:r>
          </a:p>
          <a:p>
            <a:pPr marL="0" indent="0" algn="ctr" defTabSz="868680" rtl="0">
              <a:spcBef>
                <a:spcPts val="1900"/>
              </a:spcBef>
              <a:buSzTx/>
              <a:buNone/>
              <a:defRPr b="1" sz="3040">
                <a:solidFill>
                  <a:srgbClr val="72933E"/>
                </a:solidFill>
              </a:defRPr>
            </a:pPr>
            <a:r>
              <a:t>٤ـ تنمية قدرة الطفل على التميز بين السرعات المختلفة.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0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title" idx="4294967295"/>
          </p:nvPr>
        </p:nvSpPr>
        <p:spPr>
          <a:xfrm>
            <a:off x="260350" y="381000"/>
            <a:ext cx="8416925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تابع..أهداف برنامج النشاط الحركي</a:t>
            </a:r>
          </a:p>
        </p:txBody>
      </p:sp>
      <p:sp>
        <p:nvSpPr>
          <p:cNvPr id="211" name="Shape 211"/>
          <p:cNvSpPr/>
          <p:nvPr>
            <p:ph type="body" idx="4294967295"/>
          </p:nvPr>
        </p:nvSpPr>
        <p:spPr>
          <a:xfrm>
            <a:off x="511175" y="2084387"/>
            <a:ext cx="8166100" cy="4368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804672" rtl="0">
              <a:spcBef>
                <a:spcPts val="1700"/>
              </a:spcBef>
              <a:buSzTx/>
              <a:buNone/>
              <a:defRPr b="1" sz="2904">
                <a:solidFill>
                  <a:srgbClr val="8A3235"/>
                </a:solidFill>
              </a:defRPr>
            </a:pPr>
            <a:r>
              <a:t>٥ـ </a:t>
            </a:r>
            <a:r>
              <a:rPr sz="2816"/>
              <a:t>تعويد الطفل على الأداء بسرعة منظمة والإحساس بالتوقيت.</a:t>
            </a:r>
            <a:endParaRPr sz="2816"/>
          </a:p>
          <a:p>
            <a:pPr marL="0" indent="0" algn="ctr" defTabSz="804672" rtl="0">
              <a:spcBef>
                <a:spcPts val="1700"/>
              </a:spcBef>
              <a:buSzTx/>
              <a:buNone/>
              <a:defRPr b="1" sz="2816">
                <a:solidFill>
                  <a:srgbClr val="72933E"/>
                </a:solidFill>
              </a:defRPr>
            </a:pPr>
            <a:r>
              <a:t>٦ـ تنمية قدرة الطفل على التحكم في سرعة أدائه بالزيادة أو النقصان.</a:t>
            </a:r>
          </a:p>
          <a:p>
            <a:pPr marL="0" indent="0" algn="ctr" defTabSz="804672" rtl="0">
              <a:spcBef>
                <a:spcPts val="1700"/>
              </a:spcBef>
              <a:buSzTx/>
              <a:buNone/>
              <a:defRPr b="1" sz="2816">
                <a:solidFill>
                  <a:srgbClr val="8A3235"/>
                </a:solidFill>
              </a:defRPr>
            </a:pPr>
            <a:r>
              <a:t>٧ـ تعليم الطفل التمييز بين القوة والسرعة من حيث الدرجة.</a:t>
            </a:r>
          </a:p>
          <a:p>
            <a:pPr marL="0" indent="0" algn="ctr" defTabSz="804672" rtl="0">
              <a:spcBef>
                <a:spcPts val="1700"/>
              </a:spcBef>
              <a:buSzTx/>
              <a:buNone/>
              <a:defRPr b="1" sz="2816">
                <a:solidFill>
                  <a:srgbClr val="72933E"/>
                </a:solidFill>
              </a:defRPr>
            </a:pPr>
            <a:r>
              <a:t>٨ـ تربية انفعالات الطفل وتحقيق الاتزان النفسي والعصبي لديه.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11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title" idx="4294967295"/>
          </p:nvPr>
        </p:nvSpPr>
        <p:spPr>
          <a:xfrm>
            <a:off x="368300" y="381000"/>
            <a:ext cx="83566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تابع..أهداف برنامج النشاط الحركي</a:t>
            </a:r>
          </a:p>
        </p:txBody>
      </p:sp>
      <p:sp>
        <p:nvSpPr>
          <p:cNvPr id="214" name="Shape 214"/>
          <p:cNvSpPr/>
          <p:nvPr>
            <p:ph type="body" idx="4294967295"/>
          </p:nvPr>
        </p:nvSpPr>
        <p:spPr>
          <a:xfrm>
            <a:off x="800100" y="2084387"/>
            <a:ext cx="7742238" cy="4368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749808" rtl="0">
              <a:spcBef>
                <a:spcPts val="1600"/>
              </a:spcBef>
              <a:buSzTx/>
              <a:buNone/>
              <a:defRPr b="1" sz="2624">
                <a:solidFill>
                  <a:srgbClr val="8A3235"/>
                </a:solidFill>
              </a:defRPr>
            </a:pPr>
            <a:r>
              <a:t>٩ـ تنمية قدرة الطفل على الربط بين الزمن ودرجة القوة في الواجب الحركي.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b="1" sz="2624">
                <a:solidFill>
                  <a:srgbClr val="72933E"/>
                </a:solidFill>
              </a:defRPr>
            </a:pPr>
            <a:r>
              <a:t>١٠ـ مساعدة الطفل على الاسترخاء العقلي العصبي.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b="1" sz="2624">
                <a:solidFill>
                  <a:srgbClr val="8A3235"/>
                </a:solidFill>
              </a:defRPr>
            </a:pPr>
            <a:r>
              <a:t>١١- تنمية القدرة على أداء الحركات مع التوقف المفاجئ والثبات التام.</a:t>
            </a:r>
          </a:p>
          <a:p>
            <a:pPr marL="0" indent="0" algn="ctr" defTabSz="749808" rtl="0">
              <a:spcBef>
                <a:spcPts val="1600"/>
              </a:spcBef>
              <a:buSzTx/>
              <a:buNone/>
              <a:defRPr b="1" sz="2624">
                <a:solidFill>
                  <a:srgbClr val="72933E"/>
                </a:solidFill>
              </a:defRPr>
            </a:pPr>
            <a:r>
              <a:t>١٢- إكساب الطفل القدرة على الملاحظة٬ والتصور٬ والتخيل٬ والإبداع٫ والابتكار٬ وتحليل وتفسير المواقف واتاخذ القرار.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1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أسس البرنامج الحركي</a:t>
            </a:r>
          </a:p>
        </p:txBody>
      </p:sp>
      <p:sp>
        <p:nvSpPr>
          <p:cNvPr id="217" name="Shape 217"/>
          <p:cNvSpPr/>
          <p:nvPr>
            <p:ph type="body" sz="quarter" idx="4294967295"/>
          </p:nvPr>
        </p:nvSpPr>
        <p:spPr>
          <a:xfrm>
            <a:off x="1103312" y="5410200"/>
            <a:ext cx="6937376" cy="5778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marL="0" indent="0" algn="ctr">
              <a:spcBef>
                <a:spcPts val="0"/>
              </a:spcBef>
              <a:buSzTx/>
              <a:buNone/>
              <a:defRPr b="1" sz="2000">
                <a:solidFill>
                  <a:srgbClr val="E1C491"/>
                </a:solidFill>
              </a:defRPr>
            </a:lvl1pPr>
          </a:lstStyle>
          <a:p>
            <a:pPr rtl="0">
              <a:defRPr/>
            </a:pPr>
            <a:r>
              <a:t>بنود أساسية عند تطبيق الأعمال للأطفال</a:t>
            </a:r>
          </a:p>
        </p:txBody>
      </p:sp>
      <p:grpSp>
        <p:nvGrpSpPr>
          <p:cNvPr id="220" name="Group 220" descr="13440972-kids-playing-over-a-rainbow-background.jpg"/>
          <p:cNvGrpSpPr/>
          <p:nvPr/>
        </p:nvGrpSpPr>
        <p:grpSpPr>
          <a:xfrm>
            <a:off x="1189037" y="1004887"/>
            <a:ext cx="6765926" cy="2728914"/>
            <a:chOff x="0" y="0"/>
            <a:chExt cx="6765925" cy="2728912"/>
          </a:xfrm>
        </p:grpSpPr>
        <p:sp>
          <p:nvSpPr>
            <p:cNvPr id="218" name="Shape 218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19" name="13440972-kids-playing-over-a-rainbow-background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9832" r="0" b="29832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t>أسس البرنامج الحركي</a:t>
            </a:r>
          </a:p>
        </p:txBody>
      </p:sp>
      <p:sp>
        <p:nvSpPr>
          <p:cNvPr id="223" name="Shape 223"/>
          <p:cNvSpPr/>
          <p:nvPr>
            <p:ph type="body" idx="4294967295"/>
          </p:nvPr>
        </p:nvSpPr>
        <p:spPr>
          <a:xfrm>
            <a:off x="800100" y="2084387"/>
            <a:ext cx="7543800" cy="4021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١- الطفل محور النشاط ( مناسبة الأنشطة لسن ٤ـ٦ سنوات). 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٢ـ يقوم البرنامج على اهتمامات الطفل وحاجاته في مرحلة ما قبل المدرسة.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٣ـ مراعاة خصائص النمو الحركي ومتطلباته.</a:t>
            </a:r>
          </a:p>
          <a:p>
            <a:pPr marL="0" indent="0" algn="r" defTabSz="822959" rtl="0">
              <a:spcBef>
                <a:spcPts val="1800"/>
              </a:spcBef>
              <a:buSzTx/>
              <a:buNone/>
              <a:defRPr sz="2880"/>
            </a:pPr>
            <a:r>
              <a:t>٤ـ استخدام أنشطة اللعب الهادفة لمساعدة الطفل على التكيف السليم.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23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FF6600"/>
                </a:solidFill>
              </a:defRPr>
            </a:lvl1pPr>
          </a:lstStyle>
          <a:p>
            <a:pPr rtl="0">
              <a:defRPr/>
            </a:pPr>
            <a:r>
              <a:t>تابع.. أسس البرنامج الحركي</a:t>
            </a:r>
          </a:p>
        </p:txBody>
      </p:sp>
      <p:sp>
        <p:nvSpPr>
          <p:cNvPr id="226" name="Shape 226"/>
          <p:cNvSpPr/>
          <p:nvPr>
            <p:ph type="body" idx="4294967295"/>
          </p:nvPr>
        </p:nvSpPr>
        <p:spPr>
          <a:xfrm>
            <a:off x="800100" y="2084387"/>
            <a:ext cx="7543800" cy="4021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rtl="0">
              <a:buSzTx/>
              <a:buNone/>
              <a:defRPr sz="3200"/>
            </a:pPr>
            <a:r>
              <a:t>٥ـ مناسبة الأدوات والأجهزة المستخدمة.</a:t>
            </a:r>
          </a:p>
          <a:p>
            <a:pPr marL="0" indent="0" algn="r" rtl="0">
              <a:buSzTx/>
              <a:buNone/>
              <a:defRPr sz="3200"/>
            </a:pPr>
            <a:r>
              <a:t>٦ـ تنوع الأنشطة ٬ والإكثار من فترات الراحة.</a:t>
            </a:r>
          </a:p>
          <a:p>
            <a:pPr marL="0" indent="0" algn="r" rtl="0">
              <a:buSzTx/>
              <a:buNone/>
              <a:defRPr sz="3200"/>
            </a:pPr>
            <a:r>
              <a:t>٧ـ مراعاة الفروق الفردية للبرنامج.</a:t>
            </a:r>
          </a:p>
          <a:p>
            <a:pPr marL="0" indent="0" algn="r" rtl="0">
              <a:buSzTx/>
              <a:buNone/>
              <a:defRPr sz="3200"/>
            </a:pPr>
            <a:r>
              <a:t>٨ـ تجنب عمل مقارنات بين الأطفال.</a:t>
            </a:r>
          </a:p>
          <a:p>
            <a:pPr marL="0" indent="0" algn="r" rtl="0">
              <a:buSzTx/>
              <a:buNone/>
              <a:defRPr sz="3200"/>
            </a:pPr>
            <a:r>
              <a:t>٩ـ توافر عوامل الأمن والسلامة.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2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type="title" idx="4294967295"/>
          </p:nvPr>
        </p:nvSpPr>
        <p:spPr>
          <a:xfrm>
            <a:off x="1103312" y="4038600"/>
            <a:ext cx="6938963" cy="117475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>
              <a:lnSpc>
                <a:spcPct val="95000"/>
              </a:lnSpc>
              <a:defRPr sz="52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صياغة أهداف البرنامج</a:t>
            </a:r>
          </a:p>
        </p:txBody>
      </p:sp>
      <p:grpSp>
        <p:nvGrpSpPr>
          <p:cNvPr id="231" name="Group 231" descr="happy-kids-thumb4240894.jpg"/>
          <p:cNvGrpSpPr/>
          <p:nvPr/>
        </p:nvGrpSpPr>
        <p:grpSpPr>
          <a:xfrm>
            <a:off x="1189037" y="922337"/>
            <a:ext cx="6765926" cy="2916239"/>
            <a:chOff x="0" y="0"/>
            <a:chExt cx="6765925" cy="2916237"/>
          </a:xfrm>
        </p:grpSpPr>
        <p:sp>
          <p:nvSpPr>
            <p:cNvPr id="229" name="Shape 229"/>
            <p:cNvSpPr/>
            <p:nvPr/>
          </p:nvSpPr>
          <p:spPr>
            <a:xfrm>
              <a:off x="0" y="0"/>
              <a:ext cx="6765925" cy="2916238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30" name="happy-kids-thumb4240894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34753" r="0" b="34753"/>
            <a:stretch>
              <a:fillRect/>
            </a:stretch>
          </p:blipFill>
          <p:spPr>
            <a:xfrm>
              <a:off x="0" y="-1"/>
              <a:ext cx="6765925" cy="2916239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000000">
                  <a:alpha val="25000"/>
                </a:srgbClr>
              </a:outerShdw>
            </a:effectLst>
          </p:spPr>
        </p:pic>
      </p:grpSp>
      <p:grpSp>
        <p:nvGrpSpPr>
          <p:cNvPr id="234" name="Group 234"/>
          <p:cNvGrpSpPr/>
          <p:nvPr/>
        </p:nvGrpSpPr>
        <p:grpSpPr>
          <a:xfrm>
            <a:off x="1189037" y="1004887"/>
            <a:ext cx="6765926" cy="2728913"/>
            <a:chOff x="0" y="0"/>
            <a:chExt cx="6765925" cy="2728912"/>
          </a:xfrm>
        </p:grpSpPr>
        <p:sp>
          <p:nvSpPr>
            <p:cNvPr id="232" name="Shape 232"/>
            <p:cNvSpPr/>
            <p:nvPr/>
          </p:nvSpPr>
          <p:spPr>
            <a:xfrm>
              <a:off x="0" y="0"/>
              <a:ext cx="6765925" cy="2728913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33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1681" r="0" b="1681"/>
            <a:stretch>
              <a:fillRect/>
            </a:stretch>
          </p:blipFill>
          <p:spPr>
            <a:xfrm>
              <a:off x="0" y="-1"/>
              <a:ext cx="6765925" cy="27289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80808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محاور المحاضرة</a:t>
            </a:r>
          </a:p>
        </p:txBody>
      </p:sp>
      <p:sp>
        <p:nvSpPr>
          <p:cNvPr id="161" name="Shape 161"/>
          <p:cNvSpPr/>
          <p:nvPr>
            <p:ph type="body" idx="4294967295"/>
          </p:nvPr>
        </p:nvSpPr>
        <p:spPr>
          <a:xfrm>
            <a:off x="1096962" y="2084387"/>
            <a:ext cx="6950076" cy="36401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تعريف البرنامج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أهداف برنامج النشاط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أسس برنامج النشاط الحركي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صياغة أهداف البرنامج</a:t>
            </a:r>
          </a:p>
          <a:p>
            <a:pPr marL="438911" indent="-438911" algn="r" defTabSz="877823" rtl="0">
              <a:spcBef>
                <a:spcPts val="1900"/>
              </a:spcBef>
              <a:defRPr sz="3072"/>
            </a:pPr>
            <a:r>
              <a:t>فن تدريس التربية الحركية وخطواتها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صياغة الأهداف</a:t>
            </a:r>
          </a:p>
        </p:txBody>
      </p:sp>
      <p:sp>
        <p:nvSpPr>
          <p:cNvPr id="237" name="Shape 237"/>
          <p:cNvSpPr/>
          <p:nvPr>
            <p:ph type="body" idx="4294967295"/>
          </p:nvPr>
        </p:nvSpPr>
        <p:spPr>
          <a:xfrm>
            <a:off x="642937" y="1752600"/>
            <a:ext cx="7967663" cy="4787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sz="2470"/>
            </a:pPr>
            <a:r>
              <a:t>أنسب طريقة لصياغة الأهداف اتعليمية في التربية الحركية هي :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3135">
                <a:solidFill>
                  <a:srgbClr val="FF6600"/>
                </a:solidFill>
              </a:defRPr>
            </a:pPr>
            <a:r>
              <a:t>الطريقة السلوكية الإجرائية </a:t>
            </a:r>
            <a:endParaRPr sz="1900"/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2850">
                <a:solidFill>
                  <a:srgbClr val="FF6600"/>
                </a:solidFill>
              </a:defRPr>
            </a:pPr>
            <a:r>
              <a:t>ما المقصود بالهدف التعليمي؟</a:t>
            </a:r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مجموعة الكلمات أو الرموز التي تصف سلوك المتعلم لا سلوك المعلم أو تصف هدف معين. </a:t>
            </a:r>
          </a:p>
          <a:p>
            <a:pPr marL="0" indent="0" algn="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2470" u="sng">
                <a:solidFill>
                  <a:srgbClr val="3A1B3C"/>
                </a:solidFill>
              </a:defRPr>
            </a:pPr>
            <a:r>
              <a:t>ويترتب على ذلكـــ :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١ـ وصف نوع السلوك المراد تعلمه ( </a:t>
            </a:r>
            <a:r>
              <a:rPr>
                <a:solidFill>
                  <a:srgbClr val="FF6600"/>
                </a:solidFill>
              </a:rPr>
              <a:t>نتاج التعلم)</a:t>
            </a:r>
            <a:r>
              <a:t>.</a:t>
            </a:r>
          </a:p>
          <a:p>
            <a:pPr marL="0" indent="0" algn="ctr" defTabSz="868680" rtl="0">
              <a:lnSpc>
                <a:spcPct val="9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٢ـ وصف السلوك النهائي ( </a:t>
            </a:r>
            <a:r>
              <a:rPr>
                <a:solidFill>
                  <a:srgbClr val="FF6600"/>
                </a:solidFill>
              </a:rPr>
              <a:t>نتاج أداء الطفل</a:t>
            </a:r>
            <a:r>
              <a:t>).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23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صياغة الأهداف</a:t>
            </a:r>
          </a:p>
        </p:txBody>
      </p:sp>
      <p:sp>
        <p:nvSpPr>
          <p:cNvPr id="240" name="Shape 240"/>
          <p:cNvSpPr/>
          <p:nvPr>
            <p:ph type="body" idx="4294967295"/>
          </p:nvPr>
        </p:nvSpPr>
        <p:spPr>
          <a:xfrm>
            <a:off x="258762" y="1782762"/>
            <a:ext cx="8542338" cy="465137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 u="sng">
                <a:solidFill>
                  <a:srgbClr val="FF6600"/>
                </a:solidFill>
              </a:defRPr>
            </a:pPr>
            <a:r>
              <a:t>وهذا يتطلب: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١ـ تسمية السلوك الكلي للطفل الذي يظهر أثناء التعلم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 </a:t>
            </a:r>
            <a:r>
              <a:rPr>
                <a:solidFill>
                  <a:srgbClr val="409FC1"/>
                </a:solidFill>
              </a:rPr>
              <a:t>( مشي٬ جري٬ رمي٬ قفز٬... الخ)</a:t>
            </a:r>
            <a:endParaRPr>
              <a:solidFill>
                <a:srgbClr val="409FC1"/>
              </a:solidFill>
            </a:endParaRP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٢ـ تحديد أهم ظروف حدوث السلوك. 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409FC1"/>
                </a:solidFill>
              </a:defRPr>
            </a:pPr>
            <a:r>
              <a:t>(الرمي بيد واحدة ـ السقوط ـ أمام أو خلف).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٣ـ تحديد مستوى الأداء المقبول.</a:t>
            </a: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409FC1"/>
                </a:solidFill>
              </a:defRPr>
            </a:pPr>
            <a:r>
              <a:t>( جري ٥ م في ٧ ثوان) </a:t>
            </a:r>
            <a:r>
              <a:rPr>
                <a:solidFill>
                  <a:srgbClr val="3A1B3C"/>
                </a:solidFill>
              </a:rPr>
              <a:t>أي الوقت المطلوب للأداء الحركي.</a:t>
            </a:r>
            <a:endParaRPr>
              <a:solidFill>
                <a:srgbClr val="3A1B3C"/>
              </a:solidFill>
            </a:endParaRPr>
          </a:p>
          <a:p>
            <a:pPr marL="0" indent="0" algn="ctr" defTabSz="868680" rtl="0">
              <a:lnSpc>
                <a:spcPct val="80000"/>
              </a:lnSpc>
              <a:spcBef>
                <a:spcPts val="1900"/>
              </a:spcBef>
              <a:buSzTx/>
              <a:buNone/>
              <a:defRPr b="1" sz="2470">
                <a:solidFill>
                  <a:srgbClr val="3A1B3C"/>
                </a:solidFill>
              </a:defRPr>
            </a:pPr>
            <a:r>
              <a:t>٤ـ كتابة عبارة منفصلة لكل هدف تعليمي في التربية الحركية.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4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4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40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4800"/>
            </a:lvl1pPr>
          </a:lstStyle>
          <a:p>
            <a:pPr rtl="0">
              <a:defRPr/>
            </a:pPr>
            <a:r>
              <a:t>أمثلة على هدف تعليمي حركي:</a:t>
            </a:r>
          </a:p>
        </p:txBody>
      </p:sp>
      <p:sp>
        <p:nvSpPr>
          <p:cNvPr id="243" name="Shape 243"/>
          <p:cNvSpPr/>
          <p:nvPr>
            <p:ph type="body" idx="4294967295"/>
          </p:nvPr>
        </p:nvSpPr>
        <p:spPr>
          <a:xfrm>
            <a:off x="800100" y="2084387"/>
            <a:ext cx="7543800" cy="42814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ctr" defTabSz="813816" rtl="0">
              <a:spcBef>
                <a:spcPts val="1700"/>
              </a:spcBef>
              <a:buSzTx/>
              <a:buNone/>
              <a:defRPr b="1" sz="2492"/>
            </a:pPr>
            <a:r>
              <a:t>- أن ينط الطفل الحبل لمسافة ١٠ سم.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b="1" sz="2492"/>
            </a:pPr>
            <a:r>
              <a:t>- أن يجري الطفل لمسافة ٢ متر في دقيقة واحدة. 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b="1" sz="2492" u="sng"/>
            </a:pPr>
            <a:r>
              <a:t>أفعال حركية قابلة للقياس: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b="1" sz="2492">
                <a:solidFill>
                  <a:srgbClr val="5C9093"/>
                </a:solidFill>
              </a:defRPr>
            </a:pPr>
            <a:r>
              <a:t>ينحني – يضرب – يقبض يديه – ينط – يدور – يجمع – يرمي ... الخ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b="1" sz="2848">
                <a:solidFill>
                  <a:srgbClr val="FF6600"/>
                </a:solidFill>
              </a:defRPr>
            </a:pPr>
            <a:r>
              <a:t>والآن دوركم ..</a:t>
            </a:r>
          </a:p>
          <a:p>
            <a:pPr marL="0" indent="0" algn="ctr" defTabSz="813816" rtl="0">
              <a:spcBef>
                <a:spcPts val="1700"/>
              </a:spcBef>
              <a:buSzTx/>
              <a:buNone/>
              <a:defRPr b="1" sz="2848">
                <a:solidFill>
                  <a:srgbClr val="FF6600"/>
                </a:solidFill>
              </a:defRPr>
            </a:pPr>
            <a:r>
              <a:t>أعطوني أمثلة على أهداف إجرائية سلوكية حركية ..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4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type="title" idx="4294967295"/>
          </p:nvPr>
        </p:nvSpPr>
        <p:spPr>
          <a:xfrm>
            <a:off x="838200" y="914400"/>
            <a:ext cx="34290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>
              <a:defRPr sz="3600"/>
            </a:lvl1pPr>
          </a:lstStyle>
          <a:p>
            <a:pPr rtl="0">
              <a:defRPr/>
            </a:pPr>
            <a:r>
              <a:t>تحضير النشاط الحركي</a:t>
            </a:r>
          </a:p>
        </p:txBody>
      </p:sp>
      <p:grpSp>
        <p:nvGrpSpPr>
          <p:cNvPr id="248" name="Group 248" descr="تحضير النشاط الحركي.png"/>
          <p:cNvGrpSpPr/>
          <p:nvPr/>
        </p:nvGrpSpPr>
        <p:grpSpPr>
          <a:xfrm>
            <a:off x="4267200" y="419100"/>
            <a:ext cx="4292600" cy="5764213"/>
            <a:chOff x="0" y="0"/>
            <a:chExt cx="4292600" cy="5764212"/>
          </a:xfrm>
        </p:grpSpPr>
        <p:sp>
          <p:nvSpPr>
            <p:cNvPr id="246" name="Shape 246"/>
            <p:cNvSpPr/>
            <p:nvPr/>
          </p:nvSpPr>
          <p:spPr>
            <a:xfrm>
              <a:off x="0" y="0"/>
              <a:ext cx="4292600" cy="5764213"/>
            </a:xfrm>
            <a:prstGeom prst="rect">
              <a:avLst/>
            </a:prstGeom>
            <a:solidFill>
              <a:srgbClr val="E1DFD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47" name="تحضير النشاط الحركي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0589" t="0" r="6153" b="3488"/>
            <a:stretch>
              <a:fillRect/>
            </a:stretch>
          </p:blipFill>
          <p:spPr>
            <a:xfrm>
              <a:off x="0" y="-1"/>
              <a:ext cx="4292600" cy="5764214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000000">
                  <a:alpha val="25000"/>
                </a:srgbClr>
              </a:outerShdw>
            </a:effectLst>
          </p:spPr>
        </p:pic>
      </p:grpSp>
      <p:sp>
        <p:nvSpPr>
          <p:cNvPr id="249" name="Shape 249"/>
          <p:cNvSpPr/>
          <p:nvPr>
            <p:ph type="body" sz="quarter" idx="4294967295"/>
          </p:nvPr>
        </p:nvSpPr>
        <p:spPr>
          <a:xfrm>
            <a:off x="838200" y="2667000"/>
            <a:ext cx="3429000" cy="289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marL="0" indent="0" algn="ctr">
              <a:spcBef>
                <a:spcPts val="500"/>
              </a:spcBef>
              <a:buSzTx/>
              <a:buNone/>
              <a:defRPr sz="1800"/>
            </a:lvl1pPr>
          </a:lstStyle>
          <a:p>
            <a:pPr rtl="0">
              <a:defRPr/>
            </a:pPr>
            <a:r>
              <a:t>يسلم مع كل نشاط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type="title" idx="4294967295"/>
          </p:nvPr>
        </p:nvSpPr>
        <p:spPr>
          <a:xfrm>
            <a:off x="1103312" y="4608512"/>
            <a:ext cx="6938963" cy="117475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defTabSz="850391">
              <a:lnSpc>
                <a:spcPct val="95000"/>
              </a:lnSpc>
              <a:defRPr sz="4464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فن تدريس التربية الحركية وخطواتها</a:t>
            </a:r>
          </a:p>
        </p:txBody>
      </p:sp>
      <p:grpSp>
        <p:nvGrpSpPr>
          <p:cNvPr id="254" name="Group 254" descr="6187257-happy-little-children-at-play-illustration.jpg"/>
          <p:cNvGrpSpPr/>
          <p:nvPr/>
        </p:nvGrpSpPr>
        <p:grpSpPr>
          <a:xfrm>
            <a:off x="1189037" y="976312"/>
            <a:ext cx="6765926" cy="2730501"/>
            <a:chOff x="0" y="0"/>
            <a:chExt cx="6765925" cy="2730500"/>
          </a:xfrm>
        </p:grpSpPr>
        <p:sp>
          <p:nvSpPr>
            <p:cNvPr id="252" name="Shape 252"/>
            <p:cNvSpPr/>
            <p:nvPr/>
          </p:nvSpPr>
          <p:spPr>
            <a:xfrm>
              <a:off x="0" y="0"/>
              <a:ext cx="6765925" cy="2730500"/>
            </a:xfrm>
            <a:prstGeom prst="rect">
              <a:avLst/>
            </a:prstGeom>
            <a:solidFill>
              <a:srgbClr val="3D3A4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/>
            </a:p>
          </p:txBody>
        </p:sp>
        <p:pic>
          <p:nvPicPr>
            <p:cNvPr id="253" name="6187257-happy-little-children-at-play-illustration.jp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9832" r="0" b="29832"/>
            <a:stretch>
              <a:fillRect/>
            </a:stretch>
          </p:blipFill>
          <p:spPr>
            <a:xfrm>
              <a:off x="0" y="-1"/>
              <a:ext cx="6765925" cy="2730502"/>
            </a:xfrm>
            <a:prstGeom prst="rect">
              <a:avLst/>
            </a:prstGeom>
            <a:ln w="127000" cap="flat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63500" dist="38100" dir="5400000">
                <a:srgbClr val="000000">
                  <a:alpha val="25000"/>
                </a:srgbClr>
              </a:outerShdw>
            </a:effectLst>
          </p:spPr>
        </p:pic>
      </p:grp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4400">
                <a:solidFill>
                  <a:srgbClr val="34A844"/>
                </a:solidFill>
              </a:defRPr>
            </a:lvl1pPr>
          </a:lstStyle>
          <a:p>
            <a:pPr rtl="0">
              <a:defRPr/>
            </a:pPr>
            <a:r>
              <a:t>شروط واعتبارات التربية الحركية</a:t>
            </a:r>
          </a:p>
        </p:txBody>
      </p:sp>
      <p:sp>
        <p:nvSpPr>
          <p:cNvPr id="257" name="Shape 257"/>
          <p:cNvSpPr/>
          <p:nvPr>
            <p:ph type="body" idx="4294967295"/>
          </p:nvPr>
        </p:nvSpPr>
        <p:spPr>
          <a:xfrm>
            <a:off x="439737" y="2084387"/>
            <a:ext cx="8237538" cy="45989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rtl="0">
              <a:buSzTx/>
              <a:buNone/>
              <a:defRPr/>
            </a:pPr>
            <a:r>
              <a:t>١ـ أن تكون الخبرة الحركية ذات معنى بالنسبة للطفل ومشتقه من اهتماماته.</a:t>
            </a:r>
          </a:p>
          <a:p>
            <a:pPr marL="0" indent="0" algn="r" rtl="0">
              <a:buSzTx/>
              <a:buNone/>
              <a:defRPr/>
            </a:pPr>
            <a:r>
              <a:t>٢ـ تنويع الأنشطة لتلائم كافة المستويات ( البدء باالحركية لسهل ثم الصعب).</a:t>
            </a:r>
          </a:p>
          <a:p>
            <a:pPr marL="0" indent="0" algn="r" rtl="0">
              <a:buSzTx/>
              <a:buNone/>
              <a:defRPr/>
            </a:pPr>
            <a:r>
              <a:t>٣ـ إشراك جميع الأطفال وعدم عزل أي طفل.</a:t>
            </a:r>
          </a:p>
          <a:p>
            <a:pPr marL="0" indent="0" algn="r" rtl="0">
              <a:buSzTx/>
              <a:buNone/>
              <a:defRPr/>
            </a:pPr>
            <a:r>
              <a:t>٤ـ ربط الخبرة الحركية بالأنشطة المقدمة حتى يتكيف مع البيئة.</a:t>
            </a:r>
          </a:p>
          <a:p>
            <a:pPr marL="0" indent="0" algn="r" rtl="0">
              <a:buSzTx/>
              <a:buNone/>
              <a:defRPr/>
            </a:pPr>
            <a:r>
              <a:t>٥ـ تقديم نموذج للأداء من قبل المعلمة.</a:t>
            </a:r>
          </a:p>
          <a:p>
            <a:pPr marL="0" indent="0" algn="r" rtl="0">
              <a:buSzTx/>
              <a:buNone/>
              <a:defRPr/>
            </a:pPr>
            <a:r>
              <a:t>٦ـ توفير الإمكانات والتسهيلات ( أجهزة ـ أدوات ـ مساخات متاحة ...).</a:t>
            </a:r>
          </a:p>
          <a:p>
            <a:pPr marL="0" indent="0" algn="r" rtl="0">
              <a:buSzTx/>
              <a:buNone/>
              <a:defRPr/>
            </a:pPr>
            <a:r>
              <a:t>٧ـ عدم عمل مقارنات بين مستويات الأطفال نظراً للفروق الفردية.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57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>
              <a:defRPr sz="4400">
                <a:solidFill>
                  <a:srgbClr val="409FC1"/>
                </a:solidFill>
              </a:defRPr>
            </a:lvl1pPr>
          </a:lstStyle>
          <a:p>
            <a:pPr rtl="0">
              <a:defRPr/>
            </a:pPr>
            <a:r>
              <a:t>خطوات تدريس الأنشطة الحركية</a:t>
            </a:r>
          </a:p>
        </p:txBody>
      </p:sp>
      <p:sp>
        <p:nvSpPr>
          <p:cNvPr id="260" name="Shape 260"/>
          <p:cNvSpPr/>
          <p:nvPr>
            <p:ph type="body" idx="4294967295"/>
          </p:nvPr>
        </p:nvSpPr>
        <p:spPr>
          <a:xfrm>
            <a:off x="439737" y="2084387"/>
            <a:ext cx="8237538" cy="45989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rtl="0">
              <a:buSzTx/>
              <a:buNone/>
              <a:defRPr/>
            </a:pPr>
            <a:r>
              <a:t>١ـ شرح الهدف من الأداء المطلوب.</a:t>
            </a:r>
          </a:p>
          <a:p>
            <a:pPr marL="0" indent="0" algn="r" rtl="0">
              <a:buSzTx/>
              <a:buNone/>
              <a:defRPr/>
            </a:pPr>
            <a:r>
              <a:t>٢ـ إعطاء نماذج توضيحية وأمثلة للواجب الحركي المطلوب.</a:t>
            </a:r>
          </a:p>
          <a:p>
            <a:pPr marL="0" indent="0" algn="r" rtl="0">
              <a:buSzTx/>
              <a:buNone/>
              <a:defRPr/>
            </a:pPr>
            <a:r>
              <a:t>٣ـ شرح النواحي الفنية للأداء ( رمي كرة السلة في قوس لزيادة المسافة).</a:t>
            </a:r>
          </a:p>
          <a:p>
            <a:pPr marL="0" indent="0" algn="r" rtl="0">
              <a:buSzTx/>
              <a:buNone/>
              <a:defRPr/>
            </a:pPr>
            <a:r>
              <a:t>٤ـ التعلم عن طريق المحاولة والخطأ في المرات الأولى. مرتبط بأي نظرية ؟؟</a:t>
            </a:r>
          </a:p>
          <a:p>
            <a:pPr marL="0" indent="0" algn="r" rtl="0">
              <a:buSzTx/>
              <a:buNone/>
              <a:defRPr/>
            </a:pPr>
            <a:r>
              <a:t>٥ـ إتاحة فترة كافية للطفل للممارسة والتجريب.</a:t>
            </a:r>
          </a:p>
          <a:p>
            <a:pPr marL="0" indent="0" algn="r" rtl="0">
              <a:buSzTx/>
              <a:buNone/>
              <a:defRPr/>
            </a:pPr>
            <a:r>
              <a:t>٦ـ الأداء يكون غير دقيق ولكن مع الاستمرار والممارسة يصبح مقبولاً.</a:t>
            </a:r>
          </a:p>
          <a:p>
            <a:pPr marL="0" indent="0" algn="r" rtl="0">
              <a:buSzTx/>
              <a:buNone/>
              <a:defRPr/>
            </a:pPr>
            <a:r>
              <a:t>٧ـ تنظيم الممارسات على فترات زمنية للحفاظ على المهارة المكتسبة وحدوث التقدم.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260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Table 262"/>
          <p:cNvGraphicFramePr/>
          <p:nvPr/>
        </p:nvGraphicFramePr>
        <p:xfrm>
          <a:off x="585787" y="1357312"/>
          <a:ext cx="7958138" cy="336867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1812"/>
                <a:gridCol w="593725"/>
                <a:gridCol w="595312"/>
                <a:gridCol w="595312"/>
                <a:gridCol w="595312"/>
                <a:gridCol w="595312"/>
                <a:gridCol w="595312"/>
                <a:gridCol w="596900"/>
                <a:gridCol w="595312"/>
                <a:gridCol w="1425575"/>
                <a:gridCol w="1238250"/>
              </a:tblGrid>
              <a:tr h="1319212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المجموع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١٠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إشراك جميع الأطفال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مواصفات السلامة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ملاءمتها للمهارات المطلوبة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الجودة في الوسائل واللعبة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أسلوب الإلقاء والعرض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٢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الابتكارية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في الفكرة والعرض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المعلمة النموذج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ووضوح القوانين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٢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تكامل التحضير</a:t>
                      </a:r>
                      <a:endParaRPr sz="800"/>
                    </a:p>
                    <a:p>
                      <a:pPr rtl="0">
                        <a:lnSpc>
                          <a:spcPct val="115000"/>
                        </a:lnSpc>
                        <a:defRPr sz="7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  <a:r>
                        <a:t>١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فكرة العمل واسم اللعبة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700">
                          <a:solidFill>
                            <a:srgbClr val="53423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الطالبة</a:t>
                      </a: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381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684212"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9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ctr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15000"/>
                        </a:lnSpc>
                        <a:defRPr sz="11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0" marR="0" marT="0" marB="0" anchor="t" anchorCtr="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381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63" name="Shape 263"/>
          <p:cNvSpPr/>
          <p:nvPr/>
        </p:nvSpPr>
        <p:spPr>
          <a:xfrm>
            <a:off x="-1" y="892492"/>
            <a:ext cx="7857293" cy="472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 anchor="ctr">
            <a:spAutoFit/>
          </a:bodyPr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rtl="0">
              <a:defRPr/>
            </a:pPr>
            <a:r>
              <a:t>تقييم الأعمال لمقرر تنمية المهارات الحركية ـ العمل المطلوب: .........................................................</a:t>
            </a:r>
            <a:endParaRPr sz="800"/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/>
          <p:nvPr>
            <p:ph type="title" idx="4294967295"/>
          </p:nvPr>
        </p:nvSpPr>
        <p:spPr>
          <a:xfrm>
            <a:off x="1116012" y="1905000"/>
            <a:ext cx="6938963" cy="1582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>
              <a:lnSpc>
                <a:spcPct val="95000"/>
              </a:lnSpc>
              <a:defRPr sz="6600">
                <a:solidFill>
                  <a:srgbClr val="FFFFFF"/>
                </a:solidFill>
              </a:defRPr>
            </a:lvl1pPr>
          </a:lstStyle>
          <a:p>
            <a:pPr rtl="0">
              <a:defRPr/>
            </a:pPr>
            <a:r>
              <a:t>تم بحمد الله</a:t>
            </a:r>
          </a:p>
        </p:txBody>
      </p:sp>
      <p:sp>
        <p:nvSpPr>
          <p:cNvPr id="266" name="Shape 266"/>
          <p:cNvSpPr/>
          <p:nvPr>
            <p:ph type="body" sz="quarter" idx="4294967295"/>
          </p:nvPr>
        </p:nvSpPr>
        <p:spPr>
          <a:xfrm>
            <a:off x="1116012" y="3487737"/>
            <a:ext cx="6938963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أنواع المهارات الحركية</a:t>
            </a:r>
          </a:p>
        </p:txBody>
      </p:sp>
      <p:sp>
        <p:nvSpPr>
          <p:cNvPr id="164" name="Shape 164"/>
          <p:cNvSpPr/>
          <p:nvPr>
            <p:ph type="body" idx="4294967295"/>
          </p:nvPr>
        </p:nvSpPr>
        <p:spPr>
          <a:xfrm>
            <a:off x="546100" y="2271712"/>
            <a:ext cx="7951788" cy="4102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defTabSz="886968" rtl="0">
              <a:spcBef>
                <a:spcPts val="1900"/>
              </a:spcBef>
              <a:buSzTx/>
              <a:buNone/>
              <a:defRPr sz="2716" u="sng"/>
            </a:pPr>
            <a:r>
              <a:t>قسم شميدت وماجيل وآخرون المهارات الحركية لثلاثة مستويات: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b="1" sz="3104" u="sng">
                <a:solidFill>
                  <a:srgbClr val="5E4A74"/>
                </a:solidFill>
              </a:defRPr>
            </a:pPr>
            <a:r>
              <a:t>١ـ مستوى الدقة في الأداء: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sz="2716"/>
            </a:pPr>
            <a:r>
              <a:t>يشمل مهارات العضلات الكبيرة كالمشي ٬ الجري٬ القفز٬ الركل٬ الرمي وغيرها.</a:t>
            </a:r>
          </a:p>
          <a:p>
            <a:pPr marL="0" indent="0" algn="r" defTabSz="886968" rtl="0">
              <a:spcBef>
                <a:spcPts val="1900"/>
              </a:spcBef>
              <a:buSzTx/>
              <a:buNone/>
              <a:defRPr sz="2716"/>
            </a:pPr>
            <a:r>
              <a:t>ويشمل المهارات الأساسية للألعاب الرياضية كالتصويب والتمرير في كرة القدم والسلة ويتطلب درجة كبيرة من التوافق العضلي والعصبي.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تابع.. أنواع المهارات الحركية</a:t>
            </a:r>
          </a:p>
        </p:txBody>
      </p:sp>
      <p:sp>
        <p:nvSpPr>
          <p:cNvPr id="167" name="Shape 167"/>
          <p:cNvSpPr/>
          <p:nvPr>
            <p:ph type="body" idx="4294967295"/>
          </p:nvPr>
        </p:nvSpPr>
        <p:spPr>
          <a:xfrm>
            <a:off x="546100" y="2271712"/>
            <a:ext cx="8140700" cy="4186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SzTx/>
              <a:buNone/>
              <a:defRPr b="1" sz="2944" u="sng">
                <a:solidFill>
                  <a:srgbClr val="5E4A74"/>
                </a:solidFill>
              </a:defRPr>
            </a:pPr>
            <a:r>
              <a:t>٢ـ مستوى طبيعة أداء المهارة الحركية من حيث البداية والنهاية: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b="1" sz="2576"/>
            </a:pPr>
            <a:r>
              <a:t>المهارة المتقطعة</a:t>
            </a:r>
            <a:r>
              <a:rPr b="0"/>
              <a:t>: المهارة التي تتكون من حركة لها بداية ونهاية واضحة٬ كما هو الحال في مهارة الرمي والتصويب في كرة القدم.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b="1" sz="2576"/>
            </a:pPr>
            <a:r>
              <a:t>المهارات المستمرة: </a:t>
            </a:r>
            <a:r>
              <a:rPr b="0"/>
              <a:t>تتكرر فيها الحركات بشكل متشابه مثل الجري والسباحة.</a:t>
            </a:r>
          </a:p>
          <a:p>
            <a:pPr marL="0" indent="0" algn="r" defTabSz="841247" rtl="0">
              <a:lnSpc>
                <a:spcPct val="90000"/>
              </a:lnSpc>
              <a:spcBef>
                <a:spcPts val="1800"/>
              </a:spcBef>
              <a:buFont typeface="Arial"/>
              <a:buChar char="•"/>
              <a:defRPr b="1" sz="2576"/>
            </a:pPr>
            <a:r>
              <a:t>المهارات المتماسكة:</a:t>
            </a:r>
            <a:r>
              <a:rPr b="0"/>
              <a:t> تجمع بين المهارات المتقطعة والمستمرة وتعتمد على الحركات الواحدة تلو الأخرى مثل الغطس والجمباز.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rtl="0">
              <a:defRPr/>
            </a:pPr>
            <a:r>
              <a:t>تابع.. أنواع المهارات الحركية</a:t>
            </a:r>
          </a:p>
        </p:txBody>
      </p:sp>
      <p:sp>
        <p:nvSpPr>
          <p:cNvPr id="170" name="Shape 170"/>
          <p:cNvSpPr/>
          <p:nvPr>
            <p:ph type="body" idx="4294967295"/>
          </p:nvPr>
        </p:nvSpPr>
        <p:spPr>
          <a:xfrm>
            <a:off x="546100" y="2271712"/>
            <a:ext cx="8140700" cy="41862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marL="0" indent="0" algn="r" defTabSz="841247" rtl="0">
              <a:spcBef>
                <a:spcPts val="1800"/>
              </a:spcBef>
              <a:buSzTx/>
              <a:buNone/>
              <a:defRPr b="1" sz="2944" u="sng">
                <a:solidFill>
                  <a:srgbClr val="5E4A74"/>
                </a:solidFill>
              </a:defRPr>
            </a:pPr>
            <a:r>
              <a:t>٣ـ مستوى ثبات الهدف: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b="1" sz="2208"/>
            </a:pPr>
            <a:r>
              <a:t>تم تقسيم المهارات الحركية إلى أربعة أنواع حسب حركة الفرد والهدف وهم:</a:t>
            </a:r>
          </a:p>
          <a:p>
            <a:pPr marL="0" indent="0" algn="r" defTabSz="841247" rtl="0">
              <a:spcBef>
                <a:spcPts val="1800"/>
              </a:spcBef>
              <a:buSzTx/>
              <a:buNone/>
              <a:defRPr b="1" sz="2576"/>
            </a:pPr>
            <a:r>
              <a:t>١ـ الفرد والهدف الثابت </a:t>
            </a:r>
            <a:r>
              <a:rPr>
                <a:solidFill>
                  <a:srgbClr val="9A92CD"/>
                </a:solidFill>
              </a:rPr>
              <a:t>( الرماية كما في سهم).</a:t>
            </a:r>
            <a:endParaRPr>
              <a:solidFill>
                <a:srgbClr val="9A92CD"/>
              </a:solidFill>
            </a:endParaRPr>
          </a:p>
          <a:p>
            <a:pPr marL="0" indent="0" algn="r" defTabSz="841247" rtl="0">
              <a:spcBef>
                <a:spcPts val="1800"/>
              </a:spcBef>
              <a:buSzTx/>
              <a:buNone/>
              <a:defRPr b="1" sz="2576"/>
            </a:pPr>
            <a:r>
              <a:t>٢ـ الفرد ثابت والهدف متحرك </a:t>
            </a:r>
            <a:r>
              <a:rPr>
                <a:solidFill>
                  <a:srgbClr val="35ACA2"/>
                </a:solidFill>
              </a:rPr>
              <a:t>( ضرب الكرة بالمضرب).</a:t>
            </a:r>
            <a:endParaRPr>
              <a:solidFill>
                <a:srgbClr val="35ACA2"/>
              </a:solidFill>
            </a:endParaRPr>
          </a:p>
          <a:p>
            <a:pPr marL="0" indent="0" algn="r" defTabSz="841247" rtl="0">
              <a:spcBef>
                <a:spcPts val="1800"/>
              </a:spcBef>
              <a:buSzTx/>
              <a:buNone/>
              <a:defRPr b="1" sz="2576"/>
            </a:pPr>
            <a:r>
              <a:t>٣ـ الفرد متحرك والهدف ثابت </a:t>
            </a:r>
            <a:r>
              <a:rPr>
                <a:solidFill>
                  <a:srgbClr val="35ACA2"/>
                </a:solidFill>
              </a:rPr>
              <a:t>( كرة القدم والسلة واليد).</a:t>
            </a:r>
            <a:endParaRPr>
              <a:solidFill>
                <a:srgbClr val="35ACA2"/>
              </a:solidFill>
            </a:endParaRPr>
          </a:p>
          <a:p>
            <a:pPr marL="0" indent="0" algn="r" defTabSz="841247" rtl="0">
              <a:spcBef>
                <a:spcPts val="1800"/>
              </a:spcBef>
              <a:buSzTx/>
              <a:buNone/>
              <a:defRPr b="1" sz="2576"/>
            </a:pPr>
            <a:r>
              <a:t>٤ـ الفرد والهدف متحركان </a:t>
            </a:r>
            <a:r>
              <a:rPr>
                <a:solidFill>
                  <a:srgbClr val="35ACA2"/>
                </a:solidFill>
              </a:rPr>
              <a:t>( قذف الكرة في الألعاب الجماعية).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type="title" idx="4294967295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>
            <a:lvl1pPr defTabSz="822959">
              <a:defRPr sz="3959"/>
            </a:lvl1pPr>
          </a:lstStyle>
          <a:p>
            <a:pPr rtl="0">
              <a:defRPr/>
            </a:pPr>
            <a:r>
              <a:t>قسم (مفتي حماد) المهارات الأساسية التي يجب أن يتعلمها الطفل إلى:</a:t>
            </a:r>
          </a:p>
        </p:txBody>
      </p:sp>
      <p:grpSp>
        <p:nvGrpSpPr>
          <p:cNvPr id="175" name="Group 175"/>
          <p:cNvGrpSpPr/>
          <p:nvPr/>
        </p:nvGrpSpPr>
        <p:grpSpPr>
          <a:xfrm>
            <a:off x="4627562" y="2773362"/>
            <a:ext cx="3790951" cy="1795306"/>
            <a:chOff x="0" y="0"/>
            <a:chExt cx="3790950" cy="1795305"/>
          </a:xfrm>
        </p:grpSpPr>
        <p:pic>
          <p:nvPicPr>
            <p:cNvPr id="173" name="image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4" name="Shape 174"/>
            <p:cNvSpPr/>
            <p:nvPr/>
          </p:nvSpPr>
          <p:spPr>
            <a:xfrm>
              <a:off x="7937" y="11112"/>
              <a:ext cx="3767138" cy="17841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b="1" sz="2400"/>
              </a:pPr>
              <a:r>
                <a:t>١- مهارات الانتقال 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تشمل الزحف – الحبو – المشي – الجري – الوثب – الحجل- تبادل الحجل والخطو والقفز- الوثب والهبوط -التسلق.</a:t>
              </a:r>
            </a:p>
          </p:txBody>
        </p:sp>
      </p:grpSp>
      <p:grpSp>
        <p:nvGrpSpPr>
          <p:cNvPr id="178" name="Group 178"/>
          <p:cNvGrpSpPr/>
          <p:nvPr/>
        </p:nvGrpSpPr>
        <p:grpSpPr>
          <a:xfrm>
            <a:off x="2609850" y="4492625"/>
            <a:ext cx="3790950" cy="1579563"/>
            <a:chOff x="0" y="0"/>
            <a:chExt cx="3790950" cy="1579562"/>
          </a:xfrm>
        </p:grpSpPr>
        <p:pic>
          <p:nvPicPr>
            <p:cNvPr id="176" name="image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77" name="Shape 177"/>
            <p:cNvSpPr/>
            <p:nvPr/>
          </p:nvSpPr>
          <p:spPr>
            <a:xfrm>
              <a:off x="14287" y="14287"/>
              <a:ext cx="3767138" cy="1428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b="1" sz="2400"/>
              </a:pPr>
              <a:r>
                <a:t>٣- مهارات التحكم والسيطرة: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تشمل: الضرب – الرمي – المسك –الركل – الخبط – التطيير – الاستلام – التحرك.</a:t>
              </a:r>
            </a:p>
          </p:txBody>
        </p:sp>
      </p:grpSp>
      <p:grpSp>
        <p:nvGrpSpPr>
          <p:cNvPr id="181" name="Group 181"/>
          <p:cNvGrpSpPr/>
          <p:nvPr/>
        </p:nvGrpSpPr>
        <p:grpSpPr>
          <a:xfrm>
            <a:off x="725487" y="2773362"/>
            <a:ext cx="3790951" cy="1579563"/>
            <a:chOff x="0" y="0"/>
            <a:chExt cx="3790950" cy="1579562"/>
          </a:xfrm>
        </p:grpSpPr>
        <p:pic>
          <p:nvPicPr>
            <p:cNvPr id="179" name="image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3790950" cy="157956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" name="Shape 180"/>
            <p:cNvSpPr/>
            <p:nvPr/>
          </p:nvSpPr>
          <p:spPr>
            <a:xfrm>
              <a:off x="14287" y="11112"/>
              <a:ext cx="3767138" cy="1428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 rtl="0">
                <a:spcBef>
                  <a:spcPts val="2000"/>
                </a:spcBef>
                <a:defRPr b="1" sz="2400"/>
              </a:pPr>
              <a:r>
                <a:t>٢- مهارات الثبات:</a:t>
              </a:r>
            </a:p>
            <a:p>
              <a:pPr algn="r" rtl="0">
                <a:spcBef>
                  <a:spcPts val="2000"/>
                </a:spcBef>
                <a:defRPr sz="2000"/>
              </a:pPr>
              <a:r>
                <a:t>التوازن – الدحرجة – التسلق – اللف – نقل ثقل الجسم – المرجحة – الانثناء – التمطط.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 idx="4294967295"/>
          </p:nvPr>
        </p:nvSpPr>
        <p:spPr>
          <a:xfrm>
            <a:off x="1116012" y="1905000"/>
            <a:ext cx="6938963" cy="15827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>
            <a:lvl1pPr defTabSz="758951">
              <a:lnSpc>
                <a:spcPct val="95000"/>
              </a:lnSpc>
              <a:defRPr sz="4648"/>
            </a:lvl1pPr>
          </a:lstStyle>
          <a:p>
            <a:pPr rtl="0">
              <a:defRPr/>
            </a:pPr>
            <a:r>
              <a:t>أنماط مقترحة لتعلم المهارات الحركية الأساسية</a:t>
            </a:r>
          </a:p>
        </p:txBody>
      </p:sp>
      <p:sp>
        <p:nvSpPr>
          <p:cNvPr id="184" name="Shape 184"/>
          <p:cNvSpPr/>
          <p:nvPr>
            <p:ph type="body" sz="quarter" idx="4294967295"/>
          </p:nvPr>
        </p:nvSpPr>
        <p:spPr>
          <a:xfrm>
            <a:off x="1116012" y="3487737"/>
            <a:ext cx="6938963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0" indent="0" algn="ctr" rtl="0">
              <a:spcBef>
                <a:spcPts val="300"/>
              </a:spcBef>
              <a:buSzTx/>
              <a:buNone/>
              <a:defRPr sz="18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title" idx="4294967295"/>
          </p:nvPr>
        </p:nvSpPr>
        <p:spPr>
          <a:xfrm>
            <a:off x="890587" y="273050"/>
            <a:ext cx="3206751" cy="203041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/>
          <a:p>
            <a:pPr rtl="0">
              <a:defRPr sz="4800"/>
            </a:pPr>
            <a:r>
              <a:t>مهارة المشي:</a:t>
            </a:r>
            <a:br/>
          </a:p>
        </p:txBody>
      </p:sp>
      <p:sp>
        <p:nvSpPr>
          <p:cNvPr id="187" name="Shape 187"/>
          <p:cNvSpPr/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>
            <a:normAutofit fontScale="100000" lnSpcReduction="0"/>
          </a:bodyPr>
          <a:lstStyle/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١- المشي باتجاهات مختلفة.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2- المشي على أطراف الأصابع.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3- المشي مع عمل زحلقة بسيطة للأمام.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4ـ توسيع وتضييق خطوة المشي.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5ـ المشية العسكرية.</a:t>
            </a:r>
          </a:p>
          <a:p>
            <a:pPr marL="0" indent="0" algn="r" rtl="0">
              <a:buSzTx/>
              <a:buNone/>
              <a:defRPr b="1">
                <a:solidFill>
                  <a:srgbClr val="3F314E"/>
                </a:solidFill>
              </a:defRPr>
            </a:pPr>
            <a:r>
              <a:t>6- المشي مع رفع الركبتين.</a:t>
            </a:r>
          </a:p>
        </p:txBody>
      </p:sp>
      <p:pic>
        <p:nvPicPr>
          <p:cNvPr id="188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2437" y="2303462"/>
            <a:ext cx="4013201" cy="17954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 idx="4294967295"/>
          </p:nvPr>
        </p:nvSpPr>
        <p:spPr>
          <a:xfrm>
            <a:off x="712787" y="84137"/>
            <a:ext cx="3509963" cy="22098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b">
            <a:normAutofit fontScale="100000" lnSpcReduction="0"/>
          </a:bodyPr>
          <a:lstStyle/>
          <a:p>
            <a:pPr rtl="0">
              <a:defRPr sz="4800"/>
            </a:pPr>
            <a:r>
              <a:t>مهارة الجري:</a:t>
            </a:r>
            <a:br/>
          </a:p>
        </p:txBody>
      </p:sp>
      <p:sp>
        <p:nvSpPr>
          <p:cNvPr id="191" name="Shape 191"/>
          <p:cNvSpPr/>
          <p:nvPr>
            <p:ph type="body" sz="half" idx="4294967295"/>
          </p:nvPr>
        </p:nvSpPr>
        <p:spPr>
          <a:xfrm>
            <a:off x="4926012" y="914400"/>
            <a:ext cx="3429001" cy="48164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anchor="ctr">
            <a:normAutofit fontScale="100000" lnSpcReduction="0"/>
          </a:bodyPr>
          <a:lstStyle/>
          <a:p>
            <a:pPr marL="0" indent="0" algn="r" defTabSz="859536" rtl="0">
              <a:spcBef>
                <a:spcPts val="1800"/>
              </a:spcBef>
              <a:buSzTx/>
              <a:buNone/>
              <a:defRPr b="1" sz="2256">
                <a:solidFill>
                  <a:srgbClr val="403778"/>
                </a:solidFill>
              </a:defRPr>
            </a:pPr>
            <a:r>
              <a:t>١- الإحماء ( الجري في نفس المكان).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b="1" sz="2256">
                <a:solidFill>
                  <a:srgbClr val="403778"/>
                </a:solidFill>
              </a:defRPr>
            </a:pPr>
            <a:r>
              <a:t>٢- الجري والوقوف تبعاً للإشارة ولتغيير الاتجاهات.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b="1" sz="2256">
                <a:solidFill>
                  <a:srgbClr val="403778"/>
                </a:solidFill>
              </a:defRPr>
            </a:pPr>
            <a:r>
              <a:t>3- الجري مع ثني الجذع أماماً لأسفل.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b="1" sz="2256">
                <a:solidFill>
                  <a:srgbClr val="403778"/>
                </a:solidFill>
              </a:defRPr>
            </a:pPr>
            <a:r>
              <a:t>4ـ الجري بين عوائق ( كرات مثلاً)</a:t>
            </a:r>
          </a:p>
          <a:p>
            <a:pPr marL="0" indent="0" algn="r" defTabSz="859536" rtl="0">
              <a:spcBef>
                <a:spcPts val="1800"/>
              </a:spcBef>
              <a:buSzTx/>
              <a:buNone/>
              <a:defRPr b="1" sz="2256">
                <a:solidFill>
                  <a:srgbClr val="403778"/>
                </a:solidFill>
              </a:defRPr>
            </a:pPr>
            <a:r>
              <a:t>5ـ الجري مع المبالغة في حركات المرجحة للذراعين.</a:t>
            </a:r>
          </a:p>
        </p:txBody>
      </p:sp>
      <p:pic>
        <p:nvPicPr>
          <p:cNvPr id="192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6887" y="2293937"/>
            <a:ext cx="3897313" cy="25368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Formal">
  <a:themeElements>
    <a:clrScheme name="Formal">
      <a:dk1>
        <a:srgbClr val="534239"/>
      </a:dk1>
      <a:lt1>
        <a:srgbClr val="1A3F53"/>
      </a:lt1>
      <a:dk2>
        <a:srgbClr val="A7A7A7"/>
      </a:dk2>
      <a:lt2>
        <a:srgbClr val="535353"/>
      </a:lt2>
      <a:accent1>
        <a:srgbClr val="907F76"/>
      </a:accent1>
      <a:accent2>
        <a:srgbClr val="A4664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Formal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o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Formal">
  <a:themeElements>
    <a:clrScheme name="Forma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07F76"/>
      </a:accent1>
      <a:accent2>
        <a:srgbClr val="A46645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Formal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Fo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534239"/>
            </a:solidFill>
            <a:effectLst/>
            <a:uFillTx/>
            <a:latin typeface="Garamond"/>
            <a:ea typeface="Garamond"/>
            <a:cs typeface="Garamond"/>
            <a:sym typeface="Garamon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