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34"/>
  </p:notesMasterIdLst>
  <p:sldIdLst>
    <p:sldId id="256" r:id="rId2"/>
    <p:sldId id="260" r:id="rId3"/>
    <p:sldId id="298" r:id="rId4"/>
    <p:sldId id="274" r:id="rId5"/>
    <p:sldId id="279" r:id="rId6"/>
    <p:sldId id="282" r:id="rId7"/>
    <p:sldId id="280" r:id="rId8"/>
    <p:sldId id="290" r:id="rId9"/>
    <p:sldId id="292" r:id="rId10"/>
    <p:sldId id="291" r:id="rId11"/>
    <p:sldId id="261" r:id="rId12"/>
    <p:sldId id="259" r:id="rId13"/>
    <p:sldId id="299" r:id="rId14"/>
    <p:sldId id="284" r:id="rId15"/>
    <p:sldId id="264" r:id="rId16"/>
    <p:sldId id="263" r:id="rId17"/>
    <p:sldId id="266" r:id="rId18"/>
    <p:sldId id="265" r:id="rId19"/>
    <p:sldId id="268" r:id="rId20"/>
    <p:sldId id="300" r:id="rId21"/>
    <p:sldId id="269" r:id="rId22"/>
    <p:sldId id="285" r:id="rId23"/>
    <p:sldId id="286" r:id="rId24"/>
    <p:sldId id="287" r:id="rId25"/>
    <p:sldId id="288" r:id="rId26"/>
    <p:sldId id="270" r:id="rId27"/>
    <p:sldId id="262" r:id="rId28"/>
    <p:sldId id="276" r:id="rId29"/>
    <p:sldId id="271" r:id="rId30"/>
    <p:sldId id="277" r:id="rId31"/>
    <p:sldId id="297" r:id="rId32"/>
    <p:sldId id="295" r:id="rId3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75DCB02-9BB8-47FD-8907-85C794F793BA}" styleName="نمط ذو نسُق 1 - تميي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7292A2E-F333-43FB-9621-5CBBE7FDCDCB}" styleName="نمط فاتح 2 - تمييز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66" d="100"/>
          <a:sy n="66" d="100"/>
        </p:scale>
        <p:origin x="-306" y="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&#1583;&#1576;&#1604;&#1608;&#1605;%20&#1575;&#1604;&#1576;&#1585;&#1605;&#1580;&#1577;\1103&#1606;&#1592;&#1605;%20&#1575;&#1604;&#1578;&#1588;&#1594;&#1610;&#1604;\lect\Exsel\&#1578;&#1591;&#1576;&#1610;&#1602;%20&#1575;&#1603;&#1587;&#1610;&#1604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ar-SA"/>
              <a:t>درجات الطالبات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'سجل درجات1'!$C$6</c:f>
              <c:strCache>
                <c:ptCount val="1"/>
                <c:pt idx="0">
                  <c:v>اسماء</c:v>
                </c:pt>
              </c:strCache>
            </c:strRef>
          </c:tx>
          <c:invertIfNegative val="0"/>
          <c:cat>
            <c:strRef>
              <c:f>'سجل درجات1'!$D$5:$F$5</c:f>
              <c:strCache>
                <c:ptCount val="3"/>
                <c:pt idx="0">
                  <c:v>سلم</c:v>
                </c:pt>
                <c:pt idx="1">
                  <c:v>عرب</c:v>
                </c:pt>
                <c:pt idx="2">
                  <c:v>ريض</c:v>
                </c:pt>
              </c:strCache>
            </c:strRef>
          </c:cat>
          <c:val>
            <c:numRef>
              <c:f>'سجل درجات1'!$D$6:$F$6</c:f>
              <c:numCache>
                <c:formatCode>General</c:formatCode>
                <c:ptCount val="3"/>
                <c:pt idx="0">
                  <c:v>90</c:v>
                </c:pt>
                <c:pt idx="1">
                  <c:v>87</c:v>
                </c:pt>
                <c:pt idx="2">
                  <c:v>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1AB-4A31-83B3-7356C4D6331B}"/>
            </c:ext>
          </c:extLst>
        </c:ser>
        <c:ser>
          <c:idx val="1"/>
          <c:order val="1"/>
          <c:tx>
            <c:strRef>
              <c:f>'سجل درجات1'!$C$7</c:f>
              <c:strCache>
                <c:ptCount val="1"/>
                <c:pt idx="0">
                  <c:v>مها</c:v>
                </c:pt>
              </c:strCache>
            </c:strRef>
          </c:tx>
          <c:invertIfNegative val="0"/>
          <c:cat>
            <c:strRef>
              <c:f>'سجل درجات1'!$D$5:$F$5</c:f>
              <c:strCache>
                <c:ptCount val="3"/>
                <c:pt idx="0">
                  <c:v>سلم</c:v>
                </c:pt>
                <c:pt idx="1">
                  <c:v>عرب</c:v>
                </c:pt>
                <c:pt idx="2">
                  <c:v>ريض</c:v>
                </c:pt>
              </c:strCache>
            </c:strRef>
          </c:cat>
          <c:val>
            <c:numRef>
              <c:f>'سجل درجات1'!$D$7:$F$7</c:f>
              <c:numCache>
                <c:formatCode>General</c:formatCode>
                <c:ptCount val="3"/>
                <c:pt idx="0">
                  <c:v>100</c:v>
                </c:pt>
                <c:pt idx="1">
                  <c:v>60</c:v>
                </c:pt>
                <c:pt idx="2">
                  <c:v>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1AB-4A31-83B3-7356C4D6331B}"/>
            </c:ext>
          </c:extLst>
        </c:ser>
        <c:ser>
          <c:idx val="2"/>
          <c:order val="2"/>
          <c:tx>
            <c:strRef>
              <c:f>'سجل درجات1'!$C$8</c:f>
              <c:strCache>
                <c:ptCount val="1"/>
                <c:pt idx="0">
                  <c:v>فاطمة</c:v>
                </c:pt>
              </c:strCache>
            </c:strRef>
          </c:tx>
          <c:invertIfNegative val="0"/>
          <c:cat>
            <c:strRef>
              <c:f>'سجل درجات1'!$D$5:$F$5</c:f>
              <c:strCache>
                <c:ptCount val="3"/>
                <c:pt idx="0">
                  <c:v>سلم</c:v>
                </c:pt>
                <c:pt idx="1">
                  <c:v>عرب</c:v>
                </c:pt>
                <c:pt idx="2">
                  <c:v>ريض</c:v>
                </c:pt>
              </c:strCache>
            </c:strRef>
          </c:cat>
          <c:val>
            <c:numRef>
              <c:f>'سجل درجات1'!$D$8:$F$8</c:f>
              <c:numCache>
                <c:formatCode>General</c:formatCode>
                <c:ptCount val="3"/>
                <c:pt idx="0">
                  <c:v>100</c:v>
                </c:pt>
                <c:pt idx="1">
                  <c:v>98</c:v>
                </c:pt>
                <c:pt idx="2">
                  <c:v>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1AB-4A31-83B3-7356C4D633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9818240"/>
        <c:axId val="41103360"/>
      </c:barChart>
      <c:catAx>
        <c:axId val="698182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1103360"/>
        <c:crosses val="autoZero"/>
        <c:auto val="1"/>
        <c:lblAlgn val="ctr"/>
        <c:lblOffset val="100"/>
        <c:noMultiLvlLbl val="0"/>
      </c:catAx>
      <c:valAx>
        <c:axId val="4110336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6981824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solidFill>
      <a:schemeClr val="accent1">
        <a:lumMod val="40000"/>
        <a:lumOff val="60000"/>
      </a:schemeClr>
    </a:solidFill>
    <a:effectLst>
      <a:glow rad="228600">
        <a:schemeClr val="accent2">
          <a:satMod val="175000"/>
          <a:alpha val="40000"/>
        </a:schemeClr>
      </a:glow>
    </a:effectLst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50F4E56-F05E-424E-9363-72A37A0A59E5}" type="datetimeFigureOut">
              <a:rPr lang="ar-SA" smtClean="0"/>
              <a:pPr/>
              <a:t>23/12/1439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8E2FDD3-F75D-49CC-90A7-8291C1BAF1F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07031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2FDD3-F75D-49CC-90A7-8291C1BAF1F0}" type="slidenum">
              <a:rPr lang="ar-SA" smtClean="0"/>
              <a:pPr/>
              <a:t>1</a:t>
            </a:fld>
            <a:endParaRPr lang="ar-S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2FDD3-F75D-49CC-90A7-8291C1BAF1F0}" type="slidenum">
              <a:rPr lang="ar-SA" smtClean="0"/>
              <a:pPr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51604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2FDD3-F75D-49CC-90A7-8291C1BAF1F0}" type="slidenum">
              <a:rPr lang="ar-SA" smtClean="0"/>
              <a:pPr/>
              <a:t>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89247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C552E26D-7441-47BD-B039-6A112D8FDEAA}" type="datetime1">
              <a:rPr lang="ar-SA" smtClean="0"/>
              <a:t>23/12/1439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83A8-62DA-4E45-8606-E5B3F9E85A91}" type="datetime1">
              <a:rPr lang="ar-SA" smtClean="0"/>
              <a:t>23/12/1439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91017-C04D-4BE5-82BC-F2A8051E2AF5}" type="datetime1">
              <a:rPr lang="ar-SA" smtClean="0"/>
              <a:t>23/12/1439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B69E7-C48D-4E99-A90C-B4F57D6D3A1C}" type="datetime1">
              <a:rPr lang="ar-SA" smtClean="0"/>
              <a:t>23/12/1439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B6FB2-1D97-49E3-AE6E-8E59D5EEE246}" type="datetime1">
              <a:rPr lang="ar-SA" smtClean="0"/>
              <a:t>23/12/1439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89E02-C5FE-4177-892A-6A3E599ECF05}" type="datetime1">
              <a:rPr lang="ar-SA" smtClean="0"/>
              <a:t>23/12/1439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9FFD0-9B32-49D1-B2EC-2029BE9E2406}" type="datetime1">
              <a:rPr lang="ar-SA" smtClean="0"/>
              <a:t>23/12/1439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312A6-9233-44E4-9287-ECE3CBAEE21D}" type="datetime1">
              <a:rPr lang="ar-SA" smtClean="0"/>
              <a:t>23/12/1439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7F50E-F81F-4539-BEBB-5B2DB2F7A58C}" type="datetime1">
              <a:rPr lang="ar-SA" smtClean="0"/>
              <a:t>23/12/1439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59235E3C-4F4B-4126-A5DC-678EAC97CBE2}" type="datetime1">
              <a:rPr lang="ar-SA" smtClean="0"/>
              <a:t>23/12/1439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283AF56D-83BA-4740-B5A0-62C12C240450}" type="datetime1">
              <a:rPr lang="ar-SA" smtClean="0"/>
              <a:t>23/12/1439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F379295-92E2-4A4E-A195-F916CED4EFA9}" type="datetime1">
              <a:rPr lang="ar-SA" smtClean="0"/>
              <a:t>23/12/1439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74320" indent="-27432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294308" y="3346982"/>
            <a:ext cx="61286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/>
              </a:rPr>
              <a:t>برنامج الجداول الإلكترونية</a:t>
            </a:r>
            <a:endParaRPr lang="ar-SA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051720" y="4725144"/>
            <a:ext cx="4933031" cy="841977"/>
          </a:xfrm>
        </p:spPr>
        <p:txBody>
          <a:bodyPr/>
          <a:lstStyle/>
          <a:p>
            <a:r>
              <a:rPr lang="ar-SA" dirty="0" smtClean="0"/>
              <a:t>الجزء الأول</a:t>
            </a:r>
            <a:endParaRPr lang="ar-SA" dirty="0"/>
          </a:p>
        </p:txBody>
      </p:sp>
      <p:pic>
        <p:nvPicPr>
          <p:cNvPr id="2" name="صورة 1" descr="Original file ‎ (SVG file, nominally 110 × 108 pixels, file size: 4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308" y="1124744"/>
            <a:ext cx="1800200" cy="1767406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3111407" y="1968820"/>
            <a:ext cx="20175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/>
              </a:rPr>
              <a:t>EXCEL</a:t>
            </a:r>
            <a:endParaRPr lang="ar-SA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3466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8" t="20601" b="30050"/>
          <a:stretch/>
        </p:blipFill>
        <p:spPr>
          <a:xfrm>
            <a:off x="971600" y="908720"/>
            <a:ext cx="7209430" cy="3744416"/>
          </a:xfrm>
          <a:prstGeom prst="rect">
            <a:avLst/>
          </a:prstGeom>
        </p:spPr>
      </p:pic>
      <p:sp>
        <p:nvSpPr>
          <p:cNvPr id="3" name="Rectangle 80"/>
          <p:cNvSpPr txBox="1">
            <a:spLocks noChangeArrowheads="1"/>
          </p:cNvSpPr>
          <p:nvPr/>
        </p:nvSpPr>
        <p:spPr>
          <a:xfrm>
            <a:off x="2627784" y="5300414"/>
            <a:ext cx="4258816" cy="79288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>
            <a:normAutofit fontScale="975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ar-S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تنسيق الخلايا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772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71600" y="1700808"/>
            <a:ext cx="7200800" cy="432048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ar-SA" dirty="0" smtClean="0"/>
              <a:t>لكتابة  الصيغة لابد أن</a:t>
            </a:r>
            <a:r>
              <a:rPr lang="en-US" dirty="0" smtClean="0"/>
              <a:t> </a:t>
            </a:r>
            <a:r>
              <a:rPr lang="ar-SA" dirty="0" smtClean="0"/>
              <a:t> تبدأ بإشارة المساواة متبوعة بعناوين الخلايا المراد عمل حسابات عليها و المعاملات الحسابية المرغوبة ثم زر الادخال </a:t>
            </a:r>
            <a:r>
              <a:rPr lang="en-US" dirty="0" smtClean="0"/>
              <a:t>Enter</a:t>
            </a:r>
            <a:r>
              <a:rPr lang="ar-SA" dirty="0" smtClean="0"/>
              <a:t> ليتم عرض النتيجة في الخلية النشطة .</a:t>
            </a:r>
          </a:p>
          <a:p>
            <a:pPr>
              <a:buFont typeface="Wingdings" pitchFamily="2" charset="2"/>
              <a:buChar char="q"/>
            </a:pPr>
            <a:endParaRPr lang="ar-SA" sz="900" dirty="0" smtClean="0"/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accent2"/>
                </a:solidFill>
              </a:rPr>
              <a:t>A1*B2+C3</a:t>
            </a:r>
            <a:r>
              <a:rPr lang="ar-SA" sz="3600" b="1" dirty="0" smtClean="0">
                <a:solidFill>
                  <a:schemeClr val="accent2"/>
                </a:solidFill>
              </a:rPr>
              <a:t>=  </a:t>
            </a:r>
          </a:p>
          <a:p>
            <a:pPr algn="ctr">
              <a:buFont typeface="Wingdings" pitchFamily="2" charset="2"/>
              <a:buChar char="q"/>
            </a:pPr>
            <a:endParaRPr lang="ar-SA" sz="900" b="1" dirty="0" smtClean="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ar-SA" dirty="0" smtClean="0"/>
              <a:t>الترتيب مهم في الصيغ الرياضية حيث أن عملية الضرب والقسمة تتم قبل الجمع والطرح .</a:t>
            </a:r>
          </a:p>
          <a:p>
            <a:pPr>
              <a:buFont typeface="Wingdings" pitchFamily="2" charset="2"/>
              <a:buChar char="q"/>
            </a:pPr>
            <a:r>
              <a:rPr lang="ar-SA" dirty="0" smtClean="0"/>
              <a:t>يمكن تعديل الصيغة بالنقر المزدوج على الخلية أو من شريط المعادلة .</a:t>
            </a:r>
          </a:p>
          <a:p>
            <a:pPr>
              <a:buNone/>
            </a:pPr>
            <a:endParaRPr lang="ar-SA" dirty="0" smtClean="0"/>
          </a:p>
          <a:p>
            <a:endParaRPr lang="ar-SA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555776" y="692696"/>
            <a:ext cx="4053041" cy="81121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ar-SA" b="1" dirty="0">
                <a:solidFill>
                  <a:schemeClr val="bg1"/>
                </a:solidFill>
              </a:rPr>
              <a:t>الصيغ الرياضية 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9893172"/>
              </p:ext>
            </p:extLst>
          </p:nvPr>
        </p:nvGraphicFramePr>
        <p:xfrm>
          <a:off x="1187623" y="2060850"/>
          <a:ext cx="6912768" cy="3816421"/>
        </p:xfrm>
        <a:graphic>
          <a:graphicData uri="http://schemas.openxmlformats.org/drawingml/2006/table">
            <a:tbl>
              <a:tblPr rtl="1" firstRow="1" bandRow="1">
                <a:tableStyleId>{775DCB02-9BB8-47FD-8907-85C794F793BA}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45203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العامل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المعنى 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مثال</a:t>
                      </a:r>
                      <a:endParaRPr lang="ar-SA" sz="2400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5203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%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النسبة المئوية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5%</a:t>
                      </a:r>
                      <a:endParaRPr lang="ar-SA" sz="2400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5203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+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عملية الجمع 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/>
                        <a:t>5+10</a:t>
                      </a:r>
                      <a:endParaRPr lang="en-US" sz="2400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5203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/>
                        <a:t>-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عملية</a:t>
                      </a:r>
                      <a:r>
                        <a:rPr lang="ar-SA" sz="2400" baseline="0" dirty="0" smtClean="0"/>
                        <a:t> الطرح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/>
                        <a:t>5</a:t>
                      </a:r>
                      <a:r>
                        <a:rPr lang="en-US" sz="2400" baseline="0" dirty="0" smtClean="0"/>
                        <a:t> – 10</a:t>
                      </a:r>
                      <a:endParaRPr lang="en-US" sz="2400" b="1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5203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/>
                        <a:t>*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عملية الضرب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/>
                        <a:t>3 *</a:t>
                      </a:r>
                      <a:r>
                        <a:rPr lang="en-US" sz="2400" baseline="0" dirty="0" smtClean="0"/>
                        <a:t> 5</a:t>
                      </a:r>
                      <a:endParaRPr lang="ar-SA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5203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/>
                        <a:t>/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عملية القسمة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/>
                        <a:t>10 /</a:t>
                      </a:r>
                      <a:r>
                        <a:rPr lang="en-US" sz="2400" baseline="0" dirty="0" smtClean="0"/>
                        <a:t> 2</a:t>
                      </a:r>
                      <a:endParaRPr lang="en-US" sz="2400" b="1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45203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/>
                        <a:t>^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الأس (القوة)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/>
                        <a:t>3 ^ 2</a:t>
                      </a:r>
                      <a:endParaRPr lang="ar-SA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651410" y="764704"/>
            <a:ext cx="4053041" cy="81121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ar-SA" b="1" dirty="0">
                <a:solidFill>
                  <a:schemeClr val="bg1"/>
                </a:solidFill>
              </a:rPr>
              <a:t>العوامل الحسابية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780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294308" y="3346982"/>
            <a:ext cx="61286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/>
              </a:rPr>
              <a:t>برنامج الجداول الإلكترونية</a:t>
            </a:r>
            <a:endParaRPr lang="ar-SA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/>
            </a:endParaRPr>
          </a:p>
        </p:txBody>
      </p:sp>
      <p:pic>
        <p:nvPicPr>
          <p:cNvPr id="2" name="صورة 1" descr="Original file ‎ (SVG file, nominally 110 × 108 pixels, file size: 4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308" y="1124744"/>
            <a:ext cx="1800200" cy="1767406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3111407" y="1968820"/>
            <a:ext cx="20175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/>
              </a:rPr>
              <a:t>EXCEL</a:t>
            </a:r>
            <a:endParaRPr lang="ar-SA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194408" y="4725144"/>
            <a:ext cx="4933031" cy="8419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ar-SA" smtClean="0"/>
              <a:t>الجزء الثاني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703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483768" y="836712"/>
            <a:ext cx="4053041" cy="811217"/>
          </a:xfrm>
          <a:solidFill>
            <a:schemeClr val="accent4">
              <a:lumMod val="75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ar-S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الصيغ الجاهزة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2119257"/>
            <a:ext cx="6984776" cy="3603812"/>
          </a:xfrm>
        </p:spPr>
        <p:txBody>
          <a:bodyPr/>
          <a:lstStyle/>
          <a:p>
            <a:pPr eaLnBrk="1" hangingPunct="1"/>
            <a:r>
              <a:rPr lang="ar-SA" altLang="ar-SA" sz="2800" dirty="0" smtClean="0"/>
              <a:t>هي عبارة عن صيغ رياضية معرفه مسبقأ من قبل برنامج </a:t>
            </a:r>
            <a:r>
              <a:rPr lang="en-US" altLang="ar-SA" sz="2800" dirty="0" smtClean="0"/>
              <a:t>Excel</a:t>
            </a:r>
            <a:r>
              <a:rPr lang="ar-SA" altLang="ar-SA" sz="2800" dirty="0" smtClean="0"/>
              <a:t> .</a:t>
            </a:r>
          </a:p>
          <a:p>
            <a:pPr eaLnBrk="1" hangingPunct="1">
              <a:buFontTx/>
              <a:buNone/>
            </a:pPr>
            <a:r>
              <a:rPr lang="ar-SA" altLang="ar-SA" sz="2800" dirty="0" smtClean="0"/>
              <a:t>صيغة يكتبها المستخدم       :    </a:t>
            </a:r>
            <a:r>
              <a:rPr lang="en-US" altLang="ar-SA" sz="2800" dirty="0" smtClean="0"/>
              <a:t>= A1+A2+A3</a:t>
            </a:r>
          </a:p>
          <a:p>
            <a:pPr eaLnBrk="1" hangingPunct="1">
              <a:buFontTx/>
              <a:buNone/>
            </a:pPr>
            <a:r>
              <a:rPr lang="ar-SA" altLang="ar-SA" sz="2800" dirty="0" smtClean="0"/>
              <a:t>صيغة موجودة في البرنامج  :     </a:t>
            </a:r>
            <a:r>
              <a:rPr lang="en-US" altLang="ar-SA" sz="2800" dirty="0" smtClean="0"/>
              <a:t>SUM(A1:A3)</a:t>
            </a:r>
          </a:p>
          <a:p>
            <a:pPr eaLnBrk="1" hangingPunct="1">
              <a:buFontTx/>
              <a:buNone/>
            </a:pPr>
            <a:endParaRPr lang="en-US" altLang="ar-SA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14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 txBox="1">
            <a:spLocks/>
          </p:cNvSpPr>
          <p:nvPr/>
        </p:nvSpPr>
        <p:spPr>
          <a:xfrm>
            <a:off x="2026568" y="1052736"/>
            <a:ext cx="4968551" cy="86409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ar-SA"/>
            </a:defPPr>
            <a:lvl1pPr algn="ctr">
              <a:spcBef>
                <a:spcPct val="0"/>
              </a:spcBef>
              <a:buNone/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ar-SA" dirty="0"/>
              <a:t>مكتبة الدالات </a:t>
            </a: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l="57383" b="80515"/>
          <a:stretch/>
        </p:blipFill>
        <p:spPr>
          <a:xfrm>
            <a:off x="1246814" y="2348880"/>
            <a:ext cx="6528058" cy="2238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5684424"/>
              </p:ext>
            </p:extLst>
          </p:nvPr>
        </p:nvGraphicFramePr>
        <p:xfrm>
          <a:off x="2483768" y="2420888"/>
          <a:ext cx="5112568" cy="3384377"/>
        </p:xfrm>
        <a:graphic>
          <a:graphicData uri="http://schemas.openxmlformats.org/drawingml/2006/table">
            <a:tbl>
              <a:tblPr rtl="1" firstRow="1" bandRow="1">
                <a:tableStyleId>{17292A2E-F333-43FB-9621-5CBBE7FDCDCB}</a:tableStyleId>
              </a:tblPr>
              <a:tblGrid>
                <a:gridCol w="25562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562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81601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الصيغة</a:t>
                      </a:r>
                      <a:r>
                        <a:rPr lang="ar-SA" sz="2400" baseline="0" dirty="0" smtClean="0"/>
                        <a:t> العامة للدالة</a:t>
                      </a:r>
                      <a:endParaRPr lang="ar-SA" sz="2400" b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الغرض</a:t>
                      </a:r>
                      <a:r>
                        <a:rPr lang="ar-SA" sz="2400" baseline="0" dirty="0" smtClean="0"/>
                        <a:t> منها</a:t>
                      </a:r>
                      <a:endParaRPr lang="ar-SA" sz="2400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0852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=Date()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aseline="0" dirty="0" smtClean="0"/>
                        <a:t>إدخال تاريخ</a:t>
                      </a:r>
                      <a:endParaRPr lang="en-US" sz="2000" b="1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15962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=Today()</a:t>
                      </a:r>
                      <a:endParaRPr lang="ar-SA" sz="2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إرجاع تاريخ اليوم</a:t>
                      </a:r>
                      <a:endParaRPr lang="ar-SA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15962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=Now()</a:t>
                      </a:r>
                      <a:endParaRPr lang="ar-SA" sz="2400" dirty="0" smtClean="0"/>
                    </a:p>
                    <a:p>
                      <a:pPr algn="ctr" rtl="1"/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dirty="0" smtClean="0"/>
                        <a:t>إرجاع تاريخ اليوم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aseline="0" dirty="0" smtClean="0"/>
                        <a:t>و الوقت الحالي</a:t>
                      </a:r>
                      <a:endParaRPr lang="en-US" sz="2400" b="1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" name="عنوان 1"/>
          <p:cNvSpPr txBox="1">
            <a:spLocks/>
          </p:cNvSpPr>
          <p:nvPr/>
        </p:nvSpPr>
        <p:spPr>
          <a:xfrm>
            <a:off x="2555776" y="980728"/>
            <a:ext cx="4968551" cy="108012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أمثلة لدوال التاريخ والوقت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034" y="1124744"/>
            <a:ext cx="971586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780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1756370"/>
              </p:ext>
            </p:extLst>
          </p:nvPr>
        </p:nvGraphicFramePr>
        <p:xfrm>
          <a:off x="2480599" y="2276872"/>
          <a:ext cx="5256584" cy="3521563"/>
        </p:xfrm>
        <a:graphic>
          <a:graphicData uri="http://schemas.openxmlformats.org/drawingml/2006/table">
            <a:tbl>
              <a:tblPr rtl="1" firstRow="1" bandRow="1">
                <a:tableStyleId>{17292A2E-F333-43FB-9621-5CBBE7FDCDCB}</a:tableStyleId>
              </a:tblPr>
              <a:tblGrid>
                <a:gridCol w="26282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282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88243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الصيغة</a:t>
                      </a:r>
                      <a:r>
                        <a:rPr lang="ar-SA" sz="2400" baseline="0" dirty="0" smtClean="0"/>
                        <a:t> العامة للدالة</a:t>
                      </a:r>
                      <a:endParaRPr lang="ar-SA" sz="2400" b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الغرض</a:t>
                      </a:r>
                      <a:r>
                        <a:rPr lang="ar-SA" sz="2400" baseline="0" dirty="0" smtClean="0"/>
                        <a:t> منها</a:t>
                      </a:r>
                      <a:endParaRPr lang="ar-SA" sz="2400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7637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=LEN(D4)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aseline="0" dirty="0" smtClean="0"/>
                        <a:t>تحسب عدد الأحرف في الخلية</a:t>
                      </a:r>
                      <a:endParaRPr lang="en-US" sz="2000" b="1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9811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=TRIM(A4)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aseline="0" dirty="0" smtClean="0"/>
                        <a:t>تقلل الفراغات لخانة واحدة</a:t>
                      </a:r>
                      <a:endParaRPr lang="en-US" sz="2000" b="1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9811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/>
                        <a:t>=UPPER(F6)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تحول</a:t>
                      </a:r>
                      <a:r>
                        <a:rPr lang="ar-SA" sz="2400" baseline="0" dirty="0" smtClean="0"/>
                        <a:t> من صغير لكبير</a:t>
                      </a:r>
                      <a:endParaRPr lang="ar-SA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36061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=LOWER(F7)</a:t>
                      </a:r>
                      <a:endParaRPr lang="ar-SA" sz="2400" dirty="0" smtClean="0"/>
                    </a:p>
                    <a:p>
                      <a:pPr algn="ctr" rtl="1"/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aseline="0" dirty="0" smtClean="0"/>
                        <a:t>تحول من كبير لصغير</a:t>
                      </a:r>
                      <a:endParaRPr lang="en-US" sz="2400" b="1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6" name="عنوان 1"/>
          <p:cNvSpPr txBox="1">
            <a:spLocks/>
          </p:cNvSpPr>
          <p:nvPr/>
        </p:nvSpPr>
        <p:spPr>
          <a:xfrm>
            <a:off x="2915816" y="873783"/>
            <a:ext cx="4386150" cy="10168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أمثلة</a:t>
            </a:r>
            <a:r>
              <a:rPr kumimoji="0" lang="ar-SA" sz="48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ar-SA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لدوال نصية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70505"/>
            <a:ext cx="864096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780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5667307"/>
              </p:ext>
            </p:extLst>
          </p:nvPr>
        </p:nvGraphicFramePr>
        <p:xfrm>
          <a:off x="2339752" y="2204864"/>
          <a:ext cx="5706634" cy="3580200"/>
        </p:xfrm>
        <a:graphic>
          <a:graphicData uri="http://schemas.openxmlformats.org/drawingml/2006/table">
            <a:tbl>
              <a:tblPr rtl="1" firstRow="1" bandRow="1">
                <a:tableStyleId>{17292A2E-F333-43FB-9621-5CBBE7FDCDCB}</a:tableStyleId>
              </a:tblPr>
              <a:tblGrid>
                <a:gridCol w="25041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025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55342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</a:t>
                      </a:r>
                      <a:r>
                        <a:rPr lang="ar-SA" sz="2400" baseline="0" dirty="0" smtClean="0"/>
                        <a:t>لدالة</a:t>
                      </a:r>
                      <a:endParaRPr lang="ar-SA" sz="2400" b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الغرض</a:t>
                      </a:r>
                      <a:r>
                        <a:rPr lang="ar-SA" sz="2400" baseline="0" dirty="0" smtClean="0"/>
                        <a:t> منها</a:t>
                      </a:r>
                      <a:endParaRPr lang="ar-SA" sz="2400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7898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/>
                        <a:t>Average(A1:A6)</a:t>
                      </a:r>
                      <a:r>
                        <a:rPr lang="ar-SA" sz="2400" dirty="0" smtClean="0"/>
                        <a:t>=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إيجاد</a:t>
                      </a:r>
                      <a:r>
                        <a:rPr lang="ar-SA" sz="2400" baseline="0" dirty="0" smtClean="0"/>
                        <a:t> الوسط الحسابي</a:t>
                      </a:r>
                      <a:endParaRPr lang="en-US" sz="2400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3820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/>
                        <a:t>=Count(A1:A6)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aseline="0" dirty="0" smtClean="0"/>
                        <a:t>لحساب عدد الأرقام الموجودة</a:t>
                      </a:r>
                    </a:p>
                    <a:p>
                      <a:pPr algn="ctr" rtl="1"/>
                      <a:r>
                        <a:rPr lang="ar-SA" sz="2000" baseline="0" dirty="0" smtClean="0"/>
                        <a:t> في نطاق</a:t>
                      </a:r>
                      <a:endParaRPr lang="en-US" sz="2000" b="1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77695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/>
                        <a:t>=Max(A1:A6)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القيمة القصوى ضمن نطاق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Maximum </a:t>
                      </a:r>
                      <a:r>
                        <a:rPr lang="en-US" sz="2400" baseline="0" dirty="0" smtClean="0"/>
                        <a:t>Value</a:t>
                      </a:r>
                      <a:endParaRPr lang="ar-SA" sz="2400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77695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/>
                        <a:t>=Min(A1:A6)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dirty="0" smtClean="0"/>
                        <a:t>القيمة الدنيا ضمن نطاق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Minimum</a:t>
                      </a:r>
                      <a:r>
                        <a:rPr lang="en-US" sz="2400" baseline="0" dirty="0" smtClean="0"/>
                        <a:t> Value</a:t>
                      </a:r>
                      <a:endParaRPr lang="ar-SA" sz="2400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6" name="عنوان 1"/>
          <p:cNvSpPr txBox="1">
            <a:spLocks/>
          </p:cNvSpPr>
          <p:nvPr/>
        </p:nvSpPr>
        <p:spPr>
          <a:xfrm>
            <a:off x="2537022" y="1052736"/>
            <a:ext cx="5040559" cy="7920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0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أمثلة </a:t>
            </a:r>
            <a:r>
              <a:rPr kumimoji="0" lang="ar-SA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لدوال إحصائية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40"/>
          <a:stretch/>
        </p:blipFill>
        <p:spPr bwMode="auto">
          <a:xfrm>
            <a:off x="766119" y="1052736"/>
            <a:ext cx="1501625" cy="248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780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8426268"/>
              </p:ext>
            </p:extLst>
          </p:nvPr>
        </p:nvGraphicFramePr>
        <p:xfrm>
          <a:off x="1907704" y="1698717"/>
          <a:ext cx="5688632" cy="4207337"/>
        </p:xfrm>
        <a:graphic>
          <a:graphicData uri="http://schemas.openxmlformats.org/drawingml/2006/table">
            <a:tbl>
              <a:tblPr rtl="1" firstRow="1" bandRow="1">
                <a:tableStyleId>{17292A2E-F333-43FB-9621-5CBBE7FDCDCB}</a:tableStyleId>
              </a:tblPr>
              <a:tblGrid>
                <a:gridCol w="28443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443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81601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الدالة</a:t>
                      </a:r>
                      <a:r>
                        <a:rPr lang="ar-SA" sz="2400" baseline="0" dirty="0" smtClean="0"/>
                        <a:t> </a:t>
                      </a:r>
                      <a:endParaRPr lang="ar-SA" sz="2400" b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الغرض</a:t>
                      </a:r>
                      <a:r>
                        <a:rPr lang="ar-SA" sz="2400" baseline="0" dirty="0" smtClean="0"/>
                        <a:t> منها</a:t>
                      </a:r>
                      <a:endParaRPr lang="ar-SA" sz="2400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0852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/>
                        <a:t>=SUM(A1:A6)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=SUM(A1,D2,B5 )</a:t>
                      </a:r>
                      <a:endParaRPr lang="ar-SA" sz="2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إيجاد</a:t>
                      </a:r>
                      <a:r>
                        <a:rPr lang="ar-SA" sz="2000" baseline="0" dirty="0" smtClean="0"/>
                        <a:t> مجموع نطاق</a:t>
                      </a:r>
                    </a:p>
                    <a:p>
                      <a:pPr algn="ctr" rtl="1"/>
                      <a:r>
                        <a:rPr lang="ar-SA" sz="2000" baseline="0" dirty="0" smtClean="0"/>
                        <a:t>إيجاد مجموع قيم متفرقة</a:t>
                      </a:r>
                      <a:endParaRPr lang="ar-SA" sz="2000" b="1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70852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=POWER(A1 ;2)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aseline="0" dirty="0" smtClean="0"/>
                        <a:t>دالة القوة أو الأس</a:t>
                      </a:r>
                      <a:endParaRPr lang="en-US" sz="2000" b="1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15962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=SQRT(A1)</a:t>
                      </a:r>
                      <a:endParaRPr lang="ar-SA" sz="2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إرجاع الجذر التربيعي</a:t>
                      </a:r>
                      <a:endParaRPr lang="ar-SA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15962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/>
                        <a:t>=INT(A2)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aseline="0" dirty="0" smtClean="0"/>
                        <a:t>التقريب إلى اقرب عدد صحيح</a:t>
                      </a:r>
                      <a:endParaRPr lang="en-US" sz="2400" b="1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7" name="عنوان 1"/>
          <p:cNvSpPr txBox="1">
            <a:spLocks/>
          </p:cNvSpPr>
          <p:nvPr/>
        </p:nvSpPr>
        <p:spPr>
          <a:xfrm>
            <a:off x="2267744" y="836712"/>
            <a:ext cx="5040559" cy="7920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أمثلة لدوال الرياضية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1090"/>
            <a:ext cx="864096" cy="1595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780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259632" y="1412776"/>
            <a:ext cx="6840760" cy="4310293"/>
          </a:xfrm>
        </p:spPr>
        <p:txBody>
          <a:bodyPr/>
          <a:lstStyle/>
          <a:p>
            <a:pPr marL="0" indent="0">
              <a:buNone/>
            </a:pPr>
            <a:r>
              <a:rPr lang="ar-SA" sz="28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الهدف الرئيسي من تصميم برنامج الجداول الإلكترونية </a:t>
            </a:r>
          </a:p>
          <a:p>
            <a:pPr marL="0" indent="0">
              <a:buNone/>
            </a:pPr>
            <a:r>
              <a:rPr lang="ar-SA" sz="28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 </a:t>
            </a:r>
            <a:r>
              <a:rPr lang="en-US" sz="2800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Microsoft Excel</a:t>
            </a:r>
            <a:r>
              <a:rPr lang="ar-SA" sz="28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) :</a:t>
            </a:r>
          </a:p>
          <a:p>
            <a:pPr marL="0" indent="0">
              <a:buNone/>
            </a:pPr>
            <a:endParaRPr lang="ar-SA" u="sng" dirty="0" smtClean="0">
              <a:solidFill>
                <a:schemeClr val="accent2"/>
              </a:solidFill>
            </a:endParaRPr>
          </a:p>
          <a:p>
            <a:pPr marL="0" indent="0" algn="just">
              <a:buNone/>
            </a:pPr>
            <a:r>
              <a:rPr lang="ar-SA" dirty="0" smtClean="0"/>
              <a:t> </a:t>
            </a:r>
          </a:p>
          <a:p>
            <a:pPr marL="0" indent="0" algn="just">
              <a:buNone/>
            </a:pPr>
            <a:r>
              <a:rPr lang="ar-SA" sz="2800" dirty="0" smtClean="0"/>
              <a:t>هو تخزين البيانات وإجراء العمليات الحسابية والتحليلات الإحصائية عليها وإنشاء الرسوم البيانية التي تمثلها وذلك عن طريق أوامر سهلة الاستخدام .</a:t>
            </a:r>
          </a:p>
          <a:p>
            <a:endParaRPr lang="ar-SA" dirty="0"/>
          </a:p>
        </p:txBody>
      </p:sp>
      <p:pic>
        <p:nvPicPr>
          <p:cNvPr id="5" name="صورة 4" descr="Original file ‎ (SVG file, nominally 110 × 108 pixels, file size: 4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060848"/>
            <a:ext cx="973436" cy="9557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294308" y="3346982"/>
            <a:ext cx="61286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/>
              </a:rPr>
              <a:t>برنامج الجداول الإلكترونية</a:t>
            </a:r>
            <a:endParaRPr lang="ar-SA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/>
            </a:endParaRPr>
          </a:p>
        </p:txBody>
      </p:sp>
      <p:pic>
        <p:nvPicPr>
          <p:cNvPr id="2" name="صورة 1" descr="Original file ‎ (SVG file, nominally 110 × 108 pixels, file size: 4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308" y="1124744"/>
            <a:ext cx="1800200" cy="1767406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3111407" y="1968820"/>
            <a:ext cx="20175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/>
              </a:rPr>
              <a:t>EXCEL</a:t>
            </a:r>
            <a:endParaRPr lang="ar-SA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194408" y="4725144"/>
            <a:ext cx="4933031" cy="8419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ar-SA" smtClean="0"/>
              <a:t>الجزء الثالث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6870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وان 1"/>
          <p:cNvSpPr txBox="1">
            <a:spLocks/>
          </p:cNvSpPr>
          <p:nvPr/>
        </p:nvSpPr>
        <p:spPr>
          <a:xfrm>
            <a:off x="2699792" y="1340768"/>
            <a:ext cx="5040559" cy="122413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أشهر الدوال المنطقية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8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دالة - 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IF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971600" y="2996952"/>
            <a:ext cx="7416824" cy="252376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 smtClean="0"/>
              <a:t>=IF(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logical_test</a:t>
            </a:r>
            <a:r>
              <a:rPr lang="en-US" sz="2800" b="1" dirty="0" smtClean="0"/>
              <a:t> ; 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value_if_true</a:t>
            </a:r>
            <a:r>
              <a:rPr lang="en-US" sz="2800" b="1" dirty="0" smtClean="0"/>
              <a:t>; </a:t>
            </a:r>
            <a:r>
              <a:rPr lang="en-US" sz="2800" b="1" dirty="0" smtClean="0">
                <a:solidFill>
                  <a:schemeClr val="accent2"/>
                </a:solidFill>
              </a:rPr>
              <a:t>value_if_false</a:t>
            </a:r>
            <a:r>
              <a:rPr lang="en-US" sz="2800" b="1" dirty="0" smtClean="0"/>
              <a:t>)</a:t>
            </a:r>
          </a:p>
          <a:p>
            <a:pPr algn="ctr"/>
            <a:endParaRPr lang="ar-SA" sz="2800" b="1" dirty="0" smtClean="0"/>
          </a:p>
          <a:p>
            <a:pPr algn="ctr"/>
            <a:r>
              <a:rPr lang="en-US" sz="2800" b="1" dirty="0" smtClean="0"/>
              <a:t>Ex :</a:t>
            </a:r>
            <a:endParaRPr lang="ar-SA" sz="2800" b="1" dirty="0" smtClean="0"/>
          </a:p>
          <a:p>
            <a:pPr algn="ctr"/>
            <a:endParaRPr lang="ar-SA" sz="2800" b="1" dirty="0" smtClean="0"/>
          </a:p>
          <a:p>
            <a:pPr algn="ctr"/>
            <a:r>
              <a:rPr lang="en-US" sz="2800" b="1" dirty="0" smtClean="0"/>
              <a:t>=IF(A1&gt;=60;”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YES</a:t>
            </a:r>
            <a:r>
              <a:rPr lang="en-US" sz="2800" b="1" dirty="0" smtClean="0"/>
              <a:t>”;”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NO”</a:t>
            </a:r>
            <a:r>
              <a:rPr lang="en-US" sz="2800" b="1" dirty="0" smtClean="0"/>
              <a:t>)</a:t>
            </a:r>
          </a:p>
          <a:p>
            <a:pPr algn="l"/>
            <a:endParaRPr lang="ar-S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52736"/>
            <a:ext cx="1152128" cy="1766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AutoShap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1043608" y="1600200"/>
            <a:ext cx="7128792" cy="82073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ar-SA" altLang="ar-SA" sz="2400" dirty="0" smtClean="0"/>
              <a:t>دالة شرطيه تعطي قيمة معينه</a:t>
            </a:r>
            <a:r>
              <a:rPr lang="en-US" altLang="ar-SA" sz="2400" dirty="0" smtClean="0"/>
              <a:t> </a:t>
            </a:r>
            <a:r>
              <a:rPr lang="ar-SA" altLang="ar-SA" sz="2400" dirty="0" smtClean="0"/>
              <a:t>اذا كان الشرط متحققاً و قيمة أخرى</a:t>
            </a:r>
            <a:r>
              <a:rPr lang="en-US" altLang="ar-SA" sz="2400" dirty="0" smtClean="0"/>
              <a:t> </a:t>
            </a:r>
            <a:endParaRPr lang="ar-SA" altLang="ar-SA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ar-SA" altLang="ar-SA" sz="2400" dirty="0" smtClean="0"/>
              <a:t>اذا لم يتحقق الشرط.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ar-SA" sz="2400" dirty="0" smtClean="0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36912"/>
            <a:ext cx="7272808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1" name="Rectangle 7"/>
          <p:cNvSpPr>
            <a:spLocks noGrp="1" noChangeArrowheads="1"/>
          </p:cNvSpPr>
          <p:nvPr>
            <p:ph type="title"/>
          </p:nvPr>
        </p:nvSpPr>
        <p:spPr>
          <a:xfrm>
            <a:off x="2843808" y="764704"/>
            <a:ext cx="3332961" cy="451178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ar-S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دالة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IF</a:t>
            </a:r>
          </a:p>
        </p:txBody>
      </p:sp>
    </p:spTree>
    <p:extLst>
      <p:ext uri="{BB962C8B-B14F-4D97-AF65-F5344CB8AC3E}">
        <p14:creationId xmlns:p14="http://schemas.microsoft.com/office/powerpoint/2010/main" val="189910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title"/>
          </p:nvPr>
        </p:nvSpPr>
        <p:spPr>
          <a:xfrm>
            <a:off x="2843808" y="764704"/>
            <a:ext cx="3332961" cy="451178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ar-S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دالة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IF</a:t>
            </a:r>
          </a:p>
        </p:txBody>
      </p:sp>
      <p:pic>
        <p:nvPicPr>
          <p:cNvPr id="2" name="صورة 1" descr="وسيطات الدالة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08" y="1700808"/>
            <a:ext cx="6982359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40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وسيطات الدالة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40" y="1700213"/>
            <a:ext cx="6800295" cy="3644128"/>
          </a:xfrm>
          <a:prstGeom prst="rect">
            <a:avLst/>
          </a:prstGeom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6495856" y="1132105"/>
            <a:ext cx="1547813" cy="3667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ar-SA" sz="1800" b="1" dirty="0"/>
              <a:t>الشرط </a:t>
            </a:r>
            <a:endParaRPr lang="en-US" altLang="ar-SA" sz="1800" b="1" dirty="0"/>
          </a:p>
        </p:txBody>
      </p:sp>
      <p:sp>
        <p:nvSpPr>
          <p:cNvPr id="45062" name="Line 6"/>
          <p:cNvSpPr>
            <a:spLocks noChangeShapeType="1"/>
          </p:cNvSpPr>
          <p:nvPr/>
        </p:nvSpPr>
        <p:spPr bwMode="auto">
          <a:xfrm flipH="1">
            <a:off x="6176768" y="1417278"/>
            <a:ext cx="843503" cy="99199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7519254" y="2409273"/>
            <a:ext cx="1368152" cy="6463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ar-SA"/>
            </a:defPPr>
            <a:lvl1pPr>
              <a:spcBef>
                <a:spcPct val="50000"/>
              </a:spcBef>
              <a:defRPr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ar-SA" altLang="ar-SA" dirty="0"/>
              <a:t>قيمة الخليه اذا تحقق الشرط </a:t>
            </a:r>
            <a:endParaRPr lang="en-US" altLang="ar-SA" dirty="0"/>
          </a:p>
        </p:txBody>
      </p:sp>
      <p:sp>
        <p:nvSpPr>
          <p:cNvPr id="45064" name="Line 8"/>
          <p:cNvSpPr>
            <a:spLocks noChangeShapeType="1"/>
          </p:cNvSpPr>
          <p:nvPr/>
        </p:nvSpPr>
        <p:spPr bwMode="auto">
          <a:xfrm flipH="1">
            <a:off x="7020272" y="2737937"/>
            <a:ext cx="498982" cy="49714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7472898" y="3814583"/>
            <a:ext cx="1368153" cy="6463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1800" b="1" dirty="0"/>
              <a:t>قيمة الخليه اذا لم يتحقق </a:t>
            </a:r>
            <a:endParaRPr lang="en-US" altLang="ar-SA" sz="1800" b="1" dirty="0"/>
          </a:p>
        </p:txBody>
      </p:sp>
      <p:sp>
        <p:nvSpPr>
          <p:cNvPr id="45066" name="Line 10"/>
          <p:cNvSpPr>
            <a:spLocks noChangeShapeType="1"/>
          </p:cNvSpPr>
          <p:nvPr/>
        </p:nvSpPr>
        <p:spPr bwMode="auto">
          <a:xfrm flipH="1" flipV="1">
            <a:off x="6444355" y="3271982"/>
            <a:ext cx="1028543" cy="949106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2" name="Rectangle 7"/>
          <p:cNvSpPr>
            <a:spLocks noGrp="1" noChangeArrowheads="1"/>
          </p:cNvSpPr>
          <p:nvPr>
            <p:ph type="title"/>
          </p:nvPr>
        </p:nvSpPr>
        <p:spPr>
          <a:xfrm>
            <a:off x="2843808" y="764704"/>
            <a:ext cx="3332961" cy="451178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ar-S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دالة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IF</a:t>
            </a:r>
          </a:p>
        </p:txBody>
      </p:sp>
    </p:spTree>
    <p:extLst>
      <p:ext uri="{BB962C8B-B14F-4D97-AF65-F5344CB8AC3E}">
        <p14:creationId xmlns:p14="http://schemas.microsoft.com/office/powerpoint/2010/main" val="268828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 animBg="1"/>
      <p:bldP spid="45062" grpId="0" animBg="1"/>
      <p:bldP spid="45063" grpId="0" animBg="1"/>
      <p:bldP spid="45064" grpId="0" animBg="1"/>
      <p:bldP spid="45065" grpId="0" animBg="1"/>
      <p:bldP spid="4506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89138"/>
            <a:ext cx="7560840" cy="4104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7"/>
          <p:cNvSpPr>
            <a:spLocks noGrp="1" noChangeArrowheads="1"/>
          </p:cNvSpPr>
          <p:nvPr>
            <p:ph type="title"/>
          </p:nvPr>
        </p:nvSpPr>
        <p:spPr>
          <a:xfrm>
            <a:off x="2941523" y="980728"/>
            <a:ext cx="3332961" cy="451178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ar-S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نتيجة الدالة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IF</a:t>
            </a:r>
          </a:p>
        </p:txBody>
      </p:sp>
    </p:spTree>
    <p:extLst>
      <p:ext uri="{BB962C8B-B14F-4D97-AF65-F5344CB8AC3E}">
        <p14:creationId xmlns:p14="http://schemas.microsoft.com/office/powerpoint/2010/main" val="184462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pt-BR" sz="3200" b="1" dirty="0" smtClean="0"/>
              <a:t>=</a:t>
            </a:r>
            <a:r>
              <a:rPr lang="pt-BR" sz="3200" b="1" dirty="0" smtClean="0">
                <a:solidFill>
                  <a:schemeClr val="accent2">
                    <a:lumMod val="75000"/>
                  </a:schemeClr>
                </a:solidFill>
              </a:rPr>
              <a:t>IF</a:t>
            </a:r>
            <a:r>
              <a:rPr lang="pt-BR" sz="3200" b="1" dirty="0" smtClean="0"/>
              <a:t>(H7&gt;=90;</a:t>
            </a:r>
            <a:endParaRPr lang="ar-SA" sz="3200" b="1" dirty="0" smtClean="0"/>
          </a:p>
          <a:p>
            <a:pPr algn="l">
              <a:buNone/>
            </a:pPr>
            <a:r>
              <a:rPr lang="pt-BR" sz="3200" b="1" dirty="0" smtClean="0"/>
              <a:t>"A";</a:t>
            </a:r>
            <a:r>
              <a:rPr lang="pt-BR" sz="3200" b="1" dirty="0" smtClean="0">
                <a:solidFill>
                  <a:schemeClr val="accent2">
                    <a:lumMod val="75000"/>
                  </a:schemeClr>
                </a:solidFill>
              </a:rPr>
              <a:t>IF</a:t>
            </a:r>
            <a:r>
              <a:rPr lang="pt-BR" sz="3200" b="1" dirty="0" smtClean="0"/>
              <a:t>(H7&gt;=80;</a:t>
            </a:r>
            <a:endParaRPr lang="ar-SA" sz="3200" b="1" dirty="0" smtClean="0"/>
          </a:p>
          <a:p>
            <a:pPr algn="l">
              <a:buNone/>
            </a:pPr>
            <a:r>
              <a:rPr lang="pt-BR" sz="3200" b="1" dirty="0" smtClean="0"/>
              <a:t>"B";</a:t>
            </a:r>
            <a:r>
              <a:rPr lang="pt-BR" sz="3200" b="1" dirty="0" smtClean="0">
                <a:solidFill>
                  <a:schemeClr val="accent2">
                    <a:lumMod val="75000"/>
                  </a:schemeClr>
                </a:solidFill>
              </a:rPr>
              <a:t>IF</a:t>
            </a:r>
            <a:r>
              <a:rPr lang="pt-BR" sz="3200" b="1" dirty="0" smtClean="0"/>
              <a:t>(H7&gt;=70;</a:t>
            </a:r>
            <a:endParaRPr lang="ar-SA" sz="3200" b="1" dirty="0" smtClean="0"/>
          </a:p>
          <a:p>
            <a:pPr algn="l">
              <a:buNone/>
            </a:pPr>
            <a:r>
              <a:rPr lang="pt-BR" sz="3200" b="1" dirty="0" smtClean="0"/>
              <a:t>"C";</a:t>
            </a:r>
            <a:r>
              <a:rPr lang="pt-BR" sz="3200" b="1" dirty="0" smtClean="0">
                <a:solidFill>
                  <a:schemeClr val="accent2">
                    <a:lumMod val="75000"/>
                  </a:schemeClr>
                </a:solidFill>
              </a:rPr>
              <a:t>IF</a:t>
            </a:r>
            <a:r>
              <a:rPr lang="pt-BR" sz="3200" b="1" dirty="0" smtClean="0"/>
              <a:t>(H7&gt;=60;</a:t>
            </a:r>
            <a:endParaRPr lang="ar-SA" sz="3200" b="1" dirty="0" smtClean="0"/>
          </a:p>
          <a:p>
            <a:pPr algn="l">
              <a:buNone/>
            </a:pPr>
            <a:r>
              <a:rPr lang="pt-BR" sz="3200" b="1" dirty="0" smtClean="0"/>
              <a:t>"D";"H”</a:t>
            </a:r>
            <a:endParaRPr lang="ar-SA" sz="3200" b="1" dirty="0" smtClean="0"/>
          </a:p>
          <a:p>
            <a:pPr algn="l">
              <a:buNone/>
            </a:pPr>
            <a:r>
              <a:rPr lang="pt-BR" dirty="0" smtClean="0"/>
              <a:t>))))</a:t>
            </a:r>
            <a:endParaRPr lang="ar-SA" dirty="0"/>
          </a:p>
        </p:txBody>
      </p:sp>
      <p:sp>
        <p:nvSpPr>
          <p:cNvPr id="6" name="عنوان 1"/>
          <p:cNvSpPr txBox="1">
            <a:spLocks/>
          </p:cNvSpPr>
          <p:nvPr/>
        </p:nvSpPr>
        <p:spPr>
          <a:xfrm>
            <a:off x="2123728" y="764704"/>
            <a:ext cx="5040559" cy="122413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أشهر الدوال المنطقية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9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دالة </a:t>
            </a:r>
            <a:r>
              <a:rPr lang="en-US" sz="39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IF </a:t>
            </a:r>
            <a:r>
              <a:rPr lang="ar-SA" sz="39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المتداخلة</a:t>
            </a:r>
            <a:endParaRPr lang="en-US" sz="3900" b="1" dirty="0" smtClean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764704"/>
            <a:ext cx="1152128" cy="1766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b="1" dirty="0" smtClean="0">
                <a:solidFill>
                  <a:schemeClr val="tx2">
                    <a:lumMod val="75000"/>
                  </a:schemeClr>
                </a:solidFill>
              </a:rPr>
              <a:t>أخطاء الصيغ </a:t>
            </a:r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5936821"/>
              </p:ext>
            </p:extLst>
          </p:nvPr>
        </p:nvGraphicFramePr>
        <p:xfrm>
          <a:off x="1115616" y="1916832"/>
          <a:ext cx="7128792" cy="3960439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35643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643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39333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/>
                        <a:t>الخطأ</a:t>
                      </a:r>
                      <a:endParaRPr lang="ar-S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/>
                        <a:t>المعنى</a:t>
                      </a:r>
                      <a:endParaRPr lang="ar-SA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6851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 smtClean="0"/>
                        <a:t>#NAME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صحح اسم النطاق</a:t>
                      </a:r>
                      <a:r>
                        <a:rPr lang="ar-SA" sz="2000" b="1" baseline="0" dirty="0" smtClean="0"/>
                        <a:t> . إملاء خاطئ</a:t>
                      </a:r>
                      <a:endParaRPr lang="ar-SA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6851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 smtClean="0"/>
                        <a:t>#N/A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صيغة غير متاحة</a:t>
                      </a:r>
                      <a:r>
                        <a:rPr lang="ar-SA" sz="2000" b="1" baseline="0" dirty="0" smtClean="0"/>
                        <a:t> , تاكد من وجود قيمة.</a:t>
                      </a:r>
                      <a:endParaRPr lang="ar-SA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6851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 smtClean="0"/>
                        <a:t>#REF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مرجع الخلية غير صالح .</a:t>
                      </a:r>
                      <a:endParaRPr lang="ar-SA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6851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 smtClean="0"/>
                        <a:t>#VALUE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المعامل</a:t>
                      </a:r>
                      <a:r>
                        <a:rPr lang="ar-SA" sz="2000" b="1" baseline="0" dirty="0" smtClean="0"/>
                        <a:t> خطأ .</a:t>
                      </a:r>
                      <a:endParaRPr lang="ar-SA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6851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 smtClean="0"/>
                        <a:t>#DIV/0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لا يصح القسمة على الصفر</a:t>
                      </a:r>
                      <a:r>
                        <a:rPr lang="ar-SA" sz="2000" b="1" baseline="0" dirty="0" smtClean="0"/>
                        <a:t> .</a:t>
                      </a:r>
                      <a:endParaRPr lang="ar-SA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6851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 smtClean="0"/>
                        <a:t>###########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العمود ضيق لذلك زد عرض العمود .</a:t>
                      </a:r>
                      <a:endParaRPr lang="ar-SA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وان 1"/>
          <p:cNvSpPr txBox="1">
            <a:spLocks/>
          </p:cNvSpPr>
          <p:nvPr/>
        </p:nvSpPr>
        <p:spPr>
          <a:xfrm>
            <a:off x="1619672" y="1196752"/>
            <a:ext cx="6190830" cy="91001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ar-SA" b="1" dirty="0">
                <a:solidFill>
                  <a:schemeClr val="accent2"/>
                </a:solidFill>
              </a:rPr>
              <a:t>المخططات البيانية (</a:t>
            </a:r>
            <a:r>
              <a:rPr lang="en-US" b="1" dirty="0">
                <a:solidFill>
                  <a:schemeClr val="accent2"/>
                </a:solidFill>
              </a:rPr>
              <a:t>Chart </a:t>
            </a:r>
            <a:r>
              <a:rPr lang="ar-SA" b="1" dirty="0">
                <a:solidFill>
                  <a:schemeClr val="accent2"/>
                </a:solidFill>
              </a:rPr>
              <a:t>) </a:t>
            </a:r>
            <a:endParaRPr lang="ar-SA" sz="4000" dirty="0">
              <a:solidFill>
                <a:schemeClr val="accent2"/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l="5261" t="6901" r="20172" b="49799"/>
          <a:stretch/>
        </p:blipFill>
        <p:spPr>
          <a:xfrm>
            <a:off x="1187624" y="2348880"/>
            <a:ext cx="6840760" cy="316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31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75656" y="1340768"/>
            <a:ext cx="6336704" cy="4179876"/>
          </a:xfrm>
        </p:spPr>
        <p:txBody>
          <a:bodyPr/>
          <a:lstStyle/>
          <a:p>
            <a:r>
              <a:rPr lang="ar-SA" sz="3600" b="1" u="sng" dirty="0" smtClean="0">
                <a:solidFill>
                  <a:schemeClr val="accent2"/>
                </a:solidFill>
              </a:rPr>
              <a:t>المخططات البيانية (</a:t>
            </a:r>
            <a:r>
              <a:rPr lang="en-US" sz="3600" b="1" u="sng" dirty="0" smtClean="0">
                <a:solidFill>
                  <a:schemeClr val="accent2"/>
                </a:solidFill>
              </a:rPr>
              <a:t>Chart </a:t>
            </a:r>
            <a:r>
              <a:rPr lang="ar-SA" sz="3600" b="1" u="sng" dirty="0" smtClean="0">
                <a:solidFill>
                  <a:schemeClr val="accent2"/>
                </a:solidFill>
              </a:rPr>
              <a:t>) </a:t>
            </a:r>
            <a:r>
              <a:rPr lang="ar-SA" sz="3200" dirty="0" smtClean="0">
                <a:solidFill>
                  <a:schemeClr val="accent2"/>
                </a:solidFill>
              </a:rPr>
              <a:t>: </a:t>
            </a:r>
          </a:p>
          <a:p>
            <a:pPr>
              <a:buNone/>
            </a:pPr>
            <a:r>
              <a:rPr lang="ar-SA" dirty="0" smtClean="0">
                <a:solidFill>
                  <a:schemeClr val="accent2"/>
                </a:solidFill>
              </a:rPr>
              <a:t>  </a:t>
            </a:r>
            <a:r>
              <a:rPr lang="ar-SA" dirty="0" smtClean="0"/>
              <a:t>هي تمثيل للبيانات التي تشتمل عليها ورقة العمل برسوم وأشكال بيانية مختلفة .</a:t>
            </a:r>
          </a:p>
          <a:p>
            <a:pPr>
              <a:buNone/>
            </a:pPr>
            <a:r>
              <a:rPr lang="ar-SA" dirty="0" smtClean="0"/>
              <a:t>      منها على سبيل المثال :</a:t>
            </a:r>
          </a:p>
          <a:p>
            <a:r>
              <a:rPr lang="ar-SA" dirty="0" smtClean="0"/>
              <a:t>التمثيل البياني بالأعمدة (</a:t>
            </a:r>
            <a:r>
              <a:rPr lang="en-US" dirty="0" smtClean="0"/>
              <a:t>Column</a:t>
            </a:r>
            <a:r>
              <a:rPr lang="ar-SA" dirty="0" smtClean="0"/>
              <a:t>).</a:t>
            </a:r>
          </a:p>
          <a:p>
            <a:r>
              <a:rPr lang="ar-SA" dirty="0" smtClean="0"/>
              <a:t>الأشكال الدائرية (</a:t>
            </a:r>
            <a:r>
              <a:rPr lang="en-US" dirty="0" smtClean="0"/>
              <a:t>Pie</a:t>
            </a:r>
            <a:r>
              <a:rPr lang="ar-SA" dirty="0" smtClean="0"/>
              <a:t>).</a:t>
            </a:r>
          </a:p>
          <a:p>
            <a:r>
              <a:rPr lang="ar-SA" dirty="0" smtClean="0"/>
              <a:t>المساحة (</a:t>
            </a:r>
            <a:r>
              <a:rPr lang="en-US" dirty="0" smtClean="0"/>
              <a:t>Area</a:t>
            </a:r>
            <a:r>
              <a:rPr lang="ar-SA" dirty="0" smtClean="0"/>
              <a:t>).</a:t>
            </a:r>
            <a:endParaRPr lang="ar-SA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869160"/>
            <a:ext cx="5544616" cy="911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b="11111"/>
          <a:stretch/>
        </p:blipFill>
        <p:spPr>
          <a:xfrm>
            <a:off x="755576" y="1268760"/>
            <a:ext cx="7823368" cy="5040560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267744" y="404664"/>
            <a:ext cx="4341073" cy="71973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7500" lnSpcReduction="1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ar-S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شاشة البدء 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20590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مخطط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2941509"/>
              </p:ext>
            </p:extLst>
          </p:nvPr>
        </p:nvGraphicFramePr>
        <p:xfrm>
          <a:off x="1331640" y="3573016"/>
          <a:ext cx="3456383" cy="2207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334" y="1268760"/>
            <a:ext cx="4902371" cy="201622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55519" y="3861048"/>
            <a:ext cx="231282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 smtClean="0"/>
              <a:t>تمثيل جدول بيانات برسم بياني</a:t>
            </a:r>
            <a:endParaRPr lang="ar-SA" sz="2400" dirty="0"/>
          </a:p>
        </p:txBody>
      </p:sp>
      <p:cxnSp>
        <p:nvCxnSpPr>
          <p:cNvPr id="8" name="Elbow Connector 7"/>
          <p:cNvCxnSpPr/>
          <p:nvPr/>
        </p:nvCxnSpPr>
        <p:spPr>
          <a:xfrm rot="5400000">
            <a:off x="1613931" y="2210605"/>
            <a:ext cx="1296144" cy="852614"/>
          </a:xfrm>
          <a:prstGeom prst="bentConnector3">
            <a:avLst>
              <a:gd name="adj1" fmla="val -2434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30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23031" y="836712"/>
            <a:ext cx="4937201" cy="720080"/>
          </a:xfrm>
          <a:solidFill>
            <a:schemeClr val="accent4">
              <a:lumMod val="75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ar-S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أدوات المخطط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79442" y="1988818"/>
            <a:ext cx="6196405" cy="2029823"/>
          </a:xfrm>
        </p:spPr>
        <p:txBody>
          <a:bodyPr numCol="1">
            <a:noAutofit/>
          </a:bodyPr>
          <a:lstStyle/>
          <a:p>
            <a:r>
              <a:rPr lang="ar-SA" dirty="0" smtClean="0">
                <a:solidFill>
                  <a:srgbClr val="C00000"/>
                </a:solidFill>
              </a:rPr>
              <a:t>التصميم :</a:t>
            </a:r>
            <a:endParaRPr lang="en-US" dirty="0" smtClean="0">
              <a:solidFill>
                <a:srgbClr val="C0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ar-SA" dirty="0" smtClean="0"/>
              <a:t>تغيير الألوان .</a:t>
            </a:r>
          </a:p>
          <a:p>
            <a:pPr marL="457200" indent="-457200">
              <a:buFont typeface="+mj-lt"/>
              <a:buAutoNum type="arabicPeriod"/>
            </a:pPr>
            <a:r>
              <a:rPr lang="ar-SA" dirty="0" smtClean="0"/>
              <a:t>تخطيط سريع .</a:t>
            </a:r>
          </a:p>
          <a:p>
            <a:pPr marL="457200" indent="-457200">
              <a:buFont typeface="+mj-lt"/>
              <a:buAutoNum type="arabicPeriod"/>
            </a:pPr>
            <a:r>
              <a:rPr lang="ar-SA" dirty="0" smtClean="0"/>
              <a:t>نقل المخطط .</a:t>
            </a:r>
            <a:endParaRPr lang="ar-SA" dirty="0"/>
          </a:p>
          <a:p>
            <a:r>
              <a:rPr lang="ar-SA" dirty="0" smtClean="0">
                <a:solidFill>
                  <a:srgbClr val="C00000"/>
                </a:solidFill>
              </a:rPr>
              <a:t>التنسيق :</a:t>
            </a:r>
          </a:p>
          <a:p>
            <a:r>
              <a:rPr lang="ar-SA" dirty="0" smtClean="0"/>
              <a:t>أنماط الاشكال .</a:t>
            </a:r>
          </a:p>
          <a:p>
            <a:pPr algn="r"/>
            <a:r>
              <a:rPr lang="ar-SA" dirty="0" smtClean="0"/>
              <a:t>أنماط </a:t>
            </a:r>
            <a:r>
              <a:rPr lang="en-US" dirty="0" smtClean="0"/>
              <a:t>WordArt</a:t>
            </a:r>
            <a:r>
              <a:rPr lang="ar-SA" dirty="0" smtClean="0"/>
              <a:t> 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847240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1" y="908720"/>
            <a:ext cx="5040560" cy="504056"/>
          </a:xfrm>
          <a:solidFill>
            <a:schemeClr val="accent4">
              <a:lumMod val="75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ar-S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ضبط خصائص </a:t>
            </a:r>
            <a:r>
              <a:rPr lang="ar-S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الصفحة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2119257"/>
            <a:ext cx="6687845" cy="3603812"/>
          </a:xfrm>
        </p:spPr>
        <p:txBody>
          <a:bodyPr/>
          <a:lstStyle/>
          <a:p>
            <a:r>
              <a:rPr lang="ar-SA" dirty="0" smtClean="0"/>
              <a:t>ضبط اتجاه الطباعة.</a:t>
            </a:r>
          </a:p>
          <a:p>
            <a:r>
              <a:rPr lang="ar-SA" dirty="0" smtClean="0"/>
              <a:t>حجم الصفحة .</a:t>
            </a:r>
          </a:p>
          <a:p>
            <a:r>
              <a:rPr lang="ar-SA" dirty="0" smtClean="0"/>
              <a:t>ضبط هوامش الصفحة . </a:t>
            </a:r>
          </a:p>
        </p:txBody>
      </p:sp>
    </p:spTree>
    <p:extLst>
      <p:ext uri="{BB962C8B-B14F-4D97-AF65-F5344CB8AC3E}">
        <p14:creationId xmlns:p14="http://schemas.microsoft.com/office/powerpoint/2010/main" val="235029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b="15606"/>
          <a:stretch/>
        </p:blipFill>
        <p:spPr>
          <a:xfrm>
            <a:off x="945814" y="1415843"/>
            <a:ext cx="7154577" cy="4528543"/>
          </a:xfrm>
          <a:prstGeom prst="rect">
            <a:avLst/>
          </a:prstGeom>
        </p:spPr>
      </p:pic>
      <p:sp>
        <p:nvSpPr>
          <p:cNvPr id="6149" name="Line 5"/>
          <p:cNvSpPr>
            <a:spLocks noChangeShapeType="1"/>
          </p:cNvSpPr>
          <p:nvPr/>
        </p:nvSpPr>
        <p:spPr bwMode="auto">
          <a:xfrm>
            <a:off x="2699793" y="2618145"/>
            <a:ext cx="2592288" cy="51730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5363791" y="2952094"/>
            <a:ext cx="1728787" cy="36671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sz="1800" b="1" dirty="0"/>
              <a:t>شريط الصيغة</a:t>
            </a:r>
            <a:endParaRPr lang="en-US" sz="1800" b="1" dirty="0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1763688" y="2780928"/>
            <a:ext cx="795954" cy="64979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3650264" y="906744"/>
            <a:ext cx="1241992" cy="36933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sz="1800" b="1" dirty="0"/>
              <a:t>شريط العنوان</a:t>
            </a:r>
            <a:endParaRPr lang="en-US" sz="1800" b="1" dirty="0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 flipH="1">
            <a:off x="5796135" y="1249486"/>
            <a:ext cx="398083" cy="81136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6902438" y="894800"/>
            <a:ext cx="1728788" cy="36671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sz="1800" b="1" dirty="0"/>
              <a:t>شريط القوائم</a:t>
            </a:r>
            <a:endParaRPr lang="en-US" sz="1800" b="1" dirty="0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 flipH="1">
            <a:off x="4465430" y="1273456"/>
            <a:ext cx="322594" cy="14500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5013749" y="906744"/>
            <a:ext cx="1728788" cy="36671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sz="1800" b="1" dirty="0"/>
              <a:t>شريط  </a:t>
            </a:r>
            <a:r>
              <a:rPr lang="ar-SA" sz="1800" b="1" dirty="0" smtClean="0"/>
              <a:t>أدوات القائمة</a:t>
            </a:r>
            <a:endParaRPr lang="en-US" sz="1800" b="1" dirty="0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 flipH="1">
            <a:off x="7308303" y="1276494"/>
            <a:ext cx="458528" cy="4243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4" name="TextBox 13"/>
          <p:cNvSpPr txBox="1"/>
          <p:nvPr/>
        </p:nvSpPr>
        <p:spPr>
          <a:xfrm>
            <a:off x="2580090" y="3573016"/>
            <a:ext cx="2853566" cy="1815882"/>
          </a:xfrm>
          <a:prstGeom prst="rect">
            <a:avLst/>
          </a:prstGeom>
          <a:solidFill>
            <a:schemeClr val="accent4">
              <a:lumMod val="75000"/>
            </a:schemeClr>
          </a:solidFill>
          <a:ln w="76200" cmpd="sng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</a:rPr>
              <a:t>عنوان الخلية :</a:t>
            </a:r>
          </a:p>
          <a:p>
            <a:pPr algn="ctr"/>
            <a:r>
              <a:rPr lang="ar-SA" sz="2800" dirty="0" smtClean="0">
                <a:solidFill>
                  <a:schemeClr val="bg1"/>
                </a:solidFill>
              </a:rPr>
              <a:t>يبدا بأسم العمود</a:t>
            </a:r>
          </a:p>
          <a:p>
            <a:pPr algn="ctr"/>
            <a:r>
              <a:rPr lang="ar-SA" sz="2800" dirty="0" smtClean="0">
                <a:solidFill>
                  <a:schemeClr val="bg1"/>
                </a:solidFill>
              </a:rPr>
              <a:t>ثم رقم الصف 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A1 </a:t>
            </a:r>
            <a:endParaRPr lang="ar-SA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2492895"/>
            <a:ext cx="792088" cy="288033"/>
          </a:xfrm>
          <a:prstGeom prst="rect">
            <a:avLst/>
          </a:prstGeom>
          <a:solidFill>
            <a:schemeClr val="accent4">
              <a:lumMod val="75000"/>
              <a:alpha val="0"/>
            </a:schemeClr>
          </a:solidFill>
          <a:ln w="25400" cmpd="sng">
            <a:solidFill>
              <a:schemeClr val="accent2"/>
            </a:solidFill>
          </a:ln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2401464" y="260648"/>
            <a:ext cx="4341073" cy="503709"/>
          </a:xfrm>
          <a:solidFill>
            <a:schemeClr val="accent4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ar-S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أجزاء ورقة العمل 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507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  <p:bldP spid="6150" grpId="0" animBg="1"/>
      <p:bldP spid="6151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/>
          <a:srcRect b="7351"/>
          <a:stretch/>
        </p:blipFill>
        <p:spPr>
          <a:xfrm>
            <a:off x="731519" y="750756"/>
            <a:ext cx="7584897" cy="5270532"/>
          </a:xfrm>
          <a:prstGeom prst="rect">
            <a:avLst/>
          </a:prstGeom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3684507" y="2808106"/>
            <a:ext cx="1470058" cy="36933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ar-SA" sz="1800" b="1" dirty="0"/>
              <a:t>عناوين </a:t>
            </a:r>
            <a:r>
              <a:rPr lang="ar-SA" altLang="ar-SA" sz="1800" b="1" dirty="0" smtClean="0"/>
              <a:t>الأعمدة</a:t>
            </a:r>
            <a:endParaRPr lang="en-US" altLang="ar-SA" sz="1800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971600" y="3725505"/>
            <a:ext cx="1008112" cy="1876279"/>
            <a:chOff x="971600" y="3725505"/>
            <a:chExt cx="1008112" cy="1876279"/>
          </a:xfrm>
        </p:grpSpPr>
        <p:sp>
          <p:nvSpPr>
            <p:cNvPr id="6151" name="Line 7"/>
            <p:cNvSpPr>
              <a:spLocks noChangeShapeType="1"/>
            </p:cNvSpPr>
            <p:nvPr/>
          </p:nvSpPr>
          <p:spPr bwMode="auto">
            <a:xfrm flipH="1" flipV="1">
              <a:off x="971600" y="3725505"/>
              <a:ext cx="1008112" cy="53096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6154" name="Line 10"/>
            <p:cNvSpPr>
              <a:spLocks noChangeShapeType="1"/>
            </p:cNvSpPr>
            <p:nvPr/>
          </p:nvSpPr>
          <p:spPr bwMode="auto">
            <a:xfrm flipH="1">
              <a:off x="1907704" y="4256473"/>
              <a:ext cx="72008" cy="13453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2188662" y="3905246"/>
            <a:ext cx="1463040" cy="36933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ar-SA" sz="1800" b="1" dirty="0"/>
              <a:t>شريط </a:t>
            </a:r>
            <a:r>
              <a:rPr lang="ar-SA" altLang="ar-SA" sz="1800" b="1" dirty="0" smtClean="0"/>
              <a:t>التصفح</a:t>
            </a:r>
            <a:endParaRPr lang="en-US" altLang="ar-SA" sz="1800" b="1" dirty="0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>
            <a:off x="6912260" y="5102154"/>
            <a:ext cx="396044" cy="42996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6356506" y="3564364"/>
            <a:ext cx="1327310" cy="36671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1800" b="1" dirty="0"/>
              <a:t>أرقام الصفوف</a:t>
            </a:r>
            <a:endParaRPr lang="en-US" altLang="ar-SA" sz="1800" b="1" dirty="0"/>
          </a:p>
        </p:txBody>
      </p:sp>
      <p:grpSp>
        <p:nvGrpSpPr>
          <p:cNvPr id="15" name="Group 14"/>
          <p:cNvGrpSpPr/>
          <p:nvPr/>
        </p:nvGrpSpPr>
        <p:grpSpPr>
          <a:xfrm>
            <a:off x="1475656" y="2303900"/>
            <a:ext cx="6121400" cy="503238"/>
            <a:chOff x="684213" y="2133600"/>
            <a:chExt cx="6121400" cy="503238"/>
          </a:xfrm>
        </p:grpSpPr>
        <p:sp>
          <p:nvSpPr>
            <p:cNvPr id="16" name="Line 7"/>
            <p:cNvSpPr>
              <a:spLocks noChangeShapeType="1"/>
            </p:cNvSpPr>
            <p:nvPr/>
          </p:nvSpPr>
          <p:spPr bwMode="auto">
            <a:xfrm>
              <a:off x="684213" y="2349500"/>
              <a:ext cx="611981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7" name="Line 8"/>
            <p:cNvSpPr>
              <a:spLocks noChangeShapeType="1"/>
            </p:cNvSpPr>
            <p:nvPr/>
          </p:nvSpPr>
          <p:spPr bwMode="auto">
            <a:xfrm flipV="1">
              <a:off x="6804025" y="2133600"/>
              <a:ext cx="1588" cy="2159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 flipV="1">
              <a:off x="684213" y="2133600"/>
              <a:ext cx="1587" cy="2159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9" name="Line 11"/>
            <p:cNvSpPr>
              <a:spLocks noChangeShapeType="1"/>
            </p:cNvSpPr>
            <p:nvPr/>
          </p:nvSpPr>
          <p:spPr bwMode="auto">
            <a:xfrm>
              <a:off x="3635375" y="2349500"/>
              <a:ext cx="0" cy="28733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20" name="Group 19"/>
          <p:cNvGrpSpPr/>
          <p:nvPr/>
        </p:nvGrpSpPr>
        <p:grpSpPr>
          <a:xfrm flipH="1">
            <a:off x="7683816" y="2600739"/>
            <a:ext cx="463336" cy="2609013"/>
            <a:chOff x="468313" y="2492375"/>
            <a:chExt cx="574675" cy="3529013"/>
          </a:xfrm>
        </p:grpSpPr>
        <p:sp>
          <p:nvSpPr>
            <p:cNvPr id="21" name="Line 13"/>
            <p:cNvSpPr>
              <a:spLocks noChangeShapeType="1"/>
            </p:cNvSpPr>
            <p:nvPr/>
          </p:nvSpPr>
          <p:spPr bwMode="auto">
            <a:xfrm>
              <a:off x="468313" y="6021388"/>
              <a:ext cx="2159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" name="Line 14"/>
            <p:cNvSpPr>
              <a:spLocks noChangeShapeType="1"/>
            </p:cNvSpPr>
            <p:nvPr/>
          </p:nvSpPr>
          <p:spPr bwMode="auto">
            <a:xfrm flipV="1">
              <a:off x="684213" y="2492375"/>
              <a:ext cx="0" cy="35290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" name="Line 17"/>
            <p:cNvSpPr>
              <a:spLocks noChangeShapeType="1"/>
            </p:cNvSpPr>
            <p:nvPr/>
          </p:nvSpPr>
          <p:spPr bwMode="auto">
            <a:xfrm flipH="1">
              <a:off x="684213" y="4005263"/>
              <a:ext cx="35877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4" name="Line 18"/>
            <p:cNvSpPr>
              <a:spLocks noChangeShapeType="1"/>
            </p:cNvSpPr>
            <p:nvPr/>
          </p:nvSpPr>
          <p:spPr bwMode="auto">
            <a:xfrm>
              <a:off x="468313" y="2492375"/>
              <a:ext cx="2159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5737496" y="4732822"/>
            <a:ext cx="1122826" cy="36933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1800" b="1" dirty="0" smtClean="0"/>
              <a:t>أوراق العمل</a:t>
            </a:r>
            <a:endParaRPr lang="en-US" altLang="ar-SA" sz="1800" b="1" dirty="0"/>
          </a:p>
        </p:txBody>
      </p:sp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2401464" y="260648"/>
            <a:ext cx="4341073" cy="503709"/>
          </a:xfrm>
          <a:solidFill>
            <a:schemeClr val="accent4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ar-S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أجزاء ورقة العمل 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897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animBg="1"/>
      <p:bldP spid="6155" grpId="0" animBg="1"/>
      <p:bldP spid="6156" grpId="0" animBg="1"/>
      <p:bldP spid="6157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776" y="836712"/>
            <a:ext cx="4341073" cy="667202"/>
          </a:xfrm>
          <a:solidFill>
            <a:schemeClr val="accent4">
              <a:lumMod val="75000"/>
            </a:schemeClr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ar-S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مصنف اكسيل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63040" y="2119257"/>
            <a:ext cx="6709360" cy="3603812"/>
          </a:xfrm>
        </p:spPr>
        <p:txBody>
          <a:bodyPr/>
          <a:lstStyle/>
          <a:p>
            <a:pPr eaLnBrk="1" hangingPunct="1"/>
            <a:r>
              <a:rPr lang="ar-SA" altLang="ar-SA" dirty="0" smtClean="0"/>
              <a:t>يتكون المصنف </a:t>
            </a:r>
            <a:r>
              <a:rPr lang="en-US" altLang="ar-SA" dirty="0" smtClean="0"/>
              <a:t>Book</a:t>
            </a:r>
            <a:r>
              <a:rPr lang="ar-SA" altLang="ar-SA" dirty="0" smtClean="0"/>
              <a:t> من ثلاث  أوراق عمل </a:t>
            </a:r>
            <a:r>
              <a:rPr lang="en-US" altLang="ar-SA" dirty="0" smtClean="0"/>
              <a:t>Worksheet</a:t>
            </a:r>
            <a:r>
              <a:rPr lang="ar-SA" altLang="ar-SA" dirty="0" smtClean="0"/>
              <a:t>.</a:t>
            </a:r>
          </a:p>
          <a:p>
            <a:pPr eaLnBrk="1" hangingPunct="1"/>
            <a:r>
              <a:rPr lang="ar-SA" altLang="ar-SA" dirty="0" smtClean="0"/>
              <a:t>ورقة العمل الواحدة عبارة عن جدوال تتكون من اعمدة وصفوف عناوين الاعمدة هي الاحرف الابجدية الانجليزية حيث عدد الاعمدة هي 256 عمود اما الصفوف فهي مرقمه بالتسلسل 1-65536.</a:t>
            </a:r>
          </a:p>
          <a:p>
            <a:pPr eaLnBrk="1" hangingPunct="1"/>
            <a:r>
              <a:rPr lang="ar-SA" altLang="ar-SA" dirty="0" smtClean="0"/>
              <a:t>وكل خلية هي نتيجة تقاطع العمود مع الصف مثلاً الخلية </a:t>
            </a:r>
            <a:r>
              <a:rPr lang="en-US" altLang="ar-SA" dirty="0" smtClean="0"/>
              <a:t>A1 </a:t>
            </a:r>
            <a:r>
              <a:rPr lang="ar-SA" altLang="ar-SA" dirty="0" smtClean="0"/>
              <a:t> هي الخليه في العمود </a:t>
            </a:r>
            <a:r>
              <a:rPr lang="en-US" altLang="ar-SA" dirty="0" smtClean="0"/>
              <a:t> A </a:t>
            </a:r>
            <a:r>
              <a:rPr lang="ar-SA" altLang="ar-SA" dirty="0" smtClean="0"/>
              <a:t>و الصف رقم 1.</a:t>
            </a:r>
            <a:endParaRPr lang="en-US" altLang="ar-SA" dirty="0" smtClean="0"/>
          </a:p>
        </p:txBody>
      </p:sp>
    </p:spTree>
    <p:extLst>
      <p:ext uri="{BB962C8B-B14F-4D97-AF65-F5344CB8AC3E}">
        <p14:creationId xmlns:p14="http://schemas.microsoft.com/office/powerpoint/2010/main" val="197472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sz="3200" dirty="0" smtClean="0"/>
              <a:t>إنشاء مستند جديد .</a:t>
            </a:r>
          </a:p>
          <a:p>
            <a:r>
              <a:rPr lang="ar-SA" sz="3200" dirty="0" smtClean="0"/>
              <a:t>حفظ مستند باسم .</a:t>
            </a:r>
          </a:p>
          <a:p>
            <a:r>
              <a:rPr lang="ar-SA" sz="3200" dirty="0" smtClean="0"/>
              <a:t>فتح مستند تم حفظه مسبقا .</a:t>
            </a:r>
          </a:p>
          <a:p>
            <a:r>
              <a:rPr lang="ar-SA" sz="3200" dirty="0" smtClean="0"/>
              <a:t>إعادة تسمية أوراق العمل , حذفها ,  نسخها .</a:t>
            </a:r>
          </a:p>
          <a:p>
            <a:r>
              <a:rPr lang="ar-SA" sz="3200" dirty="0" smtClean="0"/>
              <a:t>تجميد الألواح .</a:t>
            </a:r>
          </a:p>
          <a:p>
            <a:endParaRPr lang="ar-SA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760" y="764704"/>
            <a:ext cx="4341073" cy="667202"/>
          </a:xfrm>
          <a:solidFill>
            <a:schemeClr val="accent4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ar-S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بدء العمل مع اكسيل 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806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" y="-228600"/>
            <a:ext cx="9753600" cy="7315200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236296" y="2980860"/>
            <a:ext cx="1656184" cy="253637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ar-SA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انشاء مصنف جديد</a:t>
            </a:r>
            <a:endParaRPr lang="en-US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576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8" t="20601" b="24800"/>
          <a:stretch/>
        </p:blipFill>
        <p:spPr>
          <a:xfrm>
            <a:off x="827584" y="836712"/>
            <a:ext cx="7452320" cy="4282330"/>
          </a:xfrm>
          <a:prstGeom prst="rect">
            <a:avLst/>
          </a:prstGeom>
        </p:spPr>
      </p:pic>
      <p:sp>
        <p:nvSpPr>
          <p:cNvPr id="3" name="Rectangle 80"/>
          <p:cNvSpPr txBox="1">
            <a:spLocks noChangeArrowheads="1"/>
          </p:cNvSpPr>
          <p:nvPr/>
        </p:nvSpPr>
        <p:spPr>
          <a:xfrm>
            <a:off x="2627784" y="5300414"/>
            <a:ext cx="4258816" cy="79288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>
            <a:normAutofit fontScale="975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ar-S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تعبئة الخلايا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457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دبوس تثبيت">
  <a:themeElements>
    <a:clrScheme name="دبوس تثبيت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دبوس تثبيت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دبوس تثبيت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683</TotalTime>
  <Words>703</Words>
  <Application>Microsoft Office PowerPoint</Application>
  <PresentationFormat>On-screen Show (4:3)</PresentationFormat>
  <Paragraphs>187</Paragraphs>
  <Slides>32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دبوس تثبيت</vt:lpstr>
      <vt:lpstr>الجزء الأول</vt:lpstr>
      <vt:lpstr>PowerPoint Presentation</vt:lpstr>
      <vt:lpstr>PowerPoint Presentation</vt:lpstr>
      <vt:lpstr>أجزاء ورقة العمل </vt:lpstr>
      <vt:lpstr>أجزاء ورقة العمل </vt:lpstr>
      <vt:lpstr>مصنف اكسيل</vt:lpstr>
      <vt:lpstr>بدء العمل مع اكسيل </vt:lpstr>
      <vt:lpstr>انشاء مصنف جديد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الصيغ الجاهزة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دالة IF</vt:lpstr>
      <vt:lpstr>دالة IF</vt:lpstr>
      <vt:lpstr>دالة IF</vt:lpstr>
      <vt:lpstr>نتيجة الدالة IF</vt:lpstr>
      <vt:lpstr>PowerPoint Presentation</vt:lpstr>
      <vt:lpstr>أخطاء الصيغ </vt:lpstr>
      <vt:lpstr>PowerPoint Presentation</vt:lpstr>
      <vt:lpstr>PowerPoint Presentation</vt:lpstr>
      <vt:lpstr>PowerPoint Presentation</vt:lpstr>
      <vt:lpstr>أدوات المخطط</vt:lpstr>
      <vt:lpstr>ضبط خصائص الصفحة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USER</cp:lastModifiedBy>
  <cp:revision>59</cp:revision>
  <dcterms:created xsi:type="dcterms:W3CDTF">2012-03-02T14:49:28Z</dcterms:created>
  <dcterms:modified xsi:type="dcterms:W3CDTF">2018-09-03T14:29:06Z</dcterms:modified>
</cp:coreProperties>
</file>