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8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24E7AC5B-56D1-4633-A88B-897AA22E4873}" type="datetimeFigureOut">
              <a:rPr lang="ar-SA" smtClean="0"/>
              <a:t>24/04/1435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E67C76BA-17DC-4079-99EC-F729E65AED18}" type="slidenum">
              <a:rPr lang="ar-SA" smtClean="0"/>
              <a:t>‹#›</a:t>
            </a:fld>
            <a:endParaRPr lang="ar-SA"/>
          </a:p>
        </p:txBody>
      </p:sp>
      <p:sp>
        <p:nvSpPr>
          <p:cNvPr id="21" name="مستطيل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مستطيل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مستطيل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7AC5B-56D1-4633-A88B-897AA22E4873}" type="datetimeFigureOut">
              <a:rPr lang="ar-SA" smtClean="0"/>
              <a:t>24/04/1435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C76BA-17DC-4079-99EC-F729E65AED1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7AC5B-56D1-4633-A88B-897AA22E4873}" type="datetimeFigureOut">
              <a:rPr lang="ar-SA" smtClean="0"/>
              <a:t>24/04/1435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C76BA-17DC-4079-99EC-F729E65AED18}" type="slidenum">
              <a:rPr lang="ar-SA" smtClean="0"/>
              <a:t>‹#›</a:t>
            </a:fld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مثلث متساوي الساقين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7AC5B-56D1-4633-A88B-897AA22E4873}" type="datetimeFigureOut">
              <a:rPr lang="ar-SA" smtClean="0"/>
              <a:t>24/04/1435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C76BA-17DC-4079-99EC-F729E65AED18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24E7AC5B-56D1-4633-A88B-897AA22E4873}" type="datetimeFigureOut">
              <a:rPr lang="ar-SA" smtClean="0"/>
              <a:t>24/04/1435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E67C76BA-17DC-4079-99EC-F729E65AED18}" type="slidenum">
              <a:rPr lang="ar-SA" smtClean="0"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7AC5B-56D1-4633-A88B-897AA22E4873}" type="datetimeFigureOut">
              <a:rPr lang="ar-SA" smtClean="0"/>
              <a:t>24/04/1435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C76BA-17DC-4079-99EC-F729E65AED18}" type="slidenum">
              <a:rPr lang="ar-SA" smtClean="0"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7AC5B-56D1-4633-A88B-897AA22E4873}" type="datetimeFigureOut">
              <a:rPr lang="ar-SA" smtClean="0"/>
              <a:t>24/04/1435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C76BA-17DC-4079-99EC-F729E65AED18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7AC5B-56D1-4633-A88B-897AA22E4873}" type="datetimeFigureOut">
              <a:rPr lang="ar-SA" smtClean="0"/>
              <a:t>24/04/1435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C76BA-17DC-4079-99EC-F729E65AED18}" type="slidenum">
              <a:rPr lang="ar-SA" smtClean="0"/>
              <a:t>‹#›</a:t>
            </a:fld>
            <a:endParaRPr lang="ar-SA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7AC5B-56D1-4633-A88B-897AA22E4873}" type="datetimeFigureOut">
              <a:rPr lang="ar-SA" smtClean="0"/>
              <a:t>24/04/1435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C76BA-17DC-4079-99EC-F729E65AED18}" type="slidenum">
              <a:rPr lang="ar-SA" smtClean="0"/>
              <a:t>‹#›</a:t>
            </a:fld>
            <a:endParaRPr lang="ar-SA"/>
          </a:p>
        </p:txBody>
      </p:sp>
      <p:sp>
        <p:nvSpPr>
          <p:cNvPr id="5" name="رابط مستقيم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7AC5B-56D1-4633-A88B-897AA22E4873}" type="datetimeFigureOut">
              <a:rPr lang="ar-SA" smtClean="0"/>
              <a:t>24/04/1435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C76BA-17DC-4079-99EC-F729E65AED18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7AC5B-56D1-4633-A88B-897AA22E4873}" type="datetimeFigureOut">
              <a:rPr lang="ar-SA" smtClean="0"/>
              <a:t>24/04/1435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C76BA-17DC-4079-99EC-F729E65AED18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4E7AC5B-56D1-4633-A88B-897AA22E4873}" type="datetimeFigureOut">
              <a:rPr lang="ar-SA" smtClean="0"/>
              <a:t>24/04/1435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67C76BA-17DC-4079-99EC-F729E65AED18}" type="slidenum">
              <a:rPr lang="ar-SA" smtClean="0"/>
              <a:t>‹#›</a:t>
            </a:fld>
            <a:endParaRPr lang="ar-SA"/>
          </a:p>
        </p:txBody>
      </p:sp>
      <p:sp>
        <p:nvSpPr>
          <p:cNvPr id="28" name="رابط مستقيم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رابط مستقيم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ثلث متساوي الساقين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r" rtl="1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r" rtl="1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siztYMX80GQ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youtube.com/watch?v=lf1zjjxYKzs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RYxgbqr-p54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alriyadh.com/2012/07/02/article748495.html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U9SpqADYj_c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75732" y="571480"/>
            <a:ext cx="8453019" cy="501675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الأساليب التكتيكية في الرسالة الإقناعية : </a:t>
            </a:r>
          </a:p>
          <a:p>
            <a:endParaRPr lang="ar-SA" sz="2000" dirty="0"/>
          </a:p>
          <a:p>
            <a:r>
              <a:rPr lang="ar-SA" sz="2000" dirty="0" smtClean="0"/>
              <a:t>يمكن اختيار </a:t>
            </a:r>
            <a:r>
              <a:rPr lang="ar-SA" sz="2000" dirty="0"/>
              <a:t> </a:t>
            </a:r>
            <a:r>
              <a:rPr lang="ar-SA" sz="2000" dirty="0" smtClean="0"/>
              <a:t>احد الأسلوبيين التكتيكين في تصميم الرسالة الإقناعية : </a:t>
            </a:r>
          </a:p>
          <a:p>
            <a:endParaRPr lang="ar-SA" sz="2000" b="1" dirty="0">
              <a:solidFill>
                <a:srgbClr val="FF0000"/>
              </a:solidFill>
            </a:endParaRPr>
          </a:p>
          <a:p>
            <a:r>
              <a:rPr lang="ar-SA" sz="2000" b="1" dirty="0" smtClean="0">
                <a:solidFill>
                  <a:srgbClr val="FF0000"/>
                </a:solidFill>
              </a:rPr>
              <a:t>1- أسلوب التدرج في </a:t>
            </a:r>
            <a:r>
              <a:rPr lang="ar-SA" sz="2000" b="1" dirty="0">
                <a:solidFill>
                  <a:srgbClr val="FF0000"/>
                </a:solidFill>
              </a:rPr>
              <a:t> </a:t>
            </a:r>
            <a:r>
              <a:rPr lang="ar-SA" sz="2000" b="1" dirty="0" smtClean="0">
                <a:solidFill>
                  <a:srgbClr val="FF0000"/>
                </a:solidFill>
              </a:rPr>
              <a:t>الطلبات من الأصغر إلى الأكبر : </a:t>
            </a:r>
          </a:p>
          <a:p>
            <a:endParaRPr lang="ar-SA" sz="2000" dirty="0"/>
          </a:p>
          <a:p>
            <a:r>
              <a:rPr lang="ar-SA" sz="2000" dirty="0" smtClean="0"/>
              <a:t>الفرد يتم إقناعه للاستجابات على طلب صغير , بالتالي من المحتمل سوف يستجيب على الطلبات التالية </a:t>
            </a:r>
          </a:p>
          <a:p>
            <a:endParaRPr lang="ar-SA" sz="2000" dirty="0"/>
          </a:p>
          <a:p>
            <a:r>
              <a:rPr lang="ar-SA" sz="2000" dirty="0" smtClean="0"/>
              <a:t>والتي هي اكبر من الطلبات الأولى الصغيرة </a:t>
            </a:r>
          </a:p>
          <a:p>
            <a:endParaRPr lang="ar-SA" sz="2000" dirty="0"/>
          </a:p>
          <a:p>
            <a:r>
              <a:rPr lang="ar-SA" sz="2000" dirty="0" smtClean="0"/>
              <a:t> يؤثر أسلوب التدرج في الطلبات من الطلب الصغير إلى الطلب الكبير </a:t>
            </a:r>
          </a:p>
          <a:p>
            <a:endParaRPr lang="ar-SA" sz="2000" dirty="0" smtClean="0"/>
          </a:p>
          <a:p>
            <a:endParaRPr lang="ar-SA" sz="2000" dirty="0"/>
          </a:p>
          <a:p>
            <a:r>
              <a:rPr lang="en-US" sz="2000" dirty="0" smtClean="0">
                <a:hlinkClick r:id="rId2"/>
              </a:rPr>
              <a:t>https://www.youtube.com/watch?v=siztYMX80GQ</a:t>
            </a:r>
            <a:r>
              <a:rPr lang="ar-SA" sz="2000" dirty="0" smtClean="0"/>
              <a:t>  </a:t>
            </a:r>
            <a:endParaRPr lang="ar-SA" sz="2000" dirty="0"/>
          </a:p>
          <a:p>
            <a:endParaRPr lang="ar-SA" sz="2000" dirty="0" smtClean="0"/>
          </a:p>
          <a:p>
            <a:r>
              <a:rPr lang="ar-SA" sz="2000" dirty="0" smtClean="0"/>
              <a:t> </a:t>
            </a:r>
            <a:endParaRPr lang="ar-SA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14282" y="302359"/>
            <a:ext cx="8754384" cy="655564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2- أسلوب التدرج في الطلبات من الأكبر </a:t>
            </a:r>
            <a:r>
              <a:rPr lang="ar-SA" sz="2000" b="1" u="sng" dirty="0" err="1" smtClean="0">
                <a:solidFill>
                  <a:srgbClr val="FF0000"/>
                </a:solidFill>
              </a:rPr>
              <a:t>الى</a:t>
            </a:r>
            <a:r>
              <a:rPr lang="ar-SA" sz="2000" b="1" u="sng" dirty="0" smtClean="0">
                <a:solidFill>
                  <a:srgbClr val="FF0000"/>
                </a:solidFill>
              </a:rPr>
              <a:t> الأصغر : </a:t>
            </a:r>
          </a:p>
          <a:p>
            <a:endParaRPr lang="ar-SA" sz="2000" dirty="0"/>
          </a:p>
          <a:p>
            <a:r>
              <a:rPr lang="ar-SA" sz="2000" dirty="0" smtClean="0"/>
              <a:t>يبدأ التكتيك برسالة </a:t>
            </a:r>
            <a:r>
              <a:rPr lang="ar-SA" sz="2000" dirty="0" err="1" smtClean="0"/>
              <a:t>اقناعية</a:t>
            </a:r>
            <a:r>
              <a:rPr lang="ar-SA" sz="2000" dirty="0" smtClean="0"/>
              <a:t> تتطلب عملا يتم رفضه بالتأكيد من  قبل الجمهور  ثم تأتي بعد ذلك رسالة لاحقة </a:t>
            </a:r>
          </a:p>
          <a:p>
            <a:endParaRPr lang="ar-SA" sz="2000" dirty="0"/>
          </a:p>
          <a:p>
            <a:r>
              <a:rPr lang="ar-SA" sz="2000" dirty="0" smtClean="0"/>
              <a:t>تتطلب نتائج معتدلة ..</a:t>
            </a:r>
          </a:p>
          <a:p>
            <a:endParaRPr lang="ar-SA" sz="2000" dirty="0"/>
          </a:p>
          <a:p>
            <a:r>
              <a:rPr lang="ar-SA" sz="2000" dirty="0" smtClean="0"/>
              <a:t>وهذا السلوك المعتدل هو </a:t>
            </a:r>
            <a:r>
              <a:rPr lang="ar-SA" sz="2000" dirty="0" err="1" smtClean="0"/>
              <a:t>الشئ</a:t>
            </a:r>
            <a:r>
              <a:rPr lang="ar-SA" sz="2000" dirty="0" smtClean="0"/>
              <a:t> المرغوب فيه منذ بدء المحاولة التأثيرية .</a:t>
            </a:r>
          </a:p>
          <a:p>
            <a:endParaRPr lang="ar-SA" sz="2000" dirty="0" smtClean="0"/>
          </a:p>
          <a:p>
            <a:r>
              <a:rPr lang="ar-SA" sz="2000" dirty="0"/>
              <a:t> </a:t>
            </a:r>
            <a:r>
              <a:rPr lang="ar-SA" sz="2000" dirty="0" smtClean="0"/>
              <a:t>( التنازلات التبادلية ) </a:t>
            </a:r>
          </a:p>
          <a:p>
            <a:endParaRPr lang="ar-SA" sz="2000" dirty="0"/>
          </a:p>
          <a:p>
            <a:r>
              <a:rPr lang="ar-SA" sz="2000" dirty="0" smtClean="0"/>
              <a:t>المساومة </a:t>
            </a:r>
          </a:p>
          <a:p>
            <a:endParaRPr lang="ar-SA" sz="2000" dirty="0"/>
          </a:p>
          <a:p>
            <a:r>
              <a:rPr lang="ar-SA" sz="2000" b="1" u="sng" dirty="0" smtClean="0">
                <a:solidFill>
                  <a:srgbClr val="FF0000"/>
                </a:solidFill>
              </a:rPr>
              <a:t>لحدوث التأثير الناتج عن أسلوب التدرج في الطلبات من الكبير إلى الصغير .. وهذه الحالات هي : </a:t>
            </a:r>
          </a:p>
          <a:p>
            <a:endParaRPr lang="ar-SA" sz="2000" dirty="0"/>
          </a:p>
          <a:p>
            <a:r>
              <a:rPr lang="ar-SA" sz="2000" dirty="0" smtClean="0"/>
              <a:t>1- أن يكون الطلب الأصلي كبير بدرجة كافية </a:t>
            </a:r>
          </a:p>
          <a:p>
            <a:endParaRPr lang="ar-SA" sz="2000" dirty="0"/>
          </a:p>
          <a:p>
            <a:r>
              <a:rPr lang="ar-SA" sz="2000" dirty="0" smtClean="0"/>
              <a:t>2- أن يكون الجمهور رافضا للطلب الأصلي الكبير </a:t>
            </a:r>
          </a:p>
          <a:p>
            <a:endParaRPr lang="ar-SA" sz="2000" dirty="0"/>
          </a:p>
          <a:p>
            <a:r>
              <a:rPr lang="ar-SA" sz="2000" dirty="0" smtClean="0"/>
              <a:t>3- ألا يثير الطلب الأصلي الكبير استياء أو غضب أو عداء الجمهور </a:t>
            </a:r>
          </a:p>
          <a:p>
            <a:endParaRPr lang="ar-SA" sz="2000" dirty="0"/>
          </a:p>
          <a:p>
            <a:r>
              <a:rPr lang="ar-SA" sz="2000" dirty="0" smtClean="0"/>
              <a:t>4- لا بد أن يكون الطلب الثاني أصغر من الطلب الأول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33914" y="214290"/>
            <a:ext cx="8436989" cy="655564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القدرات الإقناعية لوسائل الإعلام : </a:t>
            </a:r>
          </a:p>
          <a:p>
            <a:endParaRPr lang="ar-SA" sz="2000" dirty="0"/>
          </a:p>
          <a:p>
            <a:r>
              <a:rPr lang="ar-SA" sz="2000" dirty="0" smtClean="0"/>
              <a:t>أهم القدرات الإقناعية لكل وسيلة : </a:t>
            </a:r>
          </a:p>
          <a:p>
            <a:endParaRPr lang="ar-SA" sz="2000" dirty="0"/>
          </a:p>
          <a:p>
            <a:r>
              <a:rPr lang="ar-SA" sz="2000" dirty="0" smtClean="0">
                <a:solidFill>
                  <a:srgbClr val="FF0000"/>
                </a:solidFill>
              </a:rPr>
              <a:t>1- الراديو : </a:t>
            </a:r>
          </a:p>
          <a:p>
            <a:endParaRPr lang="ar-SA" sz="2000" dirty="0"/>
          </a:p>
          <a:p>
            <a:r>
              <a:rPr lang="ar-SA" sz="2000" dirty="0" smtClean="0"/>
              <a:t>1- يعد الراديو أكثر وسائل الإعلام  الجماهيري انتشارا ( لماذا ) </a:t>
            </a:r>
          </a:p>
          <a:p>
            <a:endParaRPr lang="ar-SA" sz="2000" dirty="0"/>
          </a:p>
          <a:p>
            <a:r>
              <a:rPr lang="ar-SA" sz="2000" dirty="0" smtClean="0"/>
              <a:t>أ/ </a:t>
            </a:r>
            <a:r>
              <a:rPr lang="ar-SA" sz="2000" dirty="0" err="1" smtClean="0"/>
              <a:t>أ</a:t>
            </a:r>
            <a:r>
              <a:rPr lang="ar-SA" sz="2000" dirty="0" smtClean="0"/>
              <a:t>قدرها على اجتياز المسافات  </a:t>
            </a:r>
            <a:r>
              <a:rPr lang="ar-SA" sz="2000" dirty="0" err="1" smtClean="0"/>
              <a:t>و</a:t>
            </a:r>
            <a:r>
              <a:rPr lang="ar-SA" sz="2000" dirty="0" smtClean="0"/>
              <a:t> الوصول إلى أعماق الريف </a:t>
            </a:r>
            <a:r>
              <a:rPr lang="ar-SA" sz="2000" dirty="0" err="1" smtClean="0"/>
              <a:t>و</a:t>
            </a:r>
            <a:r>
              <a:rPr lang="ar-SA" sz="2000" dirty="0" smtClean="0"/>
              <a:t> الصحراء بسهولة </a:t>
            </a:r>
          </a:p>
          <a:p>
            <a:endParaRPr lang="ar-SA" sz="2000" dirty="0"/>
          </a:p>
          <a:p>
            <a:r>
              <a:rPr lang="ar-SA" sz="2000" dirty="0" smtClean="0"/>
              <a:t>ب/ أقل تكاليف ونفقات من الوسائل الالكترونية </a:t>
            </a:r>
          </a:p>
          <a:p>
            <a:endParaRPr lang="ar-SA" sz="2000" dirty="0"/>
          </a:p>
          <a:p>
            <a:r>
              <a:rPr lang="ar-SA" sz="2000" dirty="0" smtClean="0"/>
              <a:t>2- تعتبر محطات الراديو المحلية وسيلة مهمة في نقل الرسائل الإقناعية  ( الجمهور ) </a:t>
            </a:r>
          </a:p>
          <a:p>
            <a:endParaRPr lang="ar-SA" sz="2000" dirty="0"/>
          </a:p>
          <a:p>
            <a:r>
              <a:rPr lang="ar-SA" sz="2000" dirty="0" smtClean="0"/>
              <a:t>3- يستطيع الراديو أن يصل إلى جماعات خاصة ( كبار السن – الأطفال – الأميين – </a:t>
            </a:r>
            <a:r>
              <a:rPr lang="ar-SA" sz="2000" dirty="0" err="1" smtClean="0"/>
              <a:t>و</a:t>
            </a:r>
            <a:r>
              <a:rPr lang="ar-SA" sz="2000" dirty="0" smtClean="0"/>
              <a:t> بعض الحرفيين</a:t>
            </a:r>
          </a:p>
          <a:p>
            <a:r>
              <a:rPr lang="ar-SA" sz="2000" dirty="0" smtClean="0"/>
              <a:t> كسائقي السيارات) </a:t>
            </a:r>
          </a:p>
          <a:p>
            <a:endParaRPr lang="ar-SA" sz="2000" dirty="0"/>
          </a:p>
          <a:p>
            <a:r>
              <a:rPr lang="ar-SA" sz="2000" dirty="0" smtClean="0"/>
              <a:t>4- لا يحتاج الراديو إلى تكاليف عالية ولا يحتاج إلى مجهود من قبل الجمهور </a:t>
            </a:r>
          </a:p>
          <a:p>
            <a:endParaRPr lang="ar-SA" sz="2000" dirty="0"/>
          </a:p>
          <a:p>
            <a:r>
              <a:rPr lang="ar-SA" sz="2000" dirty="0" smtClean="0"/>
              <a:t>5- ينشط الراديو الخيال عند جمهور المستمعين مستثمرا كافة مفردات عنصر الصوت </a:t>
            </a:r>
          </a:p>
          <a:p>
            <a:r>
              <a:rPr lang="en-US" sz="2000" dirty="0" smtClean="0">
                <a:hlinkClick r:id="rId2"/>
              </a:rPr>
              <a:t>https://www.youtube.com/watch?v=lf1zjjxYKzs</a:t>
            </a:r>
            <a:r>
              <a:rPr lang="ar-SA" sz="2000" dirty="0" smtClean="0"/>
              <a:t> </a:t>
            </a:r>
            <a:endParaRPr lang="ar-SA" sz="2000" dirty="0"/>
          </a:p>
        </p:txBody>
      </p:sp>
      <p:pic>
        <p:nvPicPr>
          <p:cNvPr id="3" name="صورة 2" descr="تنزيل (8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357166"/>
            <a:ext cx="2071702" cy="139121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86451" y="571480"/>
            <a:ext cx="8656602" cy="409342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التلفزيون : </a:t>
            </a:r>
          </a:p>
          <a:p>
            <a:endParaRPr lang="ar-SA" sz="2000" dirty="0"/>
          </a:p>
          <a:p>
            <a:r>
              <a:rPr lang="ar-SA" sz="2000" dirty="0" smtClean="0"/>
              <a:t>1- يجمع التلفزيون بين الصوت </a:t>
            </a:r>
            <a:r>
              <a:rPr lang="ar-SA" sz="2000" dirty="0" err="1" smtClean="0"/>
              <a:t>و</a:t>
            </a:r>
            <a:r>
              <a:rPr lang="ar-SA" sz="2000" dirty="0" smtClean="0"/>
              <a:t> الصورة  </a:t>
            </a:r>
            <a:r>
              <a:rPr lang="ar-SA" sz="2000" dirty="0" err="1" smtClean="0"/>
              <a:t>و</a:t>
            </a:r>
            <a:r>
              <a:rPr lang="ar-SA" sz="2000" dirty="0" smtClean="0"/>
              <a:t> الألوان ( الاتصال المرئي ) بالتالي يكون لديه </a:t>
            </a:r>
          </a:p>
          <a:p>
            <a:endParaRPr lang="ar-SA" sz="2000" dirty="0"/>
          </a:p>
          <a:p>
            <a:r>
              <a:rPr lang="ar-SA" sz="2000" dirty="0" smtClean="0"/>
              <a:t>أ/ مقدرة عالية على جذب انتباه المشاهدين أكثر من غيره من وسائل الاتصال التي تتعامل مع حاسة واحدة </a:t>
            </a:r>
          </a:p>
          <a:p>
            <a:endParaRPr lang="ar-SA" sz="2000" dirty="0"/>
          </a:p>
          <a:p>
            <a:r>
              <a:rPr lang="ar-SA" sz="2000" dirty="0" smtClean="0"/>
              <a:t>ب/ تأثيره  أعمق من الوسائل الأخرى </a:t>
            </a:r>
          </a:p>
          <a:p>
            <a:endParaRPr lang="ar-SA" sz="2000" dirty="0"/>
          </a:p>
          <a:p>
            <a:r>
              <a:rPr lang="ar-SA" sz="2000" dirty="0" smtClean="0"/>
              <a:t>2- مشاهد التلفزيون يندمج تماما في المشاهدة لان مضمون التلفزيون محدد </a:t>
            </a:r>
            <a:r>
              <a:rPr lang="ar-SA" sz="2000" dirty="0" err="1" smtClean="0"/>
              <a:t>و</a:t>
            </a:r>
            <a:r>
              <a:rPr lang="ar-SA" sz="2000" dirty="0" smtClean="0"/>
              <a:t> ليس مضمونا مجردا </a:t>
            </a:r>
          </a:p>
          <a:p>
            <a:endParaRPr lang="ar-SA" sz="2000" dirty="0"/>
          </a:p>
          <a:p>
            <a:r>
              <a:rPr lang="ar-SA" sz="2000" dirty="0" smtClean="0"/>
              <a:t>3- استثمار المؤثرات السمعية </a:t>
            </a:r>
            <a:r>
              <a:rPr lang="ar-SA" sz="2000" dirty="0" err="1" smtClean="0"/>
              <a:t>و</a:t>
            </a:r>
            <a:r>
              <a:rPr lang="ar-SA" sz="2000" dirty="0" smtClean="0"/>
              <a:t> البصرية تمكن التلفزيون من تقديم الواقع </a:t>
            </a:r>
            <a:r>
              <a:rPr lang="ar-SA" sz="2000" dirty="0" err="1" smtClean="0"/>
              <a:t>و</a:t>
            </a:r>
            <a:r>
              <a:rPr lang="ar-SA" sz="2000" dirty="0" smtClean="0"/>
              <a:t> الخيال </a:t>
            </a:r>
          </a:p>
          <a:p>
            <a:endParaRPr lang="ar-SA" sz="2000" dirty="0"/>
          </a:p>
          <a:p>
            <a:r>
              <a:rPr lang="ar-SA" sz="2000" dirty="0" smtClean="0"/>
              <a:t>4- التلفزيون  أقرب وسيلة للاتصال الشخصي </a:t>
            </a:r>
            <a:endParaRPr lang="ar-SA" sz="2000" dirty="0"/>
          </a:p>
        </p:txBody>
      </p:sp>
      <p:pic>
        <p:nvPicPr>
          <p:cNvPr id="3" name="صورة 2" descr="تنزيل (9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357694"/>
            <a:ext cx="2257425" cy="20193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3500430" y="50006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3"/>
              </a:rPr>
              <a:t>https://www.youtube.com/watch?v=RYxgbqr-p54</a:t>
            </a:r>
            <a:endParaRPr lang="ar-SA" dirty="0" smtClean="0"/>
          </a:p>
          <a:p>
            <a:endParaRPr lang="ar-SA" dirty="0"/>
          </a:p>
          <a:p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74711" y="285728"/>
            <a:ext cx="8677440" cy="655564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الوسائل المطبوعة : </a:t>
            </a:r>
          </a:p>
          <a:p>
            <a:endParaRPr lang="ar-SA" sz="2000" dirty="0"/>
          </a:p>
          <a:p>
            <a:r>
              <a:rPr lang="ar-SA" sz="2000" dirty="0" smtClean="0"/>
              <a:t>( الجرائد – الكتب – الكتيبات – النشرات الصغيرة – الصور الفوتوغرافية ) </a:t>
            </a:r>
          </a:p>
          <a:p>
            <a:endParaRPr lang="ar-SA" sz="2000" dirty="0"/>
          </a:p>
          <a:p>
            <a:endParaRPr lang="ar-SA" sz="2000" dirty="0" smtClean="0"/>
          </a:p>
          <a:p>
            <a:r>
              <a:rPr lang="ar-SA" sz="2000" b="1" u="sng" dirty="0" smtClean="0">
                <a:solidFill>
                  <a:srgbClr val="FF0000"/>
                </a:solidFill>
              </a:rPr>
              <a:t>الصحف : </a:t>
            </a:r>
          </a:p>
          <a:p>
            <a:endParaRPr lang="ar-SA" sz="2000" dirty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تعد من أقدم وسائل الإعلام الجماهيري </a:t>
            </a:r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تعتبر من أهم الوسائل التي تشكل الرأي بين المتعلمين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hlinkClick r:id="rId2"/>
              </a:rPr>
              <a:t>http://www.alriyadh.com/2012/07/02/article748495.html</a:t>
            </a:r>
            <a:r>
              <a:rPr lang="ar-SA" sz="2000" dirty="0" smtClean="0"/>
              <a:t> </a:t>
            </a:r>
          </a:p>
          <a:p>
            <a:endParaRPr lang="ar-SA" sz="2000" dirty="0"/>
          </a:p>
          <a:p>
            <a:r>
              <a:rPr lang="ar-SA" sz="2000" b="1" u="sng" dirty="0" smtClean="0">
                <a:solidFill>
                  <a:srgbClr val="FF0000"/>
                </a:solidFill>
              </a:rPr>
              <a:t>تتميز المواد المطبوعة بشكل عام عن غيرها من الوسائل بعدة خصائص من أهمها : </a:t>
            </a:r>
          </a:p>
          <a:p>
            <a:endParaRPr lang="ar-SA" sz="2000" dirty="0"/>
          </a:p>
          <a:p>
            <a:r>
              <a:rPr lang="ar-SA" sz="2000" dirty="0" smtClean="0"/>
              <a:t>1- تسمح للقارئ بان يقرا الرسالة أكثر من مرة </a:t>
            </a:r>
            <a:r>
              <a:rPr lang="ar-SA" sz="2000" dirty="0" err="1" smtClean="0"/>
              <a:t>و</a:t>
            </a:r>
            <a:r>
              <a:rPr lang="ar-SA" sz="2000" dirty="0" smtClean="0"/>
              <a:t> بالسرعة التي تتفق مع قدراته الاتصالية ( السيطرة على </a:t>
            </a:r>
          </a:p>
          <a:p>
            <a:r>
              <a:rPr lang="ar-SA" sz="2000" dirty="0" smtClean="0"/>
              <a:t>ظروف التعرض) </a:t>
            </a:r>
          </a:p>
          <a:p>
            <a:endParaRPr lang="ar-SA" sz="2000" dirty="0"/>
          </a:p>
          <a:p>
            <a:r>
              <a:rPr lang="ar-SA" sz="2000" dirty="0" smtClean="0"/>
              <a:t>2- يسمح المطبوع بتطوير الموضوع في أي طول تظهر الحاجة إليه </a:t>
            </a:r>
          </a:p>
          <a:p>
            <a:endParaRPr lang="ar-SA" sz="2000" dirty="0"/>
          </a:p>
          <a:p>
            <a:r>
              <a:rPr lang="ar-SA" sz="2000" dirty="0" smtClean="0"/>
              <a:t>المواد المعقدة – البيانات الرقمية من الأفضل تقديمها مطبوعة ( لماذا ) </a:t>
            </a:r>
          </a:p>
          <a:p>
            <a:endParaRPr lang="ar-SA" sz="2000" dirty="0"/>
          </a:p>
          <a:p>
            <a:endParaRPr lang="ar-SA" sz="2000" dirty="0"/>
          </a:p>
        </p:txBody>
      </p:sp>
      <p:pic>
        <p:nvPicPr>
          <p:cNvPr id="3" name="صورة 2" descr="تنزيل (10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214290"/>
            <a:ext cx="2002842" cy="150019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-22821" y="214290"/>
            <a:ext cx="8932317" cy="563231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1- القدرة للوصول </a:t>
            </a:r>
            <a:r>
              <a:rPr lang="ar-SA" sz="2000" b="1" u="sng" dirty="0" err="1" smtClean="0">
                <a:solidFill>
                  <a:srgbClr val="FF0000"/>
                </a:solidFill>
              </a:rPr>
              <a:t>الى</a:t>
            </a:r>
            <a:r>
              <a:rPr lang="ar-SA" sz="2000" b="1" u="sng" dirty="0" smtClean="0">
                <a:solidFill>
                  <a:srgbClr val="FF0000"/>
                </a:solidFill>
              </a:rPr>
              <a:t> الجماهير المتخصصة .</a:t>
            </a:r>
          </a:p>
          <a:p>
            <a:endParaRPr lang="ar-SA" sz="2000" dirty="0"/>
          </a:p>
          <a:p>
            <a:r>
              <a:rPr lang="ar-SA" sz="2000" dirty="0" smtClean="0"/>
              <a:t>2- قلة التكاليف للوصول إلى جماهير محدودة الحجم .</a:t>
            </a:r>
          </a:p>
          <a:p>
            <a:endParaRPr lang="ar-SA" sz="2000" dirty="0"/>
          </a:p>
          <a:p>
            <a:endParaRPr lang="ar-SA" sz="2000" dirty="0" smtClean="0"/>
          </a:p>
          <a:p>
            <a:r>
              <a:rPr lang="ar-SA" sz="2000" b="1" u="sng" dirty="0" smtClean="0">
                <a:solidFill>
                  <a:srgbClr val="FF0000"/>
                </a:solidFill>
              </a:rPr>
              <a:t>تعتمد المقدرة الإقناعية لوسائل الإعلام على ما يلي : </a:t>
            </a:r>
          </a:p>
          <a:p>
            <a:endParaRPr lang="ar-SA" sz="2000" dirty="0"/>
          </a:p>
          <a:p>
            <a:r>
              <a:rPr lang="ar-SA" sz="2000" dirty="0" smtClean="0"/>
              <a:t>1- إن ظهور وسيلة جديدة لا يقلل من استعمال الوسائل الأسبق </a:t>
            </a:r>
          </a:p>
          <a:p>
            <a:endParaRPr lang="ar-SA" sz="2000" dirty="0"/>
          </a:p>
          <a:p>
            <a:r>
              <a:rPr lang="ar-SA" sz="2000" dirty="0" smtClean="0"/>
              <a:t>2- إن الأشخاص الذين لديهم اهتمامات معينه بموضوع ما يعزمون على </a:t>
            </a:r>
            <a:r>
              <a:rPr lang="ar-SA" sz="2000" dirty="0" err="1" smtClean="0"/>
              <a:t>ان</a:t>
            </a:r>
            <a:r>
              <a:rPr lang="ar-SA" sz="2000" dirty="0" smtClean="0"/>
              <a:t> يتتبعوا هذا الموضوع في الوسيلة </a:t>
            </a:r>
          </a:p>
          <a:p>
            <a:endParaRPr lang="ar-SA" sz="2000" dirty="0"/>
          </a:p>
          <a:p>
            <a:r>
              <a:rPr lang="ar-SA" sz="2000" dirty="0" smtClean="0"/>
              <a:t>التي تقدم لهم المعالجة الكاملة </a:t>
            </a:r>
          </a:p>
          <a:p>
            <a:endParaRPr lang="ar-SA" sz="2000" dirty="0"/>
          </a:p>
          <a:p>
            <a:r>
              <a:rPr lang="ar-SA" sz="2000" dirty="0" smtClean="0"/>
              <a:t>3- إن الاستجابات للوسائل تختلف على حسب مستوى التعليم </a:t>
            </a:r>
          </a:p>
          <a:p>
            <a:endParaRPr lang="ar-SA" sz="2000" dirty="0"/>
          </a:p>
          <a:p>
            <a:r>
              <a:rPr lang="ar-SA" sz="2000" dirty="0" smtClean="0"/>
              <a:t>4- الاتصال الشخصي يكون أكثر فاعلية في الإقناع من المطبوع </a:t>
            </a:r>
            <a:r>
              <a:rPr lang="ar-SA" sz="2000" dirty="0" err="1" smtClean="0"/>
              <a:t>و</a:t>
            </a:r>
            <a:r>
              <a:rPr lang="ar-SA" sz="2000" dirty="0" smtClean="0"/>
              <a:t> الراديو </a:t>
            </a:r>
          </a:p>
          <a:p>
            <a:endParaRPr lang="ar-SA" sz="2000" dirty="0"/>
          </a:p>
          <a:p>
            <a:endParaRPr lang="ar-SA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956914" y="428604"/>
            <a:ext cx="7943265" cy="34778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المقدرة الإقناعية لكل وسيلة تختلف طبقا لعدد من المتغيرات  أو العناصر: </a:t>
            </a:r>
          </a:p>
          <a:p>
            <a:endParaRPr lang="ar-SA" sz="2000" dirty="0"/>
          </a:p>
          <a:p>
            <a:r>
              <a:rPr lang="ar-SA" sz="2000" dirty="0" smtClean="0"/>
              <a:t>1- طبيعة الموضوعات </a:t>
            </a:r>
          </a:p>
          <a:p>
            <a:endParaRPr lang="ar-SA" sz="2000" dirty="0"/>
          </a:p>
          <a:p>
            <a:r>
              <a:rPr lang="ar-SA" sz="2000" dirty="0" smtClean="0"/>
              <a:t>2- الجمهور الذي توجه إليه الرسالة  </a:t>
            </a:r>
          </a:p>
          <a:p>
            <a:endParaRPr lang="ar-SA" sz="2000" dirty="0"/>
          </a:p>
          <a:p>
            <a:r>
              <a:rPr lang="ar-SA" sz="2000" dirty="0" smtClean="0"/>
              <a:t>3- المهارات والقدرات الشخصية المطلوبة  لاستخدام الوسيلة </a:t>
            </a:r>
          </a:p>
          <a:p>
            <a:endParaRPr lang="ar-SA" sz="2000" dirty="0"/>
          </a:p>
          <a:p>
            <a:r>
              <a:rPr lang="ar-SA" sz="2000" dirty="0" smtClean="0"/>
              <a:t>4- مقدرة أي وسيلة من وسائل الإعلام على جعل المضمون يتسم بحيوية اكبر  </a:t>
            </a:r>
            <a:r>
              <a:rPr lang="ar-SA" sz="2000" dirty="0" err="1" smtClean="0"/>
              <a:t>و</a:t>
            </a:r>
            <a:r>
              <a:rPr lang="ar-SA" sz="2000" dirty="0" smtClean="0"/>
              <a:t> جاذبية وواقعية </a:t>
            </a:r>
          </a:p>
          <a:p>
            <a:endParaRPr lang="ar-SA" sz="2000" dirty="0"/>
          </a:p>
          <a:p>
            <a:r>
              <a:rPr lang="ar-SA" sz="2000" dirty="0" smtClean="0"/>
              <a:t>قد يزيد من </a:t>
            </a:r>
            <a:r>
              <a:rPr lang="ar-SA" sz="2000" dirty="0" err="1" smtClean="0"/>
              <a:t>تاثير</a:t>
            </a:r>
            <a:r>
              <a:rPr lang="ar-SA" sz="2000" dirty="0" smtClean="0"/>
              <a:t> تلك الوسيلة </a:t>
            </a:r>
            <a:endParaRPr lang="ar-SA" sz="2000" dirty="0"/>
          </a:p>
        </p:txBody>
      </p:sp>
      <p:sp>
        <p:nvSpPr>
          <p:cNvPr id="3" name="مستطيل 2"/>
          <p:cNvSpPr/>
          <p:nvPr/>
        </p:nvSpPr>
        <p:spPr>
          <a:xfrm>
            <a:off x="2643174" y="492919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https://www.youtube.com/watch?v=U9SpqADYj_c</a:t>
            </a:r>
            <a:endParaRPr lang="ar-SA" dirty="0" smtClean="0"/>
          </a:p>
          <a:p>
            <a:endParaRPr lang="ar-SA" dirty="0"/>
          </a:p>
          <a:p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صل">
  <a:themeElements>
    <a:clrScheme name="أصل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أصل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أصل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108</TotalTime>
  <Words>592</Words>
  <Application>Microsoft Office PowerPoint</Application>
  <PresentationFormat>عرض على الشاشة (3:4)‏</PresentationFormat>
  <Paragraphs>119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أصل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Asus</dc:creator>
  <cp:lastModifiedBy>Asus</cp:lastModifiedBy>
  <cp:revision>23</cp:revision>
  <dcterms:created xsi:type="dcterms:W3CDTF">2014-02-24T18:36:05Z</dcterms:created>
  <dcterms:modified xsi:type="dcterms:W3CDTF">2014-02-24T20:25:01Z</dcterms:modified>
</cp:coreProperties>
</file>