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1"/>
  </p:sldMasterIdLst>
  <p:notesMasterIdLst>
    <p:notesMasterId r:id="rId26"/>
  </p:notesMasterIdLst>
  <p:sldIdLst>
    <p:sldId id="278" r:id="rId2"/>
    <p:sldId id="327" r:id="rId3"/>
    <p:sldId id="328" r:id="rId4"/>
    <p:sldId id="329" r:id="rId5"/>
    <p:sldId id="332" r:id="rId6"/>
    <p:sldId id="333" r:id="rId7"/>
    <p:sldId id="331" r:id="rId8"/>
    <p:sldId id="334" r:id="rId9"/>
    <p:sldId id="275" r:id="rId10"/>
    <p:sldId id="280" r:id="rId11"/>
    <p:sldId id="281" r:id="rId12"/>
    <p:sldId id="305" r:id="rId13"/>
    <p:sldId id="308" r:id="rId14"/>
    <p:sldId id="326" r:id="rId15"/>
    <p:sldId id="307" r:id="rId16"/>
    <p:sldId id="306" r:id="rId17"/>
    <p:sldId id="325" r:id="rId18"/>
    <p:sldId id="309" r:id="rId19"/>
    <p:sldId id="310" r:id="rId20"/>
    <p:sldId id="311" r:id="rId21"/>
    <p:sldId id="304" r:id="rId22"/>
    <p:sldId id="312" r:id="rId23"/>
    <p:sldId id="293" r:id="rId24"/>
    <p:sldId id="324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7158" autoAdjust="0"/>
  </p:normalViewPr>
  <p:slideViewPr>
    <p:cSldViewPr>
      <p:cViewPr>
        <p:scale>
          <a:sx n="57" d="100"/>
          <a:sy n="57" d="100"/>
        </p:scale>
        <p:origin x="-1632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27/06/38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7DFD-5EC9-4028-A894-B59831BF5E43}" type="datetime1">
              <a:rPr lang="ar-SA" smtClean="0"/>
              <a:t>27/06/38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7A3F0-13DE-4A01-BBE9-B9DE0D86EDDA}" type="datetime1">
              <a:rPr lang="ar-SA" smtClean="0"/>
              <a:t>27/06/38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0AA5-80A7-44AC-89A4-6E6EC51E19DE}" type="datetime1">
              <a:rPr lang="ar-SA" smtClean="0"/>
              <a:t>27/06/38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E977E-E6F3-4944-84C2-D5C7A376D0DC}" type="datetime1">
              <a:rPr lang="ar-SA" smtClean="0"/>
              <a:t>27/06/38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أ.مشاعل المطلق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FCEA-AC3E-4D4F-B29A-CF04DD5F7EE6}" type="datetime1">
              <a:rPr lang="ar-SA" smtClean="0"/>
              <a:t>27/06/38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EA81-C29F-446E-9210-CA5113304050}" type="datetime1">
              <a:rPr lang="ar-SA" smtClean="0"/>
              <a:t>27/06/38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C09D6-80D7-46C9-B87C-70E239B52BA5}" type="datetime1">
              <a:rPr lang="ar-SA" smtClean="0"/>
              <a:t>27/06/38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A520-1613-4054-99DA-42915B169503}" type="datetime1">
              <a:rPr lang="ar-SA" smtClean="0"/>
              <a:t>27/06/38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6ED8-3182-4FAB-B5F2-4634538B55AF}" type="datetime1">
              <a:rPr lang="ar-SA" smtClean="0"/>
              <a:t>27/06/38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B907-76B7-4762-84E4-0BF683D11CB9}" type="datetime1">
              <a:rPr lang="ar-SA" smtClean="0"/>
              <a:t>27/06/38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8EE58-F30F-46C1-8BF6-CE2C96B7231E}" type="datetime1">
              <a:rPr lang="ar-SA" smtClean="0"/>
              <a:t>27/06/38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6293-77AF-4B63-9474-9E682F624605}" type="datetime1">
              <a:rPr lang="ar-SA" smtClean="0"/>
              <a:t>27/06/38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527D50-DE5B-4A55-9567-F8772B70335A}" type="datetime1">
              <a:rPr lang="ar-SA" smtClean="0"/>
              <a:t>27/06/38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  <a:endParaRPr lang="ar-SA" sz="4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79860" r="1"/>
          <a:stretch/>
        </p:blipFill>
        <p:spPr bwMode="auto">
          <a:xfrm>
            <a:off x="7469267" y="1631704"/>
            <a:ext cx="12661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الكائنات أو 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2016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         و </a:t>
            </a:r>
            <a:r>
              <a:rPr lang="ar-SA" sz="2800" dirty="0"/>
              <a:t>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514350" indent="-514350" algn="just">
              <a:buFont typeface="+mj-lt"/>
              <a:buAutoNum type="arabicPeriod"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ar-SA" sz="2800" dirty="0" smtClean="0"/>
              <a:t>باستخدام القوالب المعدة مسبقا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5"/>
          <a:stretch/>
        </p:blipFill>
        <p:spPr>
          <a:xfrm>
            <a:off x="323528" y="476672"/>
            <a:ext cx="8345616" cy="54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1"/>
          <a:stretch/>
        </p:blipFill>
        <p:spPr>
          <a:xfrm>
            <a:off x="165387" y="188640"/>
            <a:ext cx="8746250" cy="588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4" name="صورة 3" descr="Access - Database4 : قاعدة بيانات- C:\Users\CACS26F1L1-046\Documents\Database4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8" y="262362"/>
            <a:ext cx="8244408" cy="5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44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15" y="246711"/>
            <a:ext cx="8471248" cy="596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4928"/>
            <a:ext cx="8211638" cy="587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57103" cy="568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7" name="صورة 6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7"/>
          <a:stretch/>
        </p:blipFill>
        <p:spPr>
          <a:xfrm>
            <a:off x="81710" y="1316878"/>
            <a:ext cx="8813082" cy="30808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7410305" y="1628800"/>
            <a:ext cx="468052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9" name="TextBox 4"/>
          <p:cNvSpPr txBox="1"/>
          <p:nvPr/>
        </p:nvSpPr>
        <p:spPr>
          <a:xfrm>
            <a:off x="8093402" y="1828855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4"/>
          <p:cNvSpPr txBox="1">
            <a:spLocks/>
          </p:cNvSpPr>
          <p:nvPr/>
        </p:nvSpPr>
        <p:spPr>
          <a:xfrm>
            <a:off x="306615" y="4422321"/>
            <a:ext cx="8363272" cy="19812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mtClean="0"/>
          </a:p>
          <a:p>
            <a:r>
              <a:rPr lang="ar-SA" sz="2800" smtClean="0"/>
              <a:t>يعتبر الجدول </a:t>
            </a:r>
            <a:r>
              <a:rPr lang="en-US" sz="2800" smtClean="0"/>
              <a:t>Table</a:t>
            </a:r>
            <a:r>
              <a:rPr lang="ar-SA" sz="2800" smtClean="0"/>
              <a:t> العمود الفقري لأي قاعدة بيانات , حيث يشتمل على جميع البيانات المكونة للقاعدة , و يتكون الجدول من اعمدة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smtClean="0"/>
              <a:t> و صفوف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  سجلات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smtClean="0"/>
              <a:t>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00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6"/>
          <a:stretch/>
        </p:blipFill>
        <p:spPr>
          <a:xfrm>
            <a:off x="486064" y="1716085"/>
            <a:ext cx="8136904" cy="2841847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148" y="3583031"/>
            <a:ext cx="3168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 smtClean="0"/>
              <a:t>1- طريقة عرض التصميم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8176940" y="1988840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>
                <a:alpha val="98000"/>
              </a:srgbClr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9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التصميم </a:t>
            </a:r>
            <a:r>
              <a:rPr lang="ar-SA" dirty="0" smtClean="0"/>
              <a:t>لتصميم حقول الجدول واختيار نوع البيانات المناسب لكل حقل وكتابه وصف مختصر وتغيير خصائص الحقل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قواعد البيانات موجودة منذ القدم عندما بدأ اهتمام الناس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 smtClean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097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صورة 1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95"/>
          <a:stretch/>
        </p:blipFill>
        <p:spPr>
          <a:xfrm>
            <a:off x="698841" y="1644893"/>
            <a:ext cx="7992888" cy="271609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23628" y="3502821"/>
            <a:ext cx="3471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 smtClean="0"/>
              <a:t>2- طريقة عرض ورقة البيانات</a:t>
            </a:r>
          </a:p>
        </p:txBody>
      </p:sp>
      <p:sp>
        <p:nvSpPr>
          <p:cNvPr id="7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ورقة البيانات </a:t>
            </a:r>
            <a:r>
              <a:rPr lang="ar-SA" dirty="0" smtClean="0"/>
              <a:t>لتصميم حقول الجدول واختيار نوع البيانات المناسب وكذلك البدء بتخزين البيانات في صفوف الجدول كسجلات كل سجل في صف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970081"/>
              </p:ext>
            </p:extLst>
          </p:nvPr>
        </p:nvGraphicFramePr>
        <p:xfrm>
          <a:off x="455951" y="721446"/>
          <a:ext cx="8238045" cy="5942014"/>
        </p:xfrm>
        <a:graphic>
          <a:graphicData uri="http://schemas.openxmlformats.org/drawingml/2006/table">
            <a:tbl>
              <a:tblPr rtl="1"/>
              <a:tblGrid>
                <a:gridCol w="33080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0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لإدراج رقم تلقائي لكل سجل يضاف الى الجدول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874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476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محسوب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قيمة بيانات بعد تطبيق عملية حسابية عليها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25134222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معالج البحث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ادخال مجموعة قيم والاختيار منها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43454763"/>
                  </a:ext>
                </a:extLst>
              </a:tr>
              <a:tr h="61390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921596" y="11663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3E9C4-93FD-4238-AD88-8BFE985DD29F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" y="49484"/>
            <a:ext cx="9144000" cy="6858000"/>
          </a:xfrm>
          <a:prstGeom prst="rect">
            <a:avLst/>
          </a:prstGeom>
        </p:spPr>
      </p:pic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90906" r="1162" b="1269"/>
          <a:stretch/>
        </p:blipFill>
        <p:spPr>
          <a:xfrm>
            <a:off x="971600" y="3455535"/>
            <a:ext cx="7200800" cy="991348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31794" y="4729998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4902" y="4729998"/>
            <a:ext cx="71993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السابق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65506" y="4729998"/>
            <a:ext cx="719932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الحالي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067944" y="4729998"/>
            <a:ext cx="719931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التالي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42473" y="4707217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السجل الاخير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78209" y="4569898"/>
            <a:ext cx="1439863" cy="666750"/>
          </a:xfrm>
          <a:prstGeom prst="rect">
            <a:avLst/>
          </a:prstGeom>
          <a:solidFill>
            <a:schemeClr val="accent3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اضافة سجل جديد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2264898" y="3999447"/>
            <a:ext cx="1286041" cy="4459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3524404" y="4118035"/>
            <a:ext cx="357932" cy="39608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203679" y="4058723"/>
            <a:ext cx="175557" cy="45539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787874" y="4046597"/>
            <a:ext cx="412889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5036227" y="4010066"/>
            <a:ext cx="975933" cy="68423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00764" y="4010085"/>
            <a:ext cx="1622792" cy="50403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23728" y="2854427"/>
            <a:ext cx="5244316" cy="89063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في ورقة البيانات : 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سهم لأعلى 19"/>
          <p:cNvSpPr/>
          <p:nvPr/>
        </p:nvSpPr>
        <p:spPr>
          <a:xfrm rot="8665447">
            <a:off x="6260187" y="5386472"/>
            <a:ext cx="820606" cy="9523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.</a:t>
            </a:r>
          </a:p>
          <a:p>
            <a:pPr algn="just"/>
            <a:r>
              <a:rPr lang="ar-SA" sz="3200" dirty="0" smtClean="0"/>
              <a:t>تنسيق البيانات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87624" y="258801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وتنسيقها وترتيبها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162344" y="146225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 smtClean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0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 smtClean="0"/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smtClean="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 smtClean="0"/>
          </a:p>
          <a:p>
            <a:pPr marL="514350" indent="-514350" algn="just"/>
            <a:r>
              <a:rPr lang="ar-SA" sz="2800" smtClean="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 smtClean="0"/>
              <a:t>المستشفيات للاحتفاظ بملفات المرضى .</a:t>
            </a:r>
          </a:p>
          <a:p>
            <a:pPr marL="514350" indent="-514350" algn="just"/>
            <a:r>
              <a:rPr lang="ar-SA" sz="2800" smtClean="0"/>
              <a:t>الجامعات و المدارس العامة .</a:t>
            </a:r>
          </a:p>
          <a:p>
            <a:pPr marL="514350" indent="-514350" algn="just"/>
            <a:r>
              <a:rPr lang="ar-SA" sz="2800" smtClean="0"/>
              <a:t>البنوك .</a:t>
            </a:r>
          </a:p>
          <a:p>
            <a:pPr marL="514350" indent="-514350" algn="just"/>
            <a:r>
              <a:rPr lang="ar-SA" sz="2800" smtClean="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1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610" y="3413324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قيم ثابته ليس لها معنى . ماذا يعني الرقم 24 ؟ من هو محمد ؟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82425" y="477510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البيانات التي تمت معالجتها فأصبحت في صورة ملائمة ومفهومة للمستخدم.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1109" y="1412776"/>
            <a:ext cx="8305685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هي مجموعة كبيرة من البيانات التي تجمعها علاقة معينة وتكون مخزنة تخزين دائم </a:t>
            </a:r>
            <a:r>
              <a:rPr lang="ar-SA" sz="2400" dirty="0" smtClean="0"/>
              <a:t>.</a:t>
            </a:r>
          </a:p>
          <a:p>
            <a:pPr algn="just"/>
            <a:r>
              <a:rPr lang="ar-SA" sz="2400" dirty="0"/>
              <a:t>دليل الهاتف الذي يشتمل على اسماء وأرقام هواتف سكان الرياض يعتبر قاعدة </a:t>
            </a:r>
            <a:r>
              <a:rPr lang="ar-SA" sz="2400" dirty="0" smtClean="0"/>
              <a:t>بيانات</a:t>
            </a:r>
            <a:endParaRPr lang="ar-SA" sz="2400" dirty="0"/>
          </a:p>
          <a:p>
            <a:pPr algn="just"/>
            <a:r>
              <a:rPr lang="ar-SA" sz="2400" dirty="0"/>
              <a:t>ملفات المرضى في مستوصف الحي يعتبر قاعدة بيانات .</a:t>
            </a:r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03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 smtClean="0"/>
              <a:t>جدول ملفات  </a:t>
            </a:r>
            <a:r>
              <a:rPr lang="ar-SA" sz="2800" b="1" u="sng" dirty="0"/>
              <a:t>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</a:t>
            </a:r>
            <a:r>
              <a:rPr lang="ar-SA" sz="2800" dirty="0" smtClean="0">
                <a:solidFill>
                  <a:schemeClr val="accent1"/>
                </a:solidFill>
              </a:rPr>
              <a:t>البيانات - </a:t>
            </a:r>
            <a:r>
              <a:rPr lang="en-US" sz="2800" dirty="0" smtClean="0">
                <a:solidFill>
                  <a:schemeClr val="accent1"/>
                </a:solidFill>
              </a:rPr>
              <a:t>DBMS</a:t>
            </a:r>
            <a:r>
              <a:rPr lang="ar-SA" sz="2800" dirty="0" smtClean="0">
                <a:solidFill>
                  <a:schemeClr val="accent1"/>
                </a:solidFill>
              </a:rPr>
              <a:t> -</a:t>
            </a:r>
            <a:br>
              <a:rPr lang="ar-SA" sz="2800" dirty="0" smtClean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</a:t>
            </a:r>
            <a:r>
              <a:rPr lang="en-US" sz="2800" u="sng" dirty="0" smtClean="0">
                <a:solidFill>
                  <a:schemeClr val="accent1"/>
                </a:solidFill>
              </a:rPr>
              <a:t>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هي مجموعة من البرامج المصممة خصيصا لإنشاء ومعالجة  قواعد البيانات والتعامل معها . تتوفر </a:t>
            </a:r>
            <a:r>
              <a:rPr lang="ar-SA" sz="2800" dirty="0"/>
              <a:t>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 smtClean="0">
                <a:solidFill>
                  <a:schemeClr val="accent2"/>
                </a:solidFill>
              </a:rPr>
              <a:t>Microsoft </a:t>
            </a:r>
            <a:r>
              <a:rPr lang="en-US" sz="2800" dirty="0">
                <a:solidFill>
                  <a:schemeClr val="accent2"/>
                </a:solidFill>
              </a:rPr>
              <a:t>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	</a:t>
            </a:r>
            <a:endParaRPr lang="ar-SA" sz="28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35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843132"/>
            <a:ext cx="8280920" cy="3744416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هو من أشهر و أسهل برامج قواعد البيانات التي تعمل </a:t>
            </a:r>
            <a:r>
              <a:rPr lang="ar-SA" sz="2800" dirty="0" smtClean="0"/>
              <a:t>على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r>
              <a:rPr lang="ar-SA" sz="2800" dirty="0" smtClean="0"/>
              <a:t>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2016</a:t>
            </a: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15616" y="517604"/>
            <a:ext cx="7772400" cy="895172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Microsoft Access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269849" y="1159056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1437</TotalTime>
  <Words>790</Words>
  <Application>Microsoft Office PowerPoint</Application>
  <PresentationFormat>عرض على الشاشة (3:4)‏</PresentationFormat>
  <Paragraphs>201</Paragraphs>
  <Slides>24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موازنة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أين تستخدم برامج قواعد البيانات :</vt:lpstr>
      <vt:lpstr>عرض تقديمي في PowerPoint</vt:lpstr>
      <vt:lpstr>عرض تقديمي في PowerPoint</vt:lpstr>
      <vt:lpstr>نظم إدارة قواعد البيانات - DBMS - Database Management Systems</vt:lpstr>
      <vt:lpstr>برنامج قواعد البيانات Microsoft Access :</vt:lpstr>
      <vt:lpstr>قاعدة البيانات فيAccess 2016 :</vt:lpstr>
      <vt:lpstr>انشاء قاعدة بيانات جديدة Create New Database: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أنواع البيانات Data Type </vt:lpstr>
      <vt:lpstr>عرض تقديمي في PowerPoint</vt:lpstr>
      <vt:lpstr>البحث عن البيانات وتنسيقها وترتيبها وتصفيتها:</vt:lpstr>
      <vt:lpstr>تطبيق عملي Access sheet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137</cp:revision>
  <dcterms:created xsi:type="dcterms:W3CDTF">2012-03-02T14:49:28Z</dcterms:created>
  <dcterms:modified xsi:type="dcterms:W3CDTF">2017-03-25T11:23:57Z</dcterms:modified>
</cp:coreProperties>
</file>