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76" r:id="rId1"/>
  </p:sldMasterIdLst>
  <p:notesMasterIdLst>
    <p:notesMasterId r:id="rId10"/>
  </p:notesMasterIdLst>
  <p:sldIdLst>
    <p:sldId id="361" r:id="rId2"/>
    <p:sldId id="331" r:id="rId3"/>
    <p:sldId id="332" r:id="rId4"/>
    <p:sldId id="333" r:id="rId5"/>
    <p:sldId id="334" r:id="rId6"/>
    <p:sldId id="335" r:id="rId7"/>
    <p:sldId id="336" r:id="rId8"/>
    <p:sldId id="337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430" autoAdjust="0"/>
    <p:restoredTop sz="94500" autoAdjust="0"/>
  </p:normalViewPr>
  <p:slideViewPr>
    <p:cSldViewPr>
      <p:cViewPr>
        <p:scale>
          <a:sx n="58" d="100"/>
          <a:sy n="58" d="100"/>
        </p:scale>
        <p:origin x="-942" y="-10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5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10" Type="http://schemas.openxmlformats.org/officeDocument/2006/relationships/image" Target="../media/image16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2B82C94-689D-4F40-8E75-4D97BA2F6FD6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25EB15D-70EB-4E7C-B61E-0E3B23FB736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>
    <p:wipe dir="d"/>
  </p:transition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8.png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oleObject" Target="../embeddings/oleObject16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0.bin"/><Relationship Id="rId12" Type="http://schemas.openxmlformats.org/officeDocument/2006/relationships/oleObject" Target="../embeddings/oleObject1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8.bin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7.bin"/><Relationship Id="rId9" Type="http://schemas.openxmlformats.org/officeDocument/2006/relationships/oleObject" Target="../embeddings/oleObject1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png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1.png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Relationship Id="rId9" Type="http://schemas.openxmlformats.org/officeDocument/2006/relationships/oleObject" Target="../embeddings/oleObject3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4.bin"/><Relationship Id="rId11" Type="http://schemas.openxmlformats.org/officeDocument/2006/relationships/oleObject" Target="../embeddings/oleObject39.bin"/><Relationship Id="rId5" Type="http://schemas.openxmlformats.org/officeDocument/2006/relationships/oleObject" Target="../embeddings/oleObject33.bin"/><Relationship Id="rId10" Type="http://schemas.openxmlformats.org/officeDocument/2006/relationships/oleObject" Target="../embeddings/oleObject38.bin"/><Relationship Id="rId4" Type="http://schemas.openxmlformats.org/officeDocument/2006/relationships/oleObject" Target="../embeddings/oleObject32.bin"/><Relationship Id="rId9" Type="http://schemas.openxmlformats.org/officeDocument/2006/relationships/oleObject" Target="../embeddings/oleObject3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357554" y="2857496"/>
            <a:ext cx="2706190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6000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المحاضرة</a:t>
            </a:r>
            <a:r>
              <a:rPr lang="ar-SA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 </a:t>
            </a:r>
          </a:p>
          <a:p>
            <a:pPr algn="ctr"/>
            <a:r>
              <a:rPr lang="ar-SA" sz="3600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الحادية عشر</a:t>
            </a:r>
            <a:endParaRPr lang="ar-SA" sz="3600" dirty="0">
              <a:solidFill>
                <a:schemeClr val="bg1"/>
              </a:solidFill>
              <a:latin typeface="Monotype Koufi" pitchFamily="2" charset="-78"/>
              <a:ea typeface="Monotype Koufi" pitchFamily="2" charset="-78"/>
              <a:cs typeface="Simplified Arabic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332802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32803" name="Equation" r:id="rId5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1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7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0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4" name="Rectangle 22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60" name="Rectangle 28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6" name="مربع نص 125"/>
          <p:cNvSpPr txBox="1"/>
          <p:nvPr/>
        </p:nvSpPr>
        <p:spPr>
          <a:xfrm>
            <a:off x="0" y="642918"/>
            <a:ext cx="9144000" cy="243143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buClr>
                <a:schemeClr val="accent1"/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 algn="just"/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مثال</a:t>
            </a:r>
          </a:p>
          <a:p>
            <a:pPr algn="just"/>
            <a:r>
              <a:rPr lang="ar-SA" sz="2400" dirty="0" smtClean="0">
                <a:solidFill>
                  <a:schemeClr val="bg1"/>
                </a:solidFill>
              </a:rPr>
              <a:t>احسب الكسب في الجهد     والكسب فى القدرة       وجهد الخرج       لترانزستور</a:t>
            </a:r>
            <a:r>
              <a:rPr lang="en-US" sz="2400" dirty="0" smtClean="0">
                <a:solidFill>
                  <a:schemeClr val="bg1"/>
                </a:solidFill>
              </a:rPr>
              <a:t>(pnp)</a:t>
            </a:r>
            <a:r>
              <a:rPr lang="ar-SA" sz="2400" dirty="0" smtClean="0">
                <a:solidFill>
                  <a:schemeClr val="bg1"/>
                </a:solidFill>
              </a:rPr>
              <a:t>         فى دائرة القاعدة المشتركة الموضحة بالشكل (24) . إذا علمت أن معاوقة الدخل لهذه الدائرة هي               .</a:t>
            </a:r>
          </a:p>
          <a:p>
            <a:pPr algn="just"/>
            <a:r>
              <a:rPr lang="ar-SA" sz="2400" dirty="0" smtClean="0">
                <a:solidFill>
                  <a:schemeClr val="bg1"/>
                </a:solidFill>
              </a:rPr>
              <a:t>                                </a:t>
            </a:r>
          </a:p>
        </p:txBody>
      </p:sp>
      <p:graphicFrame>
        <p:nvGraphicFramePr>
          <p:cNvPr id="332810" name="Object 10"/>
          <p:cNvGraphicFramePr>
            <a:graphicFrameLocks noChangeAspect="1"/>
          </p:cNvGraphicFramePr>
          <p:nvPr/>
        </p:nvGraphicFramePr>
        <p:xfrm>
          <a:off x="6286512" y="1571612"/>
          <a:ext cx="500066" cy="375049"/>
        </p:xfrm>
        <a:graphic>
          <a:graphicData uri="http://schemas.openxmlformats.org/presentationml/2006/ole">
            <p:oleObj spid="_x0000_s332810" name="معادلة" r:id="rId6" imgW="304560" imgH="228600" progId="Equation.3">
              <p:embed/>
            </p:oleObj>
          </a:graphicData>
        </a:graphic>
      </p:graphicFrame>
      <p:graphicFrame>
        <p:nvGraphicFramePr>
          <p:cNvPr id="332811" name="Object 11"/>
          <p:cNvGraphicFramePr>
            <a:graphicFrameLocks noChangeAspect="1"/>
          </p:cNvGraphicFramePr>
          <p:nvPr/>
        </p:nvGraphicFramePr>
        <p:xfrm>
          <a:off x="3853417" y="1500174"/>
          <a:ext cx="647145" cy="458394"/>
        </p:xfrm>
        <a:graphic>
          <a:graphicData uri="http://schemas.openxmlformats.org/presentationml/2006/ole">
            <p:oleObj spid="_x0000_s332811" name="Equation" r:id="rId7" imgW="304560" imgH="215640" progId="Equation.3">
              <p:embed/>
            </p:oleObj>
          </a:graphicData>
        </a:graphic>
      </p:graphicFrame>
      <p:graphicFrame>
        <p:nvGraphicFramePr>
          <p:cNvPr id="332812" name="Object 12"/>
          <p:cNvGraphicFramePr>
            <a:graphicFrameLocks noChangeAspect="1"/>
          </p:cNvGraphicFramePr>
          <p:nvPr/>
        </p:nvGraphicFramePr>
        <p:xfrm>
          <a:off x="1928794" y="1571612"/>
          <a:ext cx="642942" cy="428628"/>
        </p:xfrm>
        <a:graphic>
          <a:graphicData uri="http://schemas.openxmlformats.org/presentationml/2006/ole">
            <p:oleObj spid="_x0000_s332812" name="Equation" r:id="rId8" imgW="342720" imgH="228600" progId="Equation.3">
              <p:embed/>
            </p:oleObj>
          </a:graphicData>
        </a:graphic>
      </p:graphicFrame>
      <p:graphicFrame>
        <p:nvGraphicFramePr>
          <p:cNvPr id="332813" name="Object 13"/>
          <p:cNvGraphicFramePr>
            <a:graphicFrameLocks noChangeAspect="1"/>
          </p:cNvGraphicFramePr>
          <p:nvPr/>
        </p:nvGraphicFramePr>
        <p:xfrm>
          <a:off x="7572396" y="2285992"/>
          <a:ext cx="1155706" cy="400052"/>
        </p:xfrm>
        <a:graphic>
          <a:graphicData uri="http://schemas.openxmlformats.org/presentationml/2006/ole">
            <p:oleObj spid="_x0000_s332813" name="Equation" r:id="rId9" imgW="660240" imgH="228600" progId="Equation.3">
              <p:embed/>
            </p:oleObj>
          </a:graphicData>
        </a:graphic>
      </p:graphicFrame>
      <p:pic>
        <p:nvPicPr>
          <p:cNvPr id="124" name="صورة 123"/>
          <p:cNvPicPr/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2357422" y="3357562"/>
            <a:ext cx="4542836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" name="مربع نص 124"/>
          <p:cNvSpPr txBox="1"/>
          <p:nvPr/>
        </p:nvSpPr>
        <p:spPr>
          <a:xfrm>
            <a:off x="285720" y="6500834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333826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33827" name="Equation" r:id="rId5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1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7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0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4" name="Rectangle 22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60" name="Rectangle 28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4" name="مربع نص 123"/>
          <p:cNvSpPr txBox="1"/>
          <p:nvPr/>
        </p:nvSpPr>
        <p:spPr>
          <a:xfrm>
            <a:off x="6429420" y="642918"/>
            <a:ext cx="271461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الحل</a:t>
            </a:r>
          </a:p>
        </p:txBody>
      </p:sp>
      <p:sp>
        <p:nvSpPr>
          <p:cNvPr id="125" name="مربع نص 124"/>
          <p:cNvSpPr txBox="1"/>
          <p:nvPr/>
        </p:nvSpPr>
        <p:spPr>
          <a:xfrm>
            <a:off x="2786050" y="1500174"/>
            <a:ext cx="6357950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>
                <a:solidFill>
                  <a:schemeClr val="bg1"/>
                </a:solidFill>
              </a:rPr>
              <a:t>الكسب فى الجهد</a:t>
            </a:r>
          </a:p>
          <a:p>
            <a:endParaRPr lang="ar-SA" sz="2400" dirty="0" smtClean="0">
              <a:solidFill>
                <a:schemeClr val="bg1"/>
              </a:solidFill>
            </a:endParaRPr>
          </a:p>
          <a:p>
            <a:endParaRPr lang="ar-SA" sz="2400" dirty="0" smtClean="0">
              <a:solidFill>
                <a:schemeClr val="bg1"/>
              </a:solidFill>
            </a:endParaRPr>
          </a:p>
          <a:p>
            <a:r>
              <a:rPr lang="ar-SA" sz="2400" dirty="0" smtClean="0">
                <a:solidFill>
                  <a:schemeClr val="bg1"/>
                </a:solidFill>
              </a:rPr>
              <a:t>ويكون جهد الخرج</a:t>
            </a:r>
          </a:p>
          <a:p>
            <a:endParaRPr lang="ar-SA" sz="2400" dirty="0" smtClean="0">
              <a:solidFill>
                <a:schemeClr val="bg1"/>
              </a:solidFill>
            </a:endParaRPr>
          </a:p>
          <a:p>
            <a:endParaRPr lang="ar-SA" sz="2400" dirty="0" smtClean="0">
              <a:solidFill>
                <a:schemeClr val="bg1"/>
              </a:solidFill>
            </a:endParaRPr>
          </a:p>
          <a:p>
            <a:r>
              <a:rPr lang="ar-SA" sz="2400" dirty="0" smtClean="0">
                <a:solidFill>
                  <a:schemeClr val="bg1"/>
                </a:solidFill>
              </a:rPr>
              <a:t>وحيث أن تيار الباعث    هو</a:t>
            </a:r>
          </a:p>
          <a:p>
            <a:endParaRPr lang="ar-SA" sz="2400" dirty="0" smtClean="0">
              <a:solidFill>
                <a:schemeClr val="bg1"/>
              </a:solidFill>
            </a:endParaRPr>
          </a:p>
          <a:p>
            <a:endParaRPr lang="ar-SA" sz="2400" dirty="0" smtClean="0">
              <a:solidFill>
                <a:schemeClr val="bg1"/>
              </a:solidFill>
            </a:endParaRPr>
          </a:p>
          <a:p>
            <a:r>
              <a:rPr lang="ar-SA" sz="2400" dirty="0" smtClean="0">
                <a:solidFill>
                  <a:schemeClr val="bg1"/>
                </a:solidFill>
              </a:rPr>
              <a:t>وتيار المجمع      هو</a:t>
            </a:r>
          </a:p>
          <a:p>
            <a:endParaRPr lang="ar-SA" sz="24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333832" name="Object 8"/>
          <p:cNvGraphicFramePr>
            <a:graphicFrameLocks noChangeAspect="1"/>
          </p:cNvGraphicFramePr>
          <p:nvPr/>
        </p:nvGraphicFramePr>
        <p:xfrm>
          <a:off x="6929454" y="1500174"/>
          <a:ext cx="530228" cy="596507"/>
        </p:xfrm>
        <a:graphic>
          <a:graphicData uri="http://schemas.openxmlformats.org/presentationml/2006/ole">
            <p:oleObj spid="_x0000_s333832" name="Equation" r:id="rId6" imgW="203040" imgH="228600" progId="Equation.3">
              <p:embed/>
            </p:oleObj>
          </a:graphicData>
        </a:graphic>
      </p:graphicFrame>
      <p:graphicFrame>
        <p:nvGraphicFramePr>
          <p:cNvPr id="333833" name="Object 9"/>
          <p:cNvGraphicFramePr>
            <a:graphicFrameLocks noChangeAspect="1"/>
          </p:cNvGraphicFramePr>
          <p:nvPr/>
        </p:nvGraphicFramePr>
        <p:xfrm>
          <a:off x="1357290" y="1857364"/>
          <a:ext cx="2641105" cy="855215"/>
        </p:xfrm>
        <a:graphic>
          <a:graphicData uri="http://schemas.openxmlformats.org/presentationml/2006/ole">
            <p:oleObj spid="_x0000_s333833" name="Equation" r:id="rId7" imgW="1333440" imgH="431640" progId="Equation.3">
              <p:embed/>
            </p:oleObj>
          </a:graphicData>
        </a:graphic>
      </p:graphicFrame>
      <p:graphicFrame>
        <p:nvGraphicFramePr>
          <p:cNvPr id="333834" name="Object 10"/>
          <p:cNvGraphicFramePr>
            <a:graphicFrameLocks noChangeAspect="1"/>
          </p:cNvGraphicFramePr>
          <p:nvPr/>
        </p:nvGraphicFramePr>
        <p:xfrm>
          <a:off x="6786578" y="2694317"/>
          <a:ext cx="549278" cy="520369"/>
        </p:xfrm>
        <a:graphic>
          <a:graphicData uri="http://schemas.openxmlformats.org/presentationml/2006/ole">
            <p:oleObj spid="_x0000_s333834" name="Equation" r:id="rId8" imgW="241200" imgH="228600" progId="Equation.3">
              <p:embed/>
            </p:oleObj>
          </a:graphicData>
        </a:graphic>
      </p:graphicFrame>
      <p:graphicFrame>
        <p:nvGraphicFramePr>
          <p:cNvPr id="333835" name="Object 11"/>
          <p:cNvGraphicFramePr>
            <a:graphicFrameLocks noChangeAspect="1"/>
          </p:cNvGraphicFramePr>
          <p:nvPr/>
        </p:nvGraphicFramePr>
        <p:xfrm>
          <a:off x="1214414" y="3071810"/>
          <a:ext cx="4754588" cy="516212"/>
        </p:xfrm>
        <a:graphic>
          <a:graphicData uri="http://schemas.openxmlformats.org/presentationml/2006/ole">
            <p:oleObj spid="_x0000_s333835" name="Equation" r:id="rId9" imgW="2222280" imgH="241200" progId="Equation.3">
              <p:embed/>
            </p:oleObj>
          </a:graphicData>
        </a:graphic>
      </p:graphicFrame>
      <p:graphicFrame>
        <p:nvGraphicFramePr>
          <p:cNvPr id="333836" name="Object 12"/>
          <p:cNvGraphicFramePr>
            <a:graphicFrameLocks noChangeAspect="1"/>
          </p:cNvGraphicFramePr>
          <p:nvPr/>
        </p:nvGraphicFramePr>
        <p:xfrm>
          <a:off x="6643702" y="3671890"/>
          <a:ext cx="361952" cy="542928"/>
        </p:xfrm>
        <a:graphic>
          <a:graphicData uri="http://schemas.openxmlformats.org/presentationml/2006/ole">
            <p:oleObj spid="_x0000_s333836" name="Equation" r:id="rId10" imgW="152280" imgH="228600" progId="Equation.3">
              <p:embed/>
            </p:oleObj>
          </a:graphicData>
        </a:graphic>
      </p:graphicFrame>
      <p:graphicFrame>
        <p:nvGraphicFramePr>
          <p:cNvPr id="333837" name="Object 13"/>
          <p:cNvGraphicFramePr>
            <a:graphicFrameLocks noChangeAspect="1"/>
          </p:cNvGraphicFramePr>
          <p:nvPr/>
        </p:nvGraphicFramePr>
        <p:xfrm>
          <a:off x="1428728" y="3857628"/>
          <a:ext cx="3643338" cy="978807"/>
        </p:xfrm>
        <a:graphic>
          <a:graphicData uri="http://schemas.openxmlformats.org/presentationml/2006/ole">
            <p:oleObj spid="_x0000_s333837" name="Equation" r:id="rId11" imgW="1701720" imgH="457200" progId="Equation.3">
              <p:embed/>
            </p:oleObj>
          </a:graphicData>
        </a:graphic>
      </p:graphicFrame>
      <p:graphicFrame>
        <p:nvGraphicFramePr>
          <p:cNvPr id="333838" name="Object 14"/>
          <p:cNvGraphicFramePr>
            <a:graphicFrameLocks noChangeAspect="1"/>
          </p:cNvGraphicFramePr>
          <p:nvPr/>
        </p:nvGraphicFramePr>
        <p:xfrm>
          <a:off x="7358082" y="4857760"/>
          <a:ext cx="390527" cy="502106"/>
        </p:xfrm>
        <a:graphic>
          <a:graphicData uri="http://schemas.openxmlformats.org/presentationml/2006/ole">
            <p:oleObj spid="_x0000_s333838" name="Equation" r:id="rId12" imgW="177480" imgH="228600" progId="Equation.3">
              <p:embed/>
            </p:oleObj>
          </a:graphicData>
        </a:graphic>
      </p:graphicFrame>
      <p:graphicFrame>
        <p:nvGraphicFramePr>
          <p:cNvPr id="333839" name="Object 15"/>
          <p:cNvGraphicFramePr>
            <a:graphicFrameLocks noChangeAspect="1"/>
          </p:cNvGraphicFramePr>
          <p:nvPr/>
        </p:nvGraphicFramePr>
        <p:xfrm>
          <a:off x="1428728" y="4929198"/>
          <a:ext cx="3195801" cy="928694"/>
        </p:xfrm>
        <a:graphic>
          <a:graphicData uri="http://schemas.openxmlformats.org/presentationml/2006/ole">
            <p:oleObj spid="_x0000_s333839" name="Equation" r:id="rId13" imgW="1485720" imgH="431640" progId="Equation.3">
              <p:embed/>
            </p:oleObj>
          </a:graphicData>
        </a:graphic>
      </p:graphicFrame>
      <p:sp>
        <p:nvSpPr>
          <p:cNvPr id="128" name="مربع نص 127"/>
          <p:cNvSpPr txBox="1"/>
          <p:nvPr/>
        </p:nvSpPr>
        <p:spPr>
          <a:xfrm>
            <a:off x="285720" y="6500834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33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33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333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334850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34851" name="Equation" r:id="rId5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1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7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0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4" name="Rectangle 22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60" name="Rectangle 28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8" name="مربع نص 127"/>
          <p:cNvSpPr txBox="1"/>
          <p:nvPr/>
        </p:nvSpPr>
        <p:spPr>
          <a:xfrm>
            <a:off x="357158" y="785794"/>
            <a:ext cx="8715436" cy="89562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ومن ثم فإن الكسب فى القدرة      يكون:</a:t>
            </a:r>
          </a:p>
          <a:p>
            <a:pPr algn="just"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 algn="just"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 algn="just"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 algn="just"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 algn="just"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 algn="just"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 algn="just"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ويكون الكسب فى التيار              يساوى تقريباً واحد صحيح.</a:t>
            </a:r>
          </a:p>
          <a:p>
            <a:pPr algn="just"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ومن المثال السابق نستطيع القول أن قدره صغيره وهى قدرة دائرة الدخل التى تحتوى على الباعث والقاعدة تتحكم فى قدرة دائرة الخرج التى تحتوى على القاعدة والمجمع ، وبمعنى آخر فإن قدرة صغير أنتجت قدرة كبيرة وهذا يوضح عمل الترانزستور كمكبر. 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334860" name="Object 12"/>
          <p:cNvGraphicFramePr>
            <a:graphicFrameLocks noChangeAspect="1"/>
          </p:cNvGraphicFramePr>
          <p:nvPr/>
        </p:nvGraphicFramePr>
        <p:xfrm>
          <a:off x="5786446" y="785794"/>
          <a:ext cx="458790" cy="487464"/>
        </p:xfrm>
        <a:graphic>
          <a:graphicData uri="http://schemas.openxmlformats.org/presentationml/2006/ole">
            <p:oleObj spid="_x0000_s334860" name="Equation" r:id="rId6" imgW="203040" imgH="215640" progId="Equation.3">
              <p:embed/>
            </p:oleObj>
          </a:graphicData>
        </a:graphic>
      </p:graphicFrame>
      <p:graphicFrame>
        <p:nvGraphicFramePr>
          <p:cNvPr id="334862" name="Object 14"/>
          <p:cNvGraphicFramePr>
            <a:graphicFrameLocks noChangeAspect="1"/>
          </p:cNvGraphicFramePr>
          <p:nvPr/>
        </p:nvGraphicFramePr>
        <p:xfrm>
          <a:off x="1785918" y="1316026"/>
          <a:ext cx="4386544" cy="2041536"/>
        </p:xfrm>
        <a:graphic>
          <a:graphicData uri="http://schemas.openxmlformats.org/presentationml/2006/ole">
            <p:oleObj spid="_x0000_s334862" name="Equation" r:id="rId7" imgW="2019240" imgH="939600" progId="Equation.3">
              <p:embed/>
            </p:oleObj>
          </a:graphicData>
        </a:graphic>
      </p:graphicFrame>
      <p:graphicFrame>
        <p:nvGraphicFramePr>
          <p:cNvPr id="334863" name="Object 15"/>
          <p:cNvGraphicFramePr>
            <a:graphicFrameLocks noChangeAspect="1"/>
          </p:cNvGraphicFramePr>
          <p:nvPr/>
        </p:nvGraphicFramePr>
        <p:xfrm>
          <a:off x="5572132" y="3357562"/>
          <a:ext cx="1143008" cy="571504"/>
        </p:xfrm>
        <a:graphic>
          <a:graphicData uri="http://schemas.openxmlformats.org/presentationml/2006/ole">
            <p:oleObj spid="_x0000_s334863" name="Equation" r:id="rId8" imgW="482400" imgH="241200" progId="Equation.3">
              <p:embed/>
            </p:oleObj>
          </a:graphicData>
        </a:graphic>
      </p:graphicFrame>
      <p:sp>
        <p:nvSpPr>
          <p:cNvPr id="122" name="مربع نص 121"/>
          <p:cNvSpPr txBox="1"/>
          <p:nvPr/>
        </p:nvSpPr>
        <p:spPr>
          <a:xfrm>
            <a:off x="285720" y="6500834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34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335874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35875" name="Equation" r:id="rId5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1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7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0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4" name="Rectangle 22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60" name="Rectangle 28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2" name="مربع نص 121"/>
          <p:cNvSpPr txBox="1"/>
          <p:nvPr/>
        </p:nvSpPr>
        <p:spPr>
          <a:xfrm>
            <a:off x="1000132" y="785794"/>
            <a:ext cx="81439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خصائص الترانزستور فى دائرة الباعث المشترك</a:t>
            </a:r>
          </a:p>
        </p:txBody>
      </p:sp>
      <p:sp>
        <p:nvSpPr>
          <p:cNvPr id="123" name="مربع نص 122"/>
          <p:cNvSpPr txBox="1"/>
          <p:nvPr/>
        </p:nvSpPr>
        <p:spPr>
          <a:xfrm>
            <a:off x="214282" y="1428736"/>
            <a:ext cx="892971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buClr>
                <a:schemeClr val="accent1"/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نستطيع أن نحصل على معاملات الترانزستور فى دائرة الباعث المشترك باستخدام الدائرة الموضحة بالشكل (25) .</a:t>
            </a:r>
          </a:p>
        </p:txBody>
      </p:sp>
      <p:pic>
        <p:nvPicPr>
          <p:cNvPr id="121" name="صورة 120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285852" y="2428868"/>
            <a:ext cx="657226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4" name="مربع نص 123"/>
          <p:cNvSpPr txBox="1"/>
          <p:nvPr/>
        </p:nvSpPr>
        <p:spPr>
          <a:xfrm>
            <a:off x="214282" y="6500834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/>
      <p:bldP spid="1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336898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36899" name="Equation" r:id="rId5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1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7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0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4" name="Rectangle 22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60" name="Rectangle 28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4" name="مربع نص 123"/>
          <p:cNvSpPr txBox="1"/>
          <p:nvPr/>
        </p:nvSpPr>
        <p:spPr>
          <a:xfrm>
            <a:off x="214282" y="5357826"/>
            <a:ext cx="892971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ومن خلال المنحنيات المميزة لهذا الترانزستور شكل (26)، تكون معاملات الترانزستور على النحو التالي :</a:t>
            </a:r>
          </a:p>
        </p:txBody>
      </p:sp>
      <p:pic>
        <p:nvPicPr>
          <p:cNvPr id="120" name="صورة 119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934845" y="1000108"/>
            <a:ext cx="5274310" cy="4081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1" name="مربع نص 120"/>
          <p:cNvSpPr txBox="1"/>
          <p:nvPr/>
        </p:nvSpPr>
        <p:spPr>
          <a:xfrm>
            <a:off x="285720" y="6500834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337922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37923" name="Equation" r:id="rId5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1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7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0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4" name="Rectangle 22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60" name="Rectangle 28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37924" name="Object 4"/>
          <p:cNvGraphicFramePr>
            <a:graphicFrameLocks noChangeAspect="1"/>
          </p:cNvGraphicFramePr>
          <p:nvPr/>
        </p:nvGraphicFramePr>
        <p:xfrm>
          <a:off x="3214678" y="1285860"/>
          <a:ext cx="2862269" cy="1988079"/>
        </p:xfrm>
        <a:graphic>
          <a:graphicData uri="http://schemas.openxmlformats.org/presentationml/2006/ole">
            <p:oleObj spid="_x0000_s337924" name="Equation" r:id="rId6" imgW="1930400" imgH="1346200" progId="Equation.3">
              <p:embed/>
            </p:oleObj>
          </a:graphicData>
        </a:graphic>
      </p:graphicFrame>
      <p:sp>
        <p:nvSpPr>
          <p:cNvPr id="337927" name="Rectangle 7"/>
          <p:cNvSpPr>
            <a:spLocks noChangeArrowheads="1"/>
          </p:cNvSpPr>
          <p:nvPr/>
        </p:nvSpPr>
        <p:spPr bwMode="auto">
          <a:xfrm>
            <a:off x="4500562" y="857232"/>
            <a:ext cx="46434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ar-SA" sz="2400" dirty="0" smtClean="0">
                <a:solidFill>
                  <a:schemeClr val="bg1"/>
                </a:solidFill>
              </a:rPr>
              <a:t>1- الكسب فى التيار </a:t>
            </a:r>
          </a:p>
        </p:txBody>
      </p:sp>
      <p:graphicFrame>
        <p:nvGraphicFramePr>
          <p:cNvPr id="337926" name="Object 6"/>
          <p:cNvGraphicFramePr>
            <a:graphicFrameLocks noChangeAspect="1"/>
          </p:cNvGraphicFramePr>
          <p:nvPr/>
        </p:nvGraphicFramePr>
        <p:xfrm>
          <a:off x="6786578" y="928670"/>
          <a:ext cx="314326" cy="392908"/>
        </p:xfrm>
        <a:graphic>
          <a:graphicData uri="http://schemas.openxmlformats.org/presentationml/2006/ole">
            <p:oleObj spid="_x0000_s337926" name="Equation" r:id="rId7" imgW="190417" imgH="241195" progId="Equation.3">
              <p:embed/>
            </p:oleObj>
          </a:graphicData>
        </a:graphic>
      </p:graphicFrame>
      <p:sp>
        <p:nvSpPr>
          <p:cNvPr id="337928" name="Rectangle 8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0" name="Rectangle 10"/>
          <p:cNvSpPr>
            <a:spLocks noChangeArrowheads="1"/>
          </p:cNvSpPr>
          <p:nvPr/>
        </p:nvSpPr>
        <p:spPr bwMode="auto">
          <a:xfrm>
            <a:off x="7072330" y="3214686"/>
            <a:ext cx="204254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ar-SA" sz="2400" dirty="0" smtClean="0">
                <a:solidFill>
                  <a:schemeClr val="bg1"/>
                </a:solidFill>
              </a:rPr>
              <a:t>2- معاوقة الدخول </a:t>
            </a:r>
          </a:p>
        </p:txBody>
      </p:sp>
      <p:graphicFrame>
        <p:nvGraphicFramePr>
          <p:cNvPr id="337929" name="Object 9"/>
          <p:cNvGraphicFramePr>
            <a:graphicFrameLocks noChangeAspect="1"/>
          </p:cNvGraphicFramePr>
          <p:nvPr/>
        </p:nvGraphicFramePr>
        <p:xfrm>
          <a:off x="6816139" y="3214686"/>
          <a:ext cx="399067" cy="462918"/>
        </p:xfrm>
        <a:graphic>
          <a:graphicData uri="http://schemas.openxmlformats.org/presentationml/2006/ole">
            <p:oleObj spid="_x0000_s337929" name="Equation" r:id="rId8" imgW="241195" imgH="279279" progId="Equation.3">
              <p:embed/>
            </p:oleObj>
          </a:graphicData>
        </a:graphic>
      </p:graphicFrame>
      <p:sp>
        <p:nvSpPr>
          <p:cNvPr id="337931" name="Rectangle 11"/>
          <p:cNvSpPr>
            <a:spLocks noChangeArrowheads="1"/>
          </p:cNvSpPr>
          <p:nvPr/>
        </p:nvSpPr>
        <p:spPr bwMode="auto">
          <a:xfrm>
            <a:off x="0" y="733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1895475" algn="l"/>
                <a:tab pos="2743200" algn="ctr"/>
              </a:tabLst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3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37932" name="Object 12"/>
          <p:cNvGraphicFramePr>
            <a:graphicFrameLocks noChangeAspect="1"/>
          </p:cNvGraphicFramePr>
          <p:nvPr/>
        </p:nvGraphicFramePr>
        <p:xfrm>
          <a:off x="3500430" y="3929066"/>
          <a:ext cx="2542048" cy="1933579"/>
        </p:xfrm>
        <a:graphic>
          <a:graphicData uri="http://schemas.openxmlformats.org/presentationml/2006/ole">
            <p:oleObj spid="_x0000_s337932" name="Equation" r:id="rId9" imgW="1790700" imgH="1358900" progId="Equation.3">
              <p:embed/>
            </p:oleObj>
          </a:graphicData>
        </a:graphic>
      </p:graphicFrame>
      <p:sp>
        <p:nvSpPr>
          <p:cNvPr id="337934" name="Rectangle 14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" name="مربع نص 128"/>
          <p:cNvSpPr txBox="1"/>
          <p:nvPr/>
        </p:nvSpPr>
        <p:spPr>
          <a:xfrm>
            <a:off x="285720" y="6500834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37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37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346114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46115" name="Equation" r:id="rId5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1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7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0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4" name="Rectangle 22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60" name="Rectangle 28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8" name="Rectangle 8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4" name="Rectangle 14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1" name="Rectangle 9"/>
          <p:cNvSpPr>
            <a:spLocks noChangeArrowheads="1"/>
          </p:cNvSpPr>
          <p:nvPr/>
        </p:nvSpPr>
        <p:spPr bwMode="auto">
          <a:xfrm>
            <a:off x="6786578" y="785794"/>
            <a:ext cx="23070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ar-SA" sz="2400" dirty="0" smtClean="0">
                <a:solidFill>
                  <a:schemeClr val="bg1"/>
                </a:solidFill>
              </a:rPr>
              <a:t>3- موصيليه الخروج </a:t>
            </a:r>
          </a:p>
        </p:txBody>
      </p:sp>
      <p:graphicFrame>
        <p:nvGraphicFramePr>
          <p:cNvPr id="346120" name="Object 8"/>
          <p:cNvGraphicFramePr>
            <a:graphicFrameLocks noChangeAspect="1"/>
          </p:cNvGraphicFramePr>
          <p:nvPr/>
        </p:nvGraphicFramePr>
        <p:xfrm>
          <a:off x="6504003" y="848190"/>
          <a:ext cx="425451" cy="509108"/>
        </p:xfrm>
        <a:graphic>
          <a:graphicData uri="http://schemas.openxmlformats.org/presentationml/2006/ole">
            <p:oleObj spid="_x0000_s346120" name="Equation" r:id="rId6" imgW="190440" imgH="228600" progId="Equation.3">
              <p:embed/>
            </p:oleObj>
          </a:graphicData>
        </a:graphic>
      </p:graphicFrame>
      <p:sp>
        <p:nvSpPr>
          <p:cNvPr id="346122" name="Rectangle 10"/>
          <p:cNvSpPr>
            <a:spLocks noChangeArrowheads="1"/>
          </p:cNvSpPr>
          <p:nvPr/>
        </p:nvSpPr>
        <p:spPr bwMode="auto">
          <a:xfrm>
            <a:off x="8959270" y="73342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1895475" algn="l"/>
                <a:tab pos="2743200" algn="ctr"/>
              </a:tabLst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612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46123" name="Object 11"/>
          <p:cNvGraphicFramePr>
            <a:graphicFrameLocks noChangeAspect="1"/>
          </p:cNvGraphicFramePr>
          <p:nvPr/>
        </p:nvGraphicFramePr>
        <p:xfrm>
          <a:off x="3648973" y="1285860"/>
          <a:ext cx="2280349" cy="1790704"/>
        </p:xfrm>
        <a:graphic>
          <a:graphicData uri="http://schemas.openxmlformats.org/presentationml/2006/ole">
            <p:oleObj spid="_x0000_s346123" name="Equation" r:id="rId7" imgW="1549400" imgH="1219200" progId="Equation.3">
              <p:embed/>
            </p:oleObj>
          </a:graphicData>
        </a:graphic>
      </p:graphicFrame>
      <p:sp>
        <p:nvSpPr>
          <p:cNvPr id="346125" name="Rectangle 13"/>
          <p:cNvSpPr>
            <a:spLocks noChangeArrowheads="1"/>
          </p:cNvSpPr>
          <p:nvPr/>
        </p:nvSpPr>
        <p:spPr bwMode="auto">
          <a:xfrm>
            <a:off x="0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35" name="مستطيل 134"/>
          <p:cNvSpPr/>
          <p:nvPr/>
        </p:nvSpPr>
        <p:spPr>
          <a:xfrm>
            <a:off x="285720" y="2928934"/>
            <a:ext cx="878687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2400" dirty="0" smtClean="0">
                <a:solidFill>
                  <a:schemeClr val="bg1"/>
                </a:solidFill>
              </a:rPr>
              <a:t>4- معامل انتقال الجهد</a:t>
            </a:r>
          </a:p>
          <a:p>
            <a:pPr algn="just"/>
            <a:endParaRPr lang="ar-SA" sz="2400" dirty="0" smtClean="0">
              <a:solidFill>
                <a:schemeClr val="bg1"/>
              </a:solidFill>
            </a:endParaRPr>
          </a:p>
          <a:p>
            <a:pPr algn="just"/>
            <a:endParaRPr lang="ar-SA" sz="2400" dirty="0" smtClean="0">
              <a:solidFill>
                <a:schemeClr val="bg1"/>
              </a:solidFill>
            </a:endParaRPr>
          </a:p>
          <a:p>
            <a:pPr algn="just"/>
            <a:endParaRPr lang="ar-SA" sz="2400" dirty="0" smtClean="0">
              <a:solidFill>
                <a:schemeClr val="bg1"/>
              </a:solidFill>
            </a:endParaRPr>
          </a:p>
          <a:p>
            <a:pPr algn="just"/>
            <a:endParaRPr lang="ar-SA" sz="2400" dirty="0" smtClean="0">
              <a:solidFill>
                <a:schemeClr val="bg1"/>
              </a:solidFill>
            </a:endParaRPr>
          </a:p>
          <a:p>
            <a:pPr algn="just"/>
            <a:endParaRPr lang="ar-SA" sz="2400" dirty="0" smtClean="0">
              <a:solidFill>
                <a:schemeClr val="bg1"/>
              </a:solidFill>
            </a:endParaRPr>
          </a:p>
          <a:p>
            <a:pPr algn="just"/>
            <a:endParaRPr lang="ar-SA" sz="2400" dirty="0" smtClean="0">
              <a:solidFill>
                <a:schemeClr val="bg1"/>
              </a:solidFill>
            </a:endParaRPr>
          </a:p>
          <a:p>
            <a:pPr algn="just"/>
            <a:r>
              <a:rPr lang="ar-SA" sz="2400" dirty="0" smtClean="0">
                <a:solidFill>
                  <a:schemeClr val="bg1"/>
                </a:solidFill>
              </a:rPr>
              <a:t>ويشير الرمز      فى المعاملات السابقة إلى دائرة الباعث المشترك ، بينما يدل الرقم</a:t>
            </a:r>
          </a:p>
          <a:p>
            <a:pPr algn="just"/>
            <a:r>
              <a:rPr lang="ar-SA" sz="2400" dirty="0" smtClean="0">
                <a:solidFill>
                  <a:schemeClr val="bg1"/>
                </a:solidFill>
              </a:rPr>
              <a:t>على دائرة الدخول ،والرقم      على دائرة الخروج. </a:t>
            </a:r>
          </a:p>
          <a:p>
            <a:pPr algn="just"/>
            <a:r>
              <a:rPr lang="ar-SA" sz="2400" dirty="0" smtClean="0">
                <a:solidFill>
                  <a:schemeClr val="bg1"/>
                </a:solidFill>
              </a:rPr>
              <a:t>         </a:t>
            </a:r>
          </a:p>
        </p:txBody>
      </p:sp>
      <p:sp>
        <p:nvSpPr>
          <p:cNvPr id="34612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46126" name="Object 14"/>
          <p:cNvGraphicFramePr>
            <a:graphicFrameLocks noChangeAspect="1"/>
          </p:cNvGraphicFramePr>
          <p:nvPr/>
        </p:nvGraphicFramePr>
        <p:xfrm>
          <a:off x="3357554" y="3571876"/>
          <a:ext cx="1928826" cy="2028104"/>
        </p:xfrm>
        <a:graphic>
          <a:graphicData uri="http://schemas.openxmlformats.org/presentationml/2006/ole">
            <p:oleObj spid="_x0000_s346126" name="Equation" r:id="rId8" imgW="1295400" imgH="1358900" progId="Equation.3">
              <p:embed/>
            </p:oleObj>
          </a:graphicData>
        </a:graphic>
      </p:graphicFrame>
      <p:sp>
        <p:nvSpPr>
          <p:cNvPr id="346128" name="Rectangle 16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46129" name="Object 17"/>
          <p:cNvGraphicFramePr>
            <a:graphicFrameLocks noChangeAspect="1"/>
          </p:cNvGraphicFramePr>
          <p:nvPr/>
        </p:nvGraphicFramePr>
        <p:xfrm>
          <a:off x="7429520" y="5572140"/>
          <a:ext cx="357190" cy="357190"/>
        </p:xfrm>
        <a:graphic>
          <a:graphicData uri="http://schemas.openxmlformats.org/presentationml/2006/ole">
            <p:oleObj spid="_x0000_s346129" name="Equation" r:id="rId9" imgW="114120" imgH="139680" progId="Equation.3">
              <p:embed/>
            </p:oleObj>
          </a:graphicData>
        </a:graphic>
      </p:graphicFrame>
      <p:graphicFrame>
        <p:nvGraphicFramePr>
          <p:cNvPr id="346130" name="Object 18"/>
          <p:cNvGraphicFramePr>
            <a:graphicFrameLocks noChangeAspect="1"/>
          </p:cNvGraphicFramePr>
          <p:nvPr/>
        </p:nvGraphicFramePr>
        <p:xfrm>
          <a:off x="467818" y="5500702"/>
          <a:ext cx="460844" cy="522290"/>
        </p:xfrm>
        <a:graphic>
          <a:graphicData uri="http://schemas.openxmlformats.org/presentationml/2006/ole">
            <p:oleObj spid="_x0000_s346130" name="Equation" r:id="rId10" imgW="190440" imgH="215640" progId="Equation.3">
              <p:embed/>
            </p:oleObj>
          </a:graphicData>
        </a:graphic>
      </p:graphicFrame>
      <p:graphicFrame>
        <p:nvGraphicFramePr>
          <p:cNvPr id="346131" name="Object 19"/>
          <p:cNvGraphicFramePr>
            <a:graphicFrameLocks noChangeAspect="1"/>
          </p:cNvGraphicFramePr>
          <p:nvPr/>
        </p:nvGraphicFramePr>
        <p:xfrm>
          <a:off x="6000760" y="5857892"/>
          <a:ext cx="500066" cy="500066"/>
        </p:xfrm>
        <a:graphic>
          <a:graphicData uri="http://schemas.openxmlformats.org/presentationml/2006/ole">
            <p:oleObj spid="_x0000_s346131" name="Equation" r:id="rId11" imgW="215640" imgH="215640" progId="Equation.3">
              <p:embed/>
            </p:oleObj>
          </a:graphicData>
        </a:graphic>
      </p:graphicFrame>
      <p:sp>
        <p:nvSpPr>
          <p:cNvPr id="136" name="مربع نص 135"/>
          <p:cNvSpPr txBox="1"/>
          <p:nvPr/>
        </p:nvSpPr>
        <p:spPr>
          <a:xfrm>
            <a:off x="214282" y="6500834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46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46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مخصص 13">
      <a:dk1>
        <a:sysClr val="windowText" lastClr="000000"/>
      </a:dk1>
      <a:lt1>
        <a:sysClr val="window" lastClr="FFFFFF"/>
      </a:lt1>
      <a:dk2>
        <a:srgbClr val="FEA16E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مستند" ma:contentTypeID="0x010100929A5A53DC5F674B83A4B9FBD05AEDB1" ma:contentTypeVersion="0" ma:contentTypeDescription="إنشاء مستند جديد." ma:contentTypeScope="" ma:versionID="8a72a3d0a056d64a0aaec19a84a17045">
  <xsd:schema xmlns:xsd="http://www.w3.org/2001/XMLSchema" xmlns:p="http://schemas.microsoft.com/office/2006/metadata/properties" targetNamespace="http://schemas.microsoft.com/office/2006/metadata/properties" ma:root="true" ma:fieldsID="24ea8475c9dab94f65afdeb9954b211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نوع المحتوى" ma:readOnly="true"/>
        <xsd:element ref="dc:title" minOccurs="0" maxOccurs="1" ma:index="4" ma:displayName="العنوان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2241C0DF-26DD-4F16-8CE8-25243E8EE530}"/>
</file>

<file path=customXml/itemProps2.xml><?xml version="1.0" encoding="utf-8"?>
<ds:datastoreItem xmlns:ds="http://schemas.openxmlformats.org/officeDocument/2006/customXml" ds:itemID="{D3ABC4E2-9411-4B75-93DC-F91DC1CD10AC}"/>
</file>

<file path=customXml/itemProps3.xml><?xml version="1.0" encoding="utf-8"?>
<ds:datastoreItem xmlns:ds="http://schemas.openxmlformats.org/officeDocument/2006/customXml" ds:itemID="{BEFA53BC-E207-47D6-A264-6CCE22C9D89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8388</TotalTime>
  <Words>225</Words>
  <Application>Microsoft Office PowerPoint</Application>
  <PresentationFormat>عرض على الشاشة (3:4)‏</PresentationFormat>
  <Paragraphs>67</Paragraphs>
  <Slides>8</Slides>
  <Notes>7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2</vt:i4>
      </vt:variant>
      <vt:variant>
        <vt:lpstr>عناوين الشرائح</vt:lpstr>
      </vt:variant>
      <vt:variant>
        <vt:i4>8</vt:i4>
      </vt:variant>
    </vt:vector>
  </HeadingPairs>
  <TitlesOfParts>
    <vt:vector size="11" baseType="lpstr">
      <vt:lpstr>تدفق</vt:lpstr>
      <vt:lpstr>Equation</vt:lpstr>
      <vt:lpstr>معادلة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الكترونيات</dc:title>
  <dc:creator>Attia</dc:creator>
  <cp:lastModifiedBy>ahasan</cp:lastModifiedBy>
  <cp:revision>705</cp:revision>
  <dcterms:created xsi:type="dcterms:W3CDTF">2009-03-20T20:55:45Z</dcterms:created>
  <dcterms:modified xsi:type="dcterms:W3CDTF">2010-12-18T13:18:06Z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0x010100929A5A53DC5F674B83A4B9FBD05AEDB1</vt:lpwstr>
  </property>
</Properties>
</file>