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6" r:id="rId2"/>
    <p:sldId id="257" r:id="rId3"/>
    <p:sldId id="258" r:id="rId4"/>
    <p:sldId id="259" r:id="rId5"/>
    <p:sldId id="260" r:id="rId6"/>
    <p:sldId id="261" r:id="rId7"/>
    <p:sldId id="262" r:id="rId8"/>
    <p:sldId id="263" r:id="rId9"/>
    <p:sldId id="267" r:id="rId10"/>
    <p:sldId id="268" r:id="rId11"/>
    <p:sldId id="270" r:id="rId12"/>
    <p:sldId id="271" r:id="rId13"/>
    <p:sldId id="272" r:id="rId14"/>
    <p:sldId id="274" r:id="rId15"/>
    <p:sldId id="275" r:id="rId16"/>
    <p:sldId id="276" r:id="rId17"/>
    <p:sldId id="277" r:id="rId18"/>
    <p:sldId id="278" r:id="rId19"/>
    <p:sldId id="279" r:id="rId20"/>
    <p:sldId id="280" r:id="rId21"/>
    <p:sldId id="281" r:id="rId22"/>
    <p:sldId id="282"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2" d="100"/>
          <a:sy n="72" d="100"/>
        </p:scale>
        <p:origin x="-3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43C6AC97-A02F-444B-801C-09D073256BE8}" type="datetimeFigureOut">
              <a:rPr lang="ar-SA" smtClean="0"/>
              <a:pPr/>
              <a:t>05/01/36</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CF969B52-6E07-4E2C-BC49-4DE1759A7518}"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43C6AC97-A02F-444B-801C-09D073256BE8}" type="datetimeFigureOut">
              <a:rPr lang="ar-SA" smtClean="0"/>
              <a:pPr/>
              <a:t>05/01/36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43C6AC97-A02F-444B-801C-09D073256BE8}" type="datetimeFigureOut">
              <a:rPr lang="ar-SA" smtClean="0"/>
              <a:pPr/>
              <a:t>05/01/36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43C6AC97-A02F-444B-801C-09D073256BE8}" type="datetimeFigureOut">
              <a:rPr lang="ar-SA" smtClean="0"/>
              <a:pPr/>
              <a:t>05/01/36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43C6AC97-A02F-444B-801C-09D073256BE8}" type="datetimeFigureOut">
              <a:rPr lang="ar-SA" smtClean="0"/>
              <a:pPr/>
              <a:t>05/01/36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F969B52-6E07-4E2C-BC49-4DE1759A7518}"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43C6AC97-A02F-444B-801C-09D073256BE8}" type="datetimeFigureOut">
              <a:rPr lang="ar-SA" smtClean="0"/>
              <a:pPr/>
              <a:t>05/01/36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43C6AC97-A02F-444B-801C-09D073256BE8}" type="datetimeFigureOut">
              <a:rPr lang="ar-SA" smtClean="0"/>
              <a:pPr/>
              <a:t>05/01/36</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43C6AC97-A02F-444B-801C-09D073256BE8}" type="datetimeFigureOut">
              <a:rPr lang="ar-SA" smtClean="0"/>
              <a:pPr/>
              <a:t>05/01/36</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43C6AC97-A02F-444B-801C-09D073256BE8}" type="datetimeFigureOut">
              <a:rPr lang="ar-SA" smtClean="0"/>
              <a:pPr/>
              <a:t>05/01/36</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CF969B52-6E07-4E2C-BC49-4DE1759A7518}"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43C6AC97-A02F-444B-801C-09D073256BE8}" type="datetimeFigureOut">
              <a:rPr lang="ar-SA" smtClean="0"/>
              <a:pPr/>
              <a:t>05/01/36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43C6AC97-A02F-444B-801C-09D073256BE8}" type="datetimeFigureOut">
              <a:rPr lang="ar-SA" smtClean="0"/>
              <a:pPr/>
              <a:t>05/01/36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F969B52-6E07-4E2C-BC49-4DE1759A7518}"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3C6AC97-A02F-444B-801C-09D073256BE8}" type="datetimeFigureOut">
              <a:rPr lang="ar-SA" smtClean="0"/>
              <a:pPr/>
              <a:t>05/01/36</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F969B52-6E07-4E2C-BC49-4DE1759A7518}"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smtClean="0"/>
              <a:t>المحاضرة الخامسة</a:t>
            </a:r>
            <a:endParaRPr lang="ar-SA" dirty="0"/>
          </a:p>
        </p:txBody>
      </p:sp>
      <p:sp>
        <p:nvSpPr>
          <p:cNvPr id="3" name="عنوان فرعي 2"/>
          <p:cNvSpPr>
            <a:spLocks noGrp="1"/>
          </p:cNvSpPr>
          <p:nvPr>
            <p:ph type="subTitle" idx="1"/>
          </p:nvPr>
        </p:nvSpPr>
        <p:spPr/>
        <p:txBody>
          <a:bodyPr>
            <a:normAutofit/>
          </a:bodyPr>
          <a:lstStyle/>
          <a:p>
            <a:pPr algn="ctr"/>
            <a:r>
              <a:rPr lang="ar-SA" sz="5400" b="1" dirty="0" smtClean="0">
                <a:solidFill>
                  <a:schemeClr val="accent3">
                    <a:lumMod val="50000"/>
                  </a:schemeClr>
                </a:solidFill>
              </a:rPr>
              <a:t>مقاييس التقدير</a:t>
            </a:r>
            <a:endParaRPr lang="ar-SA" sz="5400" b="1" dirty="0">
              <a:solidFill>
                <a:schemeClr val="accent3">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714356"/>
            <a:ext cx="7498080" cy="5534044"/>
          </a:xfrm>
        </p:spPr>
        <p:txBody>
          <a:bodyPr>
            <a:normAutofit/>
          </a:bodyPr>
          <a:lstStyle/>
          <a:p>
            <a:r>
              <a:rPr lang="ar-SA" dirty="0" smtClean="0"/>
              <a:t> </a:t>
            </a:r>
            <a:r>
              <a:rPr lang="ar-SA" sz="2800" dirty="0" smtClean="0"/>
              <a:t>تعتبر الطريقة مجهدة في تأليفها واستخدامها ولها نفس كفاءة المقياس الرقمي، حيث تقوم مثلا بتحديد سمة معينة ويطلب من شخص متمرس على عمل صناعي معين أن يفكر في فرد يقوم بالعمل بشكل ممتاز ثم يسترجع حادثا معينا يدل على تفوق ذلك الفرد، ويطلب من القائم بالتقدير من ناحية أخرى أن يستحضر في ذهنه عاملا يقوم بنفس العمل بطريقة سيئة ثم يذكر عملا دل على عدم كفاءته.</a:t>
            </a:r>
          </a:p>
          <a:p>
            <a:r>
              <a:rPr lang="ar-SA" sz="2800" dirty="0" smtClean="0"/>
              <a:t>عند استخدام هذا النوع يجب أن نفكر في العبارات وليس الأرقام. </a:t>
            </a:r>
          </a:p>
          <a:p>
            <a:r>
              <a:rPr lang="ar-SA" sz="2800" dirty="0" smtClean="0">
                <a:solidFill>
                  <a:srgbClr val="00B050"/>
                </a:solidFill>
              </a:rPr>
              <a:t>أكثر مقاييس التقدير دقة وموضوعية.</a:t>
            </a:r>
          </a:p>
          <a:p>
            <a:r>
              <a:rPr lang="ar-SA" sz="2800" dirty="0" smtClean="0">
                <a:solidFill>
                  <a:srgbClr val="0070C0"/>
                </a:solidFill>
              </a:rPr>
              <a:t>لكنها مجهدة في تأليفها وكفاءتها مساوية للمقياس الرقمي لكنها تعتبر الافضل في تقدير بعض المهن وبعض السمات</a:t>
            </a:r>
            <a:r>
              <a:rPr lang="ar-SA" sz="2800" dirty="0" smtClean="0">
                <a:solidFill>
                  <a:srgbClr val="00B050"/>
                </a:solidFill>
              </a:rPr>
              <a:t>.</a:t>
            </a:r>
            <a:endParaRPr lang="ar-SA" sz="2800" dirty="0">
              <a:solidFill>
                <a:srgbClr val="00B05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مقاييس التقدير المجمعة</a:t>
            </a:r>
            <a:endParaRPr lang="ar-SA" dirty="0"/>
          </a:p>
        </p:txBody>
      </p:sp>
      <p:sp>
        <p:nvSpPr>
          <p:cNvPr id="3" name="عنصر نائب للمحتوى 2"/>
          <p:cNvSpPr>
            <a:spLocks noGrp="1"/>
          </p:cNvSpPr>
          <p:nvPr>
            <p:ph idx="1"/>
          </p:nvPr>
        </p:nvSpPr>
        <p:spPr/>
        <p:txBody>
          <a:bodyPr>
            <a:normAutofit fontScale="92500" lnSpcReduction="20000"/>
          </a:bodyPr>
          <a:lstStyle/>
          <a:p>
            <a:pPr algn="just">
              <a:buFont typeface="Courier New" pitchFamily="49" charset="0"/>
              <a:buChar char="o"/>
            </a:pPr>
            <a:r>
              <a:rPr lang="ar-SA" dirty="0" smtClean="0"/>
              <a:t> اقترح بعض الباحثين استخدام مقاييس التقدير المجمعة أي (متعددة البنود)، لأنهم يرون أن المقاييس ذات البعد الواحد تعد ضعيفة أو ناقصة.</a:t>
            </a:r>
          </a:p>
          <a:p>
            <a:pPr algn="just">
              <a:buFont typeface="Courier New" pitchFamily="49" charset="0"/>
              <a:buChar char="o"/>
            </a:pPr>
            <a:r>
              <a:rPr lang="ar-SA" dirty="0" smtClean="0"/>
              <a:t> أشهر مقياس على هذه الطريقة هو (مقياس </a:t>
            </a:r>
            <a:r>
              <a:rPr lang="ar-SA" dirty="0" err="1" smtClean="0"/>
              <a:t>ليكرت</a:t>
            </a:r>
            <a:r>
              <a:rPr lang="ar-SA" dirty="0" smtClean="0"/>
              <a:t>) للباحث </a:t>
            </a:r>
            <a:r>
              <a:rPr lang="ar-SA" dirty="0" err="1" smtClean="0"/>
              <a:t>ليكرت</a:t>
            </a:r>
            <a:r>
              <a:rPr lang="ar-SA" dirty="0" smtClean="0"/>
              <a:t> الذي اقترح هذه الطريقة.</a:t>
            </a:r>
          </a:p>
          <a:p>
            <a:pPr algn="just">
              <a:buFont typeface="Courier New" pitchFamily="49" charset="0"/>
              <a:buChar char="o"/>
            </a:pPr>
            <a:r>
              <a:rPr lang="ar-SA" dirty="0" smtClean="0"/>
              <a:t> لإعداد مقياس بطريقة </a:t>
            </a:r>
            <a:r>
              <a:rPr lang="ar-SA" dirty="0" err="1" smtClean="0"/>
              <a:t>ليكرت</a:t>
            </a:r>
            <a:r>
              <a:rPr lang="ar-SA" dirty="0" smtClean="0"/>
              <a:t>، يتم أولا تكوين العديد من البنود (وعاء البنود)، ثم تطبق على العينة، وتحسب الارتباطات وتحلل عاملياً وتحدد البنود المنتمية على البعد الواحد.</a:t>
            </a:r>
          </a:p>
          <a:p>
            <a:pPr algn="just">
              <a:buFont typeface="Courier New" pitchFamily="49" charset="0"/>
              <a:buChar char="o"/>
            </a:pPr>
            <a:r>
              <a:rPr lang="ar-SA" dirty="0" smtClean="0"/>
              <a:t>استخدمت هذه الطريقة :مقاييس الاتجاهات- مقاييس التقدير الإكلينيكية لقياس: القلق، </a:t>
            </a:r>
            <a:r>
              <a:rPr lang="ar-SA" dirty="0" err="1" smtClean="0"/>
              <a:t>الاكتئاب،الفصام</a:t>
            </a:r>
            <a:r>
              <a:rPr lang="ar-SA" dirty="0" smtClean="0"/>
              <a:t>....</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4">
                    <a:lumMod val="75000"/>
                  </a:schemeClr>
                </a:solidFill>
                <a:effectLst/>
              </a:rPr>
              <a:t>صيغ الإجابة عن مقاييس التقدير</a:t>
            </a:r>
            <a:endParaRPr lang="ar-SA" b="1" dirty="0">
              <a:solidFill>
                <a:schemeClr val="accent4">
                  <a:lumMod val="75000"/>
                </a:schemeClr>
              </a:solidFill>
              <a:effectLst/>
            </a:endParaRPr>
          </a:p>
        </p:txBody>
      </p:sp>
      <p:graphicFrame>
        <p:nvGraphicFramePr>
          <p:cNvPr id="4" name="عنصر نائب للمحتوى 3"/>
          <p:cNvGraphicFramePr>
            <a:graphicFrameLocks noGrp="1"/>
          </p:cNvGraphicFramePr>
          <p:nvPr>
            <p:ph idx="1"/>
          </p:nvPr>
        </p:nvGraphicFramePr>
        <p:xfrm>
          <a:off x="2857488" y="1500174"/>
          <a:ext cx="4999566" cy="3053080"/>
        </p:xfrm>
        <a:graphic>
          <a:graphicData uri="http://schemas.openxmlformats.org/drawingml/2006/table">
            <a:tbl>
              <a:tblPr rtl="1" firstRow="1" bandRow="1">
                <a:tableStyleId>{5C22544A-7EE6-4342-B048-85BDC9FD1C3A}</a:tableStyleId>
              </a:tblPr>
              <a:tblGrid>
                <a:gridCol w="2499783"/>
                <a:gridCol w="2499783"/>
              </a:tblGrid>
              <a:tr h="370840">
                <a:tc>
                  <a:txBody>
                    <a:bodyPr/>
                    <a:lstStyle/>
                    <a:p>
                      <a:pPr algn="ctr" rtl="1"/>
                      <a:r>
                        <a:rPr lang="ar-SA" dirty="0" smtClean="0"/>
                        <a:t>الصيغة الأولى </a:t>
                      </a:r>
                      <a:endParaRPr lang="ar-SA" dirty="0"/>
                    </a:p>
                  </a:txBody>
                  <a:tcPr/>
                </a:tc>
                <a:tc>
                  <a:txBody>
                    <a:bodyPr/>
                    <a:lstStyle/>
                    <a:p>
                      <a:pPr algn="ctr" rtl="1"/>
                      <a:r>
                        <a:rPr lang="ar-SA" dirty="0" smtClean="0"/>
                        <a:t>الصيغة الثانية</a:t>
                      </a:r>
                      <a:endParaRPr lang="ar-SA" dirty="0"/>
                    </a:p>
                  </a:txBody>
                  <a:tcPr/>
                </a:tc>
              </a:tr>
              <a:tr h="370840">
                <a:tc>
                  <a:txBody>
                    <a:bodyPr/>
                    <a:lstStyle/>
                    <a:p>
                      <a:pPr rtl="1"/>
                      <a:r>
                        <a:rPr lang="ar-SA" sz="2000" b="0" dirty="0" smtClean="0"/>
                        <a:t>+3 أوافق بدرجة كبيرة جدا</a:t>
                      </a:r>
                      <a:endParaRPr lang="ar-SA" sz="2000" b="0" dirty="0"/>
                    </a:p>
                  </a:txBody>
                  <a:tcPr/>
                </a:tc>
                <a:tc>
                  <a:txBody>
                    <a:bodyPr/>
                    <a:lstStyle/>
                    <a:p>
                      <a:pPr rtl="1"/>
                      <a:r>
                        <a:rPr lang="ar-SA" sz="2000" b="0" dirty="0" smtClean="0">
                          <a:solidFill>
                            <a:srgbClr val="C00000"/>
                          </a:solidFill>
                        </a:rPr>
                        <a:t>6: أوافق بدرجة كبيرة جدا</a:t>
                      </a:r>
                      <a:endParaRPr lang="ar-SA" sz="2000" b="0" dirty="0">
                        <a:solidFill>
                          <a:srgbClr val="C00000"/>
                        </a:solidFill>
                      </a:endParaRPr>
                    </a:p>
                  </a:txBody>
                  <a:tcPr/>
                </a:tc>
              </a:tr>
              <a:tr h="370840">
                <a:tc>
                  <a:txBody>
                    <a:bodyPr/>
                    <a:lstStyle/>
                    <a:p>
                      <a:pPr rtl="1"/>
                      <a:r>
                        <a:rPr lang="ar-SA" sz="2000" b="0" dirty="0" smtClean="0"/>
                        <a:t>+2 أوافق بدرجة كبيرة</a:t>
                      </a:r>
                      <a:endParaRPr lang="ar-SA" sz="2000" b="0" dirty="0"/>
                    </a:p>
                  </a:txBody>
                  <a:tcPr/>
                </a:tc>
                <a:tc>
                  <a:txBody>
                    <a:bodyPr/>
                    <a:lstStyle/>
                    <a:p>
                      <a:pPr rtl="1"/>
                      <a:r>
                        <a:rPr lang="ar-SA" sz="2000" b="0" dirty="0" smtClean="0">
                          <a:solidFill>
                            <a:srgbClr val="C00000"/>
                          </a:solidFill>
                        </a:rPr>
                        <a:t>5: أوافق بدرجة كبيرة</a:t>
                      </a:r>
                      <a:endParaRPr lang="ar-SA" sz="2000" b="0" dirty="0">
                        <a:solidFill>
                          <a:srgbClr val="C00000"/>
                        </a:solidFill>
                      </a:endParaRPr>
                    </a:p>
                  </a:txBody>
                  <a:tcPr/>
                </a:tc>
              </a:tr>
              <a:tr h="370840">
                <a:tc>
                  <a:txBody>
                    <a:bodyPr/>
                    <a:lstStyle/>
                    <a:p>
                      <a:pPr rtl="1"/>
                      <a:r>
                        <a:rPr lang="ar-SA" sz="2000" b="0" dirty="0" smtClean="0"/>
                        <a:t>+1 أوافق</a:t>
                      </a:r>
                      <a:endParaRPr lang="ar-SA" sz="2000" b="0" dirty="0"/>
                    </a:p>
                  </a:txBody>
                  <a:tcPr/>
                </a:tc>
                <a:tc>
                  <a:txBody>
                    <a:bodyPr/>
                    <a:lstStyle/>
                    <a:p>
                      <a:pPr rtl="1"/>
                      <a:r>
                        <a:rPr lang="ar-SA" sz="2000" b="0" dirty="0" smtClean="0">
                          <a:solidFill>
                            <a:srgbClr val="C00000"/>
                          </a:solidFill>
                        </a:rPr>
                        <a:t>4: أوافق</a:t>
                      </a:r>
                      <a:endParaRPr lang="ar-SA" sz="2000" b="0" dirty="0">
                        <a:solidFill>
                          <a:srgbClr val="C00000"/>
                        </a:solidFill>
                      </a:endParaRPr>
                    </a:p>
                  </a:txBody>
                  <a:tcPr/>
                </a:tc>
              </a:tr>
              <a:tr h="370840">
                <a:tc>
                  <a:txBody>
                    <a:bodyPr/>
                    <a:lstStyle/>
                    <a:p>
                      <a:pPr rtl="1"/>
                      <a:r>
                        <a:rPr lang="ar-SA" sz="2000" b="0" dirty="0" smtClean="0"/>
                        <a:t>-1 أعارض</a:t>
                      </a:r>
                      <a:endParaRPr lang="ar-SA" sz="2000" b="0" dirty="0"/>
                    </a:p>
                  </a:txBody>
                  <a:tcPr/>
                </a:tc>
                <a:tc>
                  <a:txBody>
                    <a:bodyPr/>
                    <a:lstStyle/>
                    <a:p>
                      <a:pPr rtl="1"/>
                      <a:r>
                        <a:rPr lang="ar-SA" sz="2000" b="0" dirty="0" smtClean="0">
                          <a:solidFill>
                            <a:srgbClr val="C00000"/>
                          </a:solidFill>
                        </a:rPr>
                        <a:t>3: أعارض</a:t>
                      </a:r>
                      <a:endParaRPr lang="ar-SA" sz="2000" b="0" dirty="0">
                        <a:solidFill>
                          <a:srgbClr val="C00000"/>
                        </a:solidFill>
                      </a:endParaRPr>
                    </a:p>
                  </a:txBody>
                  <a:tcPr/>
                </a:tc>
              </a:tr>
              <a:tr h="370840">
                <a:tc>
                  <a:txBody>
                    <a:bodyPr/>
                    <a:lstStyle/>
                    <a:p>
                      <a:pPr rtl="1"/>
                      <a:r>
                        <a:rPr lang="ar-SA" sz="2000" b="0" dirty="0" smtClean="0"/>
                        <a:t>-2 أعارض بدرجة كبيرة</a:t>
                      </a:r>
                      <a:endParaRPr lang="ar-SA" sz="2000" b="0" dirty="0"/>
                    </a:p>
                  </a:txBody>
                  <a:tcPr/>
                </a:tc>
                <a:tc>
                  <a:txBody>
                    <a:bodyPr/>
                    <a:lstStyle/>
                    <a:p>
                      <a:pPr rtl="1"/>
                      <a:r>
                        <a:rPr lang="ar-SA" sz="2000" b="0" dirty="0" smtClean="0">
                          <a:solidFill>
                            <a:srgbClr val="C00000"/>
                          </a:solidFill>
                        </a:rPr>
                        <a:t>2:أعارض بدرجة كبيرة</a:t>
                      </a:r>
                      <a:endParaRPr lang="ar-SA" sz="2000" b="0" dirty="0">
                        <a:solidFill>
                          <a:srgbClr val="C00000"/>
                        </a:solidFill>
                      </a:endParaRPr>
                    </a:p>
                  </a:txBody>
                  <a:tcPr/>
                </a:tc>
              </a:tr>
              <a:tr h="370840">
                <a:tc>
                  <a:txBody>
                    <a:bodyPr/>
                    <a:lstStyle/>
                    <a:p>
                      <a:pPr rtl="1"/>
                      <a:r>
                        <a:rPr lang="ar-SA" sz="2000" b="0" dirty="0" smtClean="0"/>
                        <a:t>-3 أعارض بدرجة كبيرة</a:t>
                      </a:r>
                      <a:r>
                        <a:rPr lang="ar-SA" sz="2000" b="0" baseline="0" dirty="0" smtClean="0"/>
                        <a:t> جدا</a:t>
                      </a:r>
                      <a:endParaRPr lang="ar-SA" sz="2000" b="0" dirty="0"/>
                    </a:p>
                  </a:txBody>
                  <a:tcPr/>
                </a:tc>
                <a:tc>
                  <a:txBody>
                    <a:bodyPr/>
                    <a:lstStyle/>
                    <a:p>
                      <a:pPr rtl="1"/>
                      <a:r>
                        <a:rPr lang="ar-SA" sz="2000" b="0" dirty="0" smtClean="0">
                          <a:solidFill>
                            <a:srgbClr val="C00000"/>
                          </a:solidFill>
                        </a:rPr>
                        <a:t>1: أعارض بدرجة كبيرة جدا</a:t>
                      </a:r>
                      <a:endParaRPr lang="ar-SA" sz="2000" b="0" dirty="0">
                        <a:solidFill>
                          <a:srgbClr val="C00000"/>
                        </a:solidFill>
                      </a:endParaRPr>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b="1" dirty="0"/>
          </a:p>
        </p:txBody>
      </p:sp>
      <p:sp>
        <p:nvSpPr>
          <p:cNvPr id="3" name="عنصر نائب للمحتوى 2"/>
          <p:cNvSpPr>
            <a:spLocks noGrp="1"/>
          </p:cNvSpPr>
          <p:nvPr>
            <p:ph idx="1"/>
          </p:nvPr>
        </p:nvSpPr>
        <p:spPr/>
        <p:txBody>
          <a:bodyPr>
            <a:normAutofit fontScale="92500" lnSpcReduction="20000"/>
          </a:bodyPr>
          <a:lstStyle/>
          <a:p>
            <a:pPr marL="596646" indent="-514350">
              <a:buFont typeface="Wingdings" pitchFamily="2" charset="2"/>
              <a:buChar char="v"/>
            </a:pPr>
            <a:r>
              <a:rPr lang="ar-SA" dirty="0" smtClean="0"/>
              <a:t> </a:t>
            </a:r>
            <a:r>
              <a:rPr lang="ar-SA" sz="2400" dirty="0" smtClean="0"/>
              <a:t>استخدمت التقديرات التي يقوم بها الإكلينيكي المدرب بتوسع ، بوصفها مقاييس لشدة الاضطراب ومداه ونوعه.</a:t>
            </a:r>
          </a:p>
          <a:p>
            <a:pPr marL="596646" indent="-514350">
              <a:buFont typeface="Wingdings" pitchFamily="2" charset="2"/>
              <a:buChar char="v"/>
            </a:pPr>
            <a:r>
              <a:rPr lang="ar-SA" sz="2400" dirty="0" smtClean="0"/>
              <a:t> المنطق العام لمقاييس التقدير الإكلينيكي ، </a:t>
            </a:r>
            <a:r>
              <a:rPr lang="ar-SA" sz="2400" dirty="0" smtClean="0">
                <a:solidFill>
                  <a:srgbClr val="0070C0"/>
                </a:solidFill>
              </a:rPr>
              <a:t>انها تجعل الحكم الإكلينيكي  كميا ومقننا.</a:t>
            </a:r>
          </a:p>
          <a:p>
            <a:pPr marL="596646" indent="-514350">
              <a:buFont typeface="Wingdings" pitchFamily="2" charset="2"/>
              <a:buChar char="v"/>
            </a:pPr>
            <a:r>
              <a:rPr lang="ar-SA" sz="2400" dirty="0" smtClean="0"/>
              <a:t> تستخدم في المجالات الطبية والنفسية وعلم النفس الإكلينيكي لتكمل عملية التشخيص </a:t>
            </a:r>
            <a:r>
              <a:rPr lang="ar-SA" sz="2400" dirty="0" err="1" smtClean="0"/>
              <a:t>السيكاتري</a:t>
            </a:r>
            <a:r>
              <a:rPr lang="ar-SA" sz="2400" dirty="0" smtClean="0"/>
              <a:t>، بأن تمدنا بمقياس لشدة الاضطراب وللتصنيف الفرعي للأعراض.</a:t>
            </a:r>
          </a:p>
          <a:p>
            <a:pPr marL="596646" indent="-514350">
              <a:buFont typeface="Wingdings" pitchFamily="2" charset="2"/>
              <a:buChar char="v"/>
            </a:pPr>
            <a:r>
              <a:rPr lang="ar-SA" sz="2400" dirty="0"/>
              <a:t>تتراوح التقديرات </a:t>
            </a:r>
            <a:r>
              <a:rPr lang="ar-SA" sz="2400" dirty="0" smtClean="0"/>
              <a:t>ما بين </a:t>
            </a:r>
            <a:r>
              <a:rPr lang="ar-SA" sz="2400" dirty="0"/>
              <a:t>البسيطة إلى المعقدة والمتقدمة التي ومن أشهرها</a:t>
            </a:r>
            <a:r>
              <a:rPr lang="ar-SA" sz="2400" dirty="0" smtClean="0"/>
              <a:t>:</a:t>
            </a:r>
          </a:p>
          <a:p>
            <a:pPr marL="82296" indent="0">
              <a:buNone/>
            </a:pPr>
            <a:r>
              <a:rPr lang="ar-SA" sz="2400" dirty="0" smtClean="0"/>
              <a:t>( </a:t>
            </a:r>
            <a:r>
              <a:rPr lang="ar-SA" sz="2400" dirty="0" err="1"/>
              <a:t>وتينبورن</a:t>
            </a:r>
            <a:r>
              <a:rPr lang="ar-SA" sz="2400" dirty="0"/>
              <a:t>). والذي وضعه هو وزملاؤه وصممت خصيصا لتقدير سلوك المرضى في المستشفيات النفسية  وقام ببناء عدد كبير من مقاييس تقدير الأعراض للجوانب الوصفية لسلوك مرضى المستشفيات العقلية التي يعدها الأطباء النفسيون ذات أهمية في تقدير المرضى ووضع التشخيصات.</a:t>
            </a:r>
          </a:p>
          <a:p>
            <a:pPr marL="596646" indent="-514350">
              <a:buFont typeface="Wingdings" pitchFamily="2" charset="2"/>
              <a:buChar char="v"/>
            </a:pPr>
            <a:r>
              <a:rPr lang="ar-SA" sz="2400" dirty="0"/>
              <a:t> وهناك مقاييس تقدير ذاتية </a:t>
            </a:r>
            <a:r>
              <a:rPr lang="ar-SA" sz="2400" dirty="0" err="1"/>
              <a:t>لزملات</a:t>
            </a:r>
            <a:r>
              <a:rPr lang="ar-SA" sz="2400" dirty="0"/>
              <a:t> مرضية أخرى كالقلق والخوف والاكتئاب ومن أشهرها مقياس </a:t>
            </a:r>
            <a:r>
              <a:rPr lang="ar-SA" sz="2400" dirty="0" smtClean="0"/>
              <a:t>تقدير( </a:t>
            </a:r>
            <a:r>
              <a:rPr lang="ar-SA" sz="2400" dirty="0"/>
              <a:t>هاملتون).</a:t>
            </a:r>
          </a:p>
          <a:p>
            <a:pPr marL="82296" indent="0">
              <a:buNone/>
            </a:pPr>
            <a:endParaRPr lang="ar-SA"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dirty="0"/>
          </a:p>
        </p:txBody>
      </p:sp>
      <p:sp>
        <p:nvSpPr>
          <p:cNvPr id="3" name="عنصر نائب للمحتوى 2"/>
          <p:cNvSpPr>
            <a:spLocks noGrp="1"/>
          </p:cNvSpPr>
          <p:nvPr>
            <p:ph idx="1"/>
          </p:nvPr>
        </p:nvSpPr>
        <p:spPr/>
        <p:txBody>
          <a:bodyPr>
            <a:normAutofit fontScale="62500" lnSpcReduction="20000"/>
          </a:bodyPr>
          <a:lstStyle/>
          <a:p>
            <a:pPr>
              <a:buNone/>
            </a:pPr>
            <a:r>
              <a:rPr lang="ar-SA" dirty="0" smtClean="0"/>
              <a:t>هناك خمسة مقاييس تقدير </a:t>
            </a:r>
            <a:r>
              <a:rPr lang="ar-SA" dirty="0" err="1" smtClean="0"/>
              <a:t>اكلينيكية</a:t>
            </a:r>
            <a:r>
              <a:rPr lang="ar-SA" dirty="0" smtClean="0"/>
              <a:t> يشيع استخدامها في قياس الشخصية في جوانبها غير السوية:</a:t>
            </a:r>
          </a:p>
          <a:p>
            <a:pPr marL="596646" indent="-514350" algn="justLow">
              <a:buFont typeface="+mj-lt"/>
              <a:buAutoNum type="arabicPeriod"/>
            </a:pPr>
            <a:r>
              <a:rPr lang="ar-SA" sz="5100" b="1" u="sng" dirty="0" smtClean="0">
                <a:solidFill>
                  <a:schemeClr val="accent3">
                    <a:lumMod val="75000"/>
                  </a:schemeClr>
                </a:solidFill>
              </a:rPr>
              <a:t> </a:t>
            </a:r>
            <a:r>
              <a:rPr lang="ar-SA" sz="3800" b="1" u="sng" dirty="0" smtClean="0">
                <a:solidFill>
                  <a:schemeClr val="accent3">
                    <a:lumMod val="75000"/>
                  </a:schemeClr>
                </a:solidFill>
              </a:rPr>
              <a:t>مقياس التقدير </a:t>
            </a:r>
            <a:r>
              <a:rPr lang="ar-SA" sz="3800" b="1" u="sng" dirty="0" err="1" smtClean="0">
                <a:solidFill>
                  <a:schemeClr val="accent3">
                    <a:lumMod val="75000"/>
                  </a:schemeClr>
                </a:solidFill>
              </a:rPr>
              <a:t>السيكاتري</a:t>
            </a:r>
            <a:r>
              <a:rPr lang="ar-SA" sz="3800" b="1" u="sng" dirty="0" smtClean="0">
                <a:solidFill>
                  <a:schemeClr val="accent3">
                    <a:lumMod val="75000"/>
                  </a:schemeClr>
                </a:solidFill>
              </a:rPr>
              <a:t> المختصر: </a:t>
            </a:r>
            <a:r>
              <a:rPr lang="ar-SA" sz="3800" dirty="0" smtClean="0">
                <a:solidFill>
                  <a:srgbClr val="002060"/>
                </a:solidFill>
              </a:rPr>
              <a:t>من وضع ( </a:t>
            </a:r>
            <a:r>
              <a:rPr lang="ar-SA" sz="3800" dirty="0" err="1" smtClean="0">
                <a:solidFill>
                  <a:srgbClr val="002060"/>
                </a:solidFill>
              </a:rPr>
              <a:t>اوفرول</a:t>
            </a:r>
            <a:r>
              <a:rPr lang="ar-SA" sz="3800" dirty="0" smtClean="0">
                <a:solidFill>
                  <a:srgbClr val="002060"/>
                </a:solidFill>
              </a:rPr>
              <a:t>، </a:t>
            </a:r>
            <a:r>
              <a:rPr lang="ar-SA" sz="3800" dirty="0" err="1" smtClean="0">
                <a:solidFill>
                  <a:srgbClr val="002060"/>
                </a:solidFill>
              </a:rPr>
              <a:t>هوليستر</a:t>
            </a:r>
            <a:r>
              <a:rPr lang="ar-SA" sz="3800" dirty="0" smtClean="0">
                <a:solidFill>
                  <a:srgbClr val="002060"/>
                </a:solidFill>
              </a:rPr>
              <a:t>)، لقياس الأعراض </a:t>
            </a:r>
            <a:r>
              <a:rPr lang="ar-SA" sz="3800" dirty="0" err="1" smtClean="0">
                <a:solidFill>
                  <a:srgbClr val="002060"/>
                </a:solidFill>
              </a:rPr>
              <a:t>السيكاترية</a:t>
            </a:r>
            <a:r>
              <a:rPr lang="ar-SA" sz="3800" dirty="0" smtClean="0">
                <a:solidFill>
                  <a:srgbClr val="002060"/>
                </a:solidFill>
              </a:rPr>
              <a:t>.</a:t>
            </a:r>
          </a:p>
          <a:p>
            <a:pPr marL="596646" indent="-514350" algn="justLow"/>
            <a:r>
              <a:rPr lang="ar-SA" sz="3800" dirty="0" smtClean="0">
                <a:solidFill>
                  <a:srgbClr val="002060"/>
                </a:solidFill>
              </a:rPr>
              <a:t> يطبق خلال المقابلة المختصرة غير مقيدة، يستخدم بقصد تغير الأعراض عبر الزمن.</a:t>
            </a:r>
          </a:p>
          <a:p>
            <a:pPr marL="596646" indent="-514350" algn="just"/>
            <a:r>
              <a:rPr lang="ar-SA" sz="3800" dirty="0" smtClean="0">
                <a:solidFill>
                  <a:srgbClr val="002060"/>
                </a:solidFill>
              </a:rPr>
              <a:t>يشتمل على ثمانية عشر عرضا يقدر كل منها على مقياس سباعي</a:t>
            </a:r>
          </a:p>
          <a:p>
            <a:pPr marL="82296" indent="0" algn="just">
              <a:buNone/>
            </a:pPr>
            <a:r>
              <a:rPr lang="ar-SA" sz="3800" dirty="0" smtClean="0">
                <a:solidFill>
                  <a:srgbClr val="002060"/>
                </a:solidFill>
              </a:rPr>
              <a:t>( 0-6).</a:t>
            </a:r>
          </a:p>
          <a:p>
            <a:pPr marL="596646" indent="-514350" algn="just"/>
            <a:r>
              <a:rPr lang="ar-SA" sz="3800" dirty="0" smtClean="0">
                <a:solidFill>
                  <a:srgbClr val="002060"/>
                </a:solidFill>
              </a:rPr>
              <a:t>يجب أن يستخدم المقياس إكلينيكي مدرب بحيث يضع تقديراته اعتمادا على ملاحظة المريض وعلى التقارير اللفظية عنه.</a:t>
            </a:r>
          </a:p>
          <a:p>
            <a:pPr marL="596646" indent="-514350" algn="just"/>
            <a:r>
              <a:rPr lang="ar-SA" sz="3800" dirty="0" smtClean="0">
                <a:solidFill>
                  <a:srgbClr val="002060"/>
                </a:solidFill>
              </a:rPr>
              <a:t>تجمع درجات 18 عرضا لتصبح درجة كلية للمريض.</a:t>
            </a:r>
          </a:p>
          <a:p>
            <a:pPr marL="596646" indent="-514350" algn="just"/>
            <a:r>
              <a:rPr lang="ar-SA" sz="3800" dirty="0" smtClean="0">
                <a:solidFill>
                  <a:srgbClr val="002060"/>
                </a:solidFill>
              </a:rPr>
              <a:t>يمكن أن يستخرج من خلال الأعراض العديد من </a:t>
            </a:r>
            <a:r>
              <a:rPr lang="ar-SA" sz="3800" dirty="0" err="1" smtClean="0">
                <a:solidFill>
                  <a:srgbClr val="002060"/>
                </a:solidFill>
              </a:rPr>
              <a:t>الزملات:اضطراب</a:t>
            </a:r>
            <a:r>
              <a:rPr lang="ar-SA" sz="3800" dirty="0" smtClean="0">
                <a:solidFill>
                  <a:srgbClr val="002060"/>
                </a:solidFill>
              </a:rPr>
              <a:t> التفكير، </a:t>
            </a:r>
            <a:r>
              <a:rPr lang="ar-SA" sz="3800" dirty="0" err="1" smtClean="0">
                <a:solidFill>
                  <a:srgbClr val="002060"/>
                </a:solidFill>
              </a:rPr>
              <a:t>الانسحاب،التأخر،العدوانية،الشك،القلق،الاكتئاب</a:t>
            </a:r>
            <a:r>
              <a:rPr lang="ar-SA" sz="3800" dirty="0" smtClean="0">
                <a:solidFill>
                  <a:srgbClr val="002060"/>
                </a:solidFill>
              </a:rPr>
              <a:t>. </a:t>
            </a:r>
            <a:r>
              <a:rPr lang="ar-SA" sz="3800" dirty="0" smtClean="0">
                <a:solidFill>
                  <a:srgbClr val="00B0F0"/>
                </a:solidFill>
              </a:rPr>
              <a:t>ص156</a:t>
            </a:r>
          </a:p>
          <a:p>
            <a:pPr marL="596646" indent="-514350">
              <a:buNone/>
            </a:pPr>
            <a:r>
              <a:rPr lang="ar-SA" sz="3800" dirty="0" smtClean="0">
                <a:solidFill>
                  <a:schemeClr val="accent3">
                    <a:lumMod val="75000"/>
                  </a:schemeClr>
                </a:solidFill>
              </a:rPr>
              <a:t> </a:t>
            </a:r>
            <a:endParaRPr lang="ar-SA" sz="3800" dirty="0" smtClean="0">
              <a:solidFill>
                <a:srgbClr val="00206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dirty="0"/>
          </a:p>
        </p:txBody>
      </p:sp>
      <p:sp>
        <p:nvSpPr>
          <p:cNvPr id="3" name="عنصر نائب للمحتوى 2"/>
          <p:cNvSpPr>
            <a:spLocks noGrp="1"/>
          </p:cNvSpPr>
          <p:nvPr>
            <p:ph idx="1"/>
          </p:nvPr>
        </p:nvSpPr>
        <p:spPr/>
        <p:txBody>
          <a:bodyPr>
            <a:normAutofit/>
          </a:bodyPr>
          <a:lstStyle/>
          <a:p>
            <a:pPr>
              <a:buNone/>
            </a:pPr>
            <a:r>
              <a:rPr lang="ar-SA" b="1" dirty="0" smtClean="0">
                <a:solidFill>
                  <a:schemeClr val="accent3">
                    <a:lumMod val="75000"/>
                  </a:schemeClr>
                </a:solidFill>
              </a:rPr>
              <a:t>2</a:t>
            </a:r>
            <a:r>
              <a:rPr lang="ar-SA" sz="2800" b="1" u="sng" dirty="0" smtClean="0">
                <a:solidFill>
                  <a:schemeClr val="accent3">
                    <a:lumMod val="75000"/>
                  </a:schemeClr>
                </a:solidFill>
              </a:rPr>
              <a:t>- مقياس تقدير (هاملتون) للاكتئاب:</a:t>
            </a:r>
            <a:r>
              <a:rPr lang="ar-SA" sz="2800" b="1" dirty="0" smtClean="0">
                <a:solidFill>
                  <a:schemeClr val="accent3">
                    <a:lumMod val="75000"/>
                  </a:schemeClr>
                </a:solidFill>
              </a:rPr>
              <a:t> </a:t>
            </a:r>
            <a:r>
              <a:rPr lang="ar-SA" sz="2400" dirty="0" smtClean="0"/>
              <a:t>طور هذا المقياس ( ماركس هاملتون)، ليكون </a:t>
            </a:r>
            <a:r>
              <a:rPr lang="ar-SA" sz="2400" dirty="0" smtClean="0">
                <a:solidFill>
                  <a:srgbClr val="00B0F0"/>
                </a:solidFill>
              </a:rPr>
              <a:t>طريقة تقدير شدة الاكتئاب </a:t>
            </a:r>
            <a:r>
              <a:rPr lang="ar-SA" sz="2400" dirty="0" smtClean="0"/>
              <a:t>لدى المرضى الذين شخصوا من قبل أنهم مكتئبون.</a:t>
            </a:r>
          </a:p>
          <a:p>
            <a:pPr>
              <a:buFont typeface="Wingdings" pitchFamily="2" charset="2"/>
              <a:buChar char="q"/>
            </a:pPr>
            <a:r>
              <a:rPr lang="ar-SA" sz="2400" dirty="0" smtClean="0"/>
              <a:t> يتكون من 17 عرضا اكتئابيا.أمام كل عرض ثلاثة أو خمسة نقاط (0-4).</a:t>
            </a:r>
          </a:p>
          <a:p>
            <a:pPr>
              <a:buFont typeface="Wingdings" pitchFamily="2" charset="2"/>
              <a:buChar char="q"/>
            </a:pPr>
            <a:r>
              <a:rPr lang="ar-SA" sz="2400" dirty="0" smtClean="0"/>
              <a:t>الهدف منه جعل الحكم الإكلينيكي كميا، ويوصي هاملتون بضرورة وضع كل المعلومات الشخصية والعائلية والاجتماعية وتاريخ الحالة بعين الاعتبار.</a:t>
            </a:r>
          </a:p>
          <a:p>
            <a:pPr>
              <a:buFont typeface="Wingdings" pitchFamily="2" charset="2"/>
              <a:buChar char="q"/>
            </a:pPr>
            <a:r>
              <a:rPr lang="ar-SA" sz="2400" dirty="0" smtClean="0"/>
              <a:t> حصلت الشكاوي البدنية على النصيب الأكبر من هذا المقياس(8 بنود).+(5 للشكاوي السلوكية)+( 2 للشكاوي المعرفية)(2 للوجدان).</a:t>
            </a:r>
            <a:r>
              <a:rPr lang="ar-SA" sz="2400" dirty="0" smtClean="0">
                <a:solidFill>
                  <a:srgbClr val="00B0F0"/>
                </a:solidFill>
              </a:rPr>
              <a:t>ص159</a:t>
            </a:r>
            <a:endParaRPr lang="ar-SA" sz="2400" dirty="0">
              <a:solidFill>
                <a:srgbClr val="00B0F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dirty="0"/>
          </a:p>
        </p:txBody>
      </p:sp>
      <p:sp>
        <p:nvSpPr>
          <p:cNvPr id="3" name="عنصر نائب للمحتوى 2"/>
          <p:cNvSpPr>
            <a:spLocks noGrp="1"/>
          </p:cNvSpPr>
          <p:nvPr>
            <p:ph idx="1"/>
          </p:nvPr>
        </p:nvSpPr>
        <p:spPr/>
        <p:txBody>
          <a:bodyPr/>
          <a:lstStyle/>
          <a:p>
            <a:pPr>
              <a:buNone/>
            </a:pPr>
            <a:r>
              <a:rPr lang="ar-SA" b="1" dirty="0" smtClean="0">
                <a:solidFill>
                  <a:srgbClr val="C00000"/>
                </a:solidFill>
              </a:rPr>
              <a:t>3- </a:t>
            </a:r>
            <a:r>
              <a:rPr lang="ar-SA" sz="2800" b="1" u="sng" dirty="0" smtClean="0">
                <a:solidFill>
                  <a:srgbClr val="C00000"/>
                </a:solidFill>
              </a:rPr>
              <a:t>مقياس تقدير هاملتون للقلق: </a:t>
            </a:r>
          </a:p>
          <a:p>
            <a:pPr>
              <a:buFont typeface="Wingdings" pitchFamily="2" charset="2"/>
              <a:buChar char="q"/>
            </a:pPr>
            <a:r>
              <a:rPr lang="ar-SA" dirty="0" smtClean="0"/>
              <a:t> </a:t>
            </a:r>
            <a:r>
              <a:rPr lang="ar-SA" sz="2800" dirty="0" smtClean="0"/>
              <a:t>وضع هاملتون هذا المقياس عام 1959م، ويتكون من 13 بندا.وقد عدله فيما بعد واقترحت صيغ تتراوح عدد بنودها بين 13-16 بند، وتتراوح التقديرات من (0-4).</a:t>
            </a:r>
          </a:p>
          <a:p>
            <a:pPr>
              <a:buFont typeface="Wingdings" pitchFamily="2" charset="2"/>
              <a:buChar char="q"/>
            </a:pPr>
            <a:r>
              <a:rPr lang="ar-SA" sz="2800" dirty="0" smtClean="0"/>
              <a:t> جدول 9 </a:t>
            </a:r>
            <a:r>
              <a:rPr lang="ar-SA" sz="2800" dirty="0" err="1" smtClean="0"/>
              <a:t>ص</a:t>
            </a:r>
            <a:r>
              <a:rPr lang="ar-SA" sz="2800" dirty="0" smtClean="0"/>
              <a:t>. 161</a:t>
            </a:r>
          </a:p>
          <a:p>
            <a:pPr>
              <a:buNone/>
            </a:pP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dirty="0"/>
          </a:p>
        </p:txBody>
      </p:sp>
      <p:sp>
        <p:nvSpPr>
          <p:cNvPr id="3" name="عنصر نائب للمحتوى 2"/>
          <p:cNvSpPr>
            <a:spLocks noGrp="1"/>
          </p:cNvSpPr>
          <p:nvPr>
            <p:ph idx="1"/>
          </p:nvPr>
        </p:nvSpPr>
        <p:spPr/>
        <p:txBody>
          <a:bodyPr/>
          <a:lstStyle/>
          <a:p>
            <a:pPr>
              <a:buNone/>
            </a:pPr>
            <a:r>
              <a:rPr lang="ar-SA" b="1" dirty="0" smtClean="0">
                <a:solidFill>
                  <a:srgbClr val="C00000"/>
                </a:solidFill>
              </a:rPr>
              <a:t>4- </a:t>
            </a:r>
            <a:r>
              <a:rPr lang="ar-SA" sz="2800" b="1" u="sng" dirty="0" smtClean="0">
                <a:solidFill>
                  <a:srgbClr val="C00000"/>
                </a:solidFill>
              </a:rPr>
              <a:t>مقياس التوافق الشخصي ومهارات الدور للراشدين:</a:t>
            </a:r>
          </a:p>
          <a:p>
            <a:pPr>
              <a:buFont typeface="Wingdings" pitchFamily="2" charset="2"/>
              <a:buChar char="q"/>
            </a:pPr>
            <a:r>
              <a:rPr lang="ar-SA" b="1" dirty="0" smtClean="0">
                <a:solidFill>
                  <a:srgbClr val="C00000"/>
                </a:solidFill>
              </a:rPr>
              <a:t>  </a:t>
            </a:r>
            <a:r>
              <a:rPr lang="ar-SA" dirty="0" smtClean="0"/>
              <a:t>من أشهر مقاييس تقدير سلوك الراشدين.</a:t>
            </a:r>
          </a:p>
          <a:p>
            <a:pPr>
              <a:buFont typeface="Wingdings" pitchFamily="2" charset="2"/>
              <a:buChar char="q"/>
            </a:pPr>
            <a:r>
              <a:rPr lang="ar-SA" dirty="0" smtClean="0"/>
              <a:t> يقوم شخص قريب من المريض بتقدير سلوك المريض على أساس (31 بندا) تقيس أبعاد عدة : العلاقات الحميمة، الاكتئاب، القلق، الخلط، سوء، استخدام العقاقير،الكحول، النشاط المنزلي، العلاقات مع الأطفال، العمل...</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dirty="0"/>
          </a:p>
        </p:txBody>
      </p:sp>
      <p:sp>
        <p:nvSpPr>
          <p:cNvPr id="3" name="عنصر نائب للمحتوى 2"/>
          <p:cNvSpPr>
            <a:spLocks noGrp="1"/>
          </p:cNvSpPr>
          <p:nvPr>
            <p:ph idx="1"/>
          </p:nvPr>
        </p:nvSpPr>
        <p:spPr/>
        <p:txBody>
          <a:bodyPr/>
          <a:lstStyle/>
          <a:p>
            <a:pPr>
              <a:buNone/>
            </a:pPr>
            <a:r>
              <a:rPr lang="ar-SA" b="1" dirty="0" smtClean="0">
                <a:solidFill>
                  <a:srgbClr val="C00000"/>
                </a:solidFill>
              </a:rPr>
              <a:t>5- مقياس تقدير تحسن المريض:</a:t>
            </a:r>
          </a:p>
          <a:p>
            <a:pPr>
              <a:buFont typeface="Wingdings" pitchFamily="2" charset="2"/>
              <a:buChar char="q"/>
            </a:pPr>
            <a:r>
              <a:rPr lang="ar-SA" b="1" dirty="0" smtClean="0">
                <a:solidFill>
                  <a:srgbClr val="C00000"/>
                </a:solidFill>
              </a:rPr>
              <a:t> </a:t>
            </a:r>
            <a:r>
              <a:rPr lang="ar-SA" dirty="0" smtClean="0"/>
              <a:t>من مقاييس التقدير </a:t>
            </a:r>
            <a:r>
              <a:rPr lang="ar-SA" dirty="0" err="1" smtClean="0"/>
              <a:t>الاكلينيكية</a:t>
            </a:r>
            <a:r>
              <a:rPr lang="ar-SA" dirty="0" smtClean="0">
                <a:solidFill>
                  <a:srgbClr val="00B0F0"/>
                </a:solidFill>
              </a:rPr>
              <a:t> لقياس تحسن المريض</a:t>
            </a:r>
            <a:r>
              <a:rPr lang="ar-SA" dirty="0" smtClean="0"/>
              <a:t>.</a:t>
            </a:r>
          </a:p>
          <a:p>
            <a:pPr>
              <a:buFont typeface="Wingdings" pitchFamily="2" charset="2"/>
              <a:buChar char="q"/>
            </a:pPr>
            <a:r>
              <a:rPr lang="ar-SA" dirty="0" smtClean="0"/>
              <a:t> يهدف الى </a:t>
            </a:r>
            <a:r>
              <a:rPr lang="ar-SA" u="sng" dirty="0" smtClean="0"/>
              <a:t>بيان مدى تغير حالة المريض بعد تلقي علاج معين</a:t>
            </a:r>
            <a:r>
              <a:rPr lang="ar-SA" dirty="0" smtClean="0"/>
              <a:t>: إلى الأحسن، او الى الأسوأ، ويمكن أن يقوم المريض او الطبيب بالإجابة عليه.</a:t>
            </a:r>
          </a:p>
          <a:p>
            <a:pPr>
              <a:buFont typeface="Wingdings" pitchFamily="2" charset="2"/>
              <a:buChar char="q"/>
            </a:pPr>
            <a:r>
              <a:rPr lang="ar-SA" dirty="0" smtClean="0"/>
              <a:t> شكل(16)ص.1</a:t>
            </a:r>
            <a:r>
              <a:rPr lang="ar-SA" b="1" dirty="0" smtClean="0">
                <a:solidFill>
                  <a:srgbClr val="C00000"/>
                </a:solidFill>
              </a:rPr>
              <a:t>64</a:t>
            </a:r>
            <a:endParaRPr lang="ar-SA" b="1" dirty="0">
              <a:solidFill>
                <a:srgbClr val="C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مزايا مقاييس التقدير</a:t>
            </a:r>
            <a:endParaRPr lang="ar-SA" b="1" dirty="0"/>
          </a:p>
        </p:txBody>
      </p:sp>
      <p:sp>
        <p:nvSpPr>
          <p:cNvPr id="3" name="عنصر نائب للمحتوى 2"/>
          <p:cNvSpPr>
            <a:spLocks noGrp="1"/>
          </p:cNvSpPr>
          <p:nvPr>
            <p:ph idx="1"/>
          </p:nvPr>
        </p:nvSpPr>
        <p:spPr/>
        <p:txBody>
          <a:bodyPr/>
          <a:lstStyle/>
          <a:p>
            <a:pPr>
              <a:buFont typeface="Wingdings" pitchFamily="2" charset="2"/>
              <a:buChar char="q"/>
            </a:pPr>
            <a:r>
              <a:rPr lang="ar-SA" dirty="0" smtClean="0"/>
              <a:t>  تعطينا الوصف الكمي للسمات والخصائص فضلا عن مرونتها، </a:t>
            </a:r>
          </a:p>
          <a:p>
            <a:pPr>
              <a:buFont typeface="Wingdings" pitchFamily="2" charset="2"/>
              <a:buChar char="q"/>
            </a:pPr>
            <a:r>
              <a:rPr lang="ar-SA" dirty="0" smtClean="0"/>
              <a:t> إتاحة اشتراك عدد من الحكام في الحكم على شخص معين، </a:t>
            </a:r>
          </a:p>
          <a:p>
            <a:pPr>
              <a:buFont typeface="Wingdings" pitchFamily="2" charset="2"/>
              <a:buChar char="q"/>
            </a:pPr>
            <a:r>
              <a:rPr lang="ar-SA" dirty="0" smtClean="0"/>
              <a:t>يمكن أن تكون مصادر جيدة للمعلومات.</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800" dirty="0" smtClean="0">
                <a:latin typeface="Arial" pitchFamily="34" charset="0"/>
                <a:cs typeface="Arial" pitchFamily="34" charset="0"/>
              </a:rPr>
              <a:t>تعريفها</a:t>
            </a:r>
            <a:endParaRPr lang="ar-SA" sz="4800" dirty="0">
              <a:latin typeface="Arial" pitchFamily="34" charset="0"/>
              <a:cs typeface="Arial" pitchFamily="34" charset="0"/>
            </a:endParaRPr>
          </a:p>
        </p:txBody>
      </p:sp>
      <p:sp>
        <p:nvSpPr>
          <p:cNvPr id="3" name="عنصر نائب للمحتوى 2"/>
          <p:cNvSpPr>
            <a:spLocks noGrp="1"/>
          </p:cNvSpPr>
          <p:nvPr>
            <p:ph idx="1"/>
          </p:nvPr>
        </p:nvSpPr>
        <p:spPr/>
        <p:txBody>
          <a:bodyPr>
            <a:normAutofit lnSpcReduction="10000"/>
          </a:bodyPr>
          <a:lstStyle/>
          <a:p>
            <a:r>
              <a:rPr lang="ar-SA" dirty="0" smtClean="0"/>
              <a:t> وضع هذا المنهج هو (فرنسيس </a:t>
            </a:r>
            <a:r>
              <a:rPr lang="ar-SA" dirty="0" err="1" smtClean="0"/>
              <a:t>جولتون</a:t>
            </a:r>
            <a:r>
              <a:rPr lang="ar-SA" dirty="0" smtClean="0"/>
              <a:t>) في أواخر القرن التاسع عشر.</a:t>
            </a:r>
          </a:p>
          <a:p>
            <a:pPr algn="justLow"/>
            <a:r>
              <a:rPr lang="ar-SA" dirty="0" smtClean="0"/>
              <a:t>التقدير هو: وضع معدل، أو رتبة، أو درجة وذلك   بهدف تعيين بند أو عنصر معين كفرد أو سمة أو سلوك أو نتيجة اختبار.</a:t>
            </a:r>
          </a:p>
          <a:p>
            <a:r>
              <a:rPr lang="ar-SA" dirty="0" smtClean="0"/>
              <a:t> مقياس التقدير: هو أداة نضع على أساسها رتبة رقمية أو معدلا كمياً لخاصية معينة أو سمة معينة، اجتماعية أو خلقية أو انفعالية، سواء أكانت دالة على الصحة النفسية أم سوء التوافق، سمات سوية أو أعراض مرضية.</a:t>
            </a:r>
          </a:p>
          <a:p>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عيوب مقاييس التقدير</a:t>
            </a:r>
            <a:endParaRPr lang="ar-SA" b="1" dirty="0"/>
          </a:p>
        </p:txBody>
      </p:sp>
      <p:sp>
        <p:nvSpPr>
          <p:cNvPr id="3" name="عنصر نائب للمحتوى 2"/>
          <p:cNvSpPr>
            <a:spLocks noGrp="1"/>
          </p:cNvSpPr>
          <p:nvPr>
            <p:ph idx="1"/>
          </p:nvPr>
        </p:nvSpPr>
        <p:spPr/>
        <p:txBody>
          <a:bodyPr/>
          <a:lstStyle/>
          <a:p>
            <a:pPr>
              <a:buFont typeface="Wingdings" pitchFamily="2" charset="2"/>
              <a:buChar char="q"/>
            </a:pPr>
            <a:r>
              <a:rPr lang="ar-SA" dirty="0" smtClean="0"/>
              <a:t>  غموض أسماء السمات المطلوب تقديرها أو عدم تعريفها، أو تعريفها بطريقة خاطئة.</a:t>
            </a:r>
          </a:p>
          <a:p>
            <a:pPr>
              <a:buFont typeface="Wingdings" pitchFamily="2" charset="2"/>
              <a:buChar char="q"/>
            </a:pPr>
            <a:r>
              <a:rPr lang="ar-SA" dirty="0" smtClean="0"/>
              <a:t> غموض وحدات القياس ودرجاتها وعدم وضوح الفروق بين كل درجة والتي تليها.</a:t>
            </a:r>
          </a:p>
          <a:p>
            <a:pPr>
              <a:buFont typeface="Wingdings" pitchFamily="2" charset="2"/>
              <a:buChar char="q"/>
            </a:pPr>
            <a:r>
              <a:rPr lang="ar-SA" dirty="0" smtClean="0"/>
              <a:t> التعدد الشديد للبدائل .</a:t>
            </a:r>
          </a:p>
          <a:p>
            <a:pPr>
              <a:buFont typeface="Wingdings" pitchFamily="2" charset="2"/>
              <a:buChar char="q"/>
            </a:pPr>
            <a:r>
              <a:rPr lang="ar-SA" dirty="0" smtClean="0"/>
              <a:t> عدم إتاحة الفرص المناسبة لملاحظة المفحوص.</a:t>
            </a:r>
          </a:p>
          <a:p>
            <a:pPr>
              <a:buFont typeface="Wingdings" pitchFamily="2" charset="2"/>
              <a:buChar char="q"/>
            </a:pPr>
            <a:r>
              <a:rPr lang="ar-SA" dirty="0" smtClean="0"/>
              <a:t>أخطاء القائم بالتقدير.</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00B050"/>
                </a:solidFill>
              </a:rPr>
              <a:t>أخطاء القائم بالتقدير</a:t>
            </a:r>
            <a:endParaRPr lang="ar-SA" b="1" dirty="0">
              <a:solidFill>
                <a:srgbClr val="00B050"/>
              </a:solidFill>
            </a:endParaRPr>
          </a:p>
        </p:txBody>
      </p:sp>
      <p:sp>
        <p:nvSpPr>
          <p:cNvPr id="3" name="عنصر نائب للمحتوى 2"/>
          <p:cNvSpPr>
            <a:spLocks noGrp="1"/>
          </p:cNvSpPr>
          <p:nvPr>
            <p:ph idx="1"/>
          </p:nvPr>
        </p:nvSpPr>
        <p:spPr/>
        <p:txBody>
          <a:bodyPr/>
          <a:lstStyle/>
          <a:p>
            <a:pPr>
              <a:buFont typeface="Wingdings" pitchFamily="2" charset="2"/>
              <a:buChar char="Ø"/>
            </a:pPr>
            <a:r>
              <a:rPr lang="ar-SA" dirty="0" smtClean="0"/>
              <a:t> </a:t>
            </a:r>
            <a:r>
              <a:rPr lang="ar-SA" b="1" dirty="0" smtClean="0">
                <a:solidFill>
                  <a:srgbClr val="C00000"/>
                </a:solidFill>
              </a:rPr>
              <a:t>أثر الهالة: </a:t>
            </a:r>
            <a:r>
              <a:rPr lang="ar-SA" dirty="0" smtClean="0"/>
              <a:t>يشير إلى ميل من جانب القائمين بالتقدير إلى أن يتأثروا بشكل مفرط بسمة واحدة ايجابية </a:t>
            </a:r>
            <a:r>
              <a:rPr lang="ar-SA" dirty="0"/>
              <a:t>أ</a:t>
            </a:r>
            <a:r>
              <a:rPr lang="ar-SA" dirty="0" smtClean="0"/>
              <a:t>و سلبيه تؤثر في الانطباع العام والحكم على المريض من خلالها.</a:t>
            </a:r>
          </a:p>
          <a:p>
            <a:pPr>
              <a:buNone/>
            </a:pPr>
            <a:endParaRPr lang="ar-SA" dirty="0" smtClean="0"/>
          </a:p>
          <a:p>
            <a:pPr>
              <a:buFont typeface="Wingdings" pitchFamily="2" charset="2"/>
              <a:buChar char="Ø"/>
            </a:pPr>
            <a:r>
              <a:rPr lang="ar-SA" b="1" dirty="0" smtClean="0">
                <a:solidFill>
                  <a:srgbClr val="C00000"/>
                </a:solidFill>
              </a:rPr>
              <a:t> خطأ النزعة المركزية: </a:t>
            </a:r>
            <a:r>
              <a:rPr lang="ar-SA" dirty="0" smtClean="0"/>
              <a:t>يميل القائم بالتقدير إلى وضع الأفراد الذين يتم تقدير سمات لديهم في منتصف المقياس وتجنب المواقع المتطرفة.</a:t>
            </a: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أخطاء القائم بالتقدير</a:t>
            </a:r>
            <a:endParaRPr lang="ar-SA" dirty="0"/>
          </a:p>
        </p:txBody>
      </p:sp>
      <p:sp>
        <p:nvSpPr>
          <p:cNvPr id="3" name="عنصر نائب للمحتوى 2"/>
          <p:cNvSpPr>
            <a:spLocks noGrp="1"/>
          </p:cNvSpPr>
          <p:nvPr>
            <p:ph idx="1"/>
          </p:nvPr>
        </p:nvSpPr>
        <p:spPr/>
        <p:txBody>
          <a:bodyPr>
            <a:normAutofit fontScale="92500" lnSpcReduction="20000"/>
          </a:bodyPr>
          <a:lstStyle/>
          <a:p>
            <a:pPr>
              <a:buFont typeface="Wingdings" pitchFamily="2" charset="2"/>
              <a:buChar char="Ø"/>
            </a:pPr>
            <a:r>
              <a:rPr lang="ar-SA" b="1" dirty="0" smtClean="0">
                <a:solidFill>
                  <a:srgbClr val="C00000"/>
                </a:solidFill>
              </a:rPr>
              <a:t> خطأ التساهل: </a:t>
            </a:r>
            <a:r>
              <a:rPr lang="ar-SA" dirty="0" smtClean="0"/>
              <a:t>يعني وضع تقديرات سخية وجيدة للمفحوص لا يستحقها.(وضع تقديرات مرتفعة) ولا تميز بين الافراد.</a:t>
            </a:r>
          </a:p>
          <a:p>
            <a:pPr>
              <a:buFont typeface="Wingdings" pitchFamily="2" charset="2"/>
              <a:buChar char="Ø"/>
            </a:pPr>
            <a:endParaRPr lang="ar-SA" b="1" dirty="0" smtClean="0">
              <a:solidFill>
                <a:srgbClr val="C00000"/>
              </a:solidFill>
            </a:endParaRPr>
          </a:p>
          <a:p>
            <a:pPr>
              <a:buFont typeface="Wingdings" pitchFamily="2" charset="2"/>
              <a:buChar char="Ø"/>
            </a:pPr>
            <a:r>
              <a:rPr lang="ar-SA" b="1" dirty="0" smtClean="0">
                <a:solidFill>
                  <a:srgbClr val="C00000"/>
                </a:solidFill>
              </a:rPr>
              <a:t> خطأ التشدد: </a:t>
            </a:r>
            <a:r>
              <a:rPr lang="ar-SA" dirty="0" smtClean="0"/>
              <a:t>يشير إلى ميل زائد إلى استخدام النهاية الدنيا للمقياس (وضع تقديرات منخفضة)من قبل القائم بالتقدير وإصدار تقديرات غير مفضلة.</a:t>
            </a:r>
          </a:p>
          <a:p>
            <a:pPr>
              <a:buNone/>
            </a:pPr>
            <a:r>
              <a:rPr lang="ar-SA" sz="2600" b="1" dirty="0" smtClean="0">
                <a:solidFill>
                  <a:srgbClr val="FFC000"/>
                </a:solidFill>
              </a:rPr>
              <a:t>** الأربعة الأخطاء السابقة تسمى (الأخطاء الثابتة).</a:t>
            </a:r>
          </a:p>
          <a:p>
            <a:pPr>
              <a:buFont typeface="Wingdings" pitchFamily="2" charset="2"/>
              <a:buChar char="Ø"/>
            </a:pPr>
            <a:r>
              <a:rPr lang="ar-SA" b="1" dirty="0" smtClean="0">
                <a:solidFill>
                  <a:srgbClr val="C00000"/>
                </a:solidFill>
              </a:rPr>
              <a:t> أخطاء إدراكية لدى القائم بالتقدير</a:t>
            </a:r>
            <a:r>
              <a:rPr lang="ar-SA" dirty="0" smtClean="0"/>
              <a:t>: مقاييس التقدير تعكس عملية إدراكية مفعمة بتأثير اتجاهات الفاحص وقيمه ودوافعه على إدراكاته.</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908720"/>
            <a:ext cx="7498080" cy="5339680"/>
          </a:xfrm>
        </p:spPr>
        <p:txBody>
          <a:bodyPr/>
          <a:lstStyle/>
          <a:p>
            <a:r>
              <a:rPr lang="ar-SA" dirty="0" smtClean="0"/>
              <a:t> أمثلة للسمات التي تستخدم مقاييس التقدير كثيرة منها: </a:t>
            </a:r>
            <a:r>
              <a:rPr lang="ar-SA" dirty="0" err="1" smtClean="0"/>
              <a:t>الأمانة،الاجتماعية،المثابرة،القلق،الاكتئاب،الخضوع</a:t>
            </a:r>
            <a:r>
              <a:rPr lang="ar-SA" dirty="0" smtClean="0"/>
              <a:t>،</a:t>
            </a:r>
          </a:p>
          <a:p>
            <a:pPr>
              <a:buNone/>
            </a:pPr>
            <a:r>
              <a:rPr lang="ar-SA" dirty="0" smtClean="0"/>
              <a:t>القيادة.............الخ</a:t>
            </a:r>
          </a:p>
          <a:p>
            <a:pPr>
              <a:buFont typeface="Arial" pitchFamily="34" charset="0"/>
              <a:buChar char="•"/>
            </a:pPr>
            <a:r>
              <a:rPr lang="ar-SA" dirty="0" smtClean="0"/>
              <a:t> استخداماتها كثيرة: في مجال بحوث المستخدمين والموظفين، تقدير حالة المرضى،الدراسات الخاصة بفرز الأطفال من ناحية سوء التوافق ....</a:t>
            </a:r>
          </a:p>
          <a:p>
            <a:pPr>
              <a:buFont typeface="Arial" pitchFamily="34" charset="0"/>
              <a:buChar char="•"/>
            </a:pPr>
            <a:r>
              <a:rPr lang="ar-SA" dirty="0" smtClean="0"/>
              <a:t>يشيع استخدامها في المدارس والأعمال والصناعة والمجالات الأكاديمية، ولتقدير الجوانب المرضية </a:t>
            </a:r>
          </a:p>
          <a:p>
            <a:pPr>
              <a:buFont typeface="Arial" pitchFamily="34" charset="0"/>
              <a:buChar char="•"/>
            </a:pPr>
            <a:r>
              <a:rPr lang="ar-SA" dirty="0" smtClean="0"/>
              <a:t>تعتمد على الملاحظة التي يقوم </a:t>
            </a:r>
            <a:r>
              <a:rPr lang="ar-SA" dirty="0" err="1" smtClean="0"/>
              <a:t>بها</a:t>
            </a:r>
            <a:r>
              <a:rPr lang="ar-SA" dirty="0" smtClean="0"/>
              <a:t> الشخص.</a:t>
            </a:r>
          </a:p>
          <a:p>
            <a:pPr>
              <a:buNone/>
            </a:pP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يقوم القائم بالتقدير بتحديد  الدرجة التي تنطبق على المفحوص من بين عدد من الدرجات التي يضمها المقياس المتدرج، وذلك لإصدار حكم تقييمي يضعه متصل من الفئات المحددة أو خلال الرسم البياني.</a:t>
            </a:r>
          </a:p>
          <a:p>
            <a:r>
              <a:rPr lang="ar-SA" dirty="0" smtClean="0"/>
              <a:t> يمكن أن يجيب الشخص عن مقياس تقدير نفسه، أو يقوم بتقدير الفرد زميله في المدرسة أو الجامعة أو العمل.</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effectLst/>
              </a:rPr>
              <a:t>أنواع مقاييس التقدير</a:t>
            </a:r>
            <a:endParaRPr lang="ar-SA" b="1" dirty="0">
              <a:effectLst/>
            </a:endParaRPr>
          </a:p>
        </p:txBody>
      </p:sp>
      <p:sp>
        <p:nvSpPr>
          <p:cNvPr id="5" name="عنصر نائب للمحتوى 4"/>
          <p:cNvSpPr>
            <a:spLocks noGrp="1"/>
          </p:cNvSpPr>
          <p:nvPr>
            <p:ph idx="1"/>
          </p:nvPr>
        </p:nvSpPr>
        <p:spPr/>
        <p:txBody>
          <a:bodyPr/>
          <a:lstStyle/>
          <a:p>
            <a:pPr marL="596646" indent="-514350">
              <a:buFont typeface="+mj-lt"/>
              <a:buAutoNum type="arabicPeriod"/>
            </a:pPr>
            <a:r>
              <a:rPr lang="ar-SA" dirty="0" smtClean="0"/>
              <a:t> </a:t>
            </a:r>
            <a:r>
              <a:rPr lang="ar-SA" sz="3600" dirty="0" smtClean="0"/>
              <a:t>مقياس التقدير الرقمي </a:t>
            </a:r>
          </a:p>
          <a:p>
            <a:pPr marL="596646" indent="-514350">
              <a:buFont typeface="+mj-lt"/>
              <a:buAutoNum type="arabicPeriod"/>
            </a:pPr>
            <a:r>
              <a:rPr lang="ar-SA" sz="3600" dirty="0" smtClean="0"/>
              <a:t>مقياس التقدير البياني</a:t>
            </a:r>
          </a:p>
          <a:p>
            <a:pPr marL="596646" indent="-514350">
              <a:buFont typeface="+mj-lt"/>
              <a:buAutoNum type="arabicPeriod"/>
            </a:pPr>
            <a:r>
              <a:rPr lang="ar-SA" sz="3600" dirty="0" smtClean="0"/>
              <a:t>مقياس التقدير المعتمد على السلوك</a:t>
            </a:r>
          </a:p>
          <a:p>
            <a:pPr marL="596646" indent="-514350">
              <a:buFont typeface="+mj-lt"/>
              <a:buAutoNum type="arabicPeriod"/>
            </a:pPr>
            <a:r>
              <a:rPr lang="ar-SA" sz="3600" dirty="0" smtClean="0"/>
              <a:t>مقياس التقدير ذو الاختيار المقيد</a:t>
            </a:r>
          </a:p>
          <a:p>
            <a:pPr marL="596646" indent="-514350">
              <a:buFont typeface="+mj-lt"/>
              <a:buAutoNum type="arabicPeriod"/>
            </a:pPr>
            <a:r>
              <a:rPr lang="ar-SA" sz="3600" dirty="0" smtClean="0"/>
              <a:t> مقاييس التقدير المجمعة</a:t>
            </a:r>
            <a:endParaRPr lang="ar-SA" sz="36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مقياس التقدير الرقمي</a:t>
            </a:r>
            <a:endParaRPr lang="ar-SA" b="1" dirty="0"/>
          </a:p>
        </p:txBody>
      </p:sp>
      <p:sp>
        <p:nvSpPr>
          <p:cNvPr id="3" name="عنصر نائب للمحتوى 2"/>
          <p:cNvSpPr>
            <a:spLocks noGrp="1"/>
          </p:cNvSpPr>
          <p:nvPr>
            <p:ph idx="1"/>
          </p:nvPr>
        </p:nvSpPr>
        <p:spPr/>
        <p:txBody>
          <a:bodyPr/>
          <a:lstStyle/>
          <a:p>
            <a:r>
              <a:rPr lang="ar-SA" dirty="0" smtClean="0"/>
              <a:t> في هذه الطريقة: يتم تقدير الشخص أو السمة على متصل يحوي عدة درجات من(1-2-3-4-5) أو إلى السبعة نقاط.. بحيث يتم تحديد رقم واحد يدل على تقدير السمة المراد قياسها.</a:t>
            </a:r>
          </a:p>
          <a:p>
            <a:pPr>
              <a:buNone/>
            </a:pPr>
            <a:endParaRPr lang="ar-SA" dirty="0"/>
          </a:p>
        </p:txBody>
      </p:sp>
      <p:graphicFrame>
        <p:nvGraphicFramePr>
          <p:cNvPr id="5" name="جدول 4"/>
          <p:cNvGraphicFramePr>
            <a:graphicFrameLocks noGrp="1"/>
          </p:cNvGraphicFramePr>
          <p:nvPr/>
        </p:nvGraphicFramePr>
        <p:xfrm>
          <a:off x="1928794" y="4143380"/>
          <a:ext cx="6096000" cy="1285240"/>
        </p:xfrm>
        <a:graphic>
          <a:graphicData uri="http://schemas.openxmlformats.org/drawingml/2006/table">
            <a:tbl>
              <a:tblPr rtl="1" firstRow="1" bandRow="1">
                <a:tableStyleId>{5C22544A-7EE6-4342-B048-85BDC9FD1C3A}</a:tableStyleId>
              </a:tblPr>
              <a:tblGrid>
                <a:gridCol w="1016000"/>
                <a:gridCol w="1016000"/>
                <a:gridCol w="1016000"/>
                <a:gridCol w="1016000"/>
                <a:gridCol w="1016000"/>
                <a:gridCol w="1016000"/>
              </a:tblGrid>
              <a:tr h="370840">
                <a:tc>
                  <a:txBody>
                    <a:bodyPr/>
                    <a:lstStyle/>
                    <a:p>
                      <a:pPr rtl="1"/>
                      <a:r>
                        <a:rPr lang="ar-SA" dirty="0" smtClean="0"/>
                        <a:t>الصفة</a:t>
                      </a:r>
                      <a:endParaRPr lang="ar-SA" dirty="0"/>
                    </a:p>
                  </a:txBody>
                  <a:tcPr/>
                </a:tc>
                <a:tc>
                  <a:txBody>
                    <a:bodyPr/>
                    <a:lstStyle/>
                    <a:p>
                      <a:pPr rtl="1"/>
                      <a:r>
                        <a:rPr lang="ar-SA" dirty="0" err="1" smtClean="0"/>
                        <a:t>لاتصفه</a:t>
                      </a:r>
                      <a:r>
                        <a:rPr lang="ar-SA" dirty="0" smtClean="0"/>
                        <a:t> أبدا</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dirty="0"/>
                    </a:p>
                  </a:txBody>
                  <a:tcPr/>
                </a:tc>
                <a:tc>
                  <a:txBody>
                    <a:bodyPr/>
                    <a:lstStyle/>
                    <a:p>
                      <a:pPr rtl="1"/>
                      <a:r>
                        <a:rPr lang="ar-SA" dirty="0" smtClean="0"/>
                        <a:t>تصفه تماما</a:t>
                      </a:r>
                      <a:endParaRPr lang="ar-SA" dirty="0"/>
                    </a:p>
                  </a:txBody>
                  <a:tcPr/>
                </a:tc>
              </a:tr>
              <a:tr h="370840">
                <a:tc>
                  <a:txBody>
                    <a:bodyPr/>
                    <a:lstStyle/>
                    <a:p>
                      <a:pPr rtl="1"/>
                      <a:r>
                        <a:rPr lang="ar-SA" b="1" dirty="0" smtClean="0"/>
                        <a:t>القلق</a:t>
                      </a:r>
                      <a:endParaRPr lang="ar-SA" b="1" dirty="0"/>
                    </a:p>
                  </a:txBody>
                  <a:tcPr/>
                </a:tc>
                <a:tc>
                  <a:txBody>
                    <a:bodyPr/>
                    <a:lstStyle/>
                    <a:p>
                      <a:pPr rtl="1"/>
                      <a:r>
                        <a:rPr lang="ar-SA" sz="2400" b="1" dirty="0" smtClean="0"/>
                        <a:t>1</a:t>
                      </a:r>
                      <a:endParaRPr lang="ar-SA" sz="2400" b="1" dirty="0"/>
                    </a:p>
                  </a:txBody>
                  <a:tcPr/>
                </a:tc>
                <a:tc>
                  <a:txBody>
                    <a:bodyPr/>
                    <a:lstStyle/>
                    <a:p>
                      <a:pPr rtl="1"/>
                      <a:r>
                        <a:rPr lang="ar-SA" sz="2400" b="1" dirty="0" smtClean="0"/>
                        <a:t>2</a:t>
                      </a:r>
                      <a:endParaRPr lang="ar-SA" sz="2400" b="1" dirty="0"/>
                    </a:p>
                  </a:txBody>
                  <a:tcPr/>
                </a:tc>
                <a:tc>
                  <a:txBody>
                    <a:bodyPr/>
                    <a:lstStyle/>
                    <a:p>
                      <a:pPr rtl="1"/>
                      <a:r>
                        <a:rPr lang="ar-SA" sz="2400" b="1" dirty="0" smtClean="0"/>
                        <a:t>3</a:t>
                      </a:r>
                      <a:endParaRPr lang="ar-SA" sz="2400" b="1" dirty="0"/>
                    </a:p>
                  </a:txBody>
                  <a:tcPr/>
                </a:tc>
                <a:tc>
                  <a:txBody>
                    <a:bodyPr/>
                    <a:lstStyle/>
                    <a:p>
                      <a:pPr rtl="1"/>
                      <a:r>
                        <a:rPr lang="ar-SA" sz="2400" b="1" dirty="0" smtClean="0"/>
                        <a:t>4</a:t>
                      </a:r>
                      <a:endParaRPr lang="ar-SA" sz="2400" b="1" dirty="0"/>
                    </a:p>
                  </a:txBody>
                  <a:tcPr/>
                </a:tc>
                <a:tc>
                  <a:txBody>
                    <a:bodyPr/>
                    <a:lstStyle/>
                    <a:p>
                      <a:pPr rtl="1"/>
                      <a:r>
                        <a:rPr lang="ar-SA" sz="2400" b="1" dirty="0" smtClean="0"/>
                        <a:t>5</a:t>
                      </a:r>
                      <a:endParaRPr lang="ar-SA" sz="2400" b="1" dirty="0"/>
                    </a:p>
                  </a:txBody>
                  <a:tcPr/>
                </a:tc>
              </a:tr>
              <a:tr h="370840">
                <a:tc>
                  <a:txBody>
                    <a:bodyPr/>
                    <a:lstStyle/>
                    <a:p>
                      <a:pPr rtl="1"/>
                      <a:r>
                        <a:rPr lang="ar-SA" b="1" dirty="0" smtClean="0"/>
                        <a:t>الاندفاع</a:t>
                      </a:r>
                      <a:endParaRPr lang="ar-SA" b="1" dirty="0"/>
                    </a:p>
                  </a:txBody>
                  <a:tcPr/>
                </a:tc>
                <a:tc>
                  <a:txBody>
                    <a:bodyPr/>
                    <a:lstStyle/>
                    <a:p>
                      <a:pPr rtl="1"/>
                      <a:r>
                        <a:rPr lang="ar-SA" sz="2400" b="1" dirty="0" smtClean="0"/>
                        <a:t>1</a:t>
                      </a:r>
                      <a:endParaRPr lang="ar-SA" sz="2400" b="1" dirty="0"/>
                    </a:p>
                  </a:txBody>
                  <a:tcPr/>
                </a:tc>
                <a:tc>
                  <a:txBody>
                    <a:bodyPr/>
                    <a:lstStyle/>
                    <a:p>
                      <a:pPr rtl="1"/>
                      <a:r>
                        <a:rPr lang="ar-SA" sz="2400" b="1" dirty="0" smtClean="0"/>
                        <a:t>2</a:t>
                      </a:r>
                      <a:endParaRPr lang="ar-SA" sz="2400" b="1" dirty="0"/>
                    </a:p>
                  </a:txBody>
                  <a:tcPr/>
                </a:tc>
                <a:tc>
                  <a:txBody>
                    <a:bodyPr/>
                    <a:lstStyle/>
                    <a:p>
                      <a:pPr rtl="1"/>
                      <a:r>
                        <a:rPr lang="ar-SA" sz="2400" b="1" dirty="0" smtClean="0"/>
                        <a:t>3</a:t>
                      </a:r>
                      <a:endParaRPr lang="ar-SA" sz="2400" b="1" dirty="0"/>
                    </a:p>
                  </a:txBody>
                  <a:tcPr/>
                </a:tc>
                <a:tc>
                  <a:txBody>
                    <a:bodyPr/>
                    <a:lstStyle/>
                    <a:p>
                      <a:pPr rtl="1"/>
                      <a:r>
                        <a:rPr lang="ar-SA" sz="2400" b="1" dirty="0" smtClean="0"/>
                        <a:t>4</a:t>
                      </a:r>
                      <a:endParaRPr lang="ar-SA" sz="2400" b="1" dirty="0"/>
                    </a:p>
                  </a:txBody>
                  <a:tcPr/>
                </a:tc>
                <a:tc>
                  <a:txBody>
                    <a:bodyPr/>
                    <a:lstStyle/>
                    <a:p>
                      <a:pPr rtl="1"/>
                      <a:r>
                        <a:rPr lang="ar-SA" sz="2400" b="1" dirty="0" smtClean="0"/>
                        <a:t>5</a:t>
                      </a:r>
                      <a:endParaRPr lang="ar-SA" sz="2400" b="1"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مقياس التقدير البياني</a:t>
            </a:r>
            <a:endParaRPr lang="ar-SA" b="1" dirty="0"/>
          </a:p>
        </p:txBody>
      </p:sp>
      <p:sp>
        <p:nvSpPr>
          <p:cNvPr id="3" name="عنصر نائب للمحتوى 2"/>
          <p:cNvSpPr>
            <a:spLocks noGrp="1"/>
          </p:cNvSpPr>
          <p:nvPr>
            <p:ph idx="1"/>
          </p:nvPr>
        </p:nvSpPr>
        <p:spPr/>
        <p:txBody>
          <a:bodyPr/>
          <a:lstStyle/>
          <a:p>
            <a:r>
              <a:rPr lang="ar-SA" dirty="0" smtClean="0"/>
              <a:t> هذا النوع أكثر مقاييس التقدير شيوعا.</a:t>
            </a:r>
          </a:p>
          <a:p>
            <a:r>
              <a:rPr lang="ar-SA" dirty="0" smtClean="0"/>
              <a:t> يمثل السمة عبر خط بياني مقسم إلى خمسة أو سبعه نقاط، ترتكز الاعتداليه في السمة في المنتصف وبمسافات متساوية توزع الأنماط السلوكية على طرفي الخط ( ثنائي القطب).</a:t>
            </a:r>
          </a:p>
          <a:p>
            <a:r>
              <a:rPr lang="ar-SA" dirty="0" smtClean="0"/>
              <a:t> يعتمد </a:t>
            </a:r>
            <a:r>
              <a:rPr lang="ar-SA" dirty="0" smtClean="0">
                <a:solidFill>
                  <a:srgbClr val="FF0000"/>
                </a:solidFill>
              </a:rPr>
              <a:t>على الدقة </a:t>
            </a:r>
            <a:r>
              <a:rPr lang="ar-SA" dirty="0" smtClean="0"/>
              <a:t>في تحديد النمط، </a:t>
            </a:r>
            <a:r>
              <a:rPr lang="ar-SA" dirty="0" smtClean="0">
                <a:solidFill>
                  <a:srgbClr val="FF0000"/>
                </a:solidFill>
              </a:rPr>
              <a:t>ومعرفة القائم بالتقدير على المفحوص معرفة تامة.</a:t>
            </a:r>
          </a:p>
          <a:p>
            <a:r>
              <a:rPr lang="ar-SA" dirty="0" smtClean="0"/>
              <a:t> </a:t>
            </a:r>
            <a:r>
              <a:rPr lang="ar-SA" dirty="0" smtClean="0">
                <a:solidFill>
                  <a:srgbClr val="0070C0"/>
                </a:solidFill>
              </a:rPr>
              <a:t>يعد مقياسا كافيا يعكس الفروق الفردية بهدف التمييز بين الأشخاص.</a:t>
            </a:r>
            <a:endParaRPr lang="ar-SA" dirty="0">
              <a:solidFill>
                <a:srgbClr val="0070C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208358" cy="868346"/>
          </a:xfrm>
        </p:spPr>
        <p:txBody>
          <a:bodyPr/>
          <a:lstStyle/>
          <a:p>
            <a:pPr algn="ctr"/>
            <a:r>
              <a:rPr lang="ar-SA" b="1" dirty="0" smtClean="0"/>
              <a:t>مقياس التقدير البياني</a:t>
            </a:r>
            <a:endParaRPr lang="ar-SA" dirty="0"/>
          </a:p>
        </p:txBody>
      </p:sp>
      <p:sp>
        <p:nvSpPr>
          <p:cNvPr id="3" name="عنصر نائب للمحتوى 2"/>
          <p:cNvSpPr>
            <a:spLocks noGrp="1"/>
          </p:cNvSpPr>
          <p:nvPr>
            <p:ph idx="1"/>
          </p:nvPr>
        </p:nvSpPr>
        <p:spPr>
          <a:xfrm>
            <a:off x="1435608" y="1214422"/>
            <a:ext cx="7498080" cy="5033978"/>
          </a:xfrm>
        </p:spPr>
        <p:txBody>
          <a:bodyPr/>
          <a:lstStyle/>
          <a:p>
            <a:pPr>
              <a:buNone/>
            </a:pPr>
            <a:endParaRPr lang="ar-SA" dirty="0" smtClean="0">
              <a:solidFill>
                <a:srgbClr val="FF0000"/>
              </a:solidFill>
            </a:endParaRPr>
          </a:p>
          <a:p>
            <a:pPr>
              <a:buNone/>
            </a:pPr>
            <a:endParaRPr lang="ar-SA" dirty="0" smtClean="0">
              <a:solidFill>
                <a:srgbClr val="0070C0"/>
              </a:solidFill>
            </a:endParaRPr>
          </a:p>
          <a:p>
            <a:pPr>
              <a:buNone/>
            </a:pPr>
            <a:r>
              <a:rPr lang="ar-SA" dirty="0" smtClean="0">
                <a:solidFill>
                  <a:srgbClr val="FF0000"/>
                </a:solidFill>
              </a:rPr>
              <a:t>  </a:t>
            </a:r>
            <a:endParaRPr lang="ar-SA" sz="2400" dirty="0" smtClean="0"/>
          </a:p>
          <a:p>
            <a:pPr>
              <a:buNone/>
            </a:pPr>
            <a:r>
              <a:rPr lang="ar-SA" sz="2400" dirty="0" smtClean="0"/>
              <a:t>***********************************************************</a:t>
            </a:r>
          </a:p>
          <a:p>
            <a:pPr>
              <a:buNone/>
            </a:pPr>
            <a:r>
              <a:rPr lang="ar-SA" sz="2400" dirty="0" smtClean="0"/>
              <a:t>من أشهر المقاييس المنشورة وفقا لهذا النموذج </a:t>
            </a:r>
            <a:r>
              <a:rPr lang="ar-SA" sz="2400" dirty="0" smtClean="0">
                <a:solidFill>
                  <a:srgbClr val="00B050"/>
                </a:solidFill>
              </a:rPr>
              <a:t>(مقياس التوافق السلوكي)</a:t>
            </a:r>
          </a:p>
          <a:p>
            <a:pPr>
              <a:buNone/>
            </a:pPr>
            <a:endParaRPr lang="ar-SA" sz="2400" dirty="0" smtClean="0"/>
          </a:p>
          <a:p>
            <a:pPr algn="ctr">
              <a:buNone/>
            </a:pPr>
            <a:r>
              <a:rPr lang="ar-SA" sz="2400" dirty="0" smtClean="0">
                <a:solidFill>
                  <a:srgbClr val="0070C0"/>
                </a:solidFill>
              </a:rPr>
              <a:t>ــــــــــــــــــــ.ــــــــــــــــــ.ــــــــــــــــ</a:t>
            </a:r>
            <a:r>
              <a:rPr lang="ar-SA" sz="2400" b="1" dirty="0" smtClean="0">
                <a:solidFill>
                  <a:srgbClr val="FF0000"/>
                </a:solidFill>
              </a:rPr>
              <a:t>.</a:t>
            </a:r>
            <a:r>
              <a:rPr lang="ar-SA" sz="2400" dirty="0" smtClean="0">
                <a:solidFill>
                  <a:srgbClr val="0070C0"/>
                </a:solidFill>
              </a:rPr>
              <a:t>ـــــــــــــــ.</a:t>
            </a:r>
            <a:r>
              <a:rPr lang="ar-SA" sz="2400" dirty="0" err="1" smtClean="0">
                <a:solidFill>
                  <a:srgbClr val="0070C0"/>
                </a:solidFill>
              </a:rPr>
              <a:t>ـــــــــــــــ</a:t>
            </a:r>
            <a:r>
              <a:rPr lang="ar-SA" sz="2400" dirty="0" smtClean="0">
                <a:solidFill>
                  <a:srgbClr val="0070C0"/>
                </a:solidFill>
              </a:rPr>
              <a:t>.ـــــــــــــ</a:t>
            </a:r>
          </a:p>
          <a:p>
            <a:pPr>
              <a:buNone/>
            </a:pPr>
            <a:r>
              <a:rPr lang="ar-SA" sz="1800" b="1" dirty="0" smtClean="0"/>
              <a:t>     منغلق على نفسه تماما   وديع ومرتبك    </a:t>
            </a:r>
            <a:r>
              <a:rPr lang="ar-SA" sz="2000" b="1" dirty="0" smtClean="0"/>
              <a:t>واع بذاته   </a:t>
            </a:r>
            <a:r>
              <a:rPr lang="ar-SA" sz="1800" b="1" dirty="0" smtClean="0"/>
              <a:t>واثق من نفسه    جرئ وغير حساس</a:t>
            </a:r>
          </a:p>
          <a:p>
            <a:pPr>
              <a:buNone/>
            </a:pPr>
            <a:r>
              <a:rPr lang="ar-SA" sz="1800" b="1" dirty="0" smtClean="0"/>
              <a:t>                                                                                          للمشاعر الاجتماعية           </a:t>
            </a:r>
          </a:p>
        </p:txBody>
      </p:sp>
      <p:pic>
        <p:nvPicPr>
          <p:cNvPr id="4" name="Picture 6"/>
          <p:cNvPicPr>
            <a:picLocks noChangeAspect="1" noChangeArrowheads="1"/>
          </p:cNvPicPr>
          <p:nvPr/>
        </p:nvPicPr>
        <p:blipFill>
          <a:blip r:embed="rId2"/>
          <a:srcRect/>
          <a:stretch>
            <a:fillRect/>
          </a:stretch>
        </p:blipFill>
        <p:spPr bwMode="auto">
          <a:xfrm>
            <a:off x="1285852" y="1214422"/>
            <a:ext cx="7429552" cy="1928826"/>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effectLst/>
              </a:rPr>
              <a:t>مقياس التقدير المعتمد على السلوك</a:t>
            </a:r>
            <a:endParaRPr lang="ar-SA" b="1" dirty="0">
              <a:effectLst/>
            </a:endParaRPr>
          </a:p>
        </p:txBody>
      </p:sp>
      <p:sp>
        <p:nvSpPr>
          <p:cNvPr id="3" name="عنصر نائب للمحتوى 2"/>
          <p:cNvSpPr>
            <a:spLocks noGrp="1"/>
          </p:cNvSpPr>
          <p:nvPr>
            <p:ph idx="1"/>
          </p:nvPr>
        </p:nvSpPr>
        <p:spPr/>
        <p:txBody>
          <a:bodyPr/>
          <a:lstStyle/>
          <a:p>
            <a:r>
              <a:rPr lang="ar-SA" dirty="0" smtClean="0"/>
              <a:t> </a:t>
            </a:r>
            <a:r>
              <a:rPr lang="ar-SA" dirty="0" smtClean="0">
                <a:solidFill>
                  <a:srgbClr val="00B050"/>
                </a:solidFill>
              </a:rPr>
              <a:t>بما أن السلوك الفعلي معبر أكثر عن صفات الفرد بشكل أفضل من العبارات العامة </a:t>
            </a:r>
            <a:r>
              <a:rPr lang="ar-SA" dirty="0" smtClean="0"/>
              <a:t>حيث ستكون أكثر موضوعية ودقة .ولذلك فإن علماء النفس وضعوا هذا النوع من المقاييس التي تعتمد على وضع درجات منخفضة إلى مرتفعة من الصفة معبرا عنها </a:t>
            </a:r>
            <a:r>
              <a:rPr lang="ar-SA" dirty="0" smtClean="0">
                <a:solidFill>
                  <a:srgbClr val="00B050"/>
                </a:solidFill>
              </a:rPr>
              <a:t>بأفعال سلوكية.</a:t>
            </a:r>
          </a:p>
          <a:p>
            <a:r>
              <a:rPr lang="ar-SA" dirty="0" smtClean="0"/>
              <a:t> مقياس </a:t>
            </a:r>
            <a:r>
              <a:rPr lang="ar-SA" dirty="0" err="1" smtClean="0"/>
              <a:t>كرونباخ</a:t>
            </a:r>
            <a:r>
              <a:rPr lang="ar-SA" dirty="0" smtClean="0"/>
              <a:t> لتشتت الانتباه من أشهر المقاييس التي تعتمد على سلوك التلميذ الفعلي ويتصل </a:t>
            </a:r>
            <a:r>
              <a:rPr lang="ar-SA" dirty="0" err="1" smtClean="0"/>
              <a:t>بشتت</a:t>
            </a:r>
            <a:r>
              <a:rPr lang="ar-SA" dirty="0" smtClean="0"/>
              <a:t> الانتباه. ص. 150-151</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465</TotalTime>
  <Words>1416</Words>
  <Application>Microsoft Office PowerPoint</Application>
  <PresentationFormat>عرض على الشاشة (3:4)‏</PresentationFormat>
  <Paragraphs>133</Paragraphs>
  <Slides>22</Slides>
  <Notes>0</Notes>
  <HiddenSlides>0</HiddenSlides>
  <MMClips>0</MMClips>
  <ScaleCrop>false</ScaleCrop>
  <HeadingPairs>
    <vt:vector size="4" baseType="variant">
      <vt:variant>
        <vt:lpstr>نسق</vt:lpstr>
      </vt:variant>
      <vt:variant>
        <vt:i4>1</vt:i4>
      </vt:variant>
      <vt:variant>
        <vt:lpstr>عناوين الشرائح</vt:lpstr>
      </vt:variant>
      <vt:variant>
        <vt:i4>22</vt:i4>
      </vt:variant>
    </vt:vector>
  </HeadingPairs>
  <TitlesOfParts>
    <vt:vector size="23" baseType="lpstr">
      <vt:lpstr>انقلاب</vt:lpstr>
      <vt:lpstr>المحاضرة الخامسة</vt:lpstr>
      <vt:lpstr>تعريفها</vt:lpstr>
      <vt:lpstr>عرض تقديمي في PowerPoint</vt:lpstr>
      <vt:lpstr>عرض تقديمي في PowerPoint</vt:lpstr>
      <vt:lpstr>أنواع مقاييس التقدير</vt:lpstr>
      <vt:lpstr>مقياس التقدير الرقمي</vt:lpstr>
      <vt:lpstr>مقياس التقدير البياني</vt:lpstr>
      <vt:lpstr>مقياس التقدير البياني</vt:lpstr>
      <vt:lpstr>مقياس التقدير المعتمد على السلوك</vt:lpstr>
      <vt:lpstr>عرض تقديمي في PowerPoint</vt:lpstr>
      <vt:lpstr>مقاييس التقدير المجمعة</vt:lpstr>
      <vt:lpstr>صيغ الإجابة عن مقاييس التقدير</vt:lpstr>
      <vt:lpstr>مقاييس التقدير الإكلينيكية</vt:lpstr>
      <vt:lpstr>مقاييس التقدير الإكلينيكية</vt:lpstr>
      <vt:lpstr>مقاييس التقدير الإكلينيكية</vt:lpstr>
      <vt:lpstr>مقاييس التقدير الإكلينيكية</vt:lpstr>
      <vt:lpstr>مقاييس التقدير الإكلينيكية</vt:lpstr>
      <vt:lpstr>مقاييس التقدير الإكلينيكية</vt:lpstr>
      <vt:lpstr>مزايا مقاييس التقدير</vt:lpstr>
      <vt:lpstr>عيوب مقاييس التقدير</vt:lpstr>
      <vt:lpstr>أخطاء القائم بالتقدير</vt:lpstr>
      <vt:lpstr>أخطاء القائم بالتقدير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مرحبا</dc:creator>
  <cp:lastModifiedBy>majdah</cp:lastModifiedBy>
  <cp:revision>47</cp:revision>
  <dcterms:created xsi:type="dcterms:W3CDTF">2014-03-01T07:46:39Z</dcterms:created>
  <dcterms:modified xsi:type="dcterms:W3CDTF">2014-10-28T04:50:14Z</dcterms:modified>
</cp:coreProperties>
</file>