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82"/>
  </p:notesMasterIdLst>
  <p:sldIdLst>
    <p:sldId id="256" r:id="rId2"/>
    <p:sldId id="257" r:id="rId3"/>
    <p:sldId id="258" r:id="rId4"/>
    <p:sldId id="259" r:id="rId5"/>
    <p:sldId id="260" r:id="rId6"/>
    <p:sldId id="331" r:id="rId7"/>
    <p:sldId id="261" r:id="rId8"/>
    <p:sldId id="333" r:id="rId9"/>
    <p:sldId id="262" r:id="rId10"/>
    <p:sldId id="263"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64" r:id="rId28"/>
    <p:sldId id="339" r:id="rId29"/>
    <p:sldId id="281" r:id="rId30"/>
    <p:sldId id="282" r:id="rId31"/>
    <p:sldId id="283" r:id="rId32"/>
    <p:sldId id="335"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334" r:id="rId46"/>
    <p:sldId id="296" r:id="rId47"/>
    <p:sldId id="297" r:id="rId48"/>
    <p:sldId id="298" r:id="rId49"/>
    <p:sldId id="300" r:id="rId50"/>
    <p:sldId id="301" r:id="rId51"/>
    <p:sldId id="302" r:id="rId52"/>
    <p:sldId id="303" r:id="rId53"/>
    <p:sldId id="304" r:id="rId54"/>
    <p:sldId id="305" r:id="rId55"/>
    <p:sldId id="306" r:id="rId56"/>
    <p:sldId id="299" r:id="rId57"/>
    <p:sldId id="307" r:id="rId58"/>
    <p:sldId id="337" r:id="rId59"/>
    <p:sldId id="338" r:id="rId60"/>
    <p:sldId id="308" r:id="rId61"/>
    <p:sldId id="336" r:id="rId62"/>
    <p:sldId id="309" r:id="rId63"/>
    <p:sldId id="310" r:id="rId64"/>
    <p:sldId id="311" r:id="rId65"/>
    <p:sldId id="312" r:id="rId66"/>
    <p:sldId id="313" r:id="rId67"/>
    <p:sldId id="314" r:id="rId68"/>
    <p:sldId id="315" r:id="rId69"/>
    <p:sldId id="316" r:id="rId70"/>
    <p:sldId id="332" r:id="rId71"/>
    <p:sldId id="317" r:id="rId72"/>
    <p:sldId id="318" r:id="rId73"/>
    <p:sldId id="319" r:id="rId74"/>
    <p:sldId id="320" r:id="rId75"/>
    <p:sldId id="321" r:id="rId76"/>
    <p:sldId id="322" r:id="rId77"/>
    <p:sldId id="323" r:id="rId78"/>
    <p:sldId id="324" r:id="rId79"/>
    <p:sldId id="326" r:id="rId80"/>
    <p:sldId id="327" r:id="rId8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7" d="100"/>
          <a:sy n="107" d="100"/>
        </p:scale>
        <p:origin x="-84" y="-24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90" Type="http://schemas.microsoft.com/office/2015/10/relationships/revisionInfo" Target="revisionInfo.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0F2A7B4-F968-4788-9D60-81BD5824CAF4}" type="datetimeFigureOut">
              <a:rPr lang="ar-SA" smtClean="0"/>
              <a:pPr/>
              <a:t>10/02/39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4CF45E3-18DA-4C2E-95FC-0121D34E764B}" type="slidenum">
              <a:rPr lang="ar-SA" smtClean="0"/>
              <a:pPr/>
              <a:t>‹#›</a:t>
            </a:fld>
            <a:endParaRPr lang="ar-SA"/>
          </a:p>
        </p:txBody>
      </p:sp>
    </p:spTree>
    <p:extLst>
      <p:ext uri="{BB962C8B-B14F-4D97-AF65-F5344CB8AC3E}">
        <p14:creationId xmlns:p14="http://schemas.microsoft.com/office/powerpoint/2010/main" val="50616851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EF6B3F45-C713-4F74-98FB-51B85865A0FB}" type="datetime1">
              <a:rPr lang="ar-SA" smtClean="0"/>
              <a:pPr/>
              <a:t>10/02/39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0122C6AD-B4FA-4F02-BF44-067B79693CCD}" type="datetime1">
              <a:rPr lang="ar-SA" smtClean="0"/>
              <a:pPr/>
              <a:t>10/02/39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5AB51B6D-1648-49D5-B09A-DED90FB4F69D}" type="datetime1">
              <a:rPr lang="ar-SA" smtClean="0"/>
              <a:pPr/>
              <a:t>10/02/39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2E3B71FA-7CEF-4957-B3A8-7DE91EC137BB}" type="datetime1">
              <a:rPr lang="ar-SA" smtClean="0"/>
              <a:pPr/>
              <a:t>10/02/39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C155057C-FA7B-44DE-8505-D721993982BC}" type="datetime1">
              <a:rPr lang="ar-SA" smtClean="0"/>
              <a:pPr/>
              <a:t>10/02/39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354803C0-3108-4718-BCF9-61C842672D7B}" type="datetime1">
              <a:rPr lang="ar-SA" smtClean="0"/>
              <a:pPr/>
              <a:t>10/02/39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5E3FED9B-2576-4227-B993-699BF9F81300}" type="datetime1">
              <a:rPr lang="ar-SA" smtClean="0"/>
              <a:pPr/>
              <a:t>10/02/39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2B260F33-59D6-4B15-A6E2-FFC02EF1D4C6}" type="datetime1">
              <a:rPr lang="ar-SA" smtClean="0"/>
              <a:pPr/>
              <a:t>10/02/39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963A9F2-CF81-4415-B858-50D482CCFFF2}" type="datetime1">
              <a:rPr lang="ar-SA" smtClean="0"/>
              <a:pPr/>
              <a:t>10/02/39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E3D5B55F-F447-4002-8551-C52A9269E03C}" type="datetime1">
              <a:rPr lang="ar-SA" smtClean="0"/>
              <a:pPr/>
              <a:t>10/02/39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F41754C7-633E-4D7D-B4C6-53AAAA0201DD}" type="datetime1">
              <a:rPr lang="ar-SA" smtClean="0"/>
              <a:pPr/>
              <a:t>10/02/39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8ABAF99-BA01-461E-A242-E39D2FB53E0C}" type="datetime1">
              <a:rPr lang="ar-SA" smtClean="0"/>
              <a:pPr/>
              <a:t>10/02/39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785794"/>
            <a:ext cx="7772400" cy="2814657"/>
          </a:xfrm>
          <a:solidFill>
            <a:srgbClr val="FF0000"/>
          </a:solidFill>
        </p:spPr>
        <p:txBody>
          <a:bodyPr>
            <a:normAutofit/>
          </a:bodyPr>
          <a:lstStyle/>
          <a:p>
            <a:r>
              <a:rPr lang="ar-SA" b="1" dirty="0">
                <a:solidFill>
                  <a:srgbClr val="FFFF00"/>
                </a:solidFill>
              </a:rPr>
              <a:t> </a:t>
            </a:r>
            <a:r>
              <a:rPr lang="ar-SA" b="1" dirty="0">
                <a:solidFill>
                  <a:srgbClr val="FFFF00"/>
                </a:solidFill>
                <a:cs typeface="Diwani Letter" pitchFamily="2" charset="-78"/>
              </a:rPr>
              <a:t>بسم الله الرحمن الرحيم</a:t>
            </a:r>
            <a:r>
              <a:rPr lang="ar-SA" b="1" dirty="0">
                <a:cs typeface="Diwani Letter" pitchFamily="2" charset="-78"/>
              </a:rPr>
              <a:t/>
            </a:r>
            <a:br>
              <a:rPr lang="ar-SA" b="1" dirty="0">
                <a:cs typeface="Diwani Letter" pitchFamily="2" charset="-78"/>
              </a:rPr>
            </a:br>
            <a:r>
              <a:rPr lang="ar-SA" b="1" dirty="0">
                <a:cs typeface="Diwani Letter" pitchFamily="2" charset="-78"/>
              </a:rPr>
              <a:t/>
            </a:r>
            <a:br>
              <a:rPr lang="ar-SA" b="1" dirty="0">
                <a:cs typeface="Diwani Letter" pitchFamily="2" charset="-78"/>
              </a:rPr>
            </a:br>
            <a:r>
              <a:rPr lang="ar-SA" sz="6000" b="1" dirty="0">
                <a:cs typeface="AL-Battar" pitchFamily="2" charset="-78"/>
              </a:rPr>
              <a:t>مناهج دراسة القدرات العقلية</a:t>
            </a:r>
            <a:endParaRPr lang="ar-SA" dirty="0">
              <a:cs typeface="AL-Battar" pitchFamily="2" charset="-78"/>
            </a:endParaRPr>
          </a:p>
        </p:txBody>
      </p:sp>
      <p:sp>
        <p:nvSpPr>
          <p:cNvPr id="3" name="عنوان فرعي 2"/>
          <p:cNvSpPr>
            <a:spLocks noGrp="1"/>
          </p:cNvSpPr>
          <p:nvPr>
            <p:ph type="subTitle" idx="1"/>
          </p:nvPr>
        </p:nvSpPr>
        <p:spPr>
          <a:solidFill>
            <a:srgbClr val="92D050"/>
          </a:solidFill>
        </p:spPr>
        <p:txBody>
          <a:bodyPr/>
          <a:lstStyle/>
          <a:p>
            <a:endParaRPr lang="ar-SA" b="1" dirty="0">
              <a:solidFill>
                <a:srgbClr val="C00000"/>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a:t>
            </a:fld>
            <a:endParaRPr lang="ar-SA"/>
          </a:p>
        </p:txBody>
      </p:sp>
      <p:pic>
        <p:nvPicPr>
          <p:cNvPr id="1026" name="Picture 2" descr="113"/>
          <p:cNvPicPr>
            <a:picLocks noChangeAspect="1" noChangeArrowheads="1"/>
          </p:cNvPicPr>
          <p:nvPr/>
        </p:nvPicPr>
        <p:blipFill>
          <a:blip r:embed="rId2"/>
          <a:srcRect/>
          <a:stretch>
            <a:fillRect/>
          </a:stretch>
        </p:blipFill>
        <p:spPr bwMode="auto">
          <a:xfrm>
            <a:off x="6072198" y="4143380"/>
            <a:ext cx="1714500" cy="1257300"/>
          </a:xfrm>
          <a:prstGeom prst="rect">
            <a:avLst/>
          </a:prstGeom>
          <a:noFill/>
        </p:spPr>
      </p:pic>
      <p:pic>
        <p:nvPicPr>
          <p:cNvPr id="1027" name="Picture 3" descr="211"/>
          <p:cNvPicPr>
            <a:picLocks noChangeAspect="1" noChangeArrowheads="1"/>
          </p:cNvPicPr>
          <p:nvPr/>
        </p:nvPicPr>
        <p:blipFill>
          <a:blip r:embed="rId3"/>
          <a:srcRect/>
          <a:stretch>
            <a:fillRect/>
          </a:stretch>
        </p:blipFill>
        <p:spPr bwMode="auto">
          <a:xfrm rot="1289095">
            <a:off x="4218066" y="3237310"/>
            <a:ext cx="2057400" cy="1968500"/>
          </a:xfrm>
          <a:prstGeom prst="rect">
            <a:avLst/>
          </a:prstGeom>
          <a:noFill/>
        </p:spPr>
      </p:pic>
      <p:pic>
        <p:nvPicPr>
          <p:cNvPr id="1028" name="Picture 4" descr="114"/>
          <p:cNvPicPr>
            <a:picLocks noChangeAspect="1" noChangeArrowheads="1"/>
          </p:cNvPicPr>
          <p:nvPr/>
        </p:nvPicPr>
        <p:blipFill>
          <a:blip r:embed="rId4"/>
          <a:srcRect/>
          <a:stretch>
            <a:fillRect/>
          </a:stretch>
        </p:blipFill>
        <p:spPr bwMode="auto">
          <a:xfrm>
            <a:off x="1071538" y="3929066"/>
            <a:ext cx="2746375" cy="18288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ففي تجارب التعلم مثلا, يحاول الباحث باستخدام المنهج التجريبي, دراسة اثر عامل مستقل وليكن التدريب المركز والتدريب الموزع على تعلم المهارة الحركية وهو في إعداده للموقف التجريبي يحاول إن يتخذ من الضوابط ما يقلل قدر الإمكان من اثر الفروق الفردية كأن يختار مجموعتين من التلاميذ متكافئتين في الذكاء والقدرات العقلية والسن والجنس ومستوى التحصيل وغير ذلك من العوامل التي يحتمل إن تؤثر في النتائج.</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10</a:t>
            </a:fld>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endParaRPr lang="ar-SA" b="1" dirty="0"/>
          </a:p>
          <a:p>
            <a:pPr algn="just"/>
            <a:r>
              <a:rPr lang="ar-SA" b="1" dirty="0"/>
              <a:t>ويهدف الباحث من ذلك إلى الكشف عن القوانين العامة التي تخضع لها الظاهرة المدروسة أي تلك القوانين التي تنطبق على جميع الإفراد بصرف النظر عما يوجد بينهم من فروق.</a:t>
            </a:r>
            <a:endParaRPr lang="en-US" b="1" dirty="0"/>
          </a:p>
          <a:p>
            <a:pPr algn="just"/>
            <a:r>
              <a:rPr lang="ar-SA" b="1" dirty="0"/>
              <a:t>إما حينما تصبح الفروق الفردية ذاتها هدفا للدراسة العلمية فان المنهج المستخدم يجب أن يختلف.</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11</a:t>
            </a:fld>
            <a:endParaRPr lang="ar-S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على الباحث أن يستخدم </a:t>
            </a:r>
            <a:r>
              <a:rPr lang="ar-SA" b="1" dirty="0">
                <a:solidFill>
                  <a:srgbClr val="00B0F0"/>
                </a:solidFill>
              </a:rPr>
              <a:t>المنهج الإحصائي </a:t>
            </a:r>
            <a:r>
              <a:rPr lang="ar-SA" b="1" dirty="0"/>
              <a:t>الذي يهدف إلى دراسة نوع الاحتمالات المختلفة التي تنتظم بها الفروق القائمة بين الإفراد وهو في دراسة لهذه الفروق لا يحاول الكشف عن العلاقات القائمة بين المتغيرات المستقلة والمتغيرات التابعة أو بين المثيرات والاستجابات وإنما يدرس العلاقات القائمة بين مجموعة من المتغيرات التابعة أي بين مجموعة من الاستجابات المختلفة.</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12</a:t>
            </a:fld>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كأن يدرس </a:t>
            </a:r>
            <a:r>
              <a:rPr lang="ar-SA" b="1" dirty="0">
                <a:solidFill>
                  <a:srgbClr val="C00000"/>
                </a:solidFill>
              </a:rPr>
              <a:t>العلاقة بين أداء الإفراد على اختبار للذكاء وبين أدائهم على اختبار التحصيل في مادة الحساب </a:t>
            </a:r>
            <a:r>
              <a:rPr lang="ar-SA" b="1" dirty="0"/>
              <a:t>مثلا وواضح أن أداء الإفراد في كل من الاختبارين هو استجابات أو متغيرات تابعة  ومن ثم فان العلاقة بينهما هي علاقة بين استجابات واستجابات أخرى وليست بين مثيرات واستجابات </a:t>
            </a:r>
            <a:endParaRPr lang="en-US" b="1" dirty="0"/>
          </a:p>
          <a:p>
            <a:pPr algn="just"/>
            <a:r>
              <a:rPr lang="ar-SA" b="1" dirty="0"/>
              <a:t>لهذا نجد إن الباحث في دراسته للذكاء باستخدام المنهج الإحصائي يتبع عادة الخطوات التالية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13</a:t>
            </a:fld>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a:buNone/>
            </a:pPr>
            <a:r>
              <a:rPr lang="ar-SA" b="1" dirty="0"/>
              <a:t>1/ إعداد مجموعة من الاختبارات العقلية التي تقيس استجابات الإفراد أو أدائهم في مجموعة من المواقف التي تمثل النشاط العقلي وعن طريق هذه الاختبارات يحصل الباحث على تقديرات كمية لأداء الإفراد أو استجاباتهم.</a:t>
            </a:r>
          </a:p>
          <a:p>
            <a:pPr lvl="0" algn="just">
              <a:buNone/>
            </a:pPr>
            <a:r>
              <a:rPr lang="ar-SA" b="1" dirty="0"/>
              <a:t> </a:t>
            </a:r>
            <a:endParaRPr lang="en-US" b="1" dirty="0"/>
          </a:p>
          <a:p>
            <a:pPr lvl="0" algn="just">
              <a:buNone/>
            </a:pPr>
            <a:r>
              <a:rPr lang="ar-SA" b="1" dirty="0"/>
              <a:t>2/ يطبق الباحث هذه الاختبارات على عينات كبيره العدد من الأفراد تمثل المجتمع الأصل الذي يريد الباحث دراسته.</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14</a:t>
            </a:fld>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lvl="0" algn="just">
              <a:buNone/>
            </a:pPr>
            <a:r>
              <a:rPr lang="ar-SA" b="1" dirty="0"/>
              <a:t>3/ يحسب الباحث العلاقات القائمة بين درجات الأفراد في هذه المتغيرات (الاختبارات) عن طريق حساب معاملات الارتباط بينها  ومعامل الارتباط هو مقياس كمي للعلاقة بين متغيرين أو تقدير كمي يوضح إلى أي حد يرتبط التغيير في أحداهما بالتغيير في الأخر. </a:t>
            </a:r>
            <a:endParaRPr lang="en-US" b="1" dirty="0"/>
          </a:p>
          <a:p>
            <a:pPr lvl="0" algn="just">
              <a:buNone/>
            </a:pPr>
            <a:r>
              <a:rPr lang="ar-SA" b="1" dirty="0"/>
              <a:t>4/ تنظيم معاملات الارتباط الناتجة في جدول خاص يعرف بمصفوفة معاملات الارتباط ثم تخضع مصفوفة معاملات الارتباط لنوع خاص من التحليل الإحصائي يعرف بمنهج التحليل العاملي.</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15</a:t>
            </a:fld>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b="1" dirty="0"/>
              <a:t/>
            </a:r>
            <a:br>
              <a:rPr lang="ar-SA" b="1" dirty="0"/>
            </a:br>
            <a:r>
              <a:rPr lang="ar-SA" b="1" dirty="0"/>
              <a:t>التحليل العاملي </a:t>
            </a:r>
            <a:r>
              <a:rPr lang="en-US" dirty="0"/>
              <a:t/>
            </a:r>
            <a:br>
              <a:rPr lang="en-US" dirty="0"/>
            </a:br>
            <a:endParaRPr lang="ar-SA" dirty="0"/>
          </a:p>
        </p:txBody>
      </p:sp>
      <p:sp>
        <p:nvSpPr>
          <p:cNvPr id="3" name="عنصر نائب للمحتوى 2"/>
          <p:cNvSpPr>
            <a:spLocks noGrp="1"/>
          </p:cNvSpPr>
          <p:nvPr>
            <p:ph idx="1"/>
          </p:nvPr>
        </p:nvSpPr>
        <p:spPr>
          <a:xfrm>
            <a:off x="457200" y="1214422"/>
            <a:ext cx="8229600" cy="4911741"/>
          </a:xfrm>
        </p:spPr>
        <p:txBody>
          <a:bodyPr/>
          <a:lstStyle/>
          <a:p>
            <a:pPr algn="just"/>
            <a:endParaRPr lang="ar-SA" b="1" dirty="0"/>
          </a:p>
          <a:p>
            <a:pPr algn="just"/>
            <a:r>
              <a:rPr lang="ar-SA" b="1" dirty="0"/>
              <a:t>لقد وجد الباحثون أن معاملات الارتباط بين درجات الأفراد في الاختبارات النفسية المختلفة تتجمع في تجمعات معينه بحيث نلاحظ وجود ارتباطات جزئية موجبة (دالة إحصائياً) بين الاختبارات التي تتناول جانبا من جوانب الشخصية.</a:t>
            </a:r>
          </a:p>
          <a:p>
            <a:pPr algn="just"/>
            <a:r>
              <a:rPr lang="ar-SA" b="1" dirty="0"/>
              <a:t> فقد وجد مثلا أن الاختبارات التي تتناول النشاط العقلي المعرفي ترتبط يبعضها ارتباطا جزئيا موجبا تتفاوت قوة هذه الارتباطات تبعا لدرجة التشابه بين أساليب الأداء التي تقيسها هذه الاختبارات.</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16</a:t>
            </a:fld>
            <a:endParaRPr lang="ar-S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just"/>
            <a:r>
              <a:rPr lang="ar-SA" b="1" dirty="0"/>
              <a:t>لقد ابتكر التحليل العاملي كوسيلة إحصائية تهدف إلى الكشف عن العوامل المسئولة عن هذه الارتباطات بين الاختبارات المختلفة.</a:t>
            </a:r>
          </a:p>
          <a:p>
            <a:pPr algn="just"/>
            <a:r>
              <a:rPr lang="ar-SA" b="1" dirty="0"/>
              <a:t> فهو أسلوب إحصائي لتحديد ما إذا كانت هذه الارتباطات بين نتائج الاختبارات ترجع إلى عامل واحد (يمكن أن نسميه الذكاء مثلا)؟ أم أنها ترجع إلي مجموعة من العوامل العقلية (مثل القدرة اللفظية والعددية والمكانية ...الخ ) كل منها مسئوله عن الارتباطات الموجبة بين مجموعة من الاختبارات دون غيرها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17</a:t>
            </a:fld>
            <a:endParaRPr lang="ar-S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فالتحليل العاملي ليس نظرية نفسية إنما هو طريقة للتحليل الإحصائي يمكن استخدامها في ميادين متعددة.</a:t>
            </a:r>
          </a:p>
          <a:p>
            <a:pPr algn="just"/>
            <a:r>
              <a:rPr lang="ar-SA" b="1" dirty="0"/>
              <a:t> والعامل أساس تصنيف المتغيرات فإذا وجدنا مثلا أن مجموعة من الاختبارات تتشبع بعامل واحد (أي تشترك في عامل واحد) فإننا نستدل على إن هذه الاختبارات تقيس شي واحدا بدرجات مختلفة.</a:t>
            </a:r>
          </a:p>
          <a:p>
            <a:pPr algn="just"/>
            <a:r>
              <a:rPr lang="ar-SA" b="1" dirty="0"/>
              <a:t> وهنا نلجأ إلى تلك الاختبارات للبحث عن الصفة المشتركة بينها والتي تميزها عن غيرها من الاختبارات.</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18</a:t>
            </a:fld>
            <a:endParaRPr lang="ar-S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فإذا وجدنا مثلا أن مجموعة الاختبارات المشبعة بعامل واحد تتشابه في أنها جميعا تعتمد على التعامل مع الإعداد بصرف النظر عن الاختلاف الموجود بينها في ما يتعلق بنوع وطبيعة العمليات الحسابية المتضمنة فيها وأن الاختبارات الأخرى غير المشبعة بهذا العامل لا تتضمن تعاملا مع الأعداد فإننا نستدل من هذا على أن العامل المسئول عن الارتباط الموجب بين مجموعة الاختبارات هو القدرة العددية وفي هذه الحالة قد فسرنا  العامل تفسيرا نفسيا.</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19</a:t>
            </a:fld>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مقدمة</a:t>
            </a:r>
          </a:p>
        </p:txBody>
      </p:sp>
      <p:sp>
        <p:nvSpPr>
          <p:cNvPr id="3" name="عنصر نائب للمحتوى 2"/>
          <p:cNvSpPr>
            <a:spLocks noGrp="1"/>
          </p:cNvSpPr>
          <p:nvPr>
            <p:ph idx="1"/>
          </p:nvPr>
        </p:nvSpPr>
        <p:spPr/>
        <p:txBody>
          <a:bodyPr/>
          <a:lstStyle/>
          <a:p>
            <a:pPr algn="just"/>
            <a:r>
              <a:rPr lang="ar-SA" b="1" dirty="0"/>
              <a:t>على الرغم إن المفكرين قد فطنوا منذ فجر الإنسانية إلى وجود الفروق الفردية بصفة عامة, والفروق في الذكاء بشكل خاص, </a:t>
            </a:r>
            <a:r>
              <a:rPr lang="ar-SA" b="1" dirty="0">
                <a:solidFill>
                  <a:srgbClr val="C00000"/>
                </a:solidFill>
              </a:rPr>
              <a:t>فإن الدراسة العلمية لهذه الظاهرة, لم تصبح علما له أصوله وقواعده ومناهجه, إلا عندما خضعت هذه النواحي للدراسة العلمية الموضوعية ابتداء من أواخر القرن الماضي.</a:t>
            </a:r>
            <a:endParaRPr lang="en-US" b="1" dirty="0">
              <a:solidFill>
                <a:srgbClr val="C00000"/>
              </a:solidFill>
            </a:endParaRPr>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a:t>
            </a:fld>
            <a:endParaRPr lang="ar-SA"/>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على هذا فالتحليل العاملي وسيلة إحصائية للحصول على وصف مختصر بسيط للظاهرات والفروق بين الأفراد فيها إذ أن عدد المتغيرات التي نصف فيها ضوئها النشاط العقلي (مثلا) تختصر إلى عدد اصغر نسبيا من العوامل المشتركة  (القدرات) وبذالك يمكن وصف الفرد في ضوء درجاته في عدد قليل من العوامل.</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20</a:t>
            </a:fld>
            <a:endParaRPr lang="ar-S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ويرى علماء النفس الانجليز والأمريكيون أن لمنهج التحليل العاملي فوائد وميزات أساسية نوجزها في ما يلي كما عبر عنها </a:t>
            </a:r>
            <a:r>
              <a:rPr lang="ar-SA" b="1" dirty="0" err="1"/>
              <a:t>جيلفورد</a:t>
            </a:r>
            <a:r>
              <a:rPr lang="ar-SA" b="1" dirty="0"/>
              <a:t> احد علماء النفس </a:t>
            </a:r>
            <a:r>
              <a:rPr lang="ar-SA" b="1" dirty="0" err="1"/>
              <a:t>الامريكين</a:t>
            </a:r>
            <a:r>
              <a:rPr lang="ar-SA" b="1" dirty="0"/>
              <a:t> البارزين:</a:t>
            </a:r>
          </a:p>
          <a:p>
            <a:pPr lvl="0">
              <a:buNone/>
            </a:pPr>
            <a:r>
              <a:rPr lang="ar-SA" b="1" dirty="0">
                <a:solidFill>
                  <a:srgbClr val="C00000"/>
                </a:solidFill>
              </a:rPr>
              <a:t>1/ الاقتصاد في عدد المتغيرات </a:t>
            </a:r>
          </a:p>
          <a:p>
            <a:pPr lvl="0">
              <a:buNone/>
            </a:pPr>
            <a:r>
              <a:rPr lang="ar-SA" b="1" dirty="0"/>
              <a:t>   فهناك المئات من الاختبارات التي تدعى أنها تقيس النشاط العقلي للإنسان ومن ثم فان وظيفة التحليل العاملي الأساسية تصنيف هذه الاختبارات وتفسير الارتباطات بينها في ضوء عدد اقل من القدرات. </a:t>
            </a:r>
            <a:endParaRPr lang="en-US" b="1" dirty="0"/>
          </a:p>
          <a:p>
            <a:pPr algn="just"/>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21</a:t>
            </a:fld>
            <a:endParaRPr lang="ar-SA"/>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lvl="0">
              <a:buNone/>
            </a:pPr>
            <a:r>
              <a:rPr lang="ar-SA" b="1" dirty="0">
                <a:solidFill>
                  <a:srgbClr val="C00000"/>
                </a:solidFill>
              </a:rPr>
              <a:t>2/ يعطي قدرا اكبر من المعلومات </a:t>
            </a:r>
            <a:endParaRPr lang="en-US" b="1" dirty="0">
              <a:solidFill>
                <a:srgbClr val="C00000"/>
              </a:solidFill>
            </a:endParaRPr>
          </a:p>
          <a:p>
            <a:pPr algn="just"/>
            <a:r>
              <a:rPr lang="ar-SA" b="1" dirty="0"/>
              <a:t>يزيد التحليل العاملي من قدرة الباحث على التمييز بين أوجه النشاط العقلي المختلفة وبالتالي من قدرته على إعداد اختبارات ذات تكوين عاملي بسيط بمعنى أن يقيس كل واحد قدرة معينه دون غيرها وهذا يزيد من فهمنا لقدرات الفرد وتوجيهها توجيها سليما.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22</a:t>
            </a:fld>
            <a:endParaRPr lang="ar-SA"/>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ويضرب </a:t>
            </a:r>
            <a:r>
              <a:rPr lang="ar-SA" b="1" dirty="0" err="1"/>
              <a:t>جيلفورد</a:t>
            </a:r>
            <a:r>
              <a:rPr lang="ar-SA" b="1" dirty="0"/>
              <a:t> مثلا افتراضيا يوضح هذه النقطة فإذا فرضنا إن شخصا معينا حصل على درجة فوق المتوسط في اختبار يقيس عاملين (</a:t>
            </a:r>
            <a:r>
              <a:rPr lang="ar-SA" b="1" dirty="0" err="1"/>
              <a:t>قدرتين</a:t>
            </a:r>
            <a:r>
              <a:rPr lang="ar-SA" b="1" dirty="0"/>
              <a:t>) </a:t>
            </a:r>
            <a:r>
              <a:rPr lang="ar-SA" b="1" dirty="0" err="1"/>
              <a:t>أ</a:t>
            </a:r>
            <a:r>
              <a:rPr lang="ar-SA" b="1" dirty="0"/>
              <a:t> ,ب </a:t>
            </a:r>
            <a:r>
              <a:rPr lang="ar-SA" b="1" dirty="0" err="1"/>
              <a:t>ب</a:t>
            </a:r>
            <a:r>
              <a:rPr lang="ar-SA" b="1" dirty="0"/>
              <a:t>نفس القوه فان مثل هذه الدرجة تكون نتيجة لعدد من الاحتمالات عن وضع هذا الشخص بالنسبة للعاملين فقط يكون مستواه مرتفعا جدا في العامل </a:t>
            </a:r>
            <a:r>
              <a:rPr lang="ar-SA" b="1" dirty="0" err="1"/>
              <a:t>أ</a:t>
            </a:r>
            <a:r>
              <a:rPr lang="ar-SA" b="1" dirty="0"/>
              <a:t> واقل من المتوسط في العامل </a:t>
            </a:r>
            <a:r>
              <a:rPr lang="ar-SA" b="1" dirty="0" err="1"/>
              <a:t>ب</a:t>
            </a:r>
            <a:r>
              <a:rPr lang="ar-SA" b="1" dirty="0"/>
              <a:t> , أو العكس أو قد يكون مستواه واحدا في كلا العاملين.</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23</a:t>
            </a:fld>
            <a:endParaRPr lang="ar-SA"/>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ولذلك فنحن من هذه الدرجة لن نستطيع توجيهه توجيها تعليميا أو مهنيا صحيحا. </a:t>
            </a:r>
          </a:p>
          <a:p>
            <a:pPr algn="just"/>
            <a:r>
              <a:rPr lang="ar-SA" b="1" dirty="0"/>
              <a:t>أما باستخدام التحليل العاملي يمكننا إعداد اختبارات نقية يسهل تفسير درجات الأفراد فيها.</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24</a:t>
            </a:fld>
            <a:endParaRPr lang="ar-SA"/>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pPr lvl="0">
              <a:buNone/>
            </a:pPr>
            <a:r>
              <a:rPr lang="ar-SA" b="1" dirty="0">
                <a:solidFill>
                  <a:srgbClr val="C00000"/>
                </a:solidFill>
              </a:rPr>
              <a:t>3/ يعطى نظرة أوسع لمفهوم الذكاء </a:t>
            </a:r>
          </a:p>
          <a:p>
            <a:pPr algn="just">
              <a:buNone/>
            </a:pPr>
            <a:r>
              <a:rPr lang="ar-SA" b="1" dirty="0"/>
              <a:t>   فقد وجد إن بعض الاختبارات التي تدعى أنها تقيس جوانب من النشاط العقلي ترتبط ارتباطا صفريا باختبارات الذكاء التقليدية مثل اختبار بينيه وعلى الرغم من إن اختبار بينيه يحتوي على اختبارات فرعية متنوعة فانه لا يستغرق جميع نواحي النشاط العقلي ويعتقد </a:t>
            </a:r>
            <a:r>
              <a:rPr lang="ar-SA" b="1" dirty="0" err="1"/>
              <a:t>جيلفورد</a:t>
            </a:r>
            <a:r>
              <a:rPr lang="ar-SA" b="1" dirty="0"/>
              <a:t> أن أعداد اختبارات عديدة تمثل مختلف جوانب النشاط العقلي بإخضاع نتائجها للتحليل العاملي يمكننا من تكوين نظره أوسع لمفهوم الذكاء ولعل من أهم جوانب الذكاء التي أهملتها اختبارات الذكاء السابقة ما يعرف بقدرات التفكير </a:t>
            </a:r>
            <a:r>
              <a:rPr lang="ar-SA" b="1" dirty="0" err="1"/>
              <a:t>التباعدي</a:t>
            </a:r>
            <a:r>
              <a:rPr lang="ar-SA" b="1" dirty="0"/>
              <a:t> (ألابتكاري ).</a:t>
            </a:r>
            <a:endParaRPr lang="en-US" b="1" dirty="0"/>
          </a:p>
          <a:p>
            <a:pPr lvl="0">
              <a:buNone/>
            </a:pPr>
            <a:endParaRPr lang="en-US"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25</a:t>
            </a:fld>
            <a:endParaRPr lang="ar-SA"/>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buNone/>
            </a:pPr>
            <a:r>
              <a:rPr lang="ar-SA" b="1" dirty="0">
                <a:solidFill>
                  <a:srgbClr val="C00000"/>
                </a:solidFill>
              </a:rPr>
              <a:t>4/ تمدنا العوامل بإطار مرجعي</a:t>
            </a:r>
          </a:p>
          <a:p>
            <a:pPr algn="just">
              <a:buNone/>
            </a:pPr>
            <a:r>
              <a:rPr lang="ar-SA" b="1" dirty="0"/>
              <a:t>   يشير </a:t>
            </a:r>
            <a:r>
              <a:rPr lang="ar-SA" b="1" dirty="0" err="1"/>
              <a:t>جيلفورد</a:t>
            </a:r>
            <a:r>
              <a:rPr lang="ar-SA" b="1" dirty="0"/>
              <a:t> إلى إن أهم خاصية للتحليل العاملي أن العوامل توفر لنا إطارا مرجعيا يساعد على تنمية تصوراتنا النظرية والتحقق من الفروض العلمية فا العامل بمعناه الرياضي أساس لتصنيف المتغيرات وحينما يفسر في ضوء خصائص الاختبارات يصبح متغيرا نفسيا (قدرة عددية على سبيل المثال ) وهو متغير متوسط شبيه بمتغيرات الحافز والعادة</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26</a:t>
            </a:fld>
            <a:endParaRPr lang="ar-SA"/>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just">
              <a:buNone/>
            </a:pPr>
            <a:r>
              <a:rPr lang="ar-SA" b="1" dirty="0"/>
              <a:t>   وبعد تأكد الباحث من ثبات هذه العوامل بتطبيق اختباراته على عينات أخرى تصبح إطارا مرجعيا له يستمد منها فروضه ويبني عليها تصوراته النظرية وتنبؤاته بشان أداء الأفراد في المواقف التالية هذا منهج الإحصائي والذي يعتمد أساسا على التحليل العاملي نشأ وتطور في إطار دراسة الفروق الفردية في الذكاء ونتيجة لاستخدامه بواسطة علماء النفس الانجليز والأمريكيين ظهرت عدة نظريات عن التكوين العقلي للإنسان سوف نتناولها بشي من التفصيل في ما بعد.</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27</a:t>
            </a:fld>
            <a:endParaRPr lang="ar-SA"/>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28</a:t>
            </a:fld>
            <a:endParaRPr lang="ar-SA"/>
          </a:p>
        </p:txBody>
      </p:sp>
      <p:sp>
        <p:nvSpPr>
          <p:cNvPr id="9218" name="AutoShape 2" descr="رق"/>
          <p:cNvSpPr>
            <a:spLocks noChangeArrowheads="1"/>
          </p:cNvSpPr>
          <p:nvPr/>
        </p:nvSpPr>
        <p:spPr bwMode="auto">
          <a:xfrm>
            <a:off x="785786" y="285728"/>
            <a:ext cx="7072362" cy="6364287"/>
          </a:xfrm>
          <a:prstGeom prst="horizontalScroll">
            <a:avLst>
              <a:gd name="adj" fmla="val 12500"/>
            </a:avLst>
          </a:prstGeom>
          <a:blipFill dpi="0" rotWithShape="1">
            <a:blip r:embed="rId2"/>
            <a:srcRect/>
            <a:tile tx="0" ty="0" sx="100000" sy="100000" flip="none" algn="tl"/>
          </a:blipFill>
          <a:ln w="9525">
            <a:solidFill>
              <a:srgbClr val="000000"/>
            </a:solidFill>
            <a:round/>
            <a:headEnd/>
            <a:tailEnd/>
          </a:ln>
          <a:effectLst>
            <a:outerShdw dist="107763" dir="13500000" algn="ctr" rotWithShape="0">
              <a:srgbClr val="808080"/>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700" b="0" i="0" u="none" strike="noStrike" cap="none" normalizeH="0" baseline="0" dirty="0">
                <a:ln>
                  <a:noFill/>
                </a:ln>
                <a:solidFill>
                  <a:srgbClr val="FF0000"/>
                </a:solidFill>
                <a:effectLst/>
                <a:latin typeface="Calibri" pitchFamily="34" charset="0"/>
                <a:ea typeface="Arial" pitchFamily="34" charset="0"/>
                <a:cs typeface="Monotype Koufi" pitchFamily="2" charset="-78"/>
              </a:rPr>
              <a:t>فوائد ومميزات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700" b="0" i="0" u="none" strike="noStrike" cap="none" normalizeH="0" baseline="0" dirty="0">
                <a:ln>
                  <a:noFill/>
                </a:ln>
                <a:solidFill>
                  <a:srgbClr val="FF0000"/>
                </a:solidFill>
                <a:effectLst/>
                <a:latin typeface="Calibri" pitchFamily="34" charset="0"/>
                <a:ea typeface="Arial" pitchFamily="34" charset="0"/>
                <a:cs typeface="Monotype Koufi" pitchFamily="2" charset="-78"/>
              </a:rPr>
              <a:t>التحليل العاملي</a:t>
            </a:r>
            <a:endParaRPr kumimoji="0" lang="ar-SA" sz="2900" b="0" i="0" u="none" strike="noStrike" cap="none" normalizeH="0" baseline="0" dirty="0">
              <a:ln>
                <a:noFill/>
              </a:ln>
              <a:solidFill>
                <a:srgbClr val="FF0000"/>
              </a:solidFill>
              <a:effectLst/>
              <a:latin typeface="Calibri" pitchFamily="34" charset="0"/>
              <a:ea typeface="Arial" pitchFamily="34" charset="0"/>
              <a:cs typeface="Monotype Koufi"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en-US" sz="2900" b="0" i="0" u="none" strike="noStrike" cap="none" normalizeH="0" baseline="0" dirty="0">
              <a:ln>
                <a:noFill/>
              </a:ln>
              <a:solidFill>
                <a:srgbClr val="FF0000"/>
              </a:solidFill>
              <a:effectLst/>
              <a:latin typeface="Calibri" pitchFamily="34" charset="0"/>
              <a:ea typeface="Arial" pitchFamily="34" charset="0"/>
              <a:cs typeface="Monotype Koufi"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a:ln>
                <a:noFill/>
              </a:ln>
              <a:solidFill>
                <a:schemeClr val="tx1"/>
              </a:solidFill>
              <a:effectLst/>
              <a:latin typeface="Arial" pitchFamily="34" charset="0"/>
              <a:cs typeface="Arial" pitchFamily="34" charset="0"/>
            </a:endParaRPr>
          </a:p>
        </p:txBody>
      </p:sp>
      <p:pic>
        <p:nvPicPr>
          <p:cNvPr id="9219" name="كائن 21"/>
          <p:cNvPicPr>
            <a:picLocks noChangeArrowheads="1"/>
          </p:cNvPicPr>
          <p:nvPr/>
        </p:nvPicPr>
        <p:blipFill>
          <a:blip r:embed="rId3"/>
          <a:srcRect l="-1073" t="-262" r="-4289" b="-8691"/>
          <a:stretch>
            <a:fillRect/>
          </a:stretch>
        </p:blipFill>
        <p:spPr bwMode="auto">
          <a:xfrm>
            <a:off x="2071670" y="1785926"/>
            <a:ext cx="4429156" cy="464347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normAutofit fontScale="90000"/>
          </a:bodyPr>
          <a:lstStyle/>
          <a:p>
            <a:r>
              <a:rPr lang="ar-SA" dirty="0"/>
              <a:t/>
            </a:r>
            <a:br>
              <a:rPr lang="ar-SA" dirty="0"/>
            </a:br>
            <a:r>
              <a:rPr lang="ar-SA" b="1" dirty="0"/>
              <a:t>ثانيا : المنهج الإكلينيكي </a:t>
            </a:r>
            <a:r>
              <a:rPr lang="en-US" dirty="0"/>
              <a:t/>
            </a:r>
            <a:br>
              <a:rPr lang="en-US" dirty="0"/>
            </a:br>
            <a:endParaRPr lang="ar-SA" dirty="0"/>
          </a:p>
        </p:txBody>
      </p:sp>
      <p:sp>
        <p:nvSpPr>
          <p:cNvPr id="3" name="عنصر نائب للمحتوى 2"/>
          <p:cNvSpPr>
            <a:spLocks noGrp="1"/>
          </p:cNvSpPr>
          <p:nvPr>
            <p:ph idx="1"/>
          </p:nvPr>
        </p:nvSpPr>
        <p:spPr/>
        <p:txBody>
          <a:bodyPr/>
          <a:lstStyle/>
          <a:p>
            <a:pPr algn="just"/>
            <a:r>
              <a:rPr lang="ar-SA" b="1" dirty="0"/>
              <a:t>على خلاف علماء النفس الأمريكيين والانجليز الذين استخدموا المنهج الإحصائي في دراسة الذكاء نجد أن جان </a:t>
            </a:r>
            <a:r>
              <a:rPr lang="ar-SA" b="1" dirty="0" err="1"/>
              <a:t>بياجيه</a:t>
            </a:r>
            <a:r>
              <a:rPr lang="ar-SA" b="1" dirty="0"/>
              <a:t> العالم السويسري المولد صاحب الشهرة الواسعة اتبع منهجا مختلفا في دراسة الذكاء والنمو العقلي للأطفال عرف باسم المنهج الإكلينيكي لم يكن اهتمام </a:t>
            </a:r>
            <a:r>
              <a:rPr lang="ar-SA" b="1" dirty="0" err="1"/>
              <a:t>بياجيه</a:t>
            </a:r>
            <a:r>
              <a:rPr lang="ar-SA" b="1" dirty="0"/>
              <a:t> منصبا على دراسة الفروق الكمية في  الذكاء بين الأطفال أو بين الراشدين وإنما اهتم أساسا بالتغيرات الكيفية ( النوعية ) التي تحدث في النشاط العقلي للطفل وفي تفكيره مع مراحل النمو المختلفة</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29</a:t>
            </a:fld>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وعلى الرغم من إن هذا الاتجاه الموضوعي في دراسة الفروق الفردية في الذكاء أصبح اتجاها عاما بين علماء النفس, </a:t>
            </a:r>
            <a:r>
              <a:rPr lang="ar-SA" b="1" dirty="0">
                <a:solidFill>
                  <a:srgbClr val="C00000"/>
                </a:solidFill>
              </a:rPr>
              <a:t>فأنهم لازالوا مختلفين </a:t>
            </a:r>
            <a:r>
              <a:rPr lang="ar-SA" b="1" dirty="0"/>
              <a:t>بشأن أنسب الطرق لفهم هذه الظاهرة ودراستها دراسة علمية, ويرجع هذا الاختلاف بالدرجة الأولى, إلى الاختلاف في فهم الظاهرة النفسية, والمنطلقات الفلسفية التي يبدأ منها الباحث.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a:t>
            </a:fld>
            <a:endParaRPr lang="ar-SA"/>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just"/>
            <a:r>
              <a:rPr lang="ar-SA" b="1" dirty="0"/>
              <a:t>فقد كان اعتقاده الراسخ أن فهم سلوك الكبار وتفكيرهم لا يمكن  أن يتم دون فهم التغيرات النمائية التي تحدث في الوظائف والأبنية (التراكيب ) العقلية للطفل منذ ميلاده حتى يبلغ مرحلة النضج العقلي ولم يتصور النمو العقلي على انه زيادة في مقدار الذكاء أو كمه عند الطفل وإنما تصوره على انه زيادة تعقيد في التراكيب العقلية تصاحبه التغيرات الكيفية في النشاط العقلي ومن هنا لم يهتم </a:t>
            </a:r>
            <a:r>
              <a:rPr lang="ar-SA" b="1" dirty="0" err="1"/>
              <a:t>بياجيه</a:t>
            </a:r>
            <a:r>
              <a:rPr lang="ar-SA" b="1" dirty="0"/>
              <a:t> بإعداد اختبارات مقننه للحصول على تقديرات كميه للذكاء الأطفال ولا بمعالجة النتائج معالجة إحصائية  وإنما اهتم بالوصف اللفظي التفصيلي لتفكير الطفل.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30</a:t>
            </a:fld>
            <a:endParaRPr lang="ar-SA"/>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pPr algn="just"/>
            <a:r>
              <a:rPr lang="ar-SA" b="1" dirty="0"/>
              <a:t>وقد سمى منهج </a:t>
            </a:r>
            <a:r>
              <a:rPr lang="ar-SA" b="1" dirty="0" err="1"/>
              <a:t>بياجيه</a:t>
            </a:r>
            <a:r>
              <a:rPr lang="ar-SA" b="1" dirty="0"/>
              <a:t> بالمنهج الإكلينيكي نظراً لان دراسته كانت شبيهه في طريقتها بما يحدث في العيادات النفسية فقد كانت ملاحظاته للأطفال بطريقة تتم بطريقة غير رسمية مع قليل من الضبط التجريبي وكانت تتم على أساس المناسبات بدلاً من أن تتم بطريقة تجريبية مضبوطة فقد كان يلاحظ الطفل غالباً في مواقف طبيعية في المنزل أو المعمل على حد سواء وكان يعطي الأطفال الكبار نسبياً في السن مشكلات بسيطة لكي يحلوها وفقا لدرجة نموهم ويشجعهم على الحديث ويوجه إليهم بعض الأسئلة وبيانات </a:t>
            </a:r>
            <a:r>
              <a:rPr lang="ar-SA" b="1" dirty="0" err="1"/>
              <a:t>بياجيه</a:t>
            </a:r>
            <a:r>
              <a:rPr lang="ar-SA" b="1" dirty="0"/>
              <a:t> مكتوبة عادة في شكل تقارير وصفية دون معالجات إحصائية كتلك التي يقوم بها الباحثون التجريبيون غالبا.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31</a:t>
            </a:fld>
            <a:endParaRPr lang="ar-SA"/>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32</a:t>
            </a:fld>
            <a:endParaRPr lang="ar-SA"/>
          </a:p>
        </p:txBody>
      </p:sp>
      <p:pic>
        <p:nvPicPr>
          <p:cNvPr id="5122" name="كائن 14"/>
          <p:cNvPicPr>
            <a:picLocks noChangeArrowheads="1"/>
          </p:cNvPicPr>
          <p:nvPr/>
        </p:nvPicPr>
        <p:blipFill>
          <a:blip r:embed="rId2"/>
          <a:srcRect l="-1019" t="-1874" r="-1363" b="-227"/>
          <a:stretch>
            <a:fillRect/>
          </a:stretch>
        </p:blipFill>
        <p:spPr bwMode="auto">
          <a:xfrm>
            <a:off x="214282" y="214290"/>
            <a:ext cx="8715436" cy="640241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لقد مر عمل </a:t>
            </a:r>
            <a:r>
              <a:rPr lang="ar-SA" b="1" dirty="0" err="1"/>
              <a:t>بياجية</a:t>
            </a:r>
            <a:r>
              <a:rPr lang="ar-SA" b="1" dirty="0"/>
              <a:t> </a:t>
            </a:r>
            <a:r>
              <a:rPr lang="ar-SA" b="1" dirty="0">
                <a:solidFill>
                  <a:srgbClr val="00B0F0"/>
                </a:solidFill>
              </a:rPr>
              <a:t>بثلاث مراحل أو ثلاث فترات </a:t>
            </a:r>
            <a:r>
              <a:rPr lang="ar-SA" b="1" dirty="0"/>
              <a:t>متمايزة نسبيا في </a:t>
            </a:r>
            <a:r>
              <a:rPr lang="ar-SA" b="1" dirty="0">
                <a:solidFill>
                  <a:srgbClr val="00B050"/>
                </a:solidFill>
              </a:rPr>
              <a:t>المرحلة الأولى </a:t>
            </a:r>
            <a:r>
              <a:rPr lang="ar-SA" b="1" dirty="0"/>
              <a:t>والتي تقع تقريبا في العشرينيات من القرن العشرين كان اهتمام </a:t>
            </a:r>
            <a:r>
              <a:rPr lang="ar-SA" b="1" dirty="0" err="1"/>
              <a:t>بياجيه</a:t>
            </a:r>
            <a:r>
              <a:rPr lang="ar-SA" b="1" dirty="0"/>
              <a:t> منصبا على استكشاف عمق أفكار الأطفال التلقائية عن نشاطهم العقلي الذاتي.</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33</a:t>
            </a:fld>
            <a:endParaRPr lang="ar-SA"/>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just"/>
            <a:r>
              <a:rPr lang="ar-SA" b="1" dirty="0"/>
              <a:t>وقد اتجه اهتمامه إلي هذه الناحية عندما بداء عمله في مدرسة الفريد بينيه في باريس حيث أثار فضوله أثناء تطبيق اختبارات الذكاء على الأطفال أن يعرف ما يكمن وراء إجاباتهم وبشكل خاص إجاباتهم الخاطئة ولكي يستكشف أصول هذه الإجابات بدأ يجرى  مقابلات شخصية مع الأطفال ويوجه إليهم بعض الأسئلة التي تشبه ما يجرى في العيادات النفسية وكان هدفه من ذلك أن يكتشف العمليات الداخلية التي يصل بها الطفل إلى أجابه معينه على احد الأسئلة الاختيارية وأصبح هذا المنحى فيما بعد اتجاها عاما يتبعه في دراسته.</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34</a:t>
            </a:fld>
            <a:endParaRPr lang="ar-SA"/>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وفي </a:t>
            </a:r>
            <a:r>
              <a:rPr lang="ar-SA" b="1" dirty="0">
                <a:solidFill>
                  <a:srgbClr val="00B050"/>
                </a:solidFill>
              </a:rPr>
              <a:t>المرحلة الثانية </a:t>
            </a:r>
            <a:r>
              <a:rPr lang="ar-SA" b="1" dirty="0"/>
              <a:t>والتي تبدأ عام  1929 تقريبا فكر </a:t>
            </a:r>
            <a:r>
              <a:rPr lang="ar-SA" b="1" dirty="0" err="1"/>
              <a:t>بياجيه</a:t>
            </a:r>
            <a:r>
              <a:rPr lang="ar-SA" b="1" dirty="0"/>
              <a:t> في أن يتتبع أصول النمو العقلي في سلوك الأطفال الرضع وكان يجري ملاحظاته في هذه المرحلة على أطفاله الثلاثة وقد أورد تقارير مفصله عن سلوكهم وأدائهم على مجموعة من الأعمال التي ابتكرها وقدمها إليهم وكان من بين إنتاجه العلمي في هذه الفترة كتابة ”أصول الذكاء عند الطفل ”.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35</a:t>
            </a:fld>
            <a:endParaRPr lang="ar-SA"/>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أما في </a:t>
            </a:r>
            <a:r>
              <a:rPr lang="ar-SA" b="1" dirty="0">
                <a:solidFill>
                  <a:srgbClr val="00B050"/>
                </a:solidFill>
              </a:rPr>
              <a:t>المرحلة الثالثة </a:t>
            </a:r>
            <a:r>
              <a:rPr lang="ar-SA" b="1" dirty="0"/>
              <a:t>التي بدأت في حوالي عام 1940 واستمرت حتى وفاته 1980 درس </a:t>
            </a:r>
            <a:r>
              <a:rPr lang="ar-SA" b="1" dirty="0" err="1"/>
              <a:t>بياجيه</a:t>
            </a:r>
            <a:r>
              <a:rPr lang="ar-SA" b="1" dirty="0"/>
              <a:t>  نمو القدرات العقلية التي تمكن الأطفال والمراهقين بالتدريج من تكوين نظره للعالم تتسق مع الواقع كما يراه الراشدون كما درس أيضا طريقة اكتساب الأطفال للمفاهيم التي توجد لدى الراشدين عن موضوعات متعددة مثل العدد والكم والسرعة وغيرها.</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36</a:t>
            </a:fld>
            <a:endParaRPr lang="ar-SA"/>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وفي كل هذه المراحل لم تتغير طريقة </a:t>
            </a:r>
            <a:r>
              <a:rPr lang="ar-SA" b="1" dirty="0" err="1"/>
              <a:t>بياجيه</a:t>
            </a:r>
            <a:r>
              <a:rPr lang="ar-SA" b="1" dirty="0"/>
              <a:t> في ملاحظة الأطفال ولا منهجه في البحث فهو لم يهتم بالأساليب الإحصائية وطرق الضبط المعملية المعروفة وإنما اهتم أساسا بالتحليل النظري والوصف التفصيلي الدقيق للحالات المتتابعة في تطور تفكير الطفل ونموه في مرحله لأخرى مستخدما المقارنات الدقيقة بين هذه الحالات المتتابعة بحيث تتضح الخصائص المميزة لكل مرحلة في ضوء المرحلة السابقة عليها وذلك التي تتلوها.</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37</a:t>
            </a:fld>
            <a:endParaRPr lang="ar-SA"/>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just"/>
            <a:r>
              <a:rPr lang="ar-SA" b="1" dirty="0"/>
              <a:t>اختار </a:t>
            </a:r>
            <a:r>
              <a:rPr lang="ar-SA" b="1" dirty="0" err="1"/>
              <a:t>بياجيه</a:t>
            </a:r>
            <a:r>
              <a:rPr lang="ar-SA" b="1" dirty="0"/>
              <a:t> هذا المنهج الإكلينيكي في دراسة الذكاء والنمو العقلي للأطفال لاعتقاده بأنه السبيل الوحيد لفهم الأبنية العقلية لدى الطفل  فعندما يوجه الباحث سؤالا للطفل أو يضع أمامه مشكلة ما يستطيع أن يتتبع تفكيره أينما ذهب.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38</a:t>
            </a:fld>
            <a:endParaRPr lang="ar-SA"/>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إذ ليس الأمر كما هو الحال في المقابلة المقننة التي يكون الباحث فيها ملزما بتوجيه عدد معين من الأسئلة وبترتيب واحد محدد مسبقا بصرف النظر عن إجابات الطفل أو ما يصدر عنه من تعليقات  وإنما يستطيع الباحث إن يوجه من الأسئلة إلى الطفل ما يراه مناسبا كما يستطيع أن ينتقل به من موضوع لأخر وفقا لاستجاباته وتبعا لما يراه المجرب بخبرته من أن السبيل الأفضل لفهم تفكير الطفل وطريقة حله للمشكلات.</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39</a:t>
            </a:fld>
            <a:endParaRPr lang="ar-S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just"/>
            <a:endParaRPr lang="ar-SA" sz="3600" b="1" dirty="0"/>
          </a:p>
          <a:p>
            <a:pPr algn="just"/>
            <a:r>
              <a:rPr lang="ar-SA" sz="3600" b="1" dirty="0"/>
              <a:t>ولعل الشيء المثير للدهشة, إن نجد أن ميول العلماء المنهجية </a:t>
            </a:r>
            <a:r>
              <a:rPr lang="ar-SA" sz="3600" b="1" dirty="0">
                <a:solidFill>
                  <a:srgbClr val="C00000"/>
                </a:solidFill>
              </a:rPr>
              <a:t>تكاد تتوزع توزيعا جغرافيا واضحا</a:t>
            </a:r>
            <a:r>
              <a:rPr lang="ar-SA" sz="3600" b="1" dirty="0"/>
              <a:t>, فمعظم العلماء </a:t>
            </a:r>
            <a:r>
              <a:rPr lang="ar-SA" sz="3600" b="1" dirty="0">
                <a:solidFill>
                  <a:srgbClr val="7030A0"/>
                </a:solidFill>
              </a:rPr>
              <a:t>الأمريكيين والانجليز </a:t>
            </a:r>
            <a:r>
              <a:rPr lang="ar-SA" sz="3600" b="1" dirty="0"/>
              <a:t>يتبعون في دراستهم للفروق في الذكاء ما يعرف </a:t>
            </a:r>
            <a:r>
              <a:rPr lang="ar-SA" sz="3600" b="1" dirty="0">
                <a:solidFill>
                  <a:srgbClr val="00B050"/>
                </a:solidFill>
              </a:rPr>
              <a:t>بالمنهج الإحصائي, </a:t>
            </a:r>
            <a:endParaRPr lang="en-US" sz="3600" b="1" dirty="0">
              <a:solidFill>
                <a:srgbClr val="00B050"/>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a:t>
            </a:fld>
            <a:endParaRPr lang="ar-SA"/>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أن هذا المنهج ليس الهدف منه قياس ما يستطيع الطفل عمله أو ما يعرفه الطفل فعلا والتعبير عن ذلك تعبيرا كميا في صورة درجة أو ما شابهها  وإنما الهدف منه فهم </a:t>
            </a:r>
            <a:r>
              <a:rPr lang="ar-SA" b="1" dirty="0" err="1"/>
              <a:t>الميكانيزمات</a:t>
            </a:r>
            <a:r>
              <a:rPr lang="ar-SA" b="1" dirty="0"/>
              <a:t> العقلية التي تستخدم في التفكير وحل المشكلات الهدف هو التعمق فيما وراء الإجابات الظاهرة أو النهائية للطفل  </a:t>
            </a:r>
            <a:r>
              <a:rPr lang="ar-SA" b="1" dirty="0">
                <a:solidFill>
                  <a:srgbClr val="FF0000"/>
                </a:solidFill>
              </a:rPr>
              <a:t>وبهذا نستطيع أن نلخص أهم الفروق التي تميز منهج </a:t>
            </a:r>
            <a:r>
              <a:rPr lang="ar-SA" b="1" dirty="0" err="1">
                <a:solidFill>
                  <a:srgbClr val="FF0000"/>
                </a:solidFill>
              </a:rPr>
              <a:t>بياجية</a:t>
            </a:r>
            <a:r>
              <a:rPr lang="ar-SA" b="1" dirty="0">
                <a:solidFill>
                  <a:srgbClr val="FF0000"/>
                </a:solidFill>
              </a:rPr>
              <a:t> في دراسة الذكاء عن المنهج الإحصائي فيما يلي:</a:t>
            </a:r>
            <a:endParaRPr lang="en-US" b="1" dirty="0">
              <a:solidFill>
                <a:srgbClr val="FF0000"/>
              </a:solidFill>
            </a:endParaRPr>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40</a:t>
            </a:fld>
            <a:endParaRPr lang="ar-SA"/>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buNone/>
            </a:pPr>
            <a:r>
              <a:rPr lang="ar-SA" b="1" dirty="0"/>
              <a:t>(1) الأداة التي يعتمد عليها المنهج الإحصائي في جمع البيانات هي الاختبارات الموضوعية أو المقننة التي تطبق على جميع الأفراد وفي شروط مضبوطة أما </a:t>
            </a:r>
            <a:r>
              <a:rPr lang="ar-SA" b="1" dirty="0" err="1"/>
              <a:t>بياجية</a:t>
            </a:r>
            <a:r>
              <a:rPr lang="ar-SA" b="1" dirty="0"/>
              <a:t> فيعتمد في جمع بياناته على ملاحظات غير رسمية لنشاط الطفل وحلول لبعض المشكلات البسيطة التي يقدمها له مع قدر ضئيل جدا من الضبط التجريبي.</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41</a:t>
            </a:fld>
            <a:endParaRPr lang="ar-SA"/>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buNone/>
            </a:pPr>
            <a:r>
              <a:rPr lang="ar-SA" b="1" dirty="0"/>
              <a:t>(2) اهتم الباحث في المنهج الإحصائي بما يستطيع الطفل عمله أو ما يعرفه متمثلا في عدد الإجابات الصحيحة على أسئلة الاختبار دون الاهتمام بكيفية أصول الطفل إلى هذه الإجابات أما </a:t>
            </a:r>
            <a:r>
              <a:rPr lang="ar-SA" b="1" dirty="0" err="1"/>
              <a:t>بياجية</a:t>
            </a:r>
            <a:r>
              <a:rPr lang="ar-SA" b="1" dirty="0"/>
              <a:t> فاهتمامه منصب بالدرجة الأولى على </a:t>
            </a:r>
            <a:r>
              <a:rPr lang="ar-SA" b="1" dirty="0" err="1"/>
              <a:t>الميكانيزمات</a:t>
            </a:r>
            <a:r>
              <a:rPr lang="ar-SA" b="1" dirty="0"/>
              <a:t> العقلية التي تستخدم في التفكير وحل المشكلات أي انه يهتم أساسا بطريقه الوصول إلى الحل سواء كان هذا الحل صحيحا لم خاطئا دون اهتمام كبير بكم الإجابات الصحيحة.</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42</a:t>
            </a:fld>
            <a:endParaRPr lang="ar-SA"/>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a:buNone/>
            </a:pPr>
            <a:r>
              <a:rPr lang="ar-SA" b="1" dirty="0"/>
              <a:t>3/ يحصل الباحث في المنهج الإحصائي على بياناته بتطبيق الاختبارات على عينات من الأفراد كبيرة العدد وكلما زاد حجم العينة وتمثيلها للمجتمع الأصلي كلما كانت الثقة في نتائجه اكبر أما </a:t>
            </a:r>
            <a:r>
              <a:rPr lang="ar-SA" b="1" dirty="0" err="1"/>
              <a:t>بياجيه</a:t>
            </a:r>
            <a:r>
              <a:rPr lang="ar-SA" b="1" dirty="0"/>
              <a:t> فكان يجمع بياناته من ملاحظه عدد قليل جدا من الأطفال وربما من ملاحظة طفل واحد وقد يكرر هذه الملاحظات على عدد قليل آخر من الأطفال.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43</a:t>
            </a:fld>
            <a:endParaRPr lang="ar-SA"/>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a:buNone/>
            </a:pPr>
            <a:r>
              <a:rPr lang="ar-SA" b="1" dirty="0"/>
              <a:t>4/ يخضع الباحث في المنهج الإحصائي بياناته الكميه لمعالجة إحصائية معقده ويعرض نتائجه في صور معاملات إحصائية أما </a:t>
            </a:r>
            <a:r>
              <a:rPr lang="ar-SA" b="1" dirty="0" err="1"/>
              <a:t>بياجيه</a:t>
            </a:r>
            <a:r>
              <a:rPr lang="ar-SA" b="1" dirty="0"/>
              <a:t> فلا يهتم بالمعالجة الإحصائية إطلاقاً ذلك إن بياناته الأصلية ليست بيانات كمية كما انه يعرض نتائجه في صورة تقارير لفظية أو وصفية مفصلة (بروتوكولات) ونتيجة لاستخدام </a:t>
            </a:r>
            <a:r>
              <a:rPr lang="ar-SA" b="1" dirty="0" err="1"/>
              <a:t>بياجيه</a:t>
            </a:r>
            <a:r>
              <a:rPr lang="ar-SA" b="1" dirty="0"/>
              <a:t> ومعاونيه لهذا المنهج الإكلينيكي في دراسة الذكاء تراكمت لدينا ذخيرة ضخمة من الكتب والتقارير والمقالات الفريدة في نوعها وفي معالجتها لموضوع الذكاء والنمو العقلي.</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44</a:t>
            </a:fld>
            <a:endParaRPr lang="ar-SA"/>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45</a:t>
            </a:fld>
            <a:endParaRPr lang="ar-SA"/>
          </a:p>
        </p:txBody>
      </p:sp>
      <p:pic>
        <p:nvPicPr>
          <p:cNvPr id="4098" name="كائن 12"/>
          <p:cNvPicPr>
            <a:picLocks noChangeArrowheads="1"/>
          </p:cNvPicPr>
          <p:nvPr/>
        </p:nvPicPr>
        <p:blipFill>
          <a:blip r:embed="rId2"/>
          <a:srcRect t="-298" b="-10356"/>
          <a:stretch>
            <a:fillRect/>
          </a:stretch>
        </p:blipFill>
        <p:spPr bwMode="auto">
          <a:xfrm>
            <a:off x="428596" y="214290"/>
            <a:ext cx="8358246" cy="857256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a:ln>
            <a:solidFill>
              <a:schemeClr val="accent1"/>
            </a:solidFill>
          </a:ln>
        </p:spPr>
        <p:txBody>
          <a:bodyPr>
            <a:normAutofit fontScale="90000"/>
          </a:bodyPr>
          <a:lstStyle/>
          <a:p>
            <a:r>
              <a:rPr lang="ar-SA" dirty="0"/>
              <a:t/>
            </a:r>
            <a:br>
              <a:rPr lang="ar-SA" dirty="0"/>
            </a:br>
            <a:r>
              <a:rPr lang="ar-SA" b="1" dirty="0"/>
              <a:t>ثالثاً: الملاحظة والتجربة </a:t>
            </a:r>
            <a:r>
              <a:rPr lang="en-US" dirty="0"/>
              <a:t/>
            </a:r>
            <a:br>
              <a:rPr lang="en-US" dirty="0"/>
            </a:br>
            <a:endParaRPr lang="ar-SA" dirty="0"/>
          </a:p>
        </p:txBody>
      </p:sp>
      <p:sp>
        <p:nvSpPr>
          <p:cNvPr id="3" name="عنصر نائب للمحتوى 2"/>
          <p:cNvSpPr>
            <a:spLocks noGrp="1"/>
          </p:cNvSpPr>
          <p:nvPr>
            <p:ph idx="1"/>
          </p:nvPr>
        </p:nvSpPr>
        <p:spPr>
          <a:xfrm>
            <a:off x="457200" y="1600200"/>
            <a:ext cx="8229600" cy="4829196"/>
          </a:xfrm>
        </p:spPr>
        <p:txBody>
          <a:bodyPr>
            <a:normAutofit lnSpcReduction="10000"/>
          </a:bodyPr>
          <a:lstStyle/>
          <a:p>
            <a:pPr algn="just"/>
            <a:r>
              <a:rPr lang="ar-SA" b="1" dirty="0"/>
              <a:t>وثمة طائفة أخرى من علماء النفس تتركز أساسا في روسيا ودول أوروبا الشرقية تتبع في دراسة الذكاء ذات المنهج الذي  تتبعه في دراسة الظاهرات النفسية الأخرى وهو الذي يعتمد أساسا على الملاحظة الموضوعية والتجربة.</a:t>
            </a:r>
            <a:endParaRPr lang="en-US" b="1" dirty="0"/>
          </a:p>
          <a:p>
            <a:pPr algn="just"/>
            <a:r>
              <a:rPr lang="ar-SA" b="1" dirty="0"/>
              <a:t>والواقع أن استخدام علماء النفس السوفيت لهذا المنهج في دراسة الذكاء والقدرات العقلية لم يكن موجودا قبل الأربعينيات ففي العشرينيات والثلاثينيات لم تكن تختلف دراسة الذكاء والفروق الفردية في الاتحاد السوفيتي عنها في أمريكا وانجلترا.</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46</a:t>
            </a:fld>
            <a:endParaRPr lang="ar-SA"/>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واعتمدوا في دراساتهم آنذاك على الاختبارات والمقاييس بل وكانوا يستخدمون هذه المقاييس في أغراض الانتقاء والتوجيه المهني وتحديد الصلاحية المهنية على نطاق واسع سواء في القوات المسلحة أو في المؤسسات المدنية المختلفة ألا أن الأخطاء التي ترتبت على هذا الاستخدام الواسع للاختبارات والمقاييس في الأغراض العملية التطبيقية أدت إلى اتخاذ قرار سياسي عام 1936 يشير إلى أخطاء القياس العقلي والنفسي ويحذر من أخطاره على البناء الاشتراكي.</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47</a:t>
            </a:fld>
            <a:endParaRPr lang="ar-SA"/>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نقد القياس العقلي</a:t>
            </a:r>
          </a:p>
        </p:txBody>
      </p:sp>
      <p:sp>
        <p:nvSpPr>
          <p:cNvPr id="3" name="عنصر نائب للمحتوى 2"/>
          <p:cNvSpPr>
            <a:spLocks noGrp="1"/>
          </p:cNvSpPr>
          <p:nvPr>
            <p:ph idx="1"/>
          </p:nvPr>
        </p:nvSpPr>
        <p:spPr/>
        <p:txBody>
          <a:bodyPr/>
          <a:lstStyle/>
          <a:p>
            <a:pPr algn="just"/>
            <a:r>
              <a:rPr lang="ar-SA" b="1" dirty="0"/>
              <a:t>وعلى الرغم من أن العلماء السوفيت كانوا قد بدءوا قبل هذا التاريخ يشككون في قيمة القياس العقلي والاعتماد علية كوسيلة وحيدة لدراسة الذكاء والقدرات العقلية فان القرار المشار إلية كان نقطة تحول رئيسية في منهج دراسة الذكاء والقدرات العقلية في الاتحاد السوفيتي ففي مجال التطبيق العملي توقف استخدام الاختبارات تقريبا وفي مجال الدراسة النظرية عكف بعض العلماء على إبراز أخطاء القياس ونواحي القصور فيها وقد تركزت انتقاداتهم للقياس العقلي فيما يلي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48</a:t>
            </a:fld>
            <a:endParaRPr lang="ar-SA"/>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600200"/>
            <a:ext cx="8229600" cy="4829196"/>
          </a:xfrm>
        </p:spPr>
        <p:txBody>
          <a:bodyPr>
            <a:normAutofit fontScale="92500" lnSpcReduction="10000"/>
          </a:bodyPr>
          <a:lstStyle/>
          <a:p>
            <a:pPr algn="just">
              <a:buNone/>
            </a:pPr>
            <a:r>
              <a:rPr lang="ar-SA" b="1" dirty="0"/>
              <a:t>1/ الاختبارات العقلية (والنفسية عامة ) لا تستطيع أن تمد الباحث إلا بتقدير كمي للنتائج النهائية لحلول الفرد للأسئلة أو المشكلات التي يتضمنها الاختبار وبتالي فهي تصرف الباحث عن الاهتمام بجوهر الظاهرة النفسية أو بالطريقة التي تحدث بها عملية حل المشكلة سواء كان الحل صحيحا أو خاطئا.</a:t>
            </a:r>
          </a:p>
          <a:p>
            <a:pPr algn="just">
              <a:buNone/>
            </a:pPr>
            <a:r>
              <a:rPr lang="ar-SA" b="1" dirty="0"/>
              <a:t> 2/ لا تعطي الاختبارات العقلية – بسبب تركيزها على النتائج النهائية للنشاط العقلي – إلا تقديرا سطحيا عن مستوى النمو العقلي للفرد لكنها لا تعطينا شيئا عن طبيعة التخلف أو التفوق العقلي أو أسبابهما أنها بذلك تصبح وسيلة فقط لتصنيف الناس ولكنها لا تساعد في حل المشكلات النظرية أو العملية ففي حالة الضعف العقلي – على سبيل المثال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49</a:t>
            </a:fld>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just"/>
            <a:endParaRPr lang="ar-SA" b="1" dirty="0"/>
          </a:p>
          <a:p>
            <a:pPr algn="just"/>
            <a:r>
              <a:rPr lang="ar-SA" b="1" dirty="0"/>
              <a:t>بينما يستخدم </a:t>
            </a:r>
            <a:r>
              <a:rPr lang="ar-SA" b="1" dirty="0">
                <a:solidFill>
                  <a:srgbClr val="00B0F0"/>
                </a:solidFill>
              </a:rPr>
              <a:t>جان </a:t>
            </a:r>
            <a:r>
              <a:rPr lang="ar-SA" b="1" dirty="0" err="1">
                <a:solidFill>
                  <a:srgbClr val="00B0F0"/>
                </a:solidFill>
              </a:rPr>
              <a:t>بياجيه</a:t>
            </a:r>
            <a:r>
              <a:rPr lang="ar-SA" b="1" dirty="0">
                <a:solidFill>
                  <a:srgbClr val="00B0F0"/>
                </a:solidFill>
              </a:rPr>
              <a:t> عالم النفس السويسري </a:t>
            </a:r>
            <a:r>
              <a:rPr lang="ar-SA" b="1" dirty="0"/>
              <a:t>المشهور,  والذي يعتبر علامة بارزة في تاريخ علم النفس في </a:t>
            </a:r>
            <a:r>
              <a:rPr lang="ar-SA" b="1" dirty="0">
                <a:solidFill>
                  <a:srgbClr val="00B0F0"/>
                </a:solidFill>
              </a:rPr>
              <a:t>وسط أوربا وفرنسا</a:t>
            </a:r>
            <a:r>
              <a:rPr lang="ar-SA" b="1" dirty="0"/>
              <a:t>, منهجا مختلفا سمى </a:t>
            </a:r>
            <a:r>
              <a:rPr lang="ar-SA" b="1" dirty="0">
                <a:solidFill>
                  <a:srgbClr val="00B050"/>
                </a:solidFill>
              </a:rPr>
              <a:t>بالمنهج الإكلينيكي</a:t>
            </a:r>
            <a:r>
              <a:rPr lang="ar-SA" b="1" dirty="0"/>
              <a:t>, </a:t>
            </a:r>
            <a:r>
              <a:rPr lang="ar-SA" b="1" dirty="0">
                <a:solidFill>
                  <a:srgbClr val="00B0F0"/>
                </a:solidFill>
              </a:rPr>
              <a:t>وفي روسيا ودول أوروبا الشرقية</a:t>
            </a:r>
            <a:r>
              <a:rPr lang="ar-SA" b="1" dirty="0"/>
              <a:t>, يميل العلماء إلى استخدام </a:t>
            </a:r>
            <a:r>
              <a:rPr lang="ar-SA" b="1" dirty="0">
                <a:solidFill>
                  <a:srgbClr val="00B050"/>
                </a:solidFill>
              </a:rPr>
              <a:t>الملاحظة الموضوعية والتجربة </a:t>
            </a:r>
            <a:r>
              <a:rPr lang="ar-SA" b="1" dirty="0"/>
              <a:t>في دراسة الذكاء والقدرات العقلية.</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a:t>
            </a:fld>
            <a:endParaRPr lang="ar-SA"/>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pPr lvl="0" algn="just">
              <a:buNone/>
            </a:pPr>
            <a:r>
              <a:rPr lang="ar-SA" b="1" dirty="0"/>
              <a:t>   لا تستطيع الاختبارات أن تحدد أسباب التخلف وبتالي لا يمكن أن توضح لنا أي طرق يمكن أن تستخدم في معالجته بل على العكس من ذلك يعطى واضع لاختبار أو مستخدمة انطباعا بأنه يقيس عاملا ثابتا من ثم فلا سبيل إلى تغييره وبناء على هذا الحكم السطحي يتحدد مصير الطفل وقد يرسل إلى مؤسسة للمتخلفين عقليا أو يبعد من المدرسة العادية دون محاولة جادة لاكتشاف الصعوبات أو المشكلات التي إعاقة نموه العقلي والحديث هنا بطبيعة الحال لا يدور عن الحالات التي يكون السبب فيها نقصا عضويا محددا وإنما عن تلك الحالات التي يتضح أنها تعاني من تخلف على الرغم من سلامتها العضوية.</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50</a:t>
            </a:fld>
            <a:endParaRPr lang="ar-SA"/>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a:buNone/>
            </a:pPr>
            <a:r>
              <a:rPr lang="ar-SA" b="1" dirty="0"/>
              <a:t>3/ يستند القياس العقلي إلى افتراض خاطئ مؤداه أن الخصائص والوظائف العقلية (والنفسية عموما)أشياء ثابتة قائمه بذاتها يمكن عزل كل منها وقياسها على حدة ومعنى هذا إن كل سمة </a:t>
            </a:r>
            <a:r>
              <a:rPr lang="ar-SA" b="1" dirty="0" err="1"/>
              <a:t>مقيسة</a:t>
            </a:r>
            <a:r>
              <a:rPr lang="ar-SA" b="1" dirty="0"/>
              <a:t> لا ارتباط لها بظروف نشاط الإنسان أو أهدافه ولا علاقة لها بالصفات النفسية الأخرى وخصائص الشخصية ككل تقديرا كميا عن مستواها بصرف النظر عن المتغيرات الأخرى في الشخصية وهذا افتراض خاطئ ولا يستند إلى أساس علمي.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51</a:t>
            </a:fld>
            <a:endParaRPr lang="ar-SA"/>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pPr lvl="0" algn="just">
              <a:buNone/>
            </a:pPr>
            <a:r>
              <a:rPr lang="ar-SA" b="1" dirty="0"/>
              <a:t>4/ الاختبارات العقلية (والجمعية بصفة خاصة)مهما أحسن أعدادها لا يمكن أن تعطى تقديرا سليما عن ذكاء الفرد فالمحك الرئيسي للحكم على الذكاء هو مواقف الحياة الفعلية ومشكلاتها وبديهي أن تصرف الفرد في هذه المواقف يتأثر بمشاعره وانفعالاته.</a:t>
            </a:r>
          </a:p>
          <a:p>
            <a:pPr lvl="0" algn="just">
              <a:buNone/>
            </a:pPr>
            <a:r>
              <a:rPr lang="ar-SA" b="1" dirty="0"/>
              <a:t>   أما في المواقف الاختيارية فان الفرد يعزل عن جميع العلاقات الاجتماعية وعن المواقف الحقيقية للحياة بل يحاول الباحث عادة أن يستبعد أي أثر لانفعالات المفحوص ومشاعره . ومن ثم فان الدرجة التي يحصل عليها الفرد في هذه الاختبارات لا يمكن أن تعبر تعبيرا دقيقا عن ذكائه وقدراته الحقيقية التي تظهر أثناء مواجهته لمواقف الحياة العادية.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52</a:t>
            </a:fld>
            <a:endParaRPr lang="ar-SA"/>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buNone/>
            </a:pPr>
            <a:r>
              <a:rPr lang="ar-SA" b="1" dirty="0"/>
              <a:t>5/ يزعم المدافعون عن الاختبارات أنهم باستخدامها يوفرون  الموضوعية المطلوبة في البحث العلمي والواقع غير ذلك إذ أن الذاتية موجودة دائما واستخدام التعبيرات الكمية والمعالجات الإحصائية لا يمكن بحال من الأحوال أن يصلح أخطاء الفقرات التي أعدت بالمحاولة والخطأ  أو يستبعد التصور الذاتي لواضح الاختبار عن الظاهرة </a:t>
            </a:r>
            <a:r>
              <a:rPr lang="ar-SA" b="1" dirty="0" err="1"/>
              <a:t>المقيسة</a:t>
            </a:r>
            <a:r>
              <a:rPr lang="ar-SA" b="1" dirty="0"/>
              <a:t> وما يترتب على ذلك من انتفاء الموضوعية المزعومة.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53</a:t>
            </a:fld>
            <a:endParaRPr lang="ar-SA"/>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a:buNone/>
            </a:pPr>
            <a:r>
              <a:rPr lang="ar-SA" b="1" dirty="0"/>
              <a:t>6/ كان هناك اعتقاد ساد لفترة من الوقت مؤداه أن الاختبارات العقلية تقيس ألا استعداد الفطري دون تدخل العوامل الثقافية أو البيئية لذلك كان يعتمد عليها في تحديد الصلاحية المهنية وفي عمليات التوجيه التعليمي والانتقاء المهني وقد ثبت تهافت هذا الاعتقاد فالاختبارات العقلية تقيس محصلة الخبرات التعليمية للفرد ولا يوجد حتى الآن اختبار واحد متحرر تماما من أثر الثقافة . وقد اعترف كثير من علماء النفس الغربيين أيضا بذلك.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54</a:t>
            </a:fld>
            <a:endParaRPr lang="ar-SA"/>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buNone/>
            </a:pPr>
            <a:r>
              <a:rPr lang="ar-SA" b="1" dirty="0"/>
              <a:t>7/ ونتيجة لتشبع الاختبارات بالعوامل الثقافية ظهر تحيزها في الاستخدامات العلمية التطبيقية ضد أبناء الطبقة العاملة فالأطفال الذين نشئوا في ظروف صعبة كانوا يحصلون على درجات منخفضة في الذكاء ومن ثم كانوا يستبعدون من المناصب الهامة ومن مجالات تعليمية معينة. </a:t>
            </a:r>
          </a:p>
          <a:p>
            <a:pPr algn="just"/>
            <a:r>
              <a:rPr lang="ar-SA" b="1" dirty="0"/>
              <a:t>ويعني هذا أن الاستخدامات التطبيقية للقياس العقلي تدعم التفاوت الطبقي بطريق غير مباشر</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55</a:t>
            </a:fld>
            <a:endParaRPr lang="ar-SA"/>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وهو ما يتعارض مع أهداف المجتمع المجتمع الاشتراكي وقد كان هذا هو السبب في اتخاذ القرار السياسي المشار إلية وتوقف استخدام الاختبارات في عمليات الانتقاء والتوجيه المهني والتعليمي في الاتحاد السوفيتي والدول الاشتراكية.</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56</a:t>
            </a:fld>
            <a:endParaRPr lang="ar-SA"/>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buNone/>
            </a:pPr>
            <a:r>
              <a:rPr lang="ar-SA" b="1" dirty="0"/>
              <a:t>8/ وأخيرا إن الباحث النفسي باعتماده كلية على القياس العقلي في دراسة الذكاء يفقد حسه السيكولوجي  ويتحول إلى مجرد كاتب أو آلة تتعامل بالأرقام والمعادلات دون فهم حقيقي أو اهتمام بالعمليات والظاهرات النفسية الحقيقية.</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57</a:t>
            </a:fld>
            <a:endParaRPr lang="ar-SA"/>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58</a:t>
            </a:fld>
            <a:endParaRPr lang="ar-SA"/>
          </a:p>
        </p:txBody>
      </p:sp>
      <p:pic>
        <p:nvPicPr>
          <p:cNvPr id="7170" name="كائن 19"/>
          <p:cNvPicPr>
            <a:picLocks noChangeArrowheads="1"/>
          </p:cNvPicPr>
          <p:nvPr/>
        </p:nvPicPr>
        <p:blipFill>
          <a:blip r:embed="rId2"/>
          <a:srcRect l="-3355" t="-516" r="-117" b="-191"/>
          <a:stretch>
            <a:fillRect/>
          </a:stretch>
        </p:blipFill>
        <p:spPr bwMode="auto">
          <a:xfrm>
            <a:off x="1142976" y="1142984"/>
            <a:ext cx="6786610" cy="5357850"/>
          </a:xfrm>
          <a:prstGeom prst="rect">
            <a:avLst/>
          </a:prstGeom>
          <a:noFill/>
          <a:ln w="9525">
            <a:noFill/>
            <a:miter lim="800000"/>
            <a:headEnd/>
            <a:tailEnd/>
          </a:ln>
        </p:spPr>
      </p:pic>
      <p:pic>
        <p:nvPicPr>
          <p:cNvPr id="7171" name="كائن 17"/>
          <p:cNvPicPr>
            <a:picLocks noChangeArrowheads="1"/>
          </p:cNvPicPr>
          <p:nvPr/>
        </p:nvPicPr>
        <p:blipFill>
          <a:blip r:embed="rId3"/>
          <a:srcRect t="-4958" b="-2734"/>
          <a:stretch>
            <a:fillRect/>
          </a:stretch>
        </p:blipFill>
        <p:spPr bwMode="auto">
          <a:xfrm>
            <a:off x="1357290" y="357166"/>
            <a:ext cx="6572296" cy="781050"/>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59</a:t>
            </a:fld>
            <a:endParaRPr lang="ar-SA"/>
          </a:p>
        </p:txBody>
      </p:sp>
      <p:pic>
        <p:nvPicPr>
          <p:cNvPr id="8194" name="كائن 20"/>
          <p:cNvPicPr>
            <a:picLocks noChangeArrowheads="1"/>
          </p:cNvPicPr>
          <p:nvPr/>
        </p:nvPicPr>
        <p:blipFill>
          <a:blip r:embed="rId2"/>
          <a:srcRect l="-1382" t="-92" r="-166" b="-102"/>
          <a:stretch>
            <a:fillRect/>
          </a:stretch>
        </p:blipFill>
        <p:spPr bwMode="auto">
          <a:xfrm>
            <a:off x="1643042" y="357166"/>
            <a:ext cx="5429288" cy="6286544"/>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6</a:t>
            </a:fld>
            <a:endParaRPr lang="ar-SA"/>
          </a:p>
        </p:txBody>
      </p:sp>
      <p:pic>
        <p:nvPicPr>
          <p:cNvPr id="1026" name="كائن 5"/>
          <p:cNvPicPr>
            <a:picLocks noChangeArrowheads="1"/>
          </p:cNvPicPr>
          <p:nvPr/>
        </p:nvPicPr>
        <p:blipFill>
          <a:blip r:embed="rId2"/>
          <a:srcRect l="-13622" t="-2251" r="-12787" b="-235"/>
          <a:stretch>
            <a:fillRect/>
          </a:stretch>
        </p:blipFill>
        <p:spPr bwMode="auto">
          <a:xfrm>
            <a:off x="214282" y="571480"/>
            <a:ext cx="8715436" cy="5786478"/>
          </a:xfrm>
          <a:prstGeom prst="rect">
            <a:avLst/>
          </a:prstGeom>
          <a:noFill/>
          <a:ln w="9525">
            <a:noFill/>
            <a:miter lim="800000"/>
            <a:headEnd/>
            <a:tailEnd/>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مبادئ منهجية أساسية</a:t>
            </a:r>
          </a:p>
        </p:txBody>
      </p:sp>
      <p:sp>
        <p:nvSpPr>
          <p:cNvPr id="3" name="عنصر نائب للمحتوى 2"/>
          <p:cNvSpPr>
            <a:spLocks noGrp="1"/>
          </p:cNvSpPr>
          <p:nvPr>
            <p:ph idx="1"/>
          </p:nvPr>
        </p:nvSpPr>
        <p:spPr/>
        <p:txBody>
          <a:bodyPr/>
          <a:lstStyle/>
          <a:p>
            <a:pPr algn="just"/>
            <a:r>
              <a:rPr lang="ar-SA" b="1" dirty="0"/>
              <a:t>ولهذا نجد أن علماء النفس السوفيت توقفوا تماما عن استخدام القياس العقلي والمنهج الإحصائي كأسلوب رئيسي في دراسة القدرات العقلية وحاول وان يستخدموا بديلا عنه أساليب متنوعة في جمع المادة العلمية عن الأفراد وقد كانوا في اختيارهم لهذه الأساليب موجهين ببعض المبادئ النظرية والمنهجية التي استقرت عندهم والتي حاولوا بلا توقف أن يحددها في نقاط واضحة نذكرها فيما يلي:</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60</a:t>
            </a:fld>
            <a:endParaRPr lang="ar-SA"/>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61</a:t>
            </a:fld>
            <a:endParaRPr lang="ar-SA"/>
          </a:p>
        </p:txBody>
      </p:sp>
      <p:pic>
        <p:nvPicPr>
          <p:cNvPr id="6146" name="كائن 15"/>
          <p:cNvPicPr>
            <a:picLocks noChangeArrowheads="1"/>
          </p:cNvPicPr>
          <p:nvPr/>
        </p:nvPicPr>
        <p:blipFill>
          <a:blip r:embed="rId2"/>
          <a:srcRect l="-237" t="-2457" r="-7413" b="-177"/>
          <a:stretch>
            <a:fillRect/>
          </a:stretch>
        </p:blipFill>
        <p:spPr bwMode="auto">
          <a:xfrm>
            <a:off x="357158" y="0"/>
            <a:ext cx="8501122" cy="6553200"/>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a:buNone/>
            </a:pPr>
            <a:r>
              <a:rPr lang="ar-SA" b="1" dirty="0"/>
              <a:t>1/ أول هذه المبادئ أن القدرات العقلية مكون أساسي في بنية الشخصية وهو المسئول الأول عن مستوى أداء الفرد في نشاطه العملي والعقلي ومن ثم فان دراسة القدرات العقلية لا يمكن أن تختلف عن دراسة المكونات الأخرى في الشخصية مثل الجوانب الانفعالية والأخلاقية كما لا يمكن أن تكون بمعزل عن النظرية السيكولوجية العامة.</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62</a:t>
            </a:fld>
            <a:endParaRPr lang="ar-SA"/>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a:buNone/>
            </a:pPr>
            <a:r>
              <a:rPr lang="ar-SA" b="1" dirty="0"/>
              <a:t>2/ المدخل المتكامل أساسي في فهم الشخصية ولذلك فان أية محاولة للاقتصار على دراسة بعض الصفات أو الخصائص المنفردة أو المنعزلة حتى وان كانت هامة في بنية الشخصية لا يمكن أن تعطى صوره حقيقية عن الشخصية الإنسانية ويعنى التكامل في دراسة القدرات أن تدرس كمكون أساسي  في بنية الشخصية وان تدرس من زوايا وجوانب متعددة بحيث يتم بحثها في إطار أو نظام واحد من الدراسة النفسية والفسيولوجية والتربوية معا.</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63</a:t>
            </a:fld>
            <a:endParaRPr lang="ar-SA"/>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a:buNone/>
            </a:pPr>
            <a:r>
              <a:rPr lang="ar-SA" b="1" dirty="0"/>
              <a:t>3/ إن بنية الشخصية كل </a:t>
            </a:r>
            <a:r>
              <a:rPr lang="ar-SA" b="1" dirty="0" err="1"/>
              <a:t>دينامي</a:t>
            </a:r>
            <a:r>
              <a:rPr lang="ar-SA" b="1" dirty="0"/>
              <a:t> وتعنى هذه </a:t>
            </a:r>
            <a:r>
              <a:rPr lang="ar-SA" b="1" dirty="0" err="1"/>
              <a:t>الدينامية</a:t>
            </a:r>
            <a:r>
              <a:rPr lang="ar-SA" b="1" dirty="0"/>
              <a:t> بالنسبة للقدرات العقلية إنها تظهر درجة  عالية من المرونة وقابلية ضخمة للتعديل والتغيير وقدرة كبيرة على التعويض.ويتطلب هذا المبدأ إلا تقتصر دراسة أية قدرة عقلية على تقديرها مرة واحدة وإنما يجب أن نعرف التغيرات التي حدثت لها في الماضي وكذلك إمكانيات نموها في المستقبل ومع صعوبة تحقيق هذا المطلب إلا انه هدف أساسي ينبغي أن تسعى بحوث القدرات إلى تحقيقه ومن هنا فان الدراسات الطولية </a:t>
            </a:r>
            <a:r>
              <a:rPr lang="ar-SA" b="1" dirty="0" err="1"/>
              <a:t>التتبعيه</a:t>
            </a:r>
            <a:r>
              <a:rPr lang="ar-SA" b="1" dirty="0"/>
              <a:t> أساسية في فهم قدرات الإنسان.</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64</a:t>
            </a:fld>
            <a:endParaRPr lang="ar-SA"/>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lvl="0" algn="just">
              <a:buNone/>
            </a:pPr>
            <a:r>
              <a:rPr lang="ar-SA" b="1" dirty="0"/>
              <a:t>4/ من المبادئ الأساسية المسلم بها في النظرية النفسية العامة لدى العلماء السوفيت مبدأ الوحدة بين الشخصية والوعي وبينها وبين النشاط العملي الحياتي هذا المبدأ الذي سنعرض له بتفصيل اكبر فيما بعد- له أهمية منهجية كبيرة وهو يعنى في عبارة موجزة إن شخصية الإنسان لا تتكشف أثناء تفاعله مع العالم الخارجي أي أثناء نشاطه العملي فحسب إنما تتكون أيضا في هذا التفاعل ومن هذا النشاط. ومن ثم فان دراسة الشخصية وبالتالي دراسة القدرات دراسة علمية ويجب أن تتم عن طريق دراسة نشاط الإنسان.</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65</a:t>
            </a:fld>
            <a:endParaRPr lang="ar-SA"/>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lvl="0" algn="just"/>
            <a:r>
              <a:rPr lang="ar-SA" b="1" dirty="0"/>
              <a:t>وإذا كانت القدرات العقلية وحدات وظيفية تنمو وتتكون داخل النشاط الحياتي ومنه فان أفضل السبل لدراستها يكون أثناء تكوينها فالدراسة </a:t>
            </a:r>
            <a:r>
              <a:rPr lang="ar-SA" b="1" dirty="0" err="1"/>
              <a:t>التتبعيه</a:t>
            </a:r>
            <a:r>
              <a:rPr lang="ar-SA" b="1" dirty="0"/>
              <a:t> وان كانت ضرورية وأساسية (مثل دراسات </a:t>
            </a:r>
            <a:r>
              <a:rPr lang="ar-SA" b="1" dirty="0" err="1"/>
              <a:t>بياجيه</a:t>
            </a:r>
            <a:r>
              <a:rPr lang="ar-SA" b="1" dirty="0"/>
              <a:t>) يمكن أن تعطينا صورة عن النمو العقلي للفرد وعما يستطيع عمله في كل فترة من فترة حياته ولكنها لا تستطيع أن توضح لنا طريقة تكوين القدرات ومن هنا يقترح علماء النفس السوفيت ما يسمونه التجربة التكوينية أو المكونة التي يمكن عن طريقها دراسة </a:t>
            </a:r>
            <a:r>
              <a:rPr lang="ar-SA" b="1" dirty="0" err="1"/>
              <a:t>ميكانيزم</a:t>
            </a:r>
            <a:r>
              <a:rPr lang="ar-SA" b="1" dirty="0"/>
              <a:t> تكون القدرات.</a:t>
            </a:r>
            <a:endParaRPr lang="en-US" b="1"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66</a:t>
            </a:fld>
            <a:endParaRPr lang="ar-SA"/>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الملاحظة والتجربة</a:t>
            </a:r>
          </a:p>
        </p:txBody>
      </p:sp>
      <p:sp>
        <p:nvSpPr>
          <p:cNvPr id="3" name="عنصر نائب للمحتوى 2"/>
          <p:cNvSpPr>
            <a:spLocks noGrp="1"/>
          </p:cNvSpPr>
          <p:nvPr>
            <p:ph idx="1"/>
          </p:nvPr>
        </p:nvSpPr>
        <p:spPr>
          <a:xfrm>
            <a:off x="285720" y="1357298"/>
            <a:ext cx="8372476" cy="4929222"/>
          </a:xfrm>
        </p:spPr>
        <p:txBody>
          <a:bodyPr>
            <a:normAutofit/>
          </a:bodyPr>
          <a:lstStyle/>
          <a:p>
            <a:pPr algn="just"/>
            <a:r>
              <a:rPr lang="ar-SA" b="1" dirty="0"/>
              <a:t>وانطلاقا من هذه المبادئ يرى علماء النفس في روسيا ومعظم دول أوروبا الشرقية أن الملاحظة الموضوعية والتجربة هما الطريقتان الرئيسيان لدراسة الذكاء والقدرات العقلية فالبحث العلمي أيا كان نوعه محاولة هادفة لاكتشاف علاقات السببية بين الظاهرات ولا يمكن تحقيق هذا الهدف إلا بالملاحظة الموضوعية والتجربة.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67</a:t>
            </a:fld>
            <a:endParaRPr lang="ar-SA"/>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ففي الملاحظة يجمع الباحث البيانات عن الظاهرة كما حدث في الطبيعة دون تدخل معتمد من جانبه في تغييرها أو تعديلها وفي التجربة يتدخل الباحث عن عمد بخلق ظروف معينة تهدف إلى عزل الظاهرة المدروسة عن المتغيرات الأخرى أو تثبيت هذه المتغيرات بطريقة ما فيما عدا متغير واحد لكي يستطيع تحديد طبيعة العلاقة بين الظاهرة وهذا المتغير.</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68</a:t>
            </a:fld>
            <a:endParaRPr lang="ar-SA"/>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85728"/>
            <a:ext cx="8329642" cy="1285884"/>
          </a:xfrm>
        </p:spPr>
        <p:txBody>
          <a:bodyPr>
            <a:normAutofit fontScale="90000"/>
          </a:bodyPr>
          <a:lstStyle/>
          <a:p>
            <a:pPr algn="r"/>
            <a:r>
              <a:rPr lang="ar-SA" sz="3600" dirty="0"/>
              <a:t/>
            </a:r>
            <a:br>
              <a:rPr lang="ar-SA" sz="3600" dirty="0"/>
            </a:br>
            <a:r>
              <a:rPr lang="ar-SA" sz="3600" b="1" dirty="0"/>
              <a:t>الباحثين الروس يميزون بين نوعين رئيسيين من التجربة في البحث النفسي :</a:t>
            </a:r>
            <a:r>
              <a:rPr lang="en-US" dirty="0"/>
              <a:t/>
            </a:r>
            <a:br>
              <a:rPr lang="en-US" dirty="0"/>
            </a:br>
            <a:endParaRPr lang="ar-SA" dirty="0"/>
          </a:p>
        </p:txBody>
      </p:sp>
      <p:sp>
        <p:nvSpPr>
          <p:cNvPr id="3" name="عنصر نائب للمحتوى 2"/>
          <p:cNvSpPr>
            <a:spLocks noGrp="1"/>
          </p:cNvSpPr>
          <p:nvPr>
            <p:ph idx="1"/>
          </p:nvPr>
        </p:nvSpPr>
        <p:spPr/>
        <p:txBody>
          <a:bodyPr>
            <a:normAutofit lnSpcReduction="10000"/>
          </a:bodyPr>
          <a:lstStyle/>
          <a:p>
            <a:pPr lvl="0" algn="just">
              <a:buNone/>
            </a:pPr>
            <a:r>
              <a:rPr lang="ar-SA" b="1" dirty="0"/>
              <a:t>(أ) تجربة تقريرية : وتهدف إلى تحديد مستوى القدرات لدى الفرد (أو الأفراد) باستخدام أساليب تجريبية معملية أو عن طريق أعداد مواقف اختباريه معينة ويمكن أن يستخدم في هذه التجارب مشكلات معينه تعطى للمفحوص لكي يحلها ولكن هذه المشكلات تختلف عن تلك التي تتضمنها اختبارات الذكاء والقدرات العقلية عادة من حيث أنها لا تهتم بالنتائج النهائي فقط أو بصحة الإجابة وخطئها فحسب وإنما تصمم بحيث تكشف بدرجة ما عن مسارات تفكير المفحوص أثناء حله لتلك المشكلات سواء كان الحل صحيحاً أم خاطئاً.</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69</a:t>
            </a:fld>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lstStyle/>
          <a:p>
            <a:r>
              <a:rPr lang="ar-SA" b="1" dirty="0"/>
              <a:t>أولاً: المنهج الإحصائي</a:t>
            </a:r>
          </a:p>
        </p:txBody>
      </p:sp>
      <p:sp>
        <p:nvSpPr>
          <p:cNvPr id="3" name="عنصر نائب للمحتوى 2"/>
          <p:cNvSpPr>
            <a:spLocks noGrp="1"/>
          </p:cNvSpPr>
          <p:nvPr>
            <p:ph idx="1"/>
          </p:nvPr>
        </p:nvSpPr>
        <p:spPr/>
        <p:txBody>
          <a:bodyPr/>
          <a:lstStyle/>
          <a:p>
            <a:pPr algn="just"/>
            <a:endParaRPr lang="ar-SA" b="1" dirty="0"/>
          </a:p>
          <a:p>
            <a:pPr algn="just"/>
            <a:r>
              <a:rPr lang="ar-SA" b="1" dirty="0">
                <a:solidFill>
                  <a:srgbClr val="0070C0"/>
                </a:solidFill>
              </a:rPr>
              <a:t>يعتقد علماء النفس الأمريكان والانجليز (ومن يتبع أسلوبهم في البحث) إن منهج دراسة الفروق الفردية في الذكاء, يجب إن يختلف اختلافا جوهريا عن المنهج التجريبي الذي تعتمد عليه الدراسة العلمية بكثير من الظاهرات النفسية الأخرى, مثل الإدراك والتعلم وغيرها.</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a:t>
            </a:fld>
            <a:endParaRPr lang="ar-SA"/>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70</a:t>
            </a:fld>
            <a:endParaRPr lang="ar-SA"/>
          </a:p>
        </p:txBody>
      </p:sp>
      <p:pic>
        <p:nvPicPr>
          <p:cNvPr id="2050" name="كائن 8"/>
          <p:cNvPicPr>
            <a:picLocks noChangeArrowheads="1"/>
          </p:cNvPicPr>
          <p:nvPr/>
        </p:nvPicPr>
        <p:blipFill>
          <a:blip r:embed="rId2"/>
          <a:srcRect l="-3281" t="-2106" r="-2110" b="-568"/>
          <a:stretch>
            <a:fillRect/>
          </a:stretch>
        </p:blipFill>
        <p:spPr bwMode="auto">
          <a:xfrm>
            <a:off x="428596" y="428604"/>
            <a:ext cx="8215370" cy="6072230"/>
          </a:xfrm>
          <a:prstGeom prst="rect">
            <a:avLst/>
          </a:prstGeom>
          <a:noFill/>
          <a:ln w="9525">
            <a:noFill/>
            <a:miter lim="800000"/>
            <a:headEnd/>
            <a:tailEnd/>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a:buNone/>
            </a:pPr>
            <a:r>
              <a:rPr lang="ar-SA" b="1" dirty="0"/>
              <a:t>(ب) تجربة تكوينية أو (مكونة) : ويهدف الباحث من استخدام هذه الطريقة إلى فهم كيف تتكون القدرات العقلية والعوامل التي تؤثر فيها فهو يقوم بإعداد مواقف تجريبية مضبوطة وقد يستخدم جماعات مختلفة بهدف تكوين قدرات معينه دراستها أثناء تكوينها في ضل الشروط التي يوحدها المجرب ويرى كثير من الباحثين أن هذه الطريقة أفضل من غيرها لأنها تمكننا من فهم </a:t>
            </a:r>
            <a:r>
              <a:rPr lang="ar-SA" b="1" dirty="0" err="1"/>
              <a:t>ميكانيزمات</a:t>
            </a:r>
            <a:r>
              <a:rPr lang="ar-SA" b="1" dirty="0"/>
              <a:t> نمو القدرات العقلية.</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71</a:t>
            </a:fld>
            <a:endParaRPr lang="ar-SA"/>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pPr algn="just"/>
            <a:r>
              <a:rPr lang="ar-SA" b="1" dirty="0"/>
              <a:t>والباحث التجريبي يستطيع أن يستفيد من جميع مصادر المعلومات المتاحة له كما يستطيع استخدام مختلف أساليب جمع البيانات فهو يستطيع أن يستخدم الاستبيانات والمناقشات مع المبحوثين لكي يحصل على تقدير ذاتي لقدراتهم كما يستطيع أن يلاحظ نشاطهم ويستطيع أيضا أن يحصل على نتائج تطبيق الاختبارات عليهم وتقدير الآخرين لهم وغير ذلك من الأساليب بما فيها من الأساليب المعملية وبهذا يمكن أن نلخص الفروق بين الملاحظة والتجربة التي يفضلها علماء النفس الروس وبين المنهج الإحصائي الذي يستخدمه علماء النفس الأمريكيين والانجليز في دراسة الذكاء والقدرات في ما يلي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72</a:t>
            </a:fld>
            <a:endParaRPr lang="ar-SA"/>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a:buNone/>
            </a:pPr>
            <a:r>
              <a:rPr lang="ar-SA" b="1" dirty="0"/>
              <a:t>(1) بينما يعتمد المنهج الإحصائي على الاختبارات المقننة في جمع البيانات يفضل علماء النفس السوفيت استخدام أساليب متنوعة لجمع البيانات بما فيها الاختبارات بالإضافة إلي الملاحظة الموضوعية والتجارب المضبوطة وهم بذلك اقرب إلى طرية </a:t>
            </a:r>
            <a:r>
              <a:rPr lang="ar-SA" b="1" dirty="0" err="1"/>
              <a:t>بياجيه</a:t>
            </a:r>
            <a:r>
              <a:rPr lang="ar-SA" b="1" dirty="0"/>
              <a:t> منهم إلى المنهج الإحصائي.</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73</a:t>
            </a:fld>
            <a:endParaRPr lang="ar-SA"/>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a:buNone/>
            </a:pPr>
            <a:r>
              <a:rPr lang="ar-SA" b="1" dirty="0"/>
              <a:t>(2) بينما يركز الباحث باستخدام المنهج الإحصائي على ما يستطيع الفرد عمله أو ما يعرفه فقط متمثلا في عدد من الإجابات الصحيحة على بنود الاختبار نجد أن علماء النفس الروس يتفقون مع </a:t>
            </a:r>
            <a:r>
              <a:rPr lang="ar-SA" b="1" dirty="0" err="1"/>
              <a:t>بياجيه</a:t>
            </a:r>
            <a:r>
              <a:rPr lang="ar-SA" b="1" dirty="0"/>
              <a:t> في الاهتمام بكيفية وصول المفحوص إلى الإجابات سواء كانت هذه الإجابات صحيحة أو خاطئة أي أنهم يركزون على طريقة التفكير </a:t>
            </a:r>
            <a:r>
              <a:rPr lang="ar-SA" b="1" dirty="0" err="1"/>
              <a:t>وميكانيزماته</a:t>
            </a:r>
            <a:r>
              <a:rPr lang="ar-SA" b="1" dirty="0"/>
              <a:t> أكثر من تركيزهم على الناتج النهائي.</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74</a:t>
            </a:fld>
            <a:endParaRPr lang="ar-SA"/>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600200"/>
            <a:ext cx="8229600" cy="4829196"/>
          </a:xfrm>
        </p:spPr>
        <p:txBody>
          <a:bodyPr>
            <a:normAutofit fontScale="92500"/>
          </a:bodyPr>
          <a:lstStyle/>
          <a:p>
            <a:pPr algn="just">
              <a:buNone/>
            </a:pPr>
            <a:r>
              <a:rPr lang="ar-SA" b="1" dirty="0"/>
              <a:t>(3) بينما يعتمد المنهج الإحصائي على تطبيق الاختبارات على عينات ضخمة من الأفراد نجد أن علماء النفس الروس يشبهون </a:t>
            </a:r>
            <a:r>
              <a:rPr lang="ar-SA" b="1" dirty="0" err="1"/>
              <a:t>بياجيه</a:t>
            </a:r>
            <a:r>
              <a:rPr lang="ar-SA" b="1" dirty="0"/>
              <a:t> في عدم الاهتمام بإعداد المفحوصين فعادة ما يجرون ملاحظاتهم وتجاربهم على عينات قلية العدد.</a:t>
            </a:r>
          </a:p>
          <a:p>
            <a:pPr algn="just">
              <a:buNone/>
            </a:pPr>
            <a:r>
              <a:rPr lang="ar-SA" b="1" dirty="0"/>
              <a:t>(4) بينا يهتم الباحث باستخدام المنهج الإحصائي بالتقديرات الكمية وإخضاع ببناته لمعالجات إحصائية معقدة نجد أن الباحثين الروس أميل إلى الاهتمام بالوصف اللفظي التفصيلي لنتائجهم وإيراد بروتوكولات مفصله عن تجاربهم وملاحظاتهم على أنهم يلجئون أحيانا إلى استخدام بعض التحليلات الإحصائية لنتائج الدراسات التجريبية بشكل خاص.</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75</a:t>
            </a:fld>
            <a:endParaRPr lang="ar-SA"/>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buNone/>
            </a:pPr>
            <a:r>
              <a:rPr lang="ar-SA" b="1" dirty="0"/>
              <a:t>(5) بينما يهتم الباحثون في النمو العقلي باستخدام الاختبارات العقلية والمنهج الإحصائي وبتتبع نمو الأفراد دون تدخل منهم في سير هذا النمو وهم في ذلك يتفقون مع جان </a:t>
            </a:r>
            <a:r>
              <a:rPr lang="ar-SA" b="1" dirty="0" err="1"/>
              <a:t>بياجيه</a:t>
            </a:r>
            <a:r>
              <a:rPr lang="ar-SA" b="1" dirty="0"/>
              <a:t> نجد أن علماء النفس السوفيت يحبذون استخدام التجربة التكوينية التي تمثل تدخلا مباشرا من جانب الباحث في سير النمو العقلي.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76</a:t>
            </a:fld>
            <a:endParaRPr lang="ar-SA"/>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a:t> </a:t>
            </a:r>
            <a:r>
              <a:rPr lang="en-US" dirty="0"/>
              <a:t/>
            </a:r>
            <a:br>
              <a:rPr lang="en-US" dirty="0"/>
            </a:br>
            <a:r>
              <a:rPr lang="ar-SA" b="1" dirty="0"/>
              <a:t>تعقيب</a:t>
            </a:r>
            <a:endParaRPr lang="ar-SA" dirty="0"/>
          </a:p>
        </p:txBody>
      </p:sp>
      <p:sp>
        <p:nvSpPr>
          <p:cNvPr id="3" name="عنصر نائب للمحتوى 2"/>
          <p:cNvSpPr>
            <a:spLocks noGrp="1"/>
          </p:cNvSpPr>
          <p:nvPr>
            <p:ph idx="1"/>
          </p:nvPr>
        </p:nvSpPr>
        <p:spPr/>
        <p:txBody>
          <a:bodyPr/>
          <a:lstStyle/>
          <a:p>
            <a:pPr algn="just"/>
            <a:r>
              <a:rPr lang="ar-SA" b="1" dirty="0"/>
              <a:t>على الرغم من ما يبدو من تعارض واختلاف بين طرق البحث السابقة وما يظهر من تناقض في أسسها النظرية فان كثيرا من الباحثين أصبحوا ينظرون إليها ألان نظرة تكامل وتناسق فالدراسة الإحصائية للفروق بين الأفراد في الذكاء لا تغني عن الدراسات التجريبية والملاحظة الموضوعية والعكس صحيح كذلك.</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77</a:t>
            </a:fld>
            <a:endParaRPr lang="ar-SA"/>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بالملاحظة والتجربة يستطيع الباحث التوصل إلى القوانين العامة التي تحكم الظاهرة النفسية وتنطبق على جميع الأفراد، وبالمنهج الإحصائي ندرس الفروق القائمة بين الأفراد والاحتمالات المختلفة التي تنتظم بها هذي الفروق وفي الحالة الأولى يبحث الدارس عن أوجه التشابه وفي الثانية يدرس أوجه الاختلاف.</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78</a:t>
            </a:fld>
            <a:endParaRPr lang="ar-SA"/>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just"/>
            <a:r>
              <a:rPr lang="ar-SA" b="1" dirty="0"/>
              <a:t>الدراسات التجريبية تمد الباحثين في الفروق الفردية بكثير من المواقف التي تستخدم في الاختبارات العقلية فنحن نعلم أن بينيه واضع أول اختبار للذكاء كان عالما تجريبيا واقر إن دراساته التجريبية ساعدته كثيرا في فهم الذكاء ويكفي أن نشير إلى أن التعديلات الأخيرة لاختبار بينيه (1960 - 2003) يتضمن كثيرا من المشكلات العملية.</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79</a:t>
            </a:fld>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8</a:t>
            </a:fld>
            <a:endParaRPr lang="ar-SA"/>
          </a:p>
        </p:txBody>
      </p:sp>
      <p:pic>
        <p:nvPicPr>
          <p:cNvPr id="3074" name="كائن 9"/>
          <p:cNvPicPr>
            <a:picLocks noChangeArrowheads="1"/>
          </p:cNvPicPr>
          <p:nvPr/>
        </p:nvPicPr>
        <p:blipFill>
          <a:blip r:embed="rId2"/>
          <a:srcRect l="-1703" t="-546" r="-449" b="-1910"/>
          <a:stretch>
            <a:fillRect/>
          </a:stretch>
        </p:blipFill>
        <p:spPr bwMode="auto">
          <a:xfrm>
            <a:off x="285720" y="214290"/>
            <a:ext cx="8215370" cy="6415110"/>
          </a:xfrm>
          <a:prstGeom prst="rect">
            <a:avLst/>
          </a:prstGeom>
          <a:noFill/>
          <a:ln w="9525">
            <a:noFill/>
            <a:miter lim="800000"/>
            <a:headEnd/>
            <a:tailEnd/>
          </a:ln>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just"/>
            <a:r>
              <a:rPr lang="ar-SA" b="1" dirty="0"/>
              <a:t>كما أن كثيرا من مشكلات الذاكرة وحل المشكلة وإدراك الأشكال وغيرها لا زالت تستخدم في المعمل وفي استخدام القدرات العقلية كذلك ومن ناحية أخرى أكد ثلاثة من أبرز علماء النفس – وقد كانوا من اشد المعارضين للقياس العقلي – أكدوا في دراسة لهم نشرت عام 1986 الحاجة الماسة إلى إعداد مجموعة من الاختبارات التشخيصية التي يمكن أن تساعد في تحديد أساليب التخلف الدراسي لدى التلاميذ الذين لا يعانون من قصور عقلي واعتبروا ذلك مطلبا حيويا ينبغي أن تتجه نحوه جهود علماء النفس والتربية في روسيا في الوقت الحاضر.</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80</a:t>
            </a:fld>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just"/>
            <a:endParaRPr lang="ar-SA" sz="4000" b="1" dirty="0"/>
          </a:p>
          <a:p>
            <a:pPr algn="just"/>
            <a:r>
              <a:rPr lang="ar-SA" sz="4000" b="1" dirty="0">
                <a:solidFill>
                  <a:srgbClr val="0070C0"/>
                </a:solidFill>
              </a:rPr>
              <a:t>فالمنهج التجريبي يعتمد على دراسة العلاقة بين المتغيرات المستقلة والمتغيرات التابعة أو بين المثيرات والاستجابات.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9</a:t>
            </a:fld>
            <a:endParaRPr lang="ar-SA"/>
          </a:p>
        </p:txBody>
      </p:sp>
    </p:spTree>
  </p:cSld>
  <p:clrMapOvr>
    <a:masterClrMapping/>
  </p:clrMapOvr>
</p:sld>
</file>

<file path=ppt/theme/theme1.xml><?xml version="1.0" encoding="utf-8"?>
<a:theme xmlns:a="http://schemas.openxmlformats.org/drawingml/2006/main" name="سمة Office">
  <a:themeElements>
    <a:clrScheme name="واجهة">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كلاسيكي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TotalTime>
  <Words>4555</Words>
  <Application>Microsoft Office PowerPoint</Application>
  <PresentationFormat>عرض على الشاشة (3:4)‏</PresentationFormat>
  <Paragraphs>189</Paragraphs>
  <Slides>80</Slides>
  <Notes>0</Notes>
  <HiddenSlides>0</HiddenSlides>
  <MMClips>0</MMClips>
  <ScaleCrop>false</ScaleCrop>
  <HeadingPairs>
    <vt:vector size="4" baseType="variant">
      <vt:variant>
        <vt:lpstr>نسق</vt:lpstr>
      </vt:variant>
      <vt:variant>
        <vt:i4>1</vt:i4>
      </vt:variant>
      <vt:variant>
        <vt:lpstr>عناوين الشرائح</vt:lpstr>
      </vt:variant>
      <vt:variant>
        <vt:i4>80</vt:i4>
      </vt:variant>
    </vt:vector>
  </HeadingPairs>
  <TitlesOfParts>
    <vt:vector size="81" baseType="lpstr">
      <vt:lpstr>سمة Office</vt:lpstr>
      <vt:lpstr> بسم الله الرحمن الرحيم  مناهج دراسة القدرات العقلية</vt:lpstr>
      <vt:lpstr>مقدمة</vt:lpstr>
      <vt:lpstr>عرض تقديمي في PowerPoint</vt:lpstr>
      <vt:lpstr>عرض تقديمي في PowerPoint</vt:lpstr>
      <vt:lpstr>عرض تقديمي في PowerPoint</vt:lpstr>
      <vt:lpstr>عرض تقديمي في PowerPoint</vt:lpstr>
      <vt:lpstr>أولاً: المنهج الإحصائي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التحليل العاملي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ثانيا : المنهج الإكلينيكي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ثالثاً: الملاحظة والتجربة  </vt:lpstr>
      <vt:lpstr>عرض تقديمي في PowerPoint</vt:lpstr>
      <vt:lpstr>نقد القياس العقلي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مبادئ منهجية أساسية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الملاحظة والتجربة</vt:lpstr>
      <vt:lpstr>عرض تقديمي في PowerPoint</vt:lpstr>
      <vt:lpstr> الباحثين الروس يميزون بين نوعين رئيسيين من التجربة في البحث النفسي :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تعقيب</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مناهج دراسة القدرات العقلية</dc:title>
  <dc:creator>tahanei1402</dc:creator>
  <cp:lastModifiedBy>Tahanei balahmar</cp:lastModifiedBy>
  <cp:revision>24</cp:revision>
  <dcterms:modified xsi:type="dcterms:W3CDTF">2017-10-30T09:33:15Z</dcterms:modified>
</cp:coreProperties>
</file>