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7" r:id="rId2"/>
    <p:sldId id="274" r:id="rId3"/>
    <p:sldId id="278"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5" r:id="rId18"/>
    <p:sldId id="271" r:id="rId19"/>
    <p:sldId id="272" r:id="rId20"/>
    <p:sldId id="273" r:id="rId21"/>
    <p:sldId id="277" r:id="rId22"/>
    <p:sldId id="276" r:id="rId23"/>
    <p:sldId id="279" r:id="rId2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110" d="100"/>
          <a:sy n="110" d="100"/>
        </p:scale>
        <p:origin x="-164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91F108F0-1796-4E51-8420-B5CFF899221B}" type="datetimeFigureOut">
              <a:rPr lang="ar-SA" smtClean="0"/>
              <a:t>14/01/37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6ADF8ED-CD43-4198-A689-9BEF6F3235CC}" type="slidenum">
              <a:rPr lang="ar-SA" smtClean="0"/>
              <a:t>‹#›</a:t>
            </a:fld>
            <a:endParaRPr lang="ar-SA"/>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91F108F0-1796-4E51-8420-B5CFF899221B}" type="datetimeFigureOut">
              <a:rPr lang="ar-SA" smtClean="0"/>
              <a:t>14/01/37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6ADF8ED-CD43-4198-A689-9BEF6F3235CC}"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91F108F0-1796-4E51-8420-B5CFF899221B}" type="datetimeFigureOut">
              <a:rPr lang="ar-SA" smtClean="0"/>
              <a:t>14/01/37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6ADF8ED-CD43-4198-A689-9BEF6F3235CC}"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91F108F0-1796-4E51-8420-B5CFF899221B}" type="datetimeFigureOut">
              <a:rPr lang="ar-SA" smtClean="0"/>
              <a:t>14/01/37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6ADF8ED-CD43-4198-A689-9BEF6F3235CC}"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1F108F0-1796-4E51-8420-B5CFF899221B}" type="datetimeFigureOut">
              <a:rPr lang="ar-SA" smtClean="0"/>
              <a:t>14/01/37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6ADF8ED-CD43-4198-A689-9BEF6F3235CC}" type="slidenum">
              <a:rPr lang="ar-SA" smtClean="0"/>
              <a:t>‹#›</a:t>
            </a:fld>
            <a:endParaRPr lang="ar-SA"/>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Date Placeholder 4"/>
          <p:cNvSpPr>
            <a:spLocks noGrp="1"/>
          </p:cNvSpPr>
          <p:nvPr>
            <p:ph type="dt" sz="half" idx="10"/>
          </p:nvPr>
        </p:nvSpPr>
        <p:spPr/>
        <p:txBody>
          <a:bodyPr/>
          <a:lstStyle/>
          <a:p>
            <a:fld id="{91F108F0-1796-4E51-8420-B5CFF899221B}" type="datetimeFigureOut">
              <a:rPr lang="ar-SA" smtClean="0"/>
              <a:t>14/01/37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26ADF8ED-CD43-4198-A689-9BEF6F3235CC}"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Date Placeholder 6"/>
          <p:cNvSpPr>
            <a:spLocks noGrp="1"/>
          </p:cNvSpPr>
          <p:nvPr>
            <p:ph type="dt" sz="half" idx="10"/>
          </p:nvPr>
        </p:nvSpPr>
        <p:spPr/>
        <p:txBody>
          <a:bodyPr/>
          <a:lstStyle/>
          <a:p>
            <a:fld id="{91F108F0-1796-4E51-8420-B5CFF899221B}" type="datetimeFigureOut">
              <a:rPr lang="ar-SA" smtClean="0"/>
              <a:t>14/01/37</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26ADF8ED-CD43-4198-A689-9BEF6F3235CC}" type="slidenum">
              <a:rPr lang="ar-SA" smtClean="0"/>
              <a:t>‹#›</a:t>
            </a:fld>
            <a:endParaRPr lang="ar-SA"/>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91F108F0-1796-4E51-8420-B5CFF899221B}" type="datetimeFigureOut">
              <a:rPr lang="ar-SA" smtClean="0"/>
              <a:t>14/01/37</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26ADF8ED-CD43-4198-A689-9BEF6F3235CC}"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F108F0-1796-4E51-8420-B5CFF899221B}" type="datetimeFigureOut">
              <a:rPr lang="ar-SA" smtClean="0"/>
              <a:t>14/01/37</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26ADF8ED-CD43-4198-A689-9BEF6F3235CC}"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ar-SA" smtClean="0"/>
              <a:t>انقر لتحرير نمط العنوان الرئيسي</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91F108F0-1796-4E51-8420-B5CFF899221B}" type="datetimeFigureOut">
              <a:rPr lang="ar-SA" smtClean="0"/>
              <a:t>14/01/37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26ADF8ED-CD43-4198-A689-9BEF6F3235CC}" type="slidenum">
              <a:rPr lang="ar-SA" smtClean="0"/>
              <a:t>‹#›</a:t>
            </a:fld>
            <a:endParaRPr lang="ar-SA"/>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91F108F0-1796-4E51-8420-B5CFF899221B}" type="datetimeFigureOut">
              <a:rPr lang="ar-SA" smtClean="0"/>
              <a:t>14/01/37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26ADF8ED-CD43-4198-A689-9BEF6F3235CC}"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91F108F0-1796-4E51-8420-B5CFF899221B}" type="datetimeFigureOut">
              <a:rPr lang="ar-SA" smtClean="0"/>
              <a:t>14/01/37</a:t>
            </a:fld>
            <a:endParaRPr lang="ar-SA"/>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ar-SA"/>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26ADF8ED-CD43-4198-A689-9BEF6F3235CC}" type="slidenum">
              <a:rPr lang="ar-SA" smtClean="0"/>
              <a:t>‹#›</a:t>
            </a:fld>
            <a:endParaRPr lang="ar-SA"/>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1" eaLnBrk="1" latinLnBrk="0" hangingPunct="1">
        <a:spcBef>
          <a:spcPct val="0"/>
        </a:spcBef>
        <a:buNone/>
        <a:defRPr sz="54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74320" indent="-274320" algn="r" defTabSz="914400" rtl="1"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r" defTabSz="914400" rtl="1"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r" defTabSz="914400" rtl="1"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r" defTabSz="914400" rtl="1"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r" defTabSz="914400" rtl="1"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r" defTabSz="914400" rtl="1"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r" defTabSz="914400" rtl="1"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r" defTabSz="914400" rtl="1"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r" defTabSz="914400" rtl="1"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5.xml"/><Relationship Id="rId4" Type="http://schemas.openxmlformats.org/officeDocument/2006/relationships/image" Target="../media/image5.jpg"/></Relationships>
</file>

<file path=ppt/slides/_rels/slide20.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jpg"/><Relationship Id="rId1" Type="http://schemas.openxmlformats.org/officeDocument/2006/relationships/slideLayout" Target="../slideLayouts/slideLayout4.xml"/><Relationship Id="rId4" Type="http://schemas.openxmlformats.org/officeDocument/2006/relationships/image" Target="../media/image24.jpg"/></Relationships>
</file>

<file path=ppt/slides/_rels/slide22.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5.jp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b="1" dirty="0" smtClean="0"/>
              <a:t>نشأة الثقافة الهابطة والإعلام السلبي</a:t>
            </a:r>
            <a:endParaRPr lang="ar-SA" dirty="0"/>
          </a:p>
        </p:txBody>
      </p:sp>
      <p:pic>
        <p:nvPicPr>
          <p:cNvPr id="5" name="عنصر نائب للصورة 4"/>
          <p:cNvPicPr>
            <a:picLocks noGrp="1" noChangeAspect="1"/>
          </p:cNvPicPr>
          <p:nvPr>
            <p:ph type="pic" idx="1"/>
          </p:nvPr>
        </p:nvPicPr>
        <p:blipFill>
          <a:blip r:embed="rId2">
            <a:extLst>
              <a:ext uri="{28A0092B-C50C-407E-A947-70E740481C1C}">
                <a14:useLocalDpi xmlns:a14="http://schemas.microsoft.com/office/drawing/2010/main" val="0"/>
              </a:ext>
            </a:extLst>
          </a:blip>
          <a:srcRect t="20523" b="20523"/>
          <a:stretch>
            <a:fillRect/>
          </a:stretch>
        </p:blipFill>
        <p:spPr/>
      </p:pic>
      <p:sp>
        <p:nvSpPr>
          <p:cNvPr id="3" name="عنصر نائب للمحتوى 2"/>
          <p:cNvSpPr>
            <a:spLocks noGrp="1"/>
          </p:cNvSpPr>
          <p:nvPr>
            <p:ph type="body" sz="half" idx="2"/>
          </p:nvPr>
        </p:nvSpPr>
        <p:spPr/>
        <p:txBody>
          <a:bodyPr>
            <a:normAutofit/>
          </a:bodyPr>
          <a:lstStyle/>
          <a:p>
            <a:r>
              <a:rPr lang="ar-SA" dirty="0" smtClean="0"/>
              <a:t/>
            </a:r>
            <a:br>
              <a:rPr lang="ar-SA" dirty="0" smtClean="0"/>
            </a:br>
            <a:endParaRPr lang="ar-SA" dirty="0"/>
          </a:p>
        </p:txBody>
      </p:sp>
    </p:spTree>
    <p:extLst>
      <p:ext uri="{BB962C8B-B14F-4D97-AF65-F5344CB8AC3E}">
        <p14:creationId xmlns:p14="http://schemas.microsoft.com/office/powerpoint/2010/main" val="10515908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5"/>
          <p:cNvSpPr>
            <a:spLocks noGrp="1"/>
          </p:cNvSpPr>
          <p:nvPr>
            <p:ph type="title"/>
          </p:nvPr>
        </p:nvSpPr>
        <p:spPr>
          <a:xfrm>
            <a:off x="683568" y="0"/>
            <a:ext cx="8008984" cy="1600200"/>
          </a:xfrm>
        </p:spPr>
        <p:txBody>
          <a:bodyPr>
            <a:normAutofit/>
          </a:bodyPr>
          <a:lstStyle/>
          <a:p>
            <a:pPr algn="ctr"/>
            <a:r>
              <a:rPr lang="ar-SA" sz="4900" dirty="0" smtClean="0"/>
              <a:t>مسؤولية </a:t>
            </a:r>
            <a:r>
              <a:rPr lang="ar-SA" sz="4900" dirty="0"/>
              <a:t>الأنظمة </a:t>
            </a:r>
            <a:r>
              <a:rPr lang="ar-SA" sz="4900" dirty="0" smtClean="0"/>
              <a:t>والقوانين</a:t>
            </a:r>
            <a:endParaRPr lang="ar-SA" dirty="0"/>
          </a:p>
        </p:txBody>
      </p:sp>
      <p:pic>
        <p:nvPicPr>
          <p:cNvPr id="8" name="عنصر نائب للصورة 7"/>
          <p:cNvPicPr>
            <a:picLocks noGrp="1" noChangeAspect="1"/>
          </p:cNvPicPr>
          <p:nvPr>
            <p:ph type="pic" idx="1"/>
          </p:nvPr>
        </p:nvPicPr>
        <p:blipFill>
          <a:blip r:embed="rId2">
            <a:extLst>
              <a:ext uri="{28A0092B-C50C-407E-A947-70E740481C1C}">
                <a14:useLocalDpi xmlns:a14="http://schemas.microsoft.com/office/drawing/2010/main" val="0"/>
              </a:ext>
            </a:extLst>
          </a:blip>
          <a:srcRect t="21160" b="21160"/>
          <a:stretch>
            <a:fillRect/>
          </a:stretch>
        </p:blipFill>
        <p:spPr>
          <a:xfrm>
            <a:off x="5220072" y="1700808"/>
            <a:ext cx="3785552" cy="5085184"/>
          </a:xfrm>
        </p:spPr>
      </p:pic>
      <p:sp>
        <p:nvSpPr>
          <p:cNvPr id="2" name="مستطيل 1"/>
          <p:cNvSpPr/>
          <p:nvPr/>
        </p:nvSpPr>
        <p:spPr>
          <a:xfrm>
            <a:off x="323528" y="2060848"/>
            <a:ext cx="4572000" cy="3970318"/>
          </a:xfrm>
          <a:prstGeom prst="rect">
            <a:avLst/>
          </a:prstGeom>
        </p:spPr>
        <p:txBody>
          <a:bodyPr>
            <a:spAutoFit/>
          </a:bodyPr>
          <a:lstStyle/>
          <a:p>
            <a:r>
              <a:rPr lang="ar-SA" sz="2800" dirty="0">
                <a:latin typeface="Arial" pitchFamily="34" charset="0"/>
                <a:cs typeface="Arial" pitchFamily="34" charset="0"/>
              </a:rPr>
              <a:t>حفل الكثير من دول العالم بالأنظمة والقوانين، التي تحمي المجتمعات من انحرافات بعض وسائل الإعلام، وتتصدى لممارساتها الضارة بالمجتمع، والمؤثرة سلبياً على أفراده، والمنتهكة للقيم الأخلاقية والآداب العامة.</a:t>
            </a:r>
            <a:br>
              <a:rPr lang="ar-SA" sz="2800" dirty="0">
                <a:latin typeface="Arial" pitchFamily="34" charset="0"/>
                <a:cs typeface="Arial" pitchFamily="34" charset="0"/>
              </a:rPr>
            </a:br>
            <a:r>
              <a:rPr lang="ar-SA" sz="2800" dirty="0">
                <a:latin typeface="Arial" pitchFamily="34" charset="0"/>
                <a:cs typeface="Arial" pitchFamily="34" charset="0"/>
              </a:rPr>
              <a:t>وتختلف قوة القانون والنظام من دولة إلى أخرى، وكذلك مدى جدية التطبيق والتنفيذ.</a:t>
            </a:r>
            <a:endParaRPr lang="en-US" sz="2800" dirty="0">
              <a:latin typeface="Arial" pitchFamily="34" charset="0"/>
              <a:cs typeface="Arial" pitchFamily="34" charset="0"/>
            </a:endParaRPr>
          </a:p>
        </p:txBody>
      </p:sp>
    </p:spTree>
    <p:extLst>
      <p:ext uri="{BB962C8B-B14F-4D97-AF65-F5344CB8AC3E}">
        <p14:creationId xmlns:p14="http://schemas.microsoft.com/office/powerpoint/2010/main" val="3801649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idx="4294967295"/>
          </p:nvPr>
        </p:nvSpPr>
        <p:spPr>
          <a:xfrm>
            <a:off x="-396875" y="115888"/>
            <a:ext cx="9540875" cy="1600200"/>
          </a:xfrm>
        </p:spPr>
        <p:txBody>
          <a:bodyPr>
            <a:normAutofit/>
          </a:bodyPr>
          <a:lstStyle/>
          <a:p>
            <a:pPr algn="ctr"/>
            <a:r>
              <a:rPr lang="ar-SA" sz="4400" b="1" dirty="0" smtClean="0"/>
              <a:t>مسؤولية </a:t>
            </a:r>
            <a:r>
              <a:rPr lang="ar-SA" sz="4400" b="1" dirty="0"/>
              <a:t>الأفراد في الحد من الثقافة الهابطة والإعلام </a:t>
            </a:r>
            <a:r>
              <a:rPr lang="ar-SA" sz="4400" b="1" dirty="0" smtClean="0"/>
              <a:t>السلبي</a:t>
            </a:r>
            <a:endParaRPr lang="ar-SA" dirty="0"/>
          </a:p>
        </p:txBody>
      </p:sp>
      <p:pic>
        <p:nvPicPr>
          <p:cNvPr id="6" name="عنصر نائب للصورة 5"/>
          <p:cNvPicPr>
            <a:picLocks noGrp="1" noChangeAspect="1"/>
          </p:cNvPicPr>
          <p:nvPr>
            <p:ph type="pic" idx="4294967295"/>
          </p:nvPr>
        </p:nvPicPr>
        <p:blipFill>
          <a:blip r:embed="rId2">
            <a:extLst>
              <a:ext uri="{28A0092B-C50C-407E-A947-70E740481C1C}">
                <a14:useLocalDpi xmlns:a14="http://schemas.microsoft.com/office/drawing/2010/main" val="0"/>
              </a:ext>
            </a:extLst>
          </a:blip>
          <a:srcRect t="24046" b="24046"/>
          <a:stretch>
            <a:fillRect/>
          </a:stretch>
        </p:blipFill>
        <p:spPr>
          <a:xfrm>
            <a:off x="5561013" y="1989138"/>
            <a:ext cx="3582987" cy="4406900"/>
          </a:xfrm>
        </p:spPr>
      </p:pic>
      <p:sp>
        <p:nvSpPr>
          <p:cNvPr id="2" name="مستطيل 1"/>
          <p:cNvSpPr/>
          <p:nvPr/>
        </p:nvSpPr>
        <p:spPr>
          <a:xfrm>
            <a:off x="683568" y="2132856"/>
            <a:ext cx="4572000" cy="4524315"/>
          </a:xfrm>
          <a:prstGeom prst="rect">
            <a:avLst/>
          </a:prstGeom>
        </p:spPr>
        <p:txBody>
          <a:bodyPr>
            <a:spAutoFit/>
          </a:bodyPr>
          <a:lstStyle/>
          <a:p>
            <a:r>
              <a:rPr lang="ar-SA" sz="2400" dirty="0">
                <a:latin typeface="Arial" pitchFamily="34" charset="0"/>
                <a:cs typeface="Arial" pitchFamily="34" charset="0"/>
              </a:rPr>
              <a:t>للأفراد دور مهم في الحد من الثقافة الهابطة والإعلام السلبي، وذلك من خلال الامتناع عن التعرض لهذه الوسائل، والاتصال الشخصي للأفراد فيما بينهم لتدعيم هذا السلوك، والتواصل الفردي الشخصي عبر وسائل الاتصال، مع ملاك الوسائل الإعلامية والمسؤولين عنها، لتوضيح وجهة النظر في محتوى الثقافة الهابطة، ومضمون الإعلام السلبي، وأن يطالب المشاهدون بحقهم وحق المجتمع في الإنتاج الجيد والإعلام الإيجابي، وحمايتهم وحماية أطفالهم من الإسفاف والابتذال.</a:t>
            </a:r>
            <a:endParaRPr lang="en-US" sz="2400" dirty="0">
              <a:latin typeface="Arial" pitchFamily="34" charset="0"/>
              <a:cs typeface="Arial" pitchFamily="34" charset="0"/>
            </a:endParaRPr>
          </a:p>
        </p:txBody>
      </p:sp>
    </p:spTree>
    <p:extLst>
      <p:ext uri="{BB962C8B-B14F-4D97-AF65-F5344CB8AC3E}">
        <p14:creationId xmlns:p14="http://schemas.microsoft.com/office/powerpoint/2010/main" val="29620391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idx="4294967295"/>
          </p:nvPr>
        </p:nvSpPr>
        <p:spPr>
          <a:xfrm>
            <a:off x="935038" y="0"/>
            <a:ext cx="8208962" cy="1600200"/>
          </a:xfrm>
        </p:spPr>
        <p:txBody>
          <a:bodyPr>
            <a:normAutofit fontScale="90000"/>
          </a:bodyPr>
          <a:lstStyle/>
          <a:p>
            <a:pPr algn="ctr"/>
            <a:r>
              <a:rPr lang="ar-SA" sz="4800" b="1" dirty="0" smtClean="0"/>
              <a:t/>
            </a:r>
            <a:br>
              <a:rPr lang="ar-SA" sz="4800" b="1" dirty="0" smtClean="0"/>
            </a:br>
            <a:r>
              <a:rPr lang="ar-SA" sz="4800" b="1" dirty="0" smtClean="0"/>
              <a:t>مسؤولية </a:t>
            </a:r>
            <a:r>
              <a:rPr lang="ar-SA" sz="4800" b="1" dirty="0"/>
              <a:t>شركات الأقمار </a:t>
            </a:r>
            <a:r>
              <a:rPr lang="ar-SA" sz="4800" b="1" dirty="0" smtClean="0"/>
              <a:t>الصناعية</a:t>
            </a:r>
            <a:endParaRPr lang="ar-SA" sz="4800" dirty="0"/>
          </a:p>
        </p:txBody>
      </p:sp>
      <p:pic>
        <p:nvPicPr>
          <p:cNvPr id="6" name="عنصر نائب للصورة 5"/>
          <p:cNvPicPr>
            <a:picLocks noGrp="1" noChangeAspect="1"/>
          </p:cNvPicPr>
          <p:nvPr>
            <p:ph type="pic" idx="4294967295"/>
          </p:nvPr>
        </p:nvPicPr>
        <p:blipFill>
          <a:blip r:embed="rId2">
            <a:extLst>
              <a:ext uri="{28A0092B-C50C-407E-A947-70E740481C1C}">
                <a14:useLocalDpi xmlns:a14="http://schemas.microsoft.com/office/drawing/2010/main" val="0"/>
              </a:ext>
            </a:extLst>
          </a:blip>
          <a:srcRect t="22641" b="22641"/>
          <a:stretch>
            <a:fillRect/>
          </a:stretch>
        </p:blipFill>
        <p:spPr>
          <a:xfrm>
            <a:off x="5153970" y="1772816"/>
            <a:ext cx="3963987" cy="4221088"/>
          </a:xfrm>
        </p:spPr>
      </p:pic>
      <p:sp>
        <p:nvSpPr>
          <p:cNvPr id="2" name="مستطيل 1"/>
          <p:cNvSpPr/>
          <p:nvPr/>
        </p:nvSpPr>
        <p:spPr>
          <a:xfrm>
            <a:off x="539552" y="2132856"/>
            <a:ext cx="4176464" cy="2677656"/>
          </a:xfrm>
          <a:prstGeom prst="rect">
            <a:avLst/>
          </a:prstGeom>
        </p:spPr>
        <p:txBody>
          <a:bodyPr wrap="square">
            <a:spAutoFit/>
          </a:bodyPr>
          <a:lstStyle/>
          <a:p>
            <a:r>
              <a:rPr lang="ar-SA" sz="2400" dirty="0">
                <a:latin typeface="Arial" pitchFamily="34" charset="0"/>
                <a:cs typeface="Arial" pitchFamily="34" charset="0"/>
              </a:rPr>
              <a:t>إن الشركات التي تقدم الخدمة في الفضاء العربي مطالبة بأن لا تقتصر على تقديم خدمات النقل الفضائي والخدمات المرافقة كجهة تجارية مهنية بحتة، بل لا بد أن تتحمّل جزءاً من مسؤولية المحتوى والمضمون الإعلامي، استناداً على قوانين وأنظمة واضحة ومفصّلة.</a:t>
            </a:r>
            <a:endParaRPr lang="en-US" sz="2400" dirty="0">
              <a:latin typeface="Arial" pitchFamily="34" charset="0"/>
              <a:cs typeface="Arial" pitchFamily="34" charset="0"/>
            </a:endParaRPr>
          </a:p>
        </p:txBody>
      </p:sp>
    </p:spTree>
    <p:extLst>
      <p:ext uri="{BB962C8B-B14F-4D97-AF65-F5344CB8AC3E}">
        <p14:creationId xmlns:p14="http://schemas.microsoft.com/office/powerpoint/2010/main" val="17553305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idx="4294967295"/>
          </p:nvPr>
        </p:nvSpPr>
        <p:spPr>
          <a:xfrm>
            <a:off x="2359025" y="-7938"/>
            <a:ext cx="6784975" cy="1600201"/>
          </a:xfrm>
        </p:spPr>
        <p:txBody>
          <a:bodyPr>
            <a:normAutofit/>
          </a:bodyPr>
          <a:lstStyle/>
          <a:p>
            <a:pPr algn="ctr"/>
            <a:r>
              <a:rPr lang="ar-SA" b="1" dirty="0"/>
              <a:t>مسؤولية </a:t>
            </a:r>
            <a:r>
              <a:rPr lang="ar-SA" b="1" dirty="0" smtClean="0"/>
              <a:t>المعلنين</a:t>
            </a:r>
            <a:endParaRPr lang="ar-SA" dirty="0"/>
          </a:p>
        </p:txBody>
      </p:sp>
      <p:pic>
        <p:nvPicPr>
          <p:cNvPr id="6" name="عنصر نائب للصورة 5"/>
          <p:cNvPicPr>
            <a:picLocks noGrp="1" noChangeAspect="1"/>
          </p:cNvPicPr>
          <p:nvPr>
            <p:ph type="pic" idx="4294967295"/>
          </p:nvPr>
        </p:nvPicPr>
        <p:blipFill>
          <a:blip r:embed="rId2">
            <a:extLst>
              <a:ext uri="{28A0092B-C50C-407E-A947-70E740481C1C}">
                <a14:useLocalDpi xmlns:a14="http://schemas.microsoft.com/office/drawing/2010/main" val="0"/>
              </a:ext>
            </a:extLst>
          </a:blip>
          <a:srcRect l="9596" r="9596"/>
          <a:stretch>
            <a:fillRect/>
          </a:stretch>
        </p:blipFill>
        <p:spPr>
          <a:xfrm>
            <a:off x="5724128" y="1949393"/>
            <a:ext cx="3131840" cy="2895600"/>
          </a:xfrm>
        </p:spPr>
      </p:pic>
      <p:sp>
        <p:nvSpPr>
          <p:cNvPr id="2" name="مستطيل 1"/>
          <p:cNvSpPr/>
          <p:nvPr/>
        </p:nvSpPr>
        <p:spPr>
          <a:xfrm>
            <a:off x="611560" y="1859339"/>
            <a:ext cx="4572000" cy="4893647"/>
          </a:xfrm>
          <a:prstGeom prst="rect">
            <a:avLst/>
          </a:prstGeom>
        </p:spPr>
        <p:txBody>
          <a:bodyPr>
            <a:spAutoFit/>
          </a:bodyPr>
          <a:lstStyle/>
          <a:p>
            <a:r>
              <a:rPr lang="ar-SA" sz="2400" dirty="0">
                <a:latin typeface="Arial" pitchFamily="34" charset="0"/>
                <a:cs typeface="Arial" pitchFamily="34" charset="0"/>
              </a:rPr>
              <a:t>الإعلان بأنواعه المختلفة، وصوره الفنية المتعددة، الظاهرة والمضمرة، يعد أهم مصادر تمويل الإعلام التجاري في الفضاء العربي، وأهم القوى المسيطرة عليه، ويلاحظ الخبراء أن المعلن الأجنبي يسوق للسلع والمنتجات ومعها الأفكار والقيم أحياناً، وذلك لتربية أجيال جديدة «نوعيّة» من المستهلكين، ولذلك يركز على «مضمون معيّن» من الإعلام، يشجع الاستهلاك بلا عقل، ويصنع مناخاً ثقافياً «نوعيّاً»، تكون فيه الجماهير محتلّة بالرغبة في المتعة، والبحث عن اللذة.</a:t>
            </a:r>
          </a:p>
          <a:p>
            <a:r>
              <a:rPr lang="ar-SA" sz="2400" dirty="0">
                <a:latin typeface="Arial" pitchFamily="34" charset="0"/>
                <a:cs typeface="Arial" pitchFamily="34" charset="0"/>
              </a:rPr>
              <a:t/>
            </a:r>
            <a:br>
              <a:rPr lang="ar-SA" sz="2400" dirty="0">
                <a:latin typeface="Arial" pitchFamily="34" charset="0"/>
                <a:cs typeface="Arial" pitchFamily="34" charset="0"/>
              </a:rPr>
            </a:br>
            <a:endParaRPr lang="en-US" sz="2400" dirty="0">
              <a:latin typeface="Arial" pitchFamily="34" charset="0"/>
              <a:cs typeface="Arial" pitchFamily="34" charset="0"/>
            </a:endParaRPr>
          </a:p>
        </p:txBody>
      </p:sp>
    </p:spTree>
    <p:extLst>
      <p:ext uri="{BB962C8B-B14F-4D97-AF65-F5344CB8AC3E}">
        <p14:creationId xmlns:p14="http://schemas.microsoft.com/office/powerpoint/2010/main" val="12623464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idx="4294967295"/>
          </p:nvPr>
        </p:nvSpPr>
        <p:spPr>
          <a:xfrm>
            <a:off x="467545" y="0"/>
            <a:ext cx="8676456" cy="1600200"/>
          </a:xfrm>
        </p:spPr>
        <p:txBody>
          <a:bodyPr>
            <a:normAutofit/>
          </a:bodyPr>
          <a:lstStyle/>
          <a:p>
            <a:pPr algn="ctr"/>
            <a:r>
              <a:rPr lang="ar-SA" sz="4800" b="1" dirty="0"/>
              <a:t>مسؤولية شركات </a:t>
            </a:r>
            <a:r>
              <a:rPr lang="ar-SA" sz="4800" b="1" dirty="0" smtClean="0"/>
              <a:t>الاتصالات</a:t>
            </a:r>
            <a:endParaRPr lang="ar-SA" sz="4800" dirty="0"/>
          </a:p>
        </p:txBody>
      </p:sp>
      <p:pic>
        <p:nvPicPr>
          <p:cNvPr id="6" name="عنصر نائب للصورة 5"/>
          <p:cNvPicPr>
            <a:picLocks noGrp="1" noChangeAspect="1"/>
          </p:cNvPicPr>
          <p:nvPr>
            <p:ph type="pic" idx="4294967295"/>
          </p:nvPr>
        </p:nvPicPr>
        <p:blipFill>
          <a:blip r:embed="rId2">
            <a:extLst>
              <a:ext uri="{28A0092B-C50C-407E-A947-70E740481C1C}">
                <a14:useLocalDpi xmlns:a14="http://schemas.microsoft.com/office/drawing/2010/main" val="0"/>
              </a:ext>
            </a:extLst>
          </a:blip>
          <a:srcRect t="15272" b="15272"/>
          <a:stretch>
            <a:fillRect/>
          </a:stretch>
        </p:blipFill>
        <p:spPr>
          <a:xfrm>
            <a:off x="5148064" y="1916832"/>
            <a:ext cx="3744416" cy="2895600"/>
          </a:xfrm>
        </p:spPr>
      </p:pic>
      <p:sp>
        <p:nvSpPr>
          <p:cNvPr id="3" name="مستطيل 2"/>
          <p:cNvSpPr/>
          <p:nvPr/>
        </p:nvSpPr>
        <p:spPr>
          <a:xfrm>
            <a:off x="323528" y="1700808"/>
            <a:ext cx="4572000" cy="3970318"/>
          </a:xfrm>
          <a:prstGeom prst="rect">
            <a:avLst/>
          </a:prstGeom>
        </p:spPr>
        <p:txBody>
          <a:bodyPr>
            <a:spAutoFit/>
          </a:bodyPr>
          <a:lstStyle/>
          <a:p>
            <a:r>
              <a:rPr lang="ar-SA" sz="2800" dirty="0">
                <a:latin typeface="Arial" pitchFamily="34" charset="0"/>
                <a:cs typeface="Arial" pitchFamily="34" charset="0"/>
              </a:rPr>
              <a:t>هناك العشرات من القنوات التجارية في الفضاء العربي تمثل الإعلام السلبي في أسوأ أشكاله، ولم يكن لها أن تظهر أو تستمر لولا إيراداتها من شركات الاتصالات العربية، من خلال خدماتها التفاعلية، عبر وسائل الاتصالات الثابتة والمتنقلة.</a:t>
            </a:r>
          </a:p>
          <a:p>
            <a:r>
              <a:rPr lang="ar-SA" sz="2800" dirty="0">
                <a:latin typeface="Arial" pitchFamily="34" charset="0"/>
                <a:cs typeface="Arial" pitchFamily="34" charset="0"/>
              </a:rPr>
              <a:t/>
            </a:r>
            <a:br>
              <a:rPr lang="ar-SA" sz="2800" dirty="0">
                <a:latin typeface="Arial" pitchFamily="34" charset="0"/>
                <a:cs typeface="Arial" pitchFamily="34" charset="0"/>
              </a:rPr>
            </a:br>
            <a:endParaRPr lang="en-US" sz="2800" dirty="0">
              <a:latin typeface="Arial" pitchFamily="34" charset="0"/>
              <a:cs typeface="Arial" pitchFamily="34" charset="0"/>
            </a:endParaRPr>
          </a:p>
        </p:txBody>
      </p:sp>
    </p:spTree>
    <p:extLst>
      <p:ext uri="{BB962C8B-B14F-4D97-AF65-F5344CB8AC3E}">
        <p14:creationId xmlns:p14="http://schemas.microsoft.com/office/powerpoint/2010/main" val="41755367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idx="4294967295"/>
          </p:nvPr>
        </p:nvSpPr>
        <p:spPr>
          <a:xfrm>
            <a:off x="1" y="0"/>
            <a:ext cx="9144000" cy="1600200"/>
          </a:xfrm>
        </p:spPr>
        <p:txBody>
          <a:bodyPr>
            <a:normAutofit fontScale="90000"/>
          </a:bodyPr>
          <a:lstStyle/>
          <a:p>
            <a:pPr algn="ctr"/>
            <a:r>
              <a:rPr lang="ar-SA" b="1" dirty="0" smtClean="0"/>
              <a:t>مسؤولية ملاّك وسائل الإعلام</a:t>
            </a:r>
            <a:endParaRPr lang="ar-SA" dirty="0"/>
          </a:p>
        </p:txBody>
      </p:sp>
      <p:pic>
        <p:nvPicPr>
          <p:cNvPr id="6" name="عنصر نائب للصورة 5"/>
          <p:cNvPicPr>
            <a:picLocks noGrp="1" noChangeAspect="1"/>
          </p:cNvPicPr>
          <p:nvPr>
            <p:ph type="pic" idx="4294967295"/>
          </p:nvPr>
        </p:nvPicPr>
        <p:blipFill>
          <a:blip r:embed="rId2">
            <a:extLst>
              <a:ext uri="{28A0092B-C50C-407E-A947-70E740481C1C}">
                <a14:useLocalDpi xmlns:a14="http://schemas.microsoft.com/office/drawing/2010/main" val="0"/>
              </a:ext>
            </a:extLst>
          </a:blip>
          <a:srcRect t="25818" b="25818"/>
          <a:stretch>
            <a:fillRect/>
          </a:stretch>
        </p:blipFill>
        <p:spPr>
          <a:xfrm>
            <a:off x="5652120" y="2132856"/>
            <a:ext cx="3316287" cy="2895600"/>
          </a:xfrm>
        </p:spPr>
      </p:pic>
      <p:sp>
        <p:nvSpPr>
          <p:cNvPr id="8" name="مستطيل 7"/>
          <p:cNvSpPr/>
          <p:nvPr/>
        </p:nvSpPr>
        <p:spPr>
          <a:xfrm>
            <a:off x="539552" y="2132856"/>
            <a:ext cx="4572000" cy="3416320"/>
          </a:xfrm>
          <a:prstGeom prst="rect">
            <a:avLst/>
          </a:prstGeom>
        </p:spPr>
        <p:txBody>
          <a:bodyPr>
            <a:spAutoFit/>
          </a:bodyPr>
          <a:lstStyle/>
          <a:p>
            <a:r>
              <a:rPr lang="ar-SA" sz="2400" dirty="0">
                <a:latin typeface="Arial" pitchFamily="34" charset="0"/>
                <a:cs typeface="Arial" pitchFamily="34" charset="0"/>
              </a:rPr>
              <a:t>من بديهيات الأشياء أن مالك الوسيلة الإعلامية هو الذي يرعاها، ويعتني بها، ويتحمل تكاليفها، وينفق عليها، وهو المستفيد من إيراداتها وعائداتها، وهو الذي يتمتع بأرباحها ومكاسبها، وهو الذي يملك السلطة على إدارتها، لذلك فهو المسؤول الأول عن رسالتها وأهدافها، ومضمونها ومحتواها، وهو المسؤول الأول عن كل آثارها ونتائجها وتأثيراتها على المشاهدين، أفراداً ومجتمعات.</a:t>
            </a:r>
            <a:endParaRPr lang="en-US" sz="2400" dirty="0">
              <a:latin typeface="Arial" pitchFamily="34" charset="0"/>
              <a:cs typeface="Arial" pitchFamily="34" charset="0"/>
            </a:endParaRPr>
          </a:p>
        </p:txBody>
      </p:sp>
    </p:spTree>
    <p:extLst>
      <p:ext uri="{BB962C8B-B14F-4D97-AF65-F5344CB8AC3E}">
        <p14:creationId xmlns:p14="http://schemas.microsoft.com/office/powerpoint/2010/main" val="15970956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idx="4294967295"/>
          </p:nvPr>
        </p:nvSpPr>
        <p:spPr>
          <a:xfrm>
            <a:off x="0" y="4572000"/>
            <a:ext cx="6784975" cy="1600200"/>
          </a:xfrm>
        </p:spPr>
        <p:txBody>
          <a:bodyPr>
            <a:normAutofit/>
          </a:bodyPr>
          <a:lstStyle/>
          <a:p>
            <a:r>
              <a:rPr lang="ar-SA" b="1" dirty="0" smtClean="0"/>
              <a:t>من </a:t>
            </a:r>
            <a:r>
              <a:rPr lang="ar-SA" b="1" dirty="0"/>
              <a:t>يعلق الجرس </a:t>
            </a:r>
            <a:r>
              <a:rPr lang="ar-SA" b="1" dirty="0" smtClean="0"/>
              <a:t>؟</a:t>
            </a:r>
            <a:endParaRPr lang="ar-SA" dirty="0"/>
          </a:p>
        </p:txBody>
      </p:sp>
      <p:sp>
        <p:nvSpPr>
          <p:cNvPr id="7" name="عنصر نائب للمحتوى 6"/>
          <p:cNvSpPr>
            <a:spLocks noGrp="1"/>
          </p:cNvSpPr>
          <p:nvPr>
            <p:ph idx="4294967295"/>
          </p:nvPr>
        </p:nvSpPr>
        <p:spPr>
          <a:xfrm>
            <a:off x="2987824" y="549275"/>
            <a:ext cx="5904656" cy="4824413"/>
          </a:xfrm>
        </p:spPr>
        <p:txBody>
          <a:bodyPr>
            <a:normAutofit fontScale="62500" lnSpcReduction="20000"/>
          </a:bodyPr>
          <a:lstStyle/>
          <a:p>
            <a:pPr marL="0" indent="0">
              <a:buNone/>
            </a:pPr>
            <a:endParaRPr lang="ar-SA" dirty="0"/>
          </a:p>
          <a:p>
            <a:pPr marL="457200" indent="-457200">
              <a:buAutoNum type="arabicPeriod"/>
            </a:pPr>
            <a:r>
              <a:rPr lang="ar-SA" dirty="0" smtClean="0"/>
              <a:t>من </a:t>
            </a:r>
            <a:r>
              <a:rPr lang="ar-SA" dirty="0"/>
              <a:t>الذي يقوم </a:t>
            </a:r>
            <a:r>
              <a:rPr lang="ar-SA" b="1" dirty="0"/>
              <a:t>بتوعية</a:t>
            </a:r>
            <a:r>
              <a:rPr lang="ar-SA" dirty="0"/>
              <a:t> أفراد المجتمع بمخاطر الإعلام السلبي ؟ </a:t>
            </a:r>
            <a:br>
              <a:rPr lang="ar-SA" dirty="0"/>
            </a:br>
            <a:r>
              <a:rPr lang="ar-SA" dirty="0"/>
              <a:t>2. من الذي يقوم </a:t>
            </a:r>
            <a:r>
              <a:rPr lang="ar-SA" b="1" dirty="0"/>
              <a:t>بتثقيف</a:t>
            </a:r>
            <a:r>
              <a:rPr lang="ar-SA" dirty="0"/>
              <a:t> أفراد المجتمع ويعزز لديهم الدافعية لحسن الانتقاء والاختيار ؟ </a:t>
            </a:r>
            <a:br>
              <a:rPr lang="ar-SA" dirty="0"/>
            </a:br>
            <a:r>
              <a:rPr lang="ar-SA" dirty="0"/>
              <a:t>3. من الذي يقوم </a:t>
            </a:r>
            <a:r>
              <a:rPr lang="ar-SA" b="1" dirty="0"/>
              <a:t>بتحفيز مؤسسات المجتمع </a:t>
            </a:r>
            <a:r>
              <a:rPr lang="ar-SA" dirty="0"/>
              <a:t>مثل الأسرة والمدرسة لتفعيل دورها وتحمل مسؤولياتها ؟ </a:t>
            </a:r>
            <a:br>
              <a:rPr lang="ar-SA" dirty="0"/>
            </a:br>
            <a:r>
              <a:rPr lang="ar-SA" dirty="0"/>
              <a:t>4. من الذي يقوم بالعمل على حث الجهات التنظيمية </a:t>
            </a:r>
            <a:r>
              <a:rPr lang="ar-SA" b="1" dirty="0"/>
              <a:t>لإصدار الأنظمة </a:t>
            </a:r>
            <a:r>
              <a:rPr lang="ar-SA" dirty="0"/>
              <a:t>والقوانين، التي تحمي المجتمع من مخاطر الإعلام السلبي، وتفرض مفهوم الحرية المسؤولة على وسائل الإعلام ؟ </a:t>
            </a:r>
            <a:br>
              <a:rPr lang="ar-SA" dirty="0"/>
            </a:br>
            <a:r>
              <a:rPr lang="ar-SA" dirty="0"/>
              <a:t>5. من الذي يقوم </a:t>
            </a:r>
            <a:r>
              <a:rPr lang="ar-SA" b="1" dirty="0"/>
              <a:t>بمتابعة مدى التزام </a:t>
            </a:r>
            <a:r>
              <a:rPr lang="ar-SA" dirty="0"/>
              <a:t>وسائل الإعلام بالأنظمة والقوانين وأخلاقيات الإعلام؟ </a:t>
            </a:r>
            <a:br>
              <a:rPr lang="ar-SA" dirty="0"/>
            </a:br>
            <a:r>
              <a:rPr lang="ar-SA" dirty="0"/>
              <a:t>6. من الذي يقوم </a:t>
            </a:r>
            <a:r>
              <a:rPr lang="ar-SA" b="1" dirty="0"/>
              <a:t>بمخاطبة ملاّك وسائل </a:t>
            </a:r>
            <a:r>
              <a:rPr lang="ar-SA" dirty="0"/>
              <a:t>الإعلام والحوار معهم، للالتزام بالأنظمة والقوانين وأخلاقيات الإعلام ؟ </a:t>
            </a:r>
            <a:br>
              <a:rPr lang="ar-SA" dirty="0"/>
            </a:br>
            <a:r>
              <a:rPr lang="ar-SA" dirty="0"/>
              <a:t>7. من الذي يقوم </a:t>
            </a:r>
            <a:r>
              <a:rPr lang="ar-SA" b="1" dirty="0"/>
              <a:t>بمقاضاة وسائل الإعلام</a:t>
            </a:r>
            <a:r>
              <a:rPr lang="ar-SA" dirty="0"/>
              <a:t> التي تسيء استخدام حرية البث، وتنتهك قيم المجتمع، وترفض الالتزام بمبدأ الحرية المسؤولة ؟ </a:t>
            </a:r>
            <a:br>
              <a:rPr lang="ar-SA" dirty="0"/>
            </a:br>
            <a:r>
              <a:rPr lang="ar-SA" dirty="0"/>
              <a:t>8. من الذي يقوم </a:t>
            </a:r>
            <a:r>
              <a:rPr lang="ar-SA" b="1" dirty="0"/>
              <a:t>بمخاطبة شركات الأقمار </a:t>
            </a:r>
            <a:r>
              <a:rPr lang="ar-SA" dirty="0"/>
              <a:t>الصناعية والمعلنين وشركات الاتصالات والحوار معهم، لدعوتهم للالتزام بالأنظمة والقوانين وأخلاقيات الإعلام، وتذكيرهم بمبدأ المسؤولية الاجتماعية، وأن عليهم واجبات تجاه مجتمعاتهم ؟ </a:t>
            </a:r>
            <a:br>
              <a:rPr lang="ar-SA" dirty="0"/>
            </a:br>
            <a:r>
              <a:rPr lang="ar-SA" dirty="0"/>
              <a:t>9. من الذي يقوم </a:t>
            </a:r>
            <a:r>
              <a:rPr lang="ar-SA" b="1" dirty="0"/>
              <a:t>بمقاضاة المعلنين والشركات </a:t>
            </a:r>
            <a:r>
              <a:rPr lang="ar-SA" dirty="0"/>
              <a:t>التي تستخف بمبدأ المسؤولية الاجتماعية، وتعمل عن عمد بالإضرار بالمجتمع، وانتهاك قيمه، من أجل تحقيق الأرباح واكتساب الأموال على حساب مستقبل المجتمع وأبنائه وبناته؟ </a:t>
            </a:r>
            <a:endParaRPr lang="ar-SA" dirty="0" smtClean="0"/>
          </a:p>
          <a:p>
            <a:pPr marL="0" indent="0">
              <a:buNone/>
            </a:pPr>
            <a:r>
              <a:rPr lang="ar-SA" sz="2900" dirty="0"/>
              <a:t/>
            </a:r>
            <a:br>
              <a:rPr lang="ar-SA" sz="2900" dirty="0"/>
            </a:br>
            <a:r>
              <a:rPr lang="ar-SA" sz="2900" b="1" dirty="0"/>
              <a:t>من الذي يقوم بكل ذلك ؟ </a:t>
            </a:r>
            <a:br>
              <a:rPr lang="ar-SA" sz="2900" b="1" dirty="0"/>
            </a:br>
            <a:r>
              <a:rPr lang="ar-SA" sz="2900" b="1" dirty="0"/>
              <a:t>إنها ببساطة الجمعيات الأهلية المتخصصة بحماية حقوق </a:t>
            </a:r>
            <a:r>
              <a:rPr lang="ar-SA" sz="2900" b="1" dirty="0" smtClean="0"/>
              <a:t>المشاهدين.</a:t>
            </a:r>
            <a:endParaRPr lang="ar-SA" dirty="0"/>
          </a:p>
        </p:txBody>
      </p:sp>
      <p:pic>
        <p:nvPicPr>
          <p:cNvPr id="6" name="صورة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601" y="548680"/>
            <a:ext cx="1944216" cy="4104456"/>
          </a:xfrm>
          <a:prstGeom prst="rect">
            <a:avLst/>
          </a:prstGeom>
        </p:spPr>
      </p:pic>
    </p:spTree>
    <p:extLst>
      <p:ext uri="{BB962C8B-B14F-4D97-AF65-F5344CB8AC3E}">
        <p14:creationId xmlns:p14="http://schemas.microsoft.com/office/powerpoint/2010/main" val="61392536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idx="4294967295"/>
          </p:nvPr>
        </p:nvSpPr>
        <p:spPr>
          <a:xfrm>
            <a:off x="3275856" y="9525"/>
            <a:ext cx="5868144" cy="395139"/>
          </a:xfrm>
        </p:spPr>
        <p:txBody>
          <a:bodyPr>
            <a:normAutofit fontScale="90000"/>
          </a:bodyPr>
          <a:lstStyle/>
          <a:p>
            <a:pPr algn="ctr"/>
            <a:r>
              <a:rPr lang="ar-SA" sz="3200" dirty="0" smtClean="0"/>
              <a:t/>
            </a:r>
            <a:br>
              <a:rPr lang="ar-SA" sz="3200" dirty="0" smtClean="0"/>
            </a:br>
            <a:r>
              <a:rPr lang="ar-SA" sz="3200" dirty="0"/>
              <a:t/>
            </a:r>
            <a:br>
              <a:rPr lang="ar-SA" sz="3200" dirty="0"/>
            </a:br>
            <a:r>
              <a:rPr lang="ar-SA" sz="3200" dirty="0" smtClean="0"/>
              <a:t/>
            </a:r>
            <a:br>
              <a:rPr lang="ar-SA" sz="3200" dirty="0" smtClean="0"/>
            </a:br>
            <a:r>
              <a:rPr lang="ar-SA" sz="3200" dirty="0" smtClean="0"/>
              <a:t>جمعيات </a:t>
            </a:r>
            <a:r>
              <a:rPr lang="ar-SA" sz="3200" dirty="0"/>
              <a:t>حقوق </a:t>
            </a:r>
            <a:r>
              <a:rPr lang="ar-SA" sz="3200" dirty="0" smtClean="0"/>
              <a:t>المشاهدين</a:t>
            </a:r>
            <a:endParaRPr lang="ar-SA" sz="3200" dirty="0"/>
          </a:p>
        </p:txBody>
      </p:sp>
      <p:pic>
        <p:nvPicPr>
          <p:cNvPr id="5" name="عنصر نائب للمحتوى 4"/>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34310" y="5949280"/>
            <a:ext cx="4393673" cy="908719"/>
          </a:xfrm>
        </p:spPr>
      </p:pic>
      <p:sp>
        <p:nvSpPr>
          <p:cNvPr id="3" name="مستطيل 2"/>
          <p:cNvSpPr/>
          <p:nvPr/>
        </p:nvSpPr>
        <p:spPr>
          <a:xfrm>
            <a:off x="287016" y="548680"/>
            <a:ext cx="8605464" cy="5632311"/>
          </a:xfrm>
          <a:prstGeom prst="rect">
            <a:avLst/>
          </a:prstGeom>
        </p:spPr>
        <p:txBody>
          <a:bodyPr wrap="square">
            <a:spAutoFit/>
          </a:bodyPr>
          <a:lstStyle/>
          <a:p>
            <a:r>
              <a:rPr lang="ar-SA" sz="2000" dirty="0" smtClean="0">
                <a:latin typeface="Arial" pitchFamily="34" charset="0"/>
                <a:cs typeface="Arial" pitchFamily="34" charset="0"/>
              </a:rPr>
              <a:t>1. توجد في عدد من دول العالم المتقدمة جمعيات أهلية غير حكومية، تمثل رأي المشاهدين (من أعضائها) فيما تعرضه وسائل الإعلام، وتدافع عن حقوق المجتمع والمشاهدين، خصوصاً فيما يتعلق بحماية القيم والآداب العامة.</a:t>
            </a:r>
            <a:br>
              <a:rPr lang="ar-SA" sz="2000" dirty="0" smtClean="0">
                <a:latin typeface="Arial" pitchFamily="34" charset="0"/>
                <a:cs typeface="Arial" pitchFamily="34" charset="0"/>
              </a:rPr>
            </a:br>
            <a:r>
              <a:rPr lang="ar-SA" sz="2000" dirty="0" smtClean="0">
                <a:latin typeface="Arial" pitchFamily="34" charset="0"/>
                <a:cs typeface="Arial" pitchFamily="34" charset="0"/>
              </a:rPr>
              <a:t>2. تقوم هذه الجمعيات </a:t>
            </a:r>
            <a:r>
              <a:rPr lang="en-US" sz="2000" dirty="0" smtClean="0">
                <a:latin typeface="Arial" pitchFamily="34" charset="0"/>
                <a:cs typeface="Arial" pitchFamily="34" charset="0"/>
              </a:rPr>
              <a:t> </a:t>
            </a:r>
            <a:r>
              <a:rPr lang="ar-SA" sz="2000" dirty="0" smtClean="0">
                <a:latin typeface="Arial" pitchFamily="34" charset="0"/>
                <a:cs typeface="Arial" pitchFamily="34" charset="0"/>
              </a:rPr>
              <a:t>بمخاطبة وسائل الإعلام والمعلنين والحوار معهم، حول انحرافات محددة قد تطرأ على ممارستهم الإعلامية، والمطالبة بتصحيح ذلك الخطأ المحدد، وإيقاف الانحراف المعين. </a:t>
            </a:r>
            <a:br>
              <a:rPr lang="ar-SA" sz="2000" dirty="0" smtClean="0">
                <a:latin typeface="Arial" pitchFamily="34" charset="0"/>
                <a:cs typeface="Arial" pitchFamily="34" charset="0"/>
              </a:rPr>
            </a:br>
            <a:r>
              <a:rPr lang="ar-SA" sz="2000" dirty="0" smtClean="0">
                <a:latin typeface="Arial" pitchFamily="34" charset="0"/>
                <a:cs typeface="Arial" pitchFamily="34" charset="0"/>
              </a:rPr>
              <a:t>3. تقوم تلك الجمعيات الأهلية بتقديم الشكر والثناء للجهات المتجاوبة المتعاونة، وتعلن عن ذلك في مواقعها الإلكترونية باعتبار أن الرجوع عن الخطأ فضيلة. </a:t>
            </a:r>
            <a:br>
              <a:rPr lang="ar-SA" sz="2000" dirty="0" smtClean="0">
                <a:latin typeface="Arial" pitchFamily="34" charset="0"/>
                <a:cs typeface="Arial" pitchFamily="34" charset="0"/>
              </a:rPr>
            </a:br>
            <a:r>
              <a:rPr lang="ar-SA" sz="2000" dirty="0" smtClean="0">
                <a:latin typeface="Arial" pitchFamily="34" charset="0"/>
                <a:cs typeface="Arial" pitchFamily="34" charset="0"/>
              </a:rPr>
              <a:t>4. في حال عدم الوصول إلى نتيجة إيجابية لتصحيح الخطأ، فإن هذه الجمعيات الأهلية ترفع الدعاوي القضائية، ضد وسائل الإعلام المنتهكة للقيم والآداب العامة لدى المحاكم والسلطات المختصة.</a:t>
            </a:r>
            <a:br>
              <a:rPr lang="ar-SA" sz="2000" dirty="0" smtClean="0">
                <a:latin typeface="Arial" pitchFamily="34" charset="0"/>
                <a:cs typeface="Arial" pitchFamily="34" charset="0"/>
              </a:rPr>
            </a:br>
            <a:r>
              <a:rPr lang="ar-SA" sz="2000" dirty="0" smtClean="0">
                <a:latin typeface="Arial" pitchFamily="34" charset="0"/>
                <a:cs typeface="Arial" pitchFamily="34" charset="0"/>
              </a:rPr>
              <a:t>5. تكتسب هذه الجمعيات الأهلية قوتها وتأثيرها من أعضائها المنتسبين إليها، الذي يشعرون بواجبهم تجاه مجتمعاتهم، ومسؤوليتهم في حماية مستقبل أبنائهم.</a:t>
            </a:r>
            <a:br>
              <a:rPr lang="ar-SA" sz="2000" dirty="0" smtClean="0">
                <a:latin typeface="Arial" pitchFamily="34" charset="0"/>
                <a:cs typeface="Arial" pitchFamily="34" charset="0"/>
              </a:rPr>
            </a:br>
            <a:r>
              <a:rPr lang="ar-SA" sz="2000" dirty="0" smtClean="0">
                <a:latin typeface="Arial" pitchFamily="34" charset="0"/>
                <a:cs typeface="Arial" pitchFamily="34" charset="0"/>
              </a:rPr>
              <a:t>6. يكون هؤلاء الأعضاء عادةً من جميع فئات المجتمع خصوصاً الشخصيات العامة، والأكاديميين، والأطباء، والمهندسين، والمعلمين، والمحامين، ورجال الأعمال، والنقابات المهنية، وهم يعلنون عن شخصياتهم، ودعمهم لهذه الجمعيات، وتعاونهم معها، من خلال المناسبات العامة التي تقيمها الجمعيات بين فترة وأخرى. </a:t>
            </a:r>
            <a:br>
              <a:rPr lang="ar-SA" sz="2000" dirty="0" smtClean="0">
                <a:latin typeface="Arial" pitchFamily="34" charset="0"/>
                <a:cs typeface="Arial" pitchFamily="34" charset="0"/>
              </a:rPr>
            </a:br>
            <a:r>
              <a:rPr lang="ar-SA" sz="2000" dirty="0" smtClean="0">
                <a:latin typeface="Arial" pitchFamily="34" charset="0"/>
                <a:cs typeface="Arial" pitchFamily="34" charset="0"/>
              </a:rPr>
              <a:t>7</a:t>
            </a:r>
            <a:r>
              <a:rPr lang="ar-SA" sz="2000" b="1" dirty="0" smtClean="0">
                <a:latin typeface="Arial" pitchFamily="34" charset="0"/>
                <a:cs typeface="Arial" pitchFamily="34" charset="0"/>
              </a:rPr>
              <a:t>. تركّز هذه الجمعيات الأهلية نشاطها عادةً حول قضيتين، وهما: ( إثارة الغرائز الجنسية، والتشجيع على العنف )، لأن هاتين القضيتين تتفق عليها الآراء، بين أتباع الديانات المختلفة، والتيارات السياسية المتناقضة.</a:t>
            </a:r>
            <a:endParaRPr lang="en-US" sz="2000" b="1" dirty="0">
              <a:latin typeface="Arial" pitchFamily="34" charset="0"/>
              <a:cs typeface="Arial" pitchFamily="34" charset="0"/>
            </a:endParaRPr>
          </a:p>
        </p:txBody>
      </p:sp>
    </p:spTree>
    <p:extLst>
      <p:ext uri="{BB962C8B-B14F-4D97-AF65-F5344CB8AC3E}">
        <p14:creationId xmlns:p14="http://schemas.microsoft.com/office/powerpoint/2010/main" val="271647970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899592" y="4509120"/>
            <a:ext cx="7776864" cy="1600200"/>
          </a:xfrm>
        </p:spPr>
        <p:txBody>
          <a:bodyPr>
            <a:normAutofit fontScale="90000"/>
          </a:bodyPr>
          <a:lstStyle/>
          <a:p>
            <a:pPr algn="ctr"/>
            <a:r>
              <a:rPr lang="ar-SA" dirty="0" smtClean="0"/>
              <a:t>نماذج من جمعيات حقوق المشاهدين</a:t>
            </a:r>
            <a:endParaRPr lang="ar-SA" dirty="0"/>
          </a:p>
        </p:txBody>
      </p:sp>
      <p:sp>
        <p:nvSpPr>
          <p:cNvPr id="5" name="عنصر نائب للنص 4"/>
          <p:cNvSpPr>
            <a:spLocks noGrp="1"/>
          </p:cNvSpPr>
          <p:nvPr>
            <p:ph type="body" idx="1"/>
          </p:nvPr>
        </p:nvSpPr>
        <p:spPr/>
        <p:txBody>
          <a:bodyPr/>
          <a:lstStyle/>
          <a:p>
            <a:endParaRPr lang="ar-SA"/>
          </a:p>
        </p:txBody>
      </p:sp>
      <p:sp>
        <p:nvSpPr>
          <p:cNvPr id="3" name="عنصر نائب للمحتوى 2"/>
          <p:cNvSpPr>
            <a:spLocks noGrp="1"/>
          </p:cNvSpPr>
          <p:nvPr>
            <p:ph sz="half" idx="2"/>
          </p:nvPr>
        </p:nvSpPr>
        <p:spPr>
          <a:xfrm>
            <a:off x="758952" y="1677144"/>
            <a:ext cx="3657600" cy="3048000"/>
          </a:xfrm>
        </p:spPr>
        <p:txBody>
          <a:bodyPr>
            <a:normAutofit/>
          </a:bodyPr>
          <a:lstStyle/>
          <a:p>
            <a:pPr marL="0" indent="0" algn="ctr">
              <a:buNone/>
            </a:pPr>
            <a:r>
              <a:rPr lang="ar-SA" dirty="0" smtClean="0"/>
              <a:t>مجلس </a:t>
            </a:r>
            <a:r>
              <a:rPr lang="ar-SA" dirty="0"/>
              <a:t>الآباء لمراقبة التلفزيون في الولايات المتحدة الأمريكية</a:t>
            </a:r>
            <a:br>
              <a:rPr lang="ar-SA" dirty="0"/>
            </a:br>
            <a:r>
              <a:rPr lang="ar-SA" dirty="0"/>
              <a:t>اجعل صوتك مسموعاً!</a:t>
            </a:r>
            <a:br>
              <a:rPr lang="ar-SA" dirty="0"/>
            </a:br>
            <a:r>
              <a:rPr lang="ar-SA" dirty="0"/>
              <a:t>سجّل .. لتحصل على آخر الإجراءات عن طريق البريد الإلكتروني. لماذا؟</a:t>
            </a:r>
            <a:br>
              <a:rPr lang="ar-SA" dirty="0"/>
            </a:br>
            <a:r>
              <a:rPr lang="ar-SA" dirty="0"/>
              <a:t>لأن أطفالنا يشاهدون !.</a:t>
            </a:r>
          </a:p>
        </p:txBody>
      </p:sp>
      <p:sp>
        <p:nvSpPr>
          <p:cNvPr id="6" name="عنصر نائب للنص 5"/>
          <p:cNvSpPr>
            <a:spLocks noGrp="1"/>
          </p:cNvSpPr>
          <p:nvPr>
            <p:ph type="body" sz="quarter" idx="3"/>
          </p:nvPr>
        </p:nvSpPr>
        <p:spPr/>
        <p:txBody>
          <a:bodyPr/>
          <a:lstStyle/>
          <a:p>
            <a:endParaRPr lang="ar-SA"/>
          </a:p>
        </p:txBody>
      </p:sp>
      <p:pic>
        <p:nvPicPr>
          <p:cNvPr id="8" name="عنصر نائب للمحتوى 7"/>
          <p:cNvPicPr>
            <a:picLocks noGrp="1" noChangeAspect="1"/>
          </p:cNvPicPr>
          <p:nvPr>
            <p:ph sz="quarter" idx="4"/>
          </p:nvPr>
        </p:nvPicPr>
        <p:blipFill>
          <a:blip r:embed="rId2">
            <a:extLst>
              <a:ext uri="{28A0092B-C50C-407E-A947-70E740481C1C}">
                <a14:useLocalDpi xmlns:a14="http://schemas.microsoft.com/office/drawing/2010/main" val="0"/>
              </a:ext>
            </a:extLst>
          </a:blip>
          <a:stretch>
            <a:fillRect/>
          </a:stretch>
        </p:blipFill>
        <p:spPr>
          <a:xfrm>
            <a:off x="4716016" y="1340768"/>
            <a:ext cx="3657600" cy="3240360"/>
          </a:xfrm>
        </p:spPr>
      </p:pic>
    </p:spTree>
    <p:extLst>
      <p:ext uri="{BB962C8B-B14F-4D97-AF65-F5344CB8AC3E}">
        <p14:creationId xmlns:p14="http://schemas.microsoft.com/office/powerpoint/2010/main" val="224755417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عنصر نائب للمحتوى 9"/>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758825" y="1556793"/>
            <a:ext cx="3657600" cy="1728192"/>
          </a:xfrm>
        </p:spPr>
      </p:pic>
      <p:sp>
        <p:nvSpPr>
          <p:cNvPr id="7" name="عنصر نائب للنص 6"/>
          <p:cNvSpPr>
            <a:spLocks noGrp="1"/>
          </p:cNvSpPr>
          <p:nvPr>
            <p:ph type="body" sz="quarter" idx="3"/>
          </p:nvPr>
        </p:nvSpPr>
        <p:spPr>
          <a:xfrm>
            <a:off x="1922512" y="3861048"/>
            <a:ext cx="5385792" cy="1800200"/>
          </a:xfrm>
        </p:spPr>
        <p:txBody>
          <a:bodyPr/>
          <a:lstStyle/>
          <a:p>
            <a:pPr algn="ctr"/>
            <a:r>
              <a:rPr lang="ar-SA" sz="2400" dirty="0" smtClean="0"/>
              <a:t>موقع </a:t>
            </a:r>
            <a:r>
              <a:rPr lang="ar-SA" sz="2400" dirty="0"/>
              <a:t>مليون أب</a:t>
            </a:r>
            <a:br>
              <a:rPr lang="ar-SA" sz="2400" dirty="0"/>
            </a:br>
            <a:r>
              <a:rPr lang="ar-SA" sz="2400" dirty="0"/>
              <a:t>موقع عبر الإنترنت ، لمجموعة من الآباء ، هدفه وقف استغلال أطفالنا .</a:t>
            </a:r>
            <a:br>
              <a:rPr lang="ar-SA" sz="2400" dirty="0"/>
            </a:br>
            <a:r>
              <a:rPr lang="ar-SA" sz="2400" dirty="0"/>
              <a:t>وخصوصاً عن طريق الترفيه </a:t>
            </a:r>
            <a:r>
              <a:rPr lang="ar-SA" sz="2400" dirty="0" smtClean="0"/>
              <a:t>الإعلامي (تلفزيون</a:t>
            </a:r>
            <a:r>
              <a:rPr lang="ar-SA" sz="2400" dirty="0"/>
              <a:t>، موسيقى، أفلام ... </a:t>
            </a:r>
            <a:r>
              <a:rPr lang="ar-SA" sz="2400" dirty="0" smtClean="0"/>
              <a:t>إلخ)</a:t>
            </a:r>
            <a:endParaRPr lang="ar-SA" sz="2400" dirty="0"/>
          </a:p>
        </p:txBody>
      </p:sp>
      <p:pic>
        <p:nvPicPr>
          <p:cNvPr id="9" name="عنصر نائب للمحتوى 8"/>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4645025" y="1484784"/>
            <a:ext cx="3657600" cy="1815451"/>
          </a:xfrm>
        </p:spPr>
      </p:pic>
    </p:spTree>
    <p:extLst>
      <p:ext uri="{BB962C8B-B14F-4D97-AF65-F5344CB8AC3E}">
        <p14:creationId xmlns:p14="http://schemas.microsoft.com/office/powerpoint/2010/main" val="6499415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عنصر نائب للمحتوى 10"/>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1330325" y="1628800"/>
            <a:ext cx="2514600" cy="1819275"/>
          </a:xfrm>
        </p:spPr>
      </p:pic>
      <p:pic>
        <p:nvPicPr>
          <p:cNvPr id="10" name="عنصر نائب للمحتوى 9"/>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5211762" y="1556792"/>
            <a:ext cx="2524125" cy="1809750"/>
          </a:xfrm>
        </p:spPr>
      </p:pic>
      <p:pic>
        <p:nvPicPr>
          <p:cNvPr id="12" name="صورة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47864" y="3789040"/>
            <a:ext cx="2483743" cy="1647825"/>
          </a:xfrm>
          <a:prstGeom prst="rect">
            <a:avLst/>
          </a:prstGeom>
        </p:spPr>
      </p:pic>
    </p:spTree>
    <p:extLst>
      <p:ext uri="{BB962C8B-B14F-4D97-AF65-F5344CB8AC3E}">
        <p14:creationId xmlns:p14="http://schemas.microsoft.com/office/powerpoint/2010/main" val="243520819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ar-SA" sz="2000" dirty="0"/>
              <a:t>أحد إعلانات حملة التوعية </a:t>
            </a:r>
            <a:r>
              <a:rPr lang="ar-SA" sz="2000" dirty="0" smtClean="0"/>
              <a:t>بمخاطر </a:t>
            </a:r>
            <a:r>
              <a:rPr lang="ar-SA" sz="2000" dirty="0"/>
              <a:t>الفضائيات الهابطة في دولة الإمارات</a:t>
            </a:r>
            <a:br>
              <a:rPr lang="ar-SA" sz="2000" dirty="0"/>
            </a:br>
            <a:r>
              <a:rPr lang="ar-SA" sz="2000" dirty="0"/>
              <a:t>العربية المتحدة تحت شعار " لا للفضائيات الهابطة " " الإعلام السلبي يهدد</a:t>
            </a:r>
            <a:br>
              <a:rPr lang="ar-SA" sz="2000" dirty="0"/>
            </a:br>
            <a:r>
              <a:rPr lang="ar-SA" sz="2000" dirty="0"/>
              <a:t>الأمن الوطني"، التي نفذت في الأعوام 2005 – 2006 – 2007 م.</a:t>
            </a:r>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28975" y="1133475"/>
            <a:ext cx="2609850" cy="2990850"/>
          </a:xfrm>
        </p:spPr>
      </p:pic>
    </p:spTree>
    <p:extLst>
      <p:ext uri="{BB962C8B-B14F-4D97-AF65-F5344CB8AC3E}">
        <p14:creationId xmlns:p14="http://schemas.microsoft.com/office/powerpoint/2010/main" val="222674827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عنصر نائب للمحتوى 6"/>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562100" y="1921669"/>
            <a:ext cx="2057400" cy="1143000"/>
          </a:xfrm>
        </p:spPr>
      </p:pic>
      <p:sp>
        <p:nvSpPr>
          <p:cNvPr id="6" name="عنصر نائب للمحتوى 5"/>
          <p:cNvSpPr>
            <a:spLocks noGrp="1"/>
          </p:cNvSpPr>
          <p:nvPr>
            <p:ph sz="half" idx="2"/>
          </p:nvPr>
        </p:nvSpPr>
        <p:spPr>
          <a:xfrm>
            <a:off x="4139952" y="548680"/>
            <a:ext cx="4896544" cy="3828249"/>
          </a:xfrm>
        </p:spPr>
        <p:txBody>
          <a:bodyPr>
            <a:normAutofit fontScale="62500" lnSpcReduction="20000"/>
          </a:bodyPr>
          <a:lstStyle/>
          <a:p>
            <a:pPr algn="ctr"/>
            <a:r>
              <a:rPr lang="ar-SA" sz="2500" dirty="0" smtClean="0"/>
              <a:t>تحت </a:t>
            </a:r>
            <a:r>
              <a:rPr lang="ar-SA" sz="2500" dirty="0"/>
              <a:t>شعار "نحو فضاء إعلامي مسؤول" أقيم في دولة قطر منتدى الفضائيات والتحدي</a:t>
            </a:r>
            <a:br>
              <a:rPr lang="ar-SA" sz="2500" dirty="0"/>
            </a:br>
            <a:r>
              <a:rPr lang="ar-SA" sz="2500" dirty="0"/>
              <a:t>القيمي والأخلاقي الذي يواجه الشباب الخليجي ، وذلك في الفترة 2- 3 نوفمبر 2008 م.</a:t>
            </a:r>
            <a:br>
              <a:rPr lang="ar-SA" sz="2500" dirty="0"/>
            </a:br>
            <a:r>
              <a:rPr lang="ar-SA" sz="2500" dirty="0"/>
              <a:t>وقد حضر المنتدى وفود رسمية من جميع الدول الخليجية ، وحظي بحضور واسع</a:t>
            </a:r>
            <a:br>
              <a:rPr lang="ar-SA" sz="2500" dirty="0"/>
            </a:br>
            <a:r>
              <a:rPr lang="ar-SA" sz="2500" dirty="0"/>
              <a:t>النطاق من المتخصصين من داخل الوطن العربي وخارجه ، حيث استمر لمدة يومين</a:t>
            </a:r>
            <a:br>
              <a:rPr lang="ar-SA" sz="2500" dirty="0"/>
            </a:br>
            <a:r>
              <a:rPr lang="ar-SA" sz="2500" dirty="0"/>
              <a:t>تحت رعاية كريمة من صاحبة السمو الشيخة موزة بنت ناصر المسند عقيلة سمو</a:t>
            </a:r>
            <a:br>
              <a:rPr lang="ar-SA" sz="2500" dirty="0"/>
            </a:br>
            <a:r>
              <a:rPr lang="ar-SA" sz="2500" dirty="0"/>
              <a:t>أمير دولة قطر ورئيس المجلس الأعلى لشؤون الأسرة ، التي وجهت رسالة لقادة دول</a:t>
            </a:r>
            <a:br>
              <a:rPr lang="ar-SA" sz="2500" dirty="0"/>
            </a:br>
            <a:r>
              <a:rPr lang="ar-SA" sz="2500" dirty="0"/>
              <a:t>مجلس التعاون بهذا الشأن .</a:t>
            </a:r>
            <a:br>
              <a:rPr lang="ar-SA" sz="2500" dirty="0"/>
            </a:br>
            <a:r>
              <a:rPr lang="ar-SA" sz="2500" dirty="0"/>
              <a:t>وقد خرج المنتدى بنتائج وتوصيات مهمة لعرضها على قادة دول مجلس التعاون</a:t>
            </a:r>
            <a:br>
              <a:rPr lang="ar-SA" sz="2500" dirty="0"/>
            </a:br>
            <a:r>
              <a:rPr lang="ar-SA" sz="2500" dirty="0"/>
              <a:t>الخليجي ، كما صرح بذلك الأمين العام لمجلس التعاون لدول الخليج العربي</a:t>
            </a:r>
            <a:r>
              <a:rPr lang="ar-SA" dirty="0"/>
              <a:t>ة.</a:t>
            </a:r>
          </a:p>
        </p:txBody>
      </p:sp>
      <p:pic>
        <p:nvPicPr>
          <p:cNvPr id="8" name="صورة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560" y="4112950"/>
            <a:ext cx="3419475" cy="1752600"/>
          </a:xfrm>
          <a:prstGeom prst="rect">
            <a:avLst/>
          </a:prstGeom>
        </p:spPr>
      </p:pic>
      <p:pic>
        <p:nvPicPr>
          <p:cNvPr id="9" name="صورة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44008" y="4112950"/>
            <a:ext cx="3419475" cy="1732721"/>
          </a:xfrm>
          <a:prstGeom prst="rect">
            <a:avLst/>
          </a:prstGeom>
        </p:spPr>
      </p:pic>
    </p:spTree>
    <p:extLst>
      <p:ext uri="{BB962C8B-B14F-4D97-AF65-F5344CB8AC3E}">
        <p14:creationId xmlns:p14="http://schemas.microsoft.com/office/powerpoint/2010/main" val="114010730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نص 4"/>
          <p:cNvSpPr>
            <a:spLocks noGrp="1"/>
          </p:cNvSpPr>
          <p:nvPr>
            <p:ph type="body" idx="1"/>
          </p:nvPr>
        </p:nvSpPr>
        <p:spPr/>
        <p:txBody>
          <a:bodyPr/>
          <a:lstStyle/>
          <a:p>
            <a:endParaRPr lang="ar-SA"/>
          </a:p>
        </p:txBody>
      </p:sp>
      <p:pic>
        <p:nvPicPr>
          <p:cNvPr id="10" name="عنصر نائب للمحتوى 9"/>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755576" y="1328738"/>
            <a:ext cx="3672407" cy="4620542"/>
          </a:xfrm>
        </p:spPr>
      </p:pic>
      <p:sp>
        <p:nvSpPr>
          <p:cNvPr id="7" name="عنصر نائب للنص 6"/>
          <p:cNvSpPr>
            <a:spLocks noGrp="1"/>
          </p:cNvSpPr>
          <p:nvPr>
            <p:ph type="body" sz="quarter" idx="3"/>
          </p:nvPr>
        </p:nvSpPr>
        <p:spPr/>
        <p:txBody>
          <a:bodyPr/>
          <a:lstStyle/>
          <a:p>
            <a:endParaRPr lang="ar-SA"/>
          </a:p>
        </p:txBody>
      </p:sp>
      <p:pic>
        <p:nvPicPr>
          <p:cNvPr id="9" name="عنصر نائب للمحتوى 8"/>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4644008" y="1328738"/>
            <a:ext cx="3672407" cy="4620542"/>
          </a:xfrm>
        </p:spPr>
      </p:pic>
    </p:spTree>
    <p:extLst>
      <p:ext uri="{BB962C8B-B14F-4D97-AF65-F5344CB8AC3E}">
        <p14:creationId xmlns:p14="http://schemas.microsoft.com/office/powerpoint/2010/main" val="351174953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251520" y="908720"/>
            <a:ext cx="8640960" cy="3785652"/>
          </a:xfrm>
          <a:prstGeom prst="rect">
            <a:avLst/>
          </a:prstGeom>
        </p:spPr>
        <p:txBody>
          <a:bodyPr wrap="square">
            <a:spAutoFit/>
          </a:bodyPr>
          <a:lstStyle/>
          <a:p>
            <a:pPr marL="571500" indent="-571500">
              <a:buFont typeface="Arial" pitchFamily="34" charset="0"/>
              <a:buChar char="•"/>
            </a:pPr>
            <a:r>
              <a:rPr lang="ar-SA" sz="4000" dirty="0" smtClean="0">
                <a:latin typeface="Arial" pitchFamily="34" charset="0"/>
                <a:cs typeface="Arial" pitchFamily="34" charset="0"/>
              </a:rPr>
              <a:t>اذكري اسم </a:t>
            </a:r>
            <a:r>
              <a:rPr lang="ar-SA" sz="4000" dirty="0">
                <a:latin typeface="Arial" pitchFamily="34" charset="0"/>
                <a:cs typeface="Arial" pitchFamily="34" charset="0"/>
              </a:rPr>
              <a:t>وسيلة إعلامية بعينها </a:t>
            </a:r>
            <a:r>
              <a:rPr lang="ar-SA" sz="4000" dirty="0" smtClean="0">
                <a:latin typeface="Arial" pitchFamily="34" charset="0"/>
                <a:cs typeface="Arial" pitchFamily="34" charset="0"/>
              </a:rPr>
              <a:t>تر</a:t>
            </a:r>
            <a:r>
              <a:rPr lang="ar-SA" sz="4000" dirty="0">
                <a:latin typeface="Arial" pitchFamily="34" charset="0"/>
                <a:cs typeface="Arial" pitchFamily="34" charset="0"/>
              </a:rPr>
              <a:t>ي</a:t>
            </a:r>
            <a:r>
              <a:rPr lang="ar-SA" sz="4000" dirty="0" smtClean="0">
                <a:latin typeface="Arial" pitchFamily="34" charset="0"/>
                <a:cs typeface="Arial" pitchFamily="34" charset="0"/>
              </a:rPr>
              <a:t> </a:t>
            </a:r>
            <a:r>
              <a:rPr lang="ar-SA" sz="4000" dirty="0">
                <a:latin typeface="Arial" pitchFamily="34" charset="0"/>
                <a:cs typeface="Arial" pitchFamily="34" charset="0"/>
              </a:rPr>
              <a:t>من وجهة نظرك أنها جزء من الإعلام السلبي والثقافة الهابطة</a:t>
            </a:r>
            <a:r>
              <a:rPr lang="ar-SA" sz="4000" dirty="0" smtClean="0">
                <a:latin typeface="Arial" pitchFamily="34" charset="0"/>
                <a:cs typeface="Arial" pitchFamily="34" charset="0"/>
              </a:rPr>
              <a:t>.</a:t>
            </a:r>
          </a:p>
          <a:p>
            <a:pPr marL="571500" indent="-571500">
              <a:buFont typeface="Arial" pitchFamily="34" charset="0"/>
              <a:buChar char="•"/>
            </a:pPr>
            <a:r>
              <a:rPr lang="ar-SA" sz="4000" smtClean="0">
                <a:latin typeface="Arial" pitchFamily="34" charset="0"/>
                <a:cs typeface="Arial" pitchFamily="34" charset="0"/>
              </a:rPr>
              <a:t>ولماذا ترينها </a:t>
            </a:r>
            <a:r>
              <a:rPr lang="ar-SA" sz="4000" dirty="0">
                <a:latin typeface="Arial" pitchFamily="34" charset="0"/>
                <a:cs typeface="Arial" pitchFamily="34" charset="0"/>
              </a:rPr>
              <a:t>كذلك </a:t>
            </a:r>
            <a:r>
              <a:rPr lang="ar-SA" sz="4000" dirty="0" smtClean="0">
                <a:latin typeface="Arial" pitchFamily="34" charset="0"/>
                <a:cs typeface="Arial" pitchFamily="34" charset="0"/>
              </a:rPr>
              <a:t>؟</a:t>
            </a:r>
          </a:p>
          <a:p>
            <a:pPr marL="571500" indent="-571500">
              <a:buFont typeface="Arial" pitchFamily="34" charset="0"/>
              <a:buChar char="•"/>
            </a:pPr>
            <a:r>
              <a:rPr lang="ar-SA" sz="4000" dirty="0" smtClean="0">
                <a:latin typeface="Arial" pitchFamily="34" charset="0"/>
                <a:cs typeface="Arial" pitchFamily="34" charset="0"/>
              </a:rPr>
              <a:t>وماذا تقترحين </a:t>
            </a:r>
            <a:r>
              <a:rPr lang="ar-SA" sz="4000" dirty="0">
                <a:latin typeface="Arial" pitchFamily="34" charset="0"/>
                <a:cs typeface="Arial" pitchFamily="34" charset="0"/>
              </a:rPr>
              <a:t>على ملاك الوسيلة لكي يتم إصلاح هذا الانحراف الموجود فيها ؟ </a:t>
            </a:r>
            <a:endParaRPr lang="en-US" sz="4000" dirty="0">
              <a:latin typeface="Arial" pitchFamily="34" charset="0"/>
              <a:cs typeface="Arial" pitchFamily="34" charset="0"/>
            </a:endParaRPr>
          </a:p>
        </p:txBody>
      </p:sp>
    </p:spTree>
    <p:extLst>
      <p:ext uri="{BB962C8B-B14F-4D97-AF65-F5344CB8AC3E}">
        <p14:creationId xmlns:p14="http://schemas.microsoft.com/office/powerpoint/2010/main" val="2021934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عنصر نائب للمحتوى 8"/>
          <p:cNvSpPr>
            <a:spLocks noGrp="1"/>
          </p:cNvSpPr>
          <p:nvPr>
            <p:ph idx="4294967295"/>
          </p:nvPr>
        </p:nvSpPr>
        <p:spPr>
          <a:xfrm>
            <a:off x="179512" y="548680"/>
            <a:ext cx="8568952" cy="5695528"/>
          </a:xfrm>
        </p:spPr>
        <p:txBody>
          <a:bodyPr>
            <a:normAutofit fontScale="92500" lnSpcReduction="20000"/>
          </a:bodyPr>
          <a:lstStyle/>
          <a:p>
            <a:pPr marL="0" indent="0">
              <a:buNone/>
            </a:pPr>
            <a:r>
              <a:rPr lang="ar-SA" dirty="0" smtClean="0"/>
              <a:t>1. وظيفة </a:t>
            </a:r>
            <a:r>
              <a:rPr lang="ar-SA" dirty="0"/>
              <a:t>الترفيه والتسلية من الوظائف الأساسية لوسائل الإعلام، لأن الإنسان بحاجة إلى التغيير، والتنفيس، </a:t>
            </a:r>
            <a:r>
              <a:rPr lang="ar-SA" dirty="0" smtClean="0"/>
              <a:t>والتخلص </a:t>
            </a:r>
            <a:r>
              <a:rPr lang="ar-SA" dirty="0"/>
              <a:t>من الملل والعزلة. </a:t>
            </a:r>
            <a:endParaRPr lang="ar-SA" dirty="0" smtClean="0"/>
          </a:p>
          <a:p>
            <a:pPr marL="0" indent="0">
              <a:buNone/>
            </a:pPr>
            <a:r>
              <a:rPr lang="ar-SA" dirty="0"/>
              <a:t/>
            </a:r>
            <a:br>
              <a:rPr lang="ar-SA" dirty="0"/>
            </a:br>
            <a:r>
              <a:rPr lang="ar-SA" dirty="0"/>
              <a:t>2. نجحت وسائل الإعلام والتلفزيون بشكل خاص، في إشباع هذه الحاجات الإنسانية للترفيه </a:t>
            </a:r>
            <a:r>
              <a:rPr lang="ar-SA" dirty="0" smtClean="0"/>
              <a:t>والتسلية.</a:t>
            </a:r>
          </a:p>
          <a:p>
            <a:pPr marL="0" indent="0">
              <a:buNone/>
            </a:pPr>
            <a:r>
              <a:rPr lang="ar-SA" dirty="0"/>
              <a:t/>
            </a:r>
            <a:br>
              <a:rPr lang="ar-SA" dirty="0"/>
            </a:br>
            <a:r>
              <a:rPr lang="ar-SA" dirty="0"/>
              <a:t>3. نتيجة لذلك ازدهر الاتجاه التجاري في صناعة التلفزيون والقنوات الفضائية، وارتبط ذلك بالمعلنين الباحثين عن أكبر نسبة مشاهدة وتوزيع، وكذلك المعلنين الباحثين عن المضمون الإعلامي الذي يدعم القيم الاستهلاكية</a:t>
            </a:r>
            <a:r>
              <a:rPr lang="ar-SA" dirty="0" smtClean="0"/>
              <a:t>.</a:t>
            </a:r>
          </a:p>
          <a:p>
            <a:pPr marL="0" indent="0">
              <a:buNone/>
            </a:pPr>
            <a:r>
              <a:rPr lang="ar-SA" dirty="0"/>
              <a:t/>
            </a:r>
            <a:br>
              <a:rPr lang="ar-SA" dirty="0"/>
            </a:br>
            <a:r>
              <a:rPr lang="ar-SA" dirty="0"/>
              <a:t>4. مع كثرة القنوات الفضائية التجارية، واشتداد المنافسة فيما بينها لتحقيق الأرباح، من خلال الإعلانات </a:t>
            </a:r>
            <a:r>
              <a:rPr lang="ar-SA" dirty="0" smtClean="0"/>
              <a:t>والرعايات </a:t>
            </a:r>
            <a:r>
              <a:rPr lang="ar-SA" dirty="0"/>
              <a:t>والخدمات التفاعلية وغيرها، فقد أدى ذلك إلى أن تقوم بعض القنوات الفضائية التجارية بالتنافس والتزاحم لتقديم المادة المثيرة المغرية، الخارجة عن المألوف، مهما تكن هابطة وسلبية. </a:t>
            </a:r>
            <a:endParaRPr lang="ar-SA" dirty="0" smtClean="0"/>
          </a:p>
          <a:p>
            <a:pPr marL="0" indent="0">
              <a:buNone/>
            </a:pPr>
            <a:r>
              <a:rPr lang="ar-SA" dirty="0"/>
              <a:t/>
            </a:r>
            <a:br>
              <a:rPr lang="ar-SA" dirty="0"/>
            </a:br>
            <a:r>
              <a:rPr lang="ar-SA" dirty="0"/>
              <a:t>5. هذا الوضع التنافسي المحموم بين ملاك بعض القنوات الفضائية التجارية أدى إلى اختراق قيم المجتمعات، والتضحية بأخلاقيات الإعلام، وانتهاك معاييره المهنية، وسوء استخدام حرية البث، والتجاهل التام للمسؤولية الاجتماعية لوسائل الإعلام.</a:t>
            </a:r>
            <a:endParaRPr lang="en-US" dirty="0"/>
          </a:p>
        </p:txBody>
      </p:sp>
    </p:spTree>
    <p:extLst>
      <p:ext uri="{BB962C8B-B14F-4D97-AF65-F5344CB8AC3E}">
        <p14:creationId xmlns:p14="http://schemas.microsoft.com/office/powerpoint/2010/main" val="20470248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1174576" y="460648"/>
            <a:ext cx="6781800" cy="1600200"/>
          </a:xfrm>
        </p:spPr>
        <p:txBody>
          <a:bodyPr>
            <a:noAutofit/>
          </a:bodyPr>
          <a:lstStyle/>
          <a:p>
            <a:pPr algn="ctr"/>
            <a:r>
              <a:rPr lang="ar-SA" sz="4000" b="1" dirty="0" smtClean="0"/>
              <a:t>نتائج </a:t>
            </a:r>
            <a:r>
              <a:rPr lang="ar-SA" sz="4000" b="1" dirty="0"/>
              <a:t>انتشار الثقافة الهابطة والإعلام </a:t>
            </a:r>
            <a:r>
              <a:rPr lang="ar-SA" sz="4000" b="1" dirty="0" smtClean="0"/>
              <a:t>السلبي</a:t>
            </a:r>
            <a:endParaRPr lang="ar-SA" sz="4000" dirty="0"/>
          </a:p>
        </p:txBody>
      </p:sp>
      <p:sp>
        <p:nvSpPr>
          <p:cNvPr id="3" name="عنصر نائب للمحتوى 2"/>
          <p:cNvSpPr>
            <a:spLocks noGrp="1"/>
          </p:cNvSpPr>
          <p:nvPr>
            <p:ph idx="1"/>
          </p:nvPr>
        </p:nvSpPr>
        <p:spPr>
          <a:xfrm>
            <a:off x="323528" y="2132856"/>
            <a:ext cx="8424936" cy="4176464"/>
          </a:xfrm>
        </p:spPr>
        <p:txBody>
          <a:bodyPr>
            <a:normAutofit fontScale="92500"/>
          </a:bodyPr>
          <a:lstStyle/>
          <a:p>
            <a:pPr marL="0" indent="0">
              <a:buNone/>
            </a:pPr>
            <a:endParaRPr lang="en-US" sz="2800" b="1" u="sng" dirty="0" smtClean="0">
              <a:solidFill>
                <a:schemeClr val="accent1"/>
              </a:solidFill>
            </a:endParaRPr>
          </a:p>
          <a:p>
            <a:pPr marL="0" indent="0">
              <a:buNone/>
            </a:pPr>
            <a:r>
              <a:rPr lang="ar-SA" sz="2800" b="1" u="sng" dirty="0" smtClean="0">
                <a:solidFill>
                  <a:schemeClr val="accent1"/>
                </a:solidFill>
              </a:rPr>
              <a:t>نتائج </a:t>
            </a:r>
            <a:r>
              <a:rPr lang="ar-SA" sz="2800" b="1" u="sng" dirty="0">
                <a:solidFill>
                  <a:schemeClr val="accent1"/>
                </a:solidFill>
              </a:rPr>
              <a:t>انتشار الثقافة الهابطة والإعلام السلبي </a:t>
            </a:r>
            <a:r>
              <a:rPr lang="ar-SA" sz="2800" b="1" u="sng" dirty="0" smtClean="0">
                <a:solidFill>
                  <a:schemeClr val="accent1"/>
                </a:solidFill>
              </a:rPr>
              <a:t>:</a:t>
            </a:r>
            <a:r>
              <a:rPr lang="ar-SA" sz="2800" b="1" u="sng" dirty="0">
                <a:solidFill>
                  <a:schemeClr val="accent1"/>
                </a:solidFill>
              </a:rPr>
              <a:t> </a:t>
            </a:r>
            <a:r>
              <a:rPr lang="ar-SA" dirty="0"/>
              <a:t/>
            </a:r>
            <a:br>
              <a:rPr lang="ar-SA" dirty="0"/>
            </a:br>
            <a:r>
              <a:rPr lang="ar-SA" dirty="0"/>
              <a:t>1. </a:t>
            </a:r>
            <a:r>
              <a:rPr lang="ar-SA" b="1" dirty="0"/>
              <a:t>خلخلة</a:t>
            </a:r>
            <a:r>
              <a:rPr lang="ar-SA" dirty="0"/>
              <a:t> فكر المجتمعات وقيمها ونسيجها </a:t>
            </a:r>
            <a:r>
              <a:rPr lang="ar-SA" dirty="0" smtClean="0"/>
              <a:t>المترابط.</a:t>
            </a:r>
          </a:p>
          <a:p>
            <a:pPr marL="0" indent="0">
              <a:buNone/>
            </a:pPr>
            <a:r>
              <a:rPr lang="ar-SA" dirty="0" smtClean="0"/>
              <a:t>2</a:t>
            </a:r>
            <a:r>
              <a:rPr lang="ar-SA" dirty="0"/>
              <a:t>. </a:t>
            </a:r>
            <a:r>
              <a:rPr lang="ar-SA" b="1" dirty="0"/>
              <a:t>تقليل</a:t>
            </a:r>
            <a:r>
              <a:rPr lang="ar-SA" dirty="0"/>
              <a:t> قدرة الإنسان على أن يبذل جهداً عقلياً منظماً لتطوير نفسه وبناء ذاته، وتطوير مجتمعه. </a:t>
            </a:r>
            <a:br>
              <a:rPr lang="ar-SA" dirty="0"/>
            </a:br>
            <a:r>
              <a:rPr lang="ar-SA" dirty="0"/>
              <a:t>3. </a:t>
            </a:r>
            <a:r>
              <a:rPr lang="ar-SA" b="1" dirty="0"/>
              <a:t>استنزاف</a:t>
            </a:r>
            <a:r>
              <a:rPr lang="ar-SA" dirty="0"/>
              <a:t> أوقات الشباب </a:t>
            </a:r>
            <a:r>
              <a:rPr lang="ar-SA" dirty="0" smtClean="0"/>
              <a:t>وطاقاتهم.</a:t>
            </a:r>
            <a:r>
              <a:rPr lang="ar-SA" dirty="0"/>
              <a:t/>
            </a:r>
            <a:br>
              <a:rPr lang="ar-SA" dirty="0"/>
            </a:br>
            <a:r>
              <a:rPr lang="ar-SA" dirty="0"/>
              <a:t>4. </a:t>
            </a:r>
            <a:r>
              <a:rPr lang="ar-SA" b="1" dirty="0"/>
              <a:t>استغلال</a:t>
            </a:r>
            <a:r>
              <a:rPr lang="ar-SA" dirty="0"/>
              <a:t> الموارد المالية </a:t>
            </a:r>
            <a:r>
              <a:rPr lang="ar-SA" dirty="0" smtClean="0"/>
              <a:t>للمشاهدين.</a:t>
            </a:r>
            <a:r>
              <a:rPr lang="ar-SA" dirty="0"/>
              <a:t/>
            </a:r>
            <a:br>
              <a:rPr lang="ar-SA" dirty="0"/>
            </a:br>
            <a:r>
              <a:rPr lang="ar-SA" dirty="0"/>
              <a:t>5. </a:t>
            </a:r>
            <a:r>
              <a:rPr lang="ar-SA" b="1" dirty="0"/>
              <a:t>تحويل</a:t>
            </a:r>
            <a:r>
              <a:rPr lang="ar-SA" dirty="0"/>
              <a:t> الشباب العربي إلى مستهلكين شديدي الولاء للجوانب السلبية في الثقافات </a:t>
            </a:r>
            <a:r>
              <a:rPr lang="ar-SA" dirty="0" smtClean="0"/>
              <a:t>الأجنبية.</a:t>
            </a:r>
            <a:r>
              <a:rPr lang="ar-SA" dirty="0"/>
              <a:t/>
            </a:r>
            <a:br>
              <a:rPr lang="ar-SA" dirty="0"/>
            </a:br>
            <a:r>
              <a:rPr lang="ar-SA" dirty="0"/>
              <a:t>6. </a:t>
            </a:r>
            <a:r>
              <a:rPr lang="ar-SA" b="1" dirty="0"/>
              <a:t>تغيير</a:t>
            </a:r>
            <a:r>
              <a:rPr lang="ar-SA" dirty="0"/>
              <a:t> وتبديل وقلب المفاهيم، وتزييفها أمام </a:t>
            </a:r>
            <a:r>
              <a:rPr lang="ar-SA" dirty="0" smtClean="0"/>
              <a:t>المشاهدين.</a:t>
            </a:r>
            <a:r>
              <a:rPr lang="ar-SA" dirty="0"/>
              <a:t/>
            </a:r>
            <a:br>
              <a:rPr lang="ar-SA" dirty="0"/>
            </a:br>
            <a:r>
              <a:rPr lang="ar-SA" dirty="0"/>
              <a:t>7. </a:t>
            </a:r>
            <a:r>
              <a:rPr lang="ar-SA" b="1" dirty="0"/>
              <a:t>إثارة</a:t>
            </a:r>
            <a:r>
              <a:rPr lang="ar-SA" dirty="0"/>
              <a:t> الغرائز الجنسية، وتشجيع انتشار الرذيلة، والترويج لشرب الخمور، وتناول المسكرات، وتعاطي </a:t>
            </a:r>
            <a:r>
              <a:rPr lang="ar-SA" dirty="0" smtClean="0"/>
              <a:t>المخدرات.</a:t>
            </a:r>
            <a:endParaRPr lang="ar-SA" dirty="0"/>
          </a:p>
          <a:p>
            <a:endParaRPr lang="ar-SA" dirty="0"/>
          </a:p>
        </p:txBody>
      </p:sp>
    </p:spTree>
    <p:extLst>
      <p:ext uri="{BB962C8B-B14F-4D97-AF65-F5344CB8AC3E}">
        <p14:creationId xmlns:p14="http://schemas.microsoft.com/office/powerpoint/2010/main" val="24040236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762000" y="3276600"/>
            <a:ext cx="7543800" cy="1088504"/>
          </a:xfrm>
        </p:spPr>
        <p:txBody>
          <a:bodyPr>
            <a:noAutofit/>
          </a:bodyPr>
          <a:lstStyle/>
          <a:p>
            <a:pPr algn="ctr"/>
            <a:r>
              <a:rPr lang="ar-SA" sz="4000" b="1" dirty="0" smtClean="0"/>
              <a:t>الانترنت</a:t>
            </a:r>
            <a:r>
              <a:rPr lang="ar-SA" sz="4000" b="1" dirty="0"/>
              <a:t>.. والقنوات الهابطة في الفضاء </a:t>
            </a:r>
            <a:r>
              <a:rPr lang="ar-SA" sz="4000" b="1" dirty="0" smtClean="0"/>
              <a:t>العربي</a:t>
            </a:r>
            <a:endParaRPr lang="ar-SA" sz="4000" dirty="0"/>
          </a:p>
        </p:txBody>
      </p:sp>
      <p:sp>
        <p:nvSpPr>
          <p:cNvPr id="2" name="عنصر نائب للنص 1"/>
          <p:cNvSpPr>
            <a:spLocks noGrp="1"/>
          </p:cNvSpPr>
          <p:nvPr>
            <p:ph type="body" idx="1"/>
          </p:nvPr>
        </p:nvSpPr>
        <p:spPr>
          <a:xfrm>
            <a:off x="762000" y="4509120"/>
            <a:ext cx="8130480" cy="2016224"/>
          </a:xfrm>
        </p:spPr>
        <p:txBody>
          <a:bodyPr>
            <a:noAutofit/>
          </a:bodyPr>
          <a:lstStyle/>
          <a:p>
            <a:r>
              <a:rPr lang="ar-SA" sz="2000" dirty="0">
                <a:latin typeface="Arial" pitchFamily="34" charset="0"/>
                <a:cs typeface="Arial" pitchFamily="34" charset="0"/>
              </a:rPr>
              <a:t>حاول البعض التقليل من خطورة الثقافة الهابطة والإعلام السلبي في الفضاء العربي مشيراً إلى شبكة الانترنت والجوانب الإباحية فيها، وهذا نوع من التضليل، وذلك بصرف الأنظار عن القضية محور النقاش، وتحويلها إلى قضية أخرى، وهو مثل من يقلّل من خطورة جريمة السرقة والسطو المسلح، ويدعو إلى عدم الاهتمام بمكافحتها، بسبب وجود جرائم القتل وسفك الدماء !! ؟؟.</a:t>
            </a:r>
            <a:endParaRPr lang="en-US" sz="2000" dirty="0">
              <a:latin typeface="Arial" pitchFamily="34" charset="0"/>
              <a:cs typeface="Arial" pitchFamily="34" charset="0"/>
            </a:endParaRPr>
          </a:p>
        </p:txBody>
      </p:sp>
      <p:pic>
        <p:nvPicPr>
          <p:cNvPr id="7" name="عنصر نائب للصورة 6"/>
          <p:cNvPicPr>
            <a:picLocks noGrp="1" noChangeAspect="1"/>
          </p:cNvPicPr>
          <p:nvPr>
            <p:ph type="pic" idx="4294967295"/>
          </p:nvPr>
        </p:nvPicPr>
        <p:blipFill>
          <a:blip r:embed="rId2">
            <a:extLst>
              <a:ext uri="{28A0092B-C50C-407E-A947-70E740481C1C}">
                <a14:useLocalDpi xmlns:a14="http://schemas.microsoft.com/office/drawing/2010/main" val="0"/>
              </a:ext>
            </a:extLst>
          </a:blip>
          <a:srcRect t="26343" b="26343"/>
          <a:stretch>
            <a:fillRect/>
          </a:stretch>
        </p:blipFill>
        <p:spPr>
          <a:xfrm>
            <a:off x="539552" y="2526"/>
            <a:ext cx="7903840" cy="3066434"/>
          </a:xfrm>
        </p:spPr>
      </p:pic>
    </p:spTree>
    <p:extLst>
      <p:ext uri="{BB962C8B-B14F-4D97-AF65-F5344CB8AC3E}">
        <p14:creationId xmlns:p14="http://schemas.microsoft.com/office/powerpoint/2010/main" val="29043580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idx="4294967295"/>
          </p:nvPr>
        </p:nvSpPr>
        <p:spPr>
          <a:xfrm>
            <a:off x="0" y="0"/>
            <a:ext cx="8532440" cy="980728"/>
          </a:xfrm>
        </p:spPr>
        <p:txBody>
          <a:bodyPr>
            <a:noAutofit/>
          </a:bodyPr>
          <a:lstStyle/>
          <a:p>
            <a:pPr algn="ctr"/>
            <a:r>
              <a:rPr lang="ar-SA" sz="3200" b="1" dirty="0" smtClean="0"/>
              <a:t>دور </a:t>
            </a:r>
            <a:r>
              <a:rPr lang="ar-SA" sz="3200" b="1" dirty="0"/>
              <a:t>الإعلام السلبي في الانحراف </a:t>
            </a:r>
            <a:r>
              <a:rPr lang="ar-SA" sz="3200" b="1" dirty="0" smtClean="0"/>
              <a:t>الأخلاقي</a:t>
            </a:r>
            <a:endParaRPr lang="ar-SA" sz="3200" dirty="0"/>
          </a:p>
        </p:txBody>
      </p:sp>
      <p:sp>
        <p:nvSpPr>
          <p:cNvPr id="3" name="عنصر نائب للمحتوى 2"/>
          <p:cNvSpPr>
            <a:spLocks noGrp="1"/>
          </p:cNvSpPr>
          <p:nvPr>
            <p:ph idx="4294967295"/>
          </p:nvPr>
        </p:nvSpPr>
        <p:spPr>
          <a:xfrm>
            <a:off x="467544" y="1196752"/>
            <a:ext cx="8353425" cy="5410895"/>
          </a:xfrm>
        </p:spPr>
        <p:txBody>
          <a:bodyPr>
            <a:noAutofit/>
          </a:bodyPr>
          <a:lstStyle/>
          <a:p>
            <a:r>
              <a:rPr lang="ar-SA" sz="2000" dirty="0" smtClean="0">
                <a:solidFill>
                  <a:srgbClr val="00B050"/>
                </a:solidFill>
                <a:latin typeface="Arial" pitchFamily="34" charset="0"/>
                <a:cs typeface="Arial" pitchFamily="34" charset="0"/>
              </a:rPr>
              <a:t>1</a:t>
            </a:r>
            <a:r>
              <a:rPr lang="ar-SA" sz="2000" dirty="0">
                <a:solidFill>
                  <a:srgbClr val="00B050"/>
                </a:solidFill>
                <a:latin typeface="Arial" pitchFamily="34" charset="0"/>
                <a:cs typeface="Arial" pitchFamily="34" charset="0"/>
              </a:rPr>
              <a:t>. هل الإعلام السلبي في الفضاء العربي هو سبب (وجود) </a:t>
            </a:r>
            <a:r>
              <a:rPr lang="ar-SA" sz="2000" dirty="0" smtClean="0">
                <a:solidFill>
                  <a:srgbClr val="00B050"/>
                </a:solidFill>
                <a:latin typeface="Arial" pitchFamily="34" charset="0"/>
                <a:cs typeface="Arial" pitchFamily="34" charset="0"/>
              </a:rPr>
              <a:t>الانحراف </a:t>
            </a:r>
            <a:r>
              <a:rPr lang="ar-SA" sz="2000" dirty="0">
                <a:solidFill>
                  <a:srgbClr val="00B050"/>
                </a:solidFill>
                <a:latin typeface="Arial" pitchFamily="34" charset="0"/>
                <a:cs typeface="Arial" pitchFamily="34" charset="0"/>
              </a:rPr>
              <a:t>الأخلاقي والسلوكي </a:t>
            </a:r>
            <a:r>
              <a:rPr lang="ar-SA" sz="2000" dirty="0" smtClean="0">
                <a:solidFill>
                  <a:srgbClr val="00B050"/>
                </a:solidFill>
                <a:latin typeface="Arial" pitchFamily="34" charset="0"/>
                <a:cs typeface="Arial" pitchFamily="34" charset="0"/>
              </a:rPr>
              <a:t>والفكري؟</a:t>
            </a:r>
          </a:p>
          <a:p>
            <a:r>
              <a:rPr lang="ar-SA" sz="2000" dirty="0" smtClean="0">
                <a:latin typeface="Arial" pitchFamily="34" charset="0"/>
                <a:cs typeface="Arial" pitchFamily="34" charset="0"/>
              </a:rPr>
              <a:t>الجواب (لا)</a:t>
            </a:r>
            <a:r>
              <a:rPr lang="ar-SA" sz="2000" dirty="0">
                <a:latin typeface="Arial" pitchFamily="34" charset="0"/>
                <a:cs typeface="Arial" pitchFamily="34" charset="0"/>
              </a:rPr>
              <a:t/>
            </a:r>
            <a:br>
              <a:rPr lang="ar-SA" sz="2000" dirty="0">
                <a:latin typeface="Arial" pitchFamily="34" charset="0"/>
                <a:cs typeface="Arial" pitchFamily="34" charset="0"/>
              </a:rPr>
            </a:br>
            <a:r>
              <a:rPr lang="ar-SA" sz="2000" dirty="0">
                <a:latin typeface="Arial" pitchFamily="34" charset="0"/>
                <a:cs typeface="Arial" pitchFamily="34" charset="0"/>
              </a:rPr>
              <a:t>لأن الانحراف بأنواعه (كان موجوداً) في كل زمان ومكان منذ فجر التاريخ، وقبل اختراع أي وسيلة إعلامية. </a:t>
            </a:r>
            <a:br>
              <a:rPr lang="ar-SA" sz="2000" dirty="0">
                <a:latin typeface="Arial" pitchFamily="34" charset="0"/>
                <a:cs typeface="Arial" pitchFamily="34" charset="0"/>
              </a:rPr>
            </a:br>
            <a:r>
              <a:rPr lang="ar-SA" sz="2000" dirty="0" smtClean="0">
                <a:solidFill>
                  <a:srgbClr val="00B050"/>
                </a:solidFill>
                <a:latin typeface="Arial" pitchFamily="34" charset="0"/>
                <a:cs typeface="Arial" pitchFamily="34" charset="0"/>
              </a:rPr>
              <a:t>2</a:t>
            </a:r>
            <a:r>
              <a:rPr lang="ar-SA" sz="2000" dirty="0">
                <a:solidFill>
                  <a:srgbClr val="00B050"/>
                </a:solidFill>
                <a:latin typeface="Arial" pitchFamily="34" charset="0"/>
                <a:cs typeface="Arial" pitchFamily="34" charset="0"/>
              </a:rPr>
              <a:t>. إذن لماذا نوجّه الاتهام إلى الإعلام السلبي في مسألة الانحراف الأخلاقي وغيره؟ </a:t>
            </a:r>
            <a:r>
              <a:rPr lang="ar-SA" sz="2000" dirty="0">
                <a:latin typeface="Arial" pitchFamily="34" charset="0"/>
                <a:cs typeface="Arial" pitchFamily="34" charset="0"/>
              </a:rPr>
              <a:t/>
            </a:r>
            <a:br>
              <a:rPr lang="ar-SA" sz="2000" dirty="0">
                <a:latin typeface="Arial" pitchFamily="34" charset="0"/>
                <a:cs typeface="Arial" pitchFamily="34" charset="0"/>
              </a:rPr>
            </a:br>
            <a:r>
              <a:rPr lang="ar-SA" sz="2000" dirty="0" smtClean="0">
                <a:latin typeface="Arial" pitchFamily="34" charset="0"/>
                <a:cs typeface="Arial" pitchFamily="34" charset="0"/>
              </a:rPr>
              <a:t>لأن </a:t>
            </a:r>
            <a:r>
              <a:rPr lang="ar-SA" sz="2000" dirty="0">
                <a:latin typeface="Arial" pitchFamily="34" charset="0"/>
                <a:cs typeface="Arial" pitchFamily="34" charset="0"/>
              </a:rPr>
              <a:t>الإعلام السلبي هو الذي ( نشر ) الانحرافات الأخلاقية على أوسع نطاق بعد أن كانت محدودة.</a:t>
            </a:r>
            <a:br>
              <a:rPr lang="ar-SA" sz="2000" dirty="0">
                <a:latin typeface="Arial" pitchFamily="34" charset="0"/>
                <a:cs typeface="Arial" pitchFamily="34" charset="0"/>
              </a:rPr>
            </a:br>
            <a:r>
              <a:rPr lang="ar-SA" sz="2000" dirty="0">
                <a:latin typeface="Arial" pitchFamily="34" charset="0"/>
                <a:cs typeface="Arial" pitchFamily="34" charset="0"/>
              </a:rPr>
              <a:t>• لأن الإعلام السلبي هو الذي (أوصل) الانحرافات الأخلاقية إلى كل بيت حتى يشاهدها الكبار والصغار.</a:t>
            </a:r>
            <a:br>
              <a:rPr lang="ar-SA" sz="2000" dirty="0">
                <a:latin typeface="Arial" pitchFamily="34" charset="0"/>
                <a:cs typeface="Arial" pitchFamily="34" charset="0"/>
              </a:rPr>
            </a:br>
            <a:r>
              <a:rPr lang="ar-SA" sz="2000" dirty="0">
                <a:latin typeface="Arial" pitchFamily="34" charset="0"/>
                <a:cs typeface="Arial" pitchFamily="34" charset="0"/>
              </a:rPr>
              <a:t>• لأن الإعلام السلبي هو الذي ( </a:t>
            </a:r>
            <a:r>
              <a:rPr lang="ar-SA" sz="2000" dirty="0" smtClean="0">
                <a:latin typeface="Arial" pitchFamily="34" charset="0"/>
                <a:cs typeface="Arial" pitchFamily="34" charset="0"/>
              </a:rPr>
              <a:t>يربي) </a:t>
            </a:r>
            <a:r>
              <a:rPr lang="ar-SA" sz="2000" dirty="0">
                <a:latin typeface="Arial" pitchFamily="34" charset="0"/>
                <a:cs typeface="Arial" pitchFamily="34" charset="0"/>
              </a:rPr>
              <a:t>المشاهدين على تقبل الانحراف والاعتياد عليه. </a:t>
            </a:r>
            <a:br>
              <a:rPr lang="ar-SA" sz="2000" dirty="0">
                <a:latin typeface="Arial" pitchFamily="34" charset="0"/>
                <a:cs typeface="Arial" pitchFamily="34" charset="0"/>
              </a:rPr>
            </a:br>
            <a:r>
              <a:rPr lang="ar-SA" sz="2000" dirty="0">
                <a:latin typeface="Arial" pitchFamily="34" charset="0"/>
                <a:cs typeface="Arial" pitchFamily="34" charset="0"/>
              </a:rPr>
              <a:t>• لأن الإعلام السلبي هو الذي ( </a:t>
            </a:r>
            <a:r>
              <a:rPr lang="ar-SA" sz="2000" dirty="0" smtClean="0">
                <a:latin typeface="Arial" pitchFamily="34" charset="0"/>
                <a:cs typeface="Arial" pitchFamily="34" charset="0"/>
              </a:rPr>
              <a:t>يزين </a:t>
            </a:r>
            <a:r>
              <a:rPr lang="ar-SA" sz="2000" dirty="0">
                <a:latin typeface="Arial" pitchFamily="34" charset="0"/>
                <a:cs typeface="Arial" pitchFamily="34" charset="0"/>
              </a:rPr>
              <a:t>) الانحراف ويقدمه في صورة شهية ومغرية. </a:t>
            </a:r>
            <a:br>
              <a:rPr lang="ar-SA" sz="2000" dirty="0">
                <a:latin typeface="Arial" pitchFamily="34" charset="0"/>
                <a:cs typeface="Arial" pitchFamily="34" charset="0"/>
              </a:rPr>
            </a:br>
            <a:r>
              <a:rPr lang="ar-SA" sz="2000" dirty="0">
                <a:latin typeface="Arial" pitchFamily="34" charset="0"/>
                <a:cs typeface="Arial" pitchFamily="34" charset="0"/>
              </a:rPr>
              <a:t>• لأن الإعلام السلبي هو الذي (يثير) الدوافع والمحفزات لممارسة </a:t>
            </a:r>
            <a:r>
              <a:rPr lang="ar-SA" sz="2000" dirty="0" smtClean="0">
                <a:latin typeface="Arial" pitchFamily="34" charset="0"/>
                <a:cs typeface="Arial" pitchFamily="34" charset="0"/>
              </a:rPr>
              <a:t>الانحراف.</a:t>
            </a:r>
          </a:p>
        </p:txBody>
      </p:sp>
    </p:spTree>
    <p:extLst>
      <p:ext uri="{BB962C8B-B14F-4D97-AF65-F5344CB8AC3E}">
        <p14:creationId xmlns:p14="http://schemas.microsoft.com/office/powerpoint/2010/main" val="30785070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idx="4294967295"/>
          </p:nvPr>
        </p:nvSpPr>
        <p:spPr>
          <a:xfrm>
            <a:off x="2359025" y="3644900"/>
            <a:ext cx="6784975" cy="2592388"/>
          </a:xfrm>
        </p:spPr>
        <p:txBody>
          <a:bodyPr>
            <a:noAutofit/>
          </a:bodyPr>
          <a:lstStyle/>
          <a:p>
            <a:pPr marL="457200" indent="-457200">
              <a:buFont typeface="Arial" pitchFamily="34" charset="0"/>
              <a:buChar char="•"/>
            </a:pPr>
            <a:r>
              <a:rPr lang="ar-SA" sz="3200" b="1" dirty="0" smtClean="0"/>
              <a:t/>
            </a:r>
            <a:br>
              <a:rPr lang="ar-SA" sz="3200" b="1" dirty="0" smtClean="0"/>
            </a:br>
            <a:r>
              <a:rPr lang="ar-SA" sz="3200" b="1" dirty="0"/>
              <a:t/>
            </a:r>
            <a:br>
              <a:rPr lang="ar-SA" sz="3200" b="1" dirty="0"/>
            </a:br>
            <a:r>
              <a:rPr lang="ar-SA" sz="3200" b="1" dirty="0" smtClean="0"/>
              <a:t/>
            </a:r>
            <a:br>
              <a:rPr lang="ar-SA" sz="3200" b="1" dirty="0" smtClean="0"/>
            </a:br>
            <a:r>
              <a:rPr lang="ar-SA" sz="3200" b="1" dirty="0"/>
              <a:t/>
            </a:r>
            <a:br>
              <a:rPr lang="ar-SA" sz="3200" b="1" dirty="0"/>
            </a:br>
            <a:r>
              <a:rPr lang="ar-SA" sz="3200" b="1" dirty="0" smtClean="0"/>
              <a:t/>
            </a:r>
            <a:br>
              <a:rPr lang="ar-SA" sz="3200" b="1" dirty="0" smtClean="0"/>
            </a:br>
            <a:r>
              <a:rPr lang="ar-SA" sz="3200" b="1" dirty="0"/>
              <a:t/>
            </a:r>
            <a:br>
              <a:rPr lang="ar-SA" sz="3200" b="1" dirty="0"/>
            </a:br>
            <a:r>
              <a:rPr lang="ar-SA" sz="3200" b="1" dirty="0" smtClean="0"/>
              <a:t/>
            </a:r>
            <a:br>
              <a:rPr lang="ar-SA" sz="3200" b="1" dirty="0" smtClean="0"/>
            </a:br>
            <a:r>
              <a:rPr lang="ar-SA" sz="3200" b="1" dirty="0"/>
              <a:t/>
            </a:r>
            <a:br>
              <a:rPr lang="ar-SA" sz="3200" b="1" dirty="0"/>
            </a:br>
            <a:r>
              <a:rPr lang="ar-SA" sz="3200" b="1" dirty="0" smtClean="0"/>
              <a:t>ما </a:t>
            </a:r>
            <a:r>
              <a:rPr lang="ar-SA" sz="3200" b="1" dirty="0"/>
              <a:t>هو الحل </a:t>
            </a:r>
            <a:r>
              <a:rPr lang="ar-SA" sz="3200" b="1" dirty="0" smtClean="0"/>
              <a:t>؟.</a:t>
            </a:r>
            <a:br>
              <a:rPr lang="ar-SA" sz="3200" b="1" dirty="0" smtClean="0"/>
            </a:br>
            <a:r>
              <a:rPr lang="ar-SA" sz="3200" dirty="0" smtClean="0"/>
              <a:t/>
            </a:r>
            <a:br>
              <a:rPr lang="ar-SA" sz="3200" dirty="0" smtClean="0"/>
            </a:br>
            <a:r>
              <a:rPr lang="ar-SA" sz="3200" dirty="0" smtClean="0"/>
              <a:t>الحل </a:t>
            </a:r>
            <a:r>
              <a:rPr lang="ar-SA" sz="3200" dirty="0"/>
              <a:t>أن يتحمل الجميع المسؤولية.</a:t>
            </a:r>
            <a:br>
              <a:rPr lang="ar-SA" sz="3200" dirty="0"/>
            </a:br>
            <a:r>
              <a:rPr lang="ar-SA" sz="3200" dirty="0"/>
              <a:t/>
            </a:r>
            <a:br>
              <a:rPr lang="ar-SA" sz="3200" dirty="0"/>
            </a:br>
            <a:endParaRPr lang="ar-SA" sz="3200" dirty="0"/>
          </a:p>
        </p:txBody>
      </p:sp>
      <p:pic>
        <p:nvPicPr>
          <p:cNvPr id="7" name="عنصر نائب للصورة 6"/>
          <p:cNvPicPr>
            <a:picLocks noGrp="1" noChangeAspect="1"/>
          </p:cNvPicPr>
          <p:nvPr>
            <p:ph type="pic" idx="4294967295"/>
          </p:nvPr>
        </p:nvPicPr>
        <p:blipFill>
          <a:blip r:embed="rId2">
            <a:extLst>
              <a:ext uri="{28A0092B-C50C-407E-A947-70E740481C1C}">
                <a14:useLocalDpi xmlns:a14="http://schemas.microsoft.com/office/drawing/2010/main" val="0"/>
              </a:ext>
            </a:extLst>
          </a:blip>
          <a:srcRect t="23711" b="23711"/>
          <a:stretch>
            <a:fillRect/>
          </a:stretch>
        </p:blipFill>
        <p:spPr>
          <a:xfrm>
            <a:off x="0" y="-4763"/>
            <a:ext cx="7543800" cy="3476626"/>
          </a:xfrm>
        </p:spPr>
      </p:pic>
    </p:spTree>
    <p:extLst>
      <p:ext uri="{BB962C8B-B14F-4D97-AF65-F5344CB8AC3E}">
        <p14:creationId xmlns:p14="http://schemas.microsoft.com/office/powerpoint/2010/main" val="1059256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idx="4294967295"/>
          </p:nvPr>
        </p:nvSpPr>
        <p:spPr>
          <a:xfrm>
            <a:off x="0" y="473075"/>
            <a:ext cx="7410450" cy="1600200"/>
          </a:xfrm>
        </p:spPr>
        <p:txBody>
          <a:bodyPr>
            <a:normAutofit fontScale="90000"/>
          </a:bodyPr>
          <a:lstStyle/>
          <a:p>
            <a:pPr algn="ctr"/>
            <a:r>
              <a:rPr lang="ar-SA" b="1" dirty="0" smtClean="0"/>
              <a:t>مسؤولية </a:t>
            </a:r>
            <a:r>
              <a:rPr lang="ar-SA" b="1" dirty="0"/>
              <a:t>المشاهد في </a:t>
            </a:r>
            <a:r>
              <a:rPr lang="ar-SA" b="1" dirty="0" smtClean="0"/>
              <a:t>الانتقاء</a:t>
            </a:r>
            <a:endParaRPr lang="ar-SA" dirty="0"/>
          </a:p>
        </p:txBody>
      </p:sp>
      <p:pic>
        <p:nvPicPr>
          <p:cNvPr id="6" name="صورة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00192" y="1988840"/>
            <a:ext cx="2619375" cy="4104456"/>
          </a:xfrm>
          <a:prstGeom prst="rect">
            <a:avLst/>
          </a:prstGeom>
        </p:spPr>
      </p:pic>
      <p:sp>
        <p:nvSpPr>
          <p:cNvPr id="2" name="مستطيل 1"/>
          <p:cNvSpPr/>
          <p:nvPr/>
        </p:nvSpPr>
        <p:spPr>
          <a:xfrm>
            <a:off x="539552" y="2274838"/>
            <a:ext cx="5256584" cy="3539430"/>
          </a:xfrm>
          <a:prstGeom prst="rect">
            <a:avLst/>
          </a:prstGeom>
        </p:spPr>
        <p:txBody>
          <a:bodyPr wrap="square">
            <a:spAutoFit/>
          </a:bodyPr>
          <a:lstStyle/>
          <a:p>
            <a:r>
              <a:rPr lang="ar-SA" sz="2800" dirty="0">
                <a:latin typeface="Arial" pitchFamily="34" charset="0"/>
                <a:cs typeface="Arial" pitchFamily="34" charset="0"/>
              </a:rPr>
              <a:t>إ</a:t>
            </a:r>
            <a:r>
              <a:rPr lang="ar-SA" sz="2800" dirty="0" smtClean="0">
                <a:latin typeface="Arial" pitchFamily="34" charset="0"/>
                <a:cs typeface="Arial" pitchFamily="34" charset="0"/>
              </a:rPr>
              <a:t>ن </a:t>
            </a:r>
            <a:r>
              <a:rPr lang="ar-SA" sz="2800" dirty="0">
                <a:latin typeface="Arial" pitchFamily="34" charset="0"/>
                <a:cs typeface="Arial" pitchFamily="34" charset="0"/>
              </a:rPr>
              <a:t>المشاهد هو الذي يختار الوسيلة الإعلامية، وهو الذي يختار المضمون الذي يتعرض له، ويؤثر فيه، ويتفاعل معه، ويشبع احتياجاته. </a:t>
            </a:r>
            <a:br>
              <a:rPr lang="ar-SA" sz="2800" dirty="0">
                <a:latin typeface="Arial" pitchFamily="34" charset="0"/>
                <a:cs typeface="Arial" pitchFamily="34" charset="0"/>
              </a:rPr>
            </a:br>
            <a:r>
              <a:rPr lang="ar-SA" sz="2800" dirty="0">
                <a:latin typeface="Arial" pitchFamily="34" charset="0"/>
                <a:cs typeface="Arial" pitchFamily="34" charset="0"/>
              </a:rPr>
              <a:t>فكلما كان المشاهد واعياً استطاع أن يمارس انتقائية ناجحة ومثمرة، فينتقي المضمون الإعلامي الإيجابي الذي يتعرض له ويتابعه.</a:t>
            </a:r>
          </a:p>
          <a:p>
            <a:r>
              <a:rPr lang="ar-SA" sz="2800" dirty="0">
                <a:latin typeface="Arial" pitchFamily="34" charset="0"/>
                <a:cs typeface="Arial" pitchFamily="34" charset="0"/>
              </a:rPr>
              <a:t/>
            </a:r>
            <a:br>
              <a:rPr lang="ar-SA" sz="2800" dirty="0">
                <a:latin typeface="Arial" pitchFamily="34" charset="0"/>
                <a:cs typeface="Arial" pitchFamily="34" charset="0"/>
              </a:rPr>
            </a:br>
            <a:endParaRPr lang="en-US" sz="2800" dirty="0">
              <a:latin typeface="Arial" pitchFamily="34" charset="0"/>
              <a:cs typeface="Arial" pitchFamily="34" charset="0"/>
            </a:endParaRPr>
          </a:p>
        </p:txBody>
      </p:sp>
    </p:spTree>
    <p:extLst>
      <p:ext uri="{BB962C8B-B14F-4D97-AF65-F5344CB8AC3E}">
        <p14:creationId xmlns:p14="http://schemas.microsoft.com/office/powerpoint/2010/main" val="1600579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idx="4294967295"/>
          </p:nvPr>
        </p:nvSpPr>
        <p:spPr>
          <a:xfrm>
            <a:off x="0" y="333375"/>
            <a:ext cx="7124700" cy="1600200"/>
          </a:xfrm>
        </p:spPr>
        <p:txBody>
          <a:bodyPr>
            <a:noAutofit/>
          </a:bodyPr>
          <a:lstStyle/>
          <a:p>
            <a:pPr algn="ctr"/>
            <a:r>
              <a:rPr lang="ar-SA" sz="4400" b="1" dirty="0" smtClean="0"/>
              <a:t>مسؤولية </a:t>
            </a:r>
            <a:r>
              <a:rPr lang="ar-SA" sz="4400" b="1" dirty="0"/>
              <a:t>مؤسسات </a:t>
            </a:r>
            <a:r>
              <a:rPr lang="ar-SA" sz="4400" b="1" dirty="0" smtClean="0"/>
              <a:t>المجتمع</a:t>
            </a:r>
            <a:endParaRPr lang="ar-SA" sz="4400" dirty="0"/>
          </a:p>
        </p:txBody>
      </p:sp>
      <p:pic>
        <p:nvPicPr>
          <p:cNvPr id="6" name="عنصر نائب للصورة 5"/>
          <p:cNvPicPr>
            <a:picLocks noGrp="1" noChangeAspect="1"/>
          </p:cNvPicPr>
          <p:nvPr>
            <p:ph type="pic" idx="4294967295"/>
          </p:nvPr>
        </p:nvPicPr>
        <p:blipFill>
          <a:blip r:embed="rId2">
            <a:extLst>
              <a:ext uri="{28A0092B-C50C-407E-A947-70E740481C1C}">
                <a14:useLocalDpi xmlns:a14="http://schemas.microsoft.com/office/drawing/2010/main" val="0"/>
              </a:ext>
            </a:extLst>
          </a:blip>
          <a:srcRect t="31562" b="31562"/>
          <a:stretch>
            <a:fillRect/>
          </a:stretch>
        </p:blipFill>
        <p:spPr>
          <a:xfrm>
            <a:off x="5867400" y="1268413"/>
            <a:ext cx="3276600" cy="4700587"/>
          </a:xfrm>
        </p:spPr>
      </p:pic>
      <p:sp>
        <p:nvSpPr>
          <p:cNvPr id="2" name="مستطيل 1"/>
          <p:cNvSpPr/>
          <p:nvPr/>
        </p:nvSpPr>
        <p:spPr>
          <a:xfrm>
            <a:off x="827584" y="2274838"/>
            <a:ext cx="4572000" cy="5563831"/>
          </a:xfrm>
          <a:prstGeom prst="rect">
            <a:avLst/>
          </a:prstGeom>
        </p:spPr>
        <p:txBody>
          <a:bodyPr>
            <a:spAutoFit/>
          </a:bodyPr>
          <a:lstStyle/>
          <a:p>
            <a:pPr>
              <a:lnSpc>
                <a:spcPct val="150000"/>
              </a:lnSpc>
            </a:pPr>
            <a:r>
              <a:rPr lang="ar-SA" sz="2400" dirty="0">
                <a:latin typeface="Arial" pitchFamily="34" charset="0"/>
                <a:cs typeface="Arial" pitchFamily="34" charset="0"/>
              </a:rPr>
              <a:t>للأسرة والمدرسة والمجتمع دور مهم في بناء الوعي لدى أفراد المجتمع، وبخاصة الأطفال والشباب، لصقل مهارات التلقي، والتعامل الناجح مع وسائل الإعلام، وتكوين رؤية تربوية ناضجة، للتمييز بين السلبي والإيجابي، والمفيد والضار، ثم ترسيخ مفهوم الرقابة الذاتية، وتعزير الثقة بالذات.</a:t>
            </a:r>
          </a:p>
          <a:p>
            <a:pPr>
              <a:lnSpc>
                <a:spcPct val="150000"/>
              </a:lnSpc>
            </a:pPr>
            <a:r>
              <a:rPr lang="ar-SA" sz="2400" dirty="0">
                <a:latin typeface="Arial" pitchFamily="34" charset="0"/>
                <a:cs typeface="Arial" pitchFamily="34" charset="0"/>
              </a:rPr>
              <a:t/>
            </a:r>
            <a:br>
              <a:rPr lang="ar-SA" sz="2400" dirty="0">
                <a:latin typeface="Arial" pitchFamily="34" charset="0"/>
                <a:cs typeface="Arial" pitchFamily="34" charset="0"/>
              </a:rPr>
            </a:br>
            <a:r>
              <a:rPr lang="ar-SA" sz="2400" dirty="0">
                <a:latin typeface="Arial" pitchFamily="34" charset="0"/>
                <a:cs typeface="Arial" pitchFamily="34" charset="0"/>
              </a:rPr>
              <a:t/>
            </a:r>
            <a:br>
              <a:rPr lang="ar-SA" sz="2400" dirty="0">
                <a:latin typeface="Arial" pitchFamily="34" charset="0"/>
                <a:cs typeface="Arial" pitchFamily="34" charset="0"/>
              </a:rPr>
            </a:br>
            <a:endParaRPr lang="en-US" sz="2400" dirty="0">
              <a:latin typeface="Arial" pitchFamily="34" charset="0"/>
              <a:cs typeface="Arial" pitchFamily="34" charset="0"/>
            </a:endParaRPr>
          </a:p>
        </p:txBody>
      </p:sp>
    </p:spTree>
    <p:extLst>
      <p:ext uri="{BB962C8B-B14F-4D97-AF65-F5344CB8AC3E}">
        <p14:creationId xmlns:p14="http://schemas.microsoft.com/office/powerpoint/2010/main" val="68754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225</TotalTime>
  <Words>707</Words>
  <Application>Microsoft Office PowerPoint</Application>
  <PresentationFormat>عرض على الشاشة (3:4)‏</PresentationFormat>
  <Paragraphs>51</Paragraphs>
  <Slides>23</Slides>
  <Notes>0</Notes>
  <HiddenSlides>0</HiddenSlides>
  <MMClips>0</MMClips>
  <ScaleCrop>false</ScaleCrop>
  <HeadingPairs>
    <vt:vector size="4" baseType="variant">
      <vt:variant>
        <vt:lpstr>نسق</vt:lpstr>
      </vt:variant>
      <vt:variant>
        <vt:i4>1</vt:i4>
      </vt:variant>
      <vt:variant>
        <vt:lpstr>عناوين الشرائح</vt:lpstr>
      </vt:variant>
      <vt:variant>
        <vt:i4>23</vt:i4>
      </vt:variant>
    </vt:vector>
  </HeadingPairs>
  <TitlesOfParts>
    <vt:vector size="24" baseType="lpstr">
      <vt:lpstr>NewsPrint</vt:lpstr>
      <vt:lpstr>نشأة الثقافة الهابطة والإعلام السلبي</vt:lpstr>
      <vt:lpstr>عرض تقديمي في PowerPoint</vt:lpstr>
      <vt:lpstr>عرض تقديمي في PowerPoint</vt:lpstr>
      <vt:lpstr>نتائج انتشار الثقافة الهابطة والإعلام السلبي</vt:lpstr>
      <vt:lpstr>الانترنت.. والقنوات الهابطة في الفضاء العربي</vt:lpstr>
      <vt:lpstr>دور الإعلام السلبي في الانحراف الأخلاقي</vt:lpstr>
      <vt:lpstr>        ما هو الحل ؟.  الحل أن يتحمل الجميع المسؤولية.  </vt:lpstr>
      <vt:lpstr>مسؤولية المشاهد في الانتقاء</vt:lpstr>
      <vt:lpstr>مسؤولية مؤسسات المجتمع</vt:lpstr>
      <vt:lpstr>مسؤولية الأنظمة والقوانين</vt:lpstr>
      <vt:lpstr>مسؤولية الأفراد في الحد من الثقافة الهابطة والإعلام السلبي</vt:lpstr>
      <vt:lpstr> مسؤولية شركات الأقمار الصناعية</vt:lpstr>
      <vt:lpstr>مسؤولية المعلنين</vt:lpstr>
      <vt:lpstr>مسؤولية شركات الاتصالات</vt:lpstr>
      <vt:lpstr>مسؤولية ملاّك وسائل الإعلام</vt:lpstr>
      <vt:lpstr>من يعلق الجرس ؟</vt:lpstr>
      <vt:lpstr>   جمعيات حقوق المشاهدين</vt:lpstr>
      <vt:lpstr>نماذج من جمعيات حقوق المشاهدين</vt:lpstr>
      <vt:lpstr>عرض تقديمي في PowerPoint</vt:lpstr>
      <vt:lpstr>أحد إعلانات حملة التوعية بمخاطر الفضائيات الهابطة في دولة الإمارات العربية المتحدة تحت شعار " لا للفضائيات الهابطة " " الإعلام السلبي يهدد الأمن الوطني"، التي نفذت في الأعوام 2005 – 2006 – 2007 م.</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WIN</dc:creator>
  <cp:lastModifiedBy>Nada Nasser Alahmari</cp:lastModifiedBy>
  <cp:revision>55</cp:revision>
  <dcterms:created xsi:type="dcterms:W3CDTF">2015-03-10T18:39:05Z</dcterms:created>
  <dcterms:modified xsi:type="dcterms:W3CDTF">2015-10-27T06:37:44Z</dcterms:modified>
</cp:coreProperties>
</file>