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12"/>
  </p:notesMasterIdLst>
  <p:sldIdLst>
    <p:sldId id="361" r:id="rId2"/>
    <p:sldId id="285" r:id="rId3"/>
    <p:sldId id="286" r:id="rId4"/>
    <p:sldId id="287" r:id="rId5"/>
    <p:sldId id="288" r:id="rId6"/>
    <p:sldId id="289" r:id="rId7"/>
    <p:sldId id="290" r:id="rId8"/>
    <p:sldId id="291" r:id="rId9"/>
    <p:sldId id="292" r:id="rId10"/>
    <p:sldId id="293"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30" autoAdjust="0"/>
    <p:restoredTop sz="94500" autoAdjust="0"/>
  </p:normalViewPr>
  <p:slideViewPr>
    <p:cSldViewPr>
      <p:cViewPr>
        <p:scale>
          <a:sx n="58" d="100"/>
          <a:sy n="58" d="100"/>
        </p:scale>
        <p:origin x="-942" y="-10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16.wmf"/><Relationship Id="rId4"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3.wmf"/><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3.wmf"/><Relationship Id="rId1"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image" Target="../media/image24.wmf"/><Relationship Id="rId7" Type="http://schemas.openxmlformats.org/officeDocument/2006/relationships/image" Target="../media/image28.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 Id="rId9"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2B82C94-689D-4F40-8E75-4D97BA2F6FD6}" type="datetimeFigureOut">
              <a:rPr lang="ar-SA" smtClean="0"/>
              <a:pPr/>
              <a:t>12/01/1432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5EB15D-70EB-4E7C-B61E-0E3B23FB736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7</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8</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9</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10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0A4B46-2FAA-472C-8866-25F2D5058CD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251D2A-8AC4-476C-A041-4CB9BCF7C31F}" type="datetimeFigureOut">
              <a:rPr lang="ar-SA" smtClean="0"/>
              <a:pPr/>
              <a:t>12/01/1432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0A4B46-2FAA-472C-8866-25F2D5058CD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wipe dir="d"/>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notesSlide" Target="../notesSlides/notesSlide9.xml"/><Relationship Id="rId7" Type="http://schemas.openxmlformats.org/officeDocument/2006/relationships/oleObject" Target="../embeddings/oleObject56.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55.bin"/><Relationship Id="rId5" Type="http://schemas.openxmlformats.org/officeDocument/2006/relationships/oleObject" Target="../embeddings/oleObject54.bin"/><Relationship Id="rId4" Type="http://schemas.openxmlformats.org/officeDocument/2006/relationships/oleObject" Target="../embeddings/oleObject53.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xml"/><Relationship Id="rId7" Type="http://schemas.openxmlformats.org/officeDocument/2006/relationships/oleObject" Target="../embeddings/oleObject4.bin"/><Relationship Id="rId12"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2.xml"/><Relationship Id="rId7"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11.bin"/><Relationship Id="rId11" Type="http://schemas.openxmlformats.org/officeDocument/2006/relationships/oleObject" Target="../embeddings/oleObject14.bin"/><Relationship Id="rId5" Type="http://schemas.openxmlformats.org/officeDocument/2006/relationships/oleObject" Target="../embeddings/oleObject10.bin"/><Relationship Id="rId10" Type="http://schemas.openxmlformats.org/officeDocument/2006/relationships/image" Target="../media/image12.png"/><Relationship Id="rId4" Type="http://schemas.openxmlformats.org/officeDocument/2006/relationships/oleObject" Target="../embeddings/oleObject9.bin"/><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notesSlide" Target="../notesSlides/notesSlide3.xml"/><Relationship Id="rId7"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notesSlide" Target="../notesSlides/notesSlide4.xml"/><Relationship Id="rId7"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21.bin"/><Relationship Id="rId11" Type="http://schemas.openxmlformats.org/officeDocument/2006/relationships/image" Target="../media/image17.png"/><Relationship Id="rId5" Type="http://schemas.openxmlformats.org/officeDocument/2006/relationships/oleObject" Target="../embeddings/oleObject20.bin"/><Relationship Id="rId10" Type="http://schemas.openxmlformats.org/officeDocument/2006/relationships/oleObject" Target="../embeddings/oleObject25.bin"/><Relationship Id="rId4" Type="http://schemas.openxmlformats.org/officeDocument/2006/relationships/oleObject" Target="../embeddings/oleObject19.bin"/><Relationship Id="rId9" Type="http://schemas.openxmlformats.org/officeDocument/2006/relationships/oleObject" Target="../embeddings/oleObject24.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notesSlide" Target="../notesSlides/notesSlide5.xml"/><Relationship Id="rId7"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notesSlide" Target="../notesSlides/notesSlide6.xml"/><Relationship Id="rId7"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notesSlide" Target="../notesSlides/notesSlide7.xml"/><Relationship Id="rId7" Type="http://schemas.openxmlformats.org/officeDocument/2006/relationships/oleObject" Target="../embeddings/oleObject39.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38.bin"/><Relationship Id="rId5" Type="http://schemas.openxmlformats.org/officeDocument/2006/relationships/oleObject" Target="../embeddings/oleObject37.bin"/><Relationship Id="rId10" Type="http://schemas.openxmlformats.org/officeDocument/2006/relationships/image" Target="../media/image23.png"/><Relationship Id="rId4" Type="http://schemas.openxmlformats.org/officeDocument/2006/relationships/oleObject" Target="../embeddings/oleObject36.bin"/><Relationship Id="rId9" Type="http://schemas.openxmlformats.org/officeDocument/2006/relationships/oleObject" Target="../embeddings/oleObject41.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46.bin"/><Relationship Id="rId13" Type="http://schemas.openxmlformats.org/officeDocument/2006/relationships/oleObject" Target="../embeddings/oleObject51.bin"/><Relationship Id="rId3" Type="http://schemas.openxmlformats.org/officeDocument/2006/relationships/notesSlide" Target="../notesSlides/notesSlide8.xml"/><Relationship Id="rId7" Type="http://schemas.openxmlformats.org/officeDocument/2006/relationships/oleObject" Target="../embeddings/oleObject45.bin"/><Relationship Id="rId12" Type="http://schemas.openxmlformats.org/officeDocument/2006/relationships/oleObject" Target="../embeddings/oleObject50.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oleObject" Target="../embeddings/oleObject44.bin"/><Relationship Id="rId11" Type="http://schemas.openxmlformats.org/officeDocument/2006/relationships/oleObject" Target="../embeddings/oleObject49.bin"/><Relationship Id="rId5" Type="http://schemas.openxmlformats.org/officeDocument/2006/relationships/oleObject" Target="../embeddings/oleObject43.bin"/><Relationship Id="rId10" Type="http://schemas.openxmlformats.org/officeDocument/2006/relationships/oleObject" Target="../embeddings/oleObject48.bin"/><Relationship Id="rId4" Type="http://schemas.openxmlformats.org/officeDocument/2006/relationships/oleObject" Target="../embeddings/oleObject42.bin"/><Relationship Id="rId9" Type="http://schemas.openxmlformats.org/officeDocument/2006/relationships/oleObject" Target="../embeddings/oleObject47.bin"/><Relationship Id="rId14" Type="http://schemas.openxmlformats.org/officeDocument/2006/relationships/oleObject" Target="../embeddings/oleObject5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357554" y="2857496"/>
            <a:ext cx="2706190" cy="1569660"/>
          </a:xfrm>
          <a:prstGeom prst="rect">
            <a:avLst/>
          </a:prstGeom>
          <a:noFill/>
        </p:spPr>
        <p:txBody>
          <a:bodyPr wrap="none" rtlCol="1">
            <a:spAutoFit/>
          </a:bodyPr>
          <a:lstStyle/>
          <a:p>
            <a:pPr algn="ctr"/>
            <a:r>
              <a:rPr lang="ar-SA" sz="6000" dirty="0" smtClean="0">
                <a:solidFill>
                  <a:schemeClr val="bg1"/>
                </a:solidFill>
                <a:latin typeface="Monotype Koufi" pitchFamily="2" charset="-78"/>
                <a:ea typeface="Monotype Koufi" pitchFamily="2" charset="-78"/>
                <a:cs typeface="Simplified Arabic" pitchFamily="2" charset="-78"/>
              </a:rPr>
              <a:t>المحاضرة</a:t>
            </a:r>
            <a:r>
              <a:rPr lang="ar-SA" dirty="0" smtClean="0">
                <a:solidFill>
                  <a:schemeClr val="bg1"/>
                </a:solidFill>
                <a:latin typeface="Monotype Koufi" pitchFamily="2" charset="-78"/>
                <a:ea typeface="Monotype Koufi" pitchFamily="2" charset="-78"/>
                <a:cs typeface="Simplified Arabic" pitchFamily="2" charset="-78"/>
              </a:rPr>
              <a:t> </a:t>
            </a:r>
          </a:p>
          <a:p>
            <a:pPr algn="ctr"/>
            <a:r>
              <a:rPr lang="ar-SA" sz="3600" dirty="0" smtClean="0">
                <a:solidFill>
                  <a:schemeClr val="bg1"/>
                </a:solidFill>
                <a:latin typeface="Monotype Koufi" pitchFamily="2" charset="-78"/>
                <a:ea typeface="Monotype Koufi" pitchFamily="2" charset="-78"/>
                <a:cs typeface="Simplified Arabic" pitchFamily="2" charset="-78"/>
              </a:rPr>
              <a:t>الخامسة</a:t>
            </a:r>
            <a:endParaRPr lang="ar-SA" sz="3600" dirty="0">
              <a:solidFill>
                <a:schemeClr val="bg1"/>
              </a:solidFill>
              <a:latin typeface="Monotype Koufi" pitchFamily="2" charset="-78"/>
              <a:ea typeface="Monotype Koufi" pitchFamily="2" charset="-78"/>
              <a:cs typeface="Simplified Arabic" pitchFamily="2" charset="-78"/>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95234"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95235"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95236"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95237"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2" name="Rectangle 8"/>
          <p:cNvSpPr>
            <a:spLocks noChangeArrowheads="1"/>
          </p:cNvSpPr>
          <p:nvPr/>
        </p:nvSpPr>
        <p:spPr bwMode="auto">
          <a:xfrm>
            <a:off x="285720" y="785794"/>
            <a:ext cx="864399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3200" b="1" u="sng" dirty="0" smtClean="0">
                <a:solidFill>
                  <a:schemeClr val="accent1">
                    <a:lumMod val="75000"/>
                  </a:schemeClr>
                </a:solidFill>
                <a:latin typeface="+mj-lt"/>
                <a:ea typeface="+mj-ea"/>
                <a:cs typeface="+mj-cs"/>
              </a:rPr>
              <a:t>تصنيع الوصلة الثنائية </a:t>
            </a:r>
            <a:r>
              <a:rPr lang="en-US" sz="3200" b="1" u="sng" dirty="0" smtClean="0">
                <a:solidFill>
                  <a:schemeClr val="accent1">
                    <a:lumMod val="75000"/>
                  </a:schemeClr>
                </a:solidFill>
                <a:latin typeface="+mj-lt"/>
                <a:ea typeface="+mj-ea"/>
                <a:cs typeface="+mj-cs"/>
              </a:rPr>
              <a:t>( P-N )</a:t>
            </a:r>
            <a:endParaRPr lang="ar-SA" sz="3200" b="1" u="sng" dirty="0" smtClean="0">
              <a:solidFill>
                <a:schemeClr val="accent1">
                  <a:lumMod val="75000"/>
                </a:schemeClr>
              </a:solidFill>
              <a:latin typeface="+mj-lt"/>
              <a:ea typeface="+mj-ea"/>
              <a:cs typeface="+mj-cs"/>
            </a:endParaRPr>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 name="Rectangle 8"/>
          <p:cNvSpPr>
            <a:spLocks noChangeArrowheads="1"/>
          </p:cNvSpPr>
          <p:nvPr/>
        </p:nvSpPr>
        <p:spPr bwMode="auto">
          <a:xfrm>
            <a:off x="285720" y="1415465"/>
            <a:ext cx="864399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3200" b="1" u="sng" dirty="0" smtClean="0">
                <a:solidFill>
                  <a:schemeClr val="accent1">
                    <a:lumMod val="75000"/>
                  </a:schemeClr>
                </a:solidFill>
                <a:latin typeface="+mj-lt"/>
                <a:ea typeface="+mj-ea"/>
                <a:cs typeface="+mj-cs"/>
              </a:rPr>
              <a:t>طريقة الانتشار</a:t>
            </a:r>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5252" name="Picture 20"/>
          <p:cNvPicPr>
            <a:picLocks noChangeAspect="1" noChangeArrowheads="1"/>
          </p:cNvPicPr>
          <p:nvPr/>
        </p:nvPicPr>
        <p:blipFill>
          <a:blip r:embed="rId8">
            <a:clrChange>
              <a:clrFrom>
                <a:srgbClr val="FFFFFF"/>
              </a:clrFrom>
              <a:clrTo>
                <a:srgbClr val="FFFFFF">
                  <a:alpha val="0"/>
                </a:srgbClr>
              </a:clrTo>
            </a:clrChange>
            <a:lum bright="-36000"/>
          </a:blip>
          <a:srcRect/>
          <a:stretch>
            <a:fillRect/>
          </a:stretch>
        </p:blipFill>
        <p:spPr bwMode="auto">
          <a:xfrm>
            <a:off x="-185974" y="1785926"/>
            <a:ext cx="9472882" cy="5011919"/>
          </a:xfrm>
          <a:prstGeom prst="rect">
            <a:avLst/>
          </a:prstGeom>
          <a:noFill/>
          <a:ln w="9525">
            <a:noFill/>
            <a:miter lim="800000"/>
            <a:headEnd/>
            <a:tailEnd/>
          </a:ln>
        </p:spPr>
      </p:pic>
      <p:sp>
        <p:nvSpPr>
          <p:cNvPr id="87" name="مربع نص 86"/>
          <p:cNvSpPr txBox="1"/>
          <p:nvPr/>
        </p:nvSpPr>
        <p:spPr>
          <a:xfrm>
            <a:off x="26188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5252"/>
                                        </p:tgtEl>
                                        <p:attrNameLst>
                                          <p:attrName>style.visibility</p:attrName>
                                        </p:attrNameLst>
                                      </p:cBhvr>
                                      <p:to>
                                        <p:strVal val="visible"/>
                                      </p:to>
                                    </p:set>
                                    <p:animEffect transition="in" filter="box(in)">
                                      <p:cBhvr>
                                        <p:cTn id="7" dur="500"/>
                                        <p:tgtEl>
                                          <p:spTgt spid="95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78850"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78852"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78853"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78854"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8858" name="Rectangle 10"/>
          <p:cNvSpPr>
            <a:spLocks noChangeArrowheads="1"/>
          </p:cNvSpPr>
          <p:nvPr/>
        </p:nvSpPr>
        <p:spPr bwMode="auto">
          <a:xfrm>
            <a:off x="214282" y="928670"/>
            <a:ext cx="871543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3200" b="1" u="sng" dirty="0" smtClean="0">
                <a:solidFill>
                  <a:schemeClr val="accent1">
                    <a:lumMod val="75000"/>
                  </a:schemeClr>
                </a:solidFill>
                <a:latin typeface="+mj-lt"/>
                <a:ea typeface="+mj-ea"/>
                <a:cs typeface="+mj-cs"/>
              </a:rPr>
              <a:t>الوصلة الثنائية غير المثالية (الحقيقية) </a:t>
            </a:r>
          </a:p>
        </p:txBody>
      </p:sp>
      <p:sp>
        <p:nvSpPr>
          <p:cNvPr id="61" name="مربع نص 60"/>
          <p:cNvSpPr txBox="1"/>
          <p:nvPr/>
        </p:nvSpPr>
        <p:spPr>
          <a:xfrm>
            <a:off x="285720" y="1643050"/>
            <a:ext cx="8572560" cy="2308324"/>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يمر التيار الكهربي في الوصلة الثنائية أمامياً عندما يتعدى فرق الجهد           في حالة الوصلة الثنائية السيليكونية أما إذا كانت مادة الوصلة من الجرمانيوم فان فرق الجهد يجب أن يزيد عن            لكي يمر التيار .</a:t>
            </a:r>
          </a:p>
          <a:p>
            <a:pPr algn="just">
              <a:buClr>
                <a:schemeClr val="accent1">
                  <a:lumMod val="75000"/>
                </a:schemeClr>
              </a:buClr>
              <a:buFont typeface="Arial" pitchFamily="34" charset="0"/>
              <a:buChar char="•"/>
            </a:pPr>
            <a:r>
              <a:rPr lang="ar-SA" sz="2400" dirty="0" smtClean="0">
                <a:solidFill>
                  <a:schemeClr val="bg1"/>
                </a:solidFill>
              </a:rPr>
              <a:t> يمكن رسم الدائرة المكافئة للوصلة الثنائية في الاتجاه الامامى بحيث تضاف بطارية جهدها            في حالة السيليكون أو           في حالة الجرمانيوم إلى وصلة ثنائية مثالية على الشكل التالي :</a:t>
            </a:r>
          </a:p>
        </p:txBody>
      </p:sp>
      <p:graphicFrame>
        <p:nvGraphicFramePr>
          <p:cNvPr id="78862" name="Object 14"/>
          <p:cNvGraphicFramePr>
            <a:graphicFrameLocks noChangeAspect="1"/>
          </p:cNvGraphicFramePr>
          <p:nvPr/>
        </p:nvGraphicFramePr>
        <p:xfrm>
          <a:off x="785786" y="1677976"/>
          <a:ext cx="930280" cy="465140"/>
        </p:xfrm>
        <a:graphic>
          <a:graphicData uri="http://schemas.openxmlformats.org/presentationml/2006/ole">
            <p:oleObj spid="_x0000_s78862" name="Equation" r:id="rId8" imgW="431640" imgH="215640" progId="Equation.3">
              <p:embed/>
            </p:oleObj>
          </a:graphicData>
        </a:graphic>
      </p:graphicFrame>
      <p:graphicFrame>
        <p:nvGraphicFramePr>
          <p:cNvPr id="78864" name="Object 16"/>
          <p:cNvGraphicFramePr>
            <a:graphicFrameLocks noChangeAspect="1"/>
          </p:cNvGraphicFramePr>
          <p:nvPr/>
        </p:nvGraphicFramePr>
        <p:xfrm>
          <a:off x="5572132" y="2357430"/>
          <a:ext cx="970717" cy="500066"/>
        </p:xfrm>
        <a:graphic>
          <a:graphicData uri="http://schemas.openxmlformats.org/presentationml/2006/ole">
            <p:oleObj spid="_x0000_s78864" name="Equation" r:id="rId9" imgW="419040" imgH="215640" progId="Equation.3">
              <p:embed/>
            </p:oleObj>
          </a:graphicData>
        </a:graphic>
      </p:graphicFrame>
      <p:graphicFrame>
        <p:nvGraphicFramePr>
          <p:cNvPr id="68" name="كائن 67"/>
          <p:cNvGraphicFramePr>
            <a:graphicFrameLocks noChangeAspect="1"/>
          </p:cNvGraphicFramePr>
          <p:nvPr/>
        </p:nvGraphicFramePr>
        <p:xfrm>
          <a:off x="7143768" y="3071810"/>
          <a:ext cx="1073156" cy="536578"/>
        </p:xfrm>
        <a:graphic>
          <a:graphicData uri="http://schemas.openxmlformats.org/presentationml/2006/ole">
            <p:oleObj spid="_x0000_s78865" name="Equation" r:id="rId10" imgW="431640" imgH="215640" progId="Equation.3">
              <p:embed/>
            </p:oleObj>
          </a:graphicData>
        </a:graphic>
      </p:graphicFrame>
      <p:graphicFrame>
        <p:nvGraphicFramePr>
          <p:cNvPr id="69" name="كائن 68"/>
          <p:cNvGraphicFramePr>
            <a:graphicFrameLocks noChangeAspect="1"/>
          </p:cNvGraphicFramePr>
          <p:nvPr/>
        </p:nvGraphicFramePr>
        <p:xfrm>
          <a:off x="3887597" y="3143248"/>
          <a:ext cx="1041593" cy="536578"/>
        </p:xfrm>
        <a:graphic>
          <a:graphicData uri="http://schemas.openxmlformats.org/presentationml/2006/ole">
            <p:oleObj spid="_x0000_s78866" name="Equation" r:id="rId11" imgW="419040" imgH="215640" progId="Equation.3">
              <p:embed/>
            </p:oleObj>
          </a:graphicData>
        </a:graphic>
      </p:graphicFrame>
      <p:pic>
        <p:nvPicPr>
          <p:cNvPr id="62" name="صورة 61"/>
          <p:cNvPicPr/>
          <p:nvPr/>
        </p:nvPicPr>
        <p:blipFill>
          <a:blip r:embed="rId12">
            <a:clrChange>
              <a:clrFrom>
                <a:srgbClr val="FFFFFF"/>
              </a:clrFrom>
              <a:clrTo>
                <a:srgbClr val="FFFFFF">
                  <a:alpha val="0"/>
                </a:srgbClr>
              </a:clrTo>
            </a:clrChange>
            <a:lum bright="-40000"/>
          </a:blip>
          <a:srcRect/>
          <a:stretch>
            <a:fillRect/>
          </a:stretch>
        </p:blipFill>
        <p:spPr bwMode="auto">
          <a:xfrm>
            <a:off x="2000232" y="4000504"/>
            <a:ext cx="5053506" cy="2032004"/>
          </a:xfrm>
          <a:prstGeom prst="rect">
            <a:avLst/>
          </a:prstGeom>
          <a:noFill/>
          <a:ln w="9525">
            <a:noFill/>
            <a:miter lim="800000"/>
            <a:headEnd/>
            <a:tailEnd/>
          </a:ln>
        </p:spPr>
      </p:pic>
      <p:sp>
        <p:nvSpPr>
          <p:cNvPr id="63" name="مربع نص 62"/>
          <p:cNvSpPr txBox="1"/>
          <p:nvPr/>
        </p:nvSpPr>
        <p:spPr>
          <a:xfrm>
            <a:off x="28572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8858"/>
                                        </p:tgtEl>
                                        <p:attrNameLst>
                                          <p:attrName>style.visibility</p:attrName>
                                        </p:attrNameLst>
                                      </p:cBhvr>
                                      <p:to>
                                        <p:strVal val="visible"/>
                                      </p:to>
                                    </p:set>
                                    <p:animEffect transition="in" filter="box(in)">
                                      <p:cBhvr>
                                        <p:cTn id="7" dur="2000"/>
                                        <p:tgtEl>
                                          <p:spTgt spid="7885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1">
                                            <p:txEl>
                                              <p:pRg st="0" end="0"/>
                                            </p:txEl>
                                          </p:spTgt>
                                        </p:tgtEl>
                                        <p:attrNameLst>
                                          <p:attrName>style.visibility</p:attrName>
                                        </p:attrNameLst>
                                      </p:cBhvr>
                                      <p:to>
                                        <p:strVal val="visible"/>
                                      </p:to>
                                    </p:set>
                                    <p:animEffect transition="in" filter="box(in)">
                                      <p:cBhvr>
                                        <p:cTn id="12" dur="2000"/>
                                        <p:tgtEl>
                                          <p:spTgt spid="6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1">
                                            <p:txEl>
                                              <p:pRg st="1" end="1"/>
                                            </p:txEl>
                                          </p:spTgt>
                                        </p:tgtEl>
                                        <p:attrNameLst>
                                          <p:attrName>style.visibility</p:attrName>
                                        </p:attrNameLst>
                                      </p:cBhvr>
                                      <p:to>
                                        <p:strVal val="visible"/>
                                      </p:to>
                                    </p:set>
                                    <p:animEffect transition="in" filter="box(in)">
                                      <p:cBhvr>
                                        <p:cTn id="17" dur="2000"/>
                                        <p:tgtEl>
                                          <p:spTgt spid="6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box(in)">
                                      <p:cBhvr>
                                        <p:cTn id="22" dur="2000"/>
                                        <p:tgtEl>
                                          <p:spTgt spid="6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box(in)">
                                      <p:cBhvr>
                                        <p:cTn id="27" dur="2000"/>
                                        <p:tgtEl>
                                          <p:spTgt spid="69"/>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box(in)">
                                      <p:cBhvr>
                                        <p:cTn id="32" dur="2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8" grpId="0"/>
      <p:bldP spid="6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80898"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80899"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80900"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80901"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2" name="مربع نص 61"/>
          <p:cNvSpPr txBox="1"/>
          <p:nvPr/>
        </p:nvSpPr>
        <p:spPr>
          <a:xfrm>
            <a:off x="214282" y="883491"/>
            <a:ext cx="8643998" cy="830997"/>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تضاف مقاومة       تمثل معاوقة الوصلة الثنائية لمرور التيار في الاتجاه الامامى لتكون الدائرة المكافئة :</a:t>
            </a:r>
          </a:p>
        </p:txBody>
      </p:sp>
      <p:graphicFrame>
        <p:nvGraphicFramePr>
          <p:cNvPr id="63" name="كائن 62"/>
          <p:cNvGraphicFramePr>
            <a:graphicFrameLocks noChangeAspect="1"/>
          </p:cNvGraphicFramePr>
          <p:nvPr/>
        </p:nvGraphicFramePr>
        <p:xfrm>
          <a:off x="6500826" y="857232"/>
          <a:ext cx="536578" cy="536578"/>
        </p:xfrm>
        <a:graphic>
          <a:graphicData uri="http://schemas.openxmlformats.org/presentationml/2006/ole">
            <p:oleObj spid="_x0000_s80906" name="Equation" r:id="rId8" imgW="215640" imgH="215640" progId="Equation.3">
              <p:embed/>
            </p:oleObj>
          </a:graphicData>
        </a:graphic>
      </p:graphicFrame>
      <p:sp>
        <p:nvSpPr>
          <p:cNvPr id="64" name="مربع نص 63"/>
          <p:cNvSpPr txBox="1"/>
          <p:nvPr/>
        </p:nvSpPr>
        <p:spPr>
          <a:xfrm>
            <a:off x="285720" y="3500438"/>
            <a:ext cx="8572560" cy="830997"/>
          </a:xfrm>
          <a:prstGeom prst="rect">
            <a:avLst/>
          </a:prstGeom>
          <a:noFill/>
        </p:spPr>
        <p:txBody>
          <a:bodyPr wrap="square" rtlCol="1">
            <a:spAutoFit/>
          </a:bodyPr>
          <a:lstStyle/>
          <a:p>
            <a:pPr>
              <a:buClr>
                <a:schemeClr val="accent1">
                  <a:lumMod val="75000"/>
                </a:schemeClr>
              </a:buClr>
              <a:buFont typeface="Arial" pitchFamily="34" charset="0"/>
              <a:buChar char="•"/>
            </a:pPr>
            <a:r>
              <a:rPr lang="ar-SA" sz="2400" dirty="0" smtClean="0">
                <a:solidFill>
                  <a:schemeClr val="bg1"/>
                </a:solidFill>
              </a:rPr>
              <a:t> تضاف مقاومة       تمثل معاوقة الوصلة للتيار في الاتجاه العكسي،وتكون الدائرة المكافئة للوصلة الثنائية كما هو في الشكل (9) :</a:t>
            </a:r>
          </a:p>
        </p:txBody>
      </p:sp>
      <p:sp>
        <p:nvSpPr>
          <p:cNvPr id="66" name="مربع نص 65"/>
          <p:cNvSpPr txBox="1"/>
          <p:nvPr/>
        </p:nvSpPr>
        <p:spPr>
          <a:xfrm>
            <a:off x="4143372" y="5929330"/>
            <a:ext cx="1000132" cy="369332"/>
          </a:xfrm>
          <a:prstGeom prst="rect">
            <a:avLst/>
          </a:prstGeom>
          <a:noFill/>
        </p:spPr>
        <p:txBody>
          <a:bodyPr wrap="square" rtlCol="1">
            <a:spAutoFit/>
          </a:bodyPr>
          <a:lstStyle/>
          <a:p>
            <a:r>
              <a:rPr lang="ar-SA" dirty="0" smtClean="0">
                <a:solidFill>
                  <a:schemeClr val="bg1"/>
                </a:solidFill>
              </a:rPr>
              <a:t>شكل (9)</a:t>
            </a:r>
            <a:endParaRPr lang="ar-SA" dirty="0">
              <a:solidFill>
                <a:schemeClr val="bg1"/>
              </a:solidFill>
            </a:endParaRPr>
          </a:p>
        </p:txBody>
      </p:sp>
      <p:pic>
        <p:nvPicPr>
          <p:cNvPr id="60" name="صورة 59"/>
          <p:cNvPicPr/>
          <p:nvPr/>
        </p:nvPicPr>
        <p:blipFill>
          <a:blip r:embed="rId9">
            <a:clrChange>
              <a:clrFrom>
                <a:srgbClr val="FFFFFF"/>
              </a:clrFrom>
              <a:clrTo>
                <a:srgbClr val="FFFFFF">
                  <a:alpha val="0"/>
                </a:srgbClr>
              </a:clrTo>
            </a:clrChange>
            <a:lum bright="-40000"/>
          </a:blip>
          <a:srcRect/>
          <a:stretch>
            <a:fillRect/>
          </a:stretch>
        </p:blipFill>
        <p:spPr bwMode="auto">
          <a:xfrm>
            <a:off x="2214546" y="1643050"/>
            <a:ext cx="4945097" cy="1500198"/>
          </a:xfrm>
          <a:prstGeom prst="rect">
            <a:avLst/>
          </a:prstGeom>
          <a:noFill/>
          <a:ln w="9525">
            <a:noFill/>
            <a:miter lim="800000"/>
            <a:headEnd/>
            <a:tailEnd/>
          </a:ln>
        </p:spPr>
      </p:pic>
      <p:pic>
        <p:nvPicPr>
          <p:cNvPr id="61" name="صورة 60"/>
          <p:cNvPicPr/>
          <p:nvPr/>
        </p:nvPicPr>
        <p:blipFill>
          <a:blip r:embed="rId10">
            <a:clrChange>
              <a:clrFrom>
                <a:srgbClr val="FFFFFF"/>
              </a:clrFrom>
              <a:clrTo>
                <a:srgbClr val="FFFFFF">
                  <a:alpha val="0"/>
                </a:srgbClr>
              </a:clrTo>
            </a:clrChange>
            <a:lum bright="-40000"/>
          </a:blip>
          <a:srcRect/>
          <a:stretch>
            <a:fillRect/>
          </a:stretch>
        </p:blipFill>
        <p:spPr bwMode="auto">
          <a:xfrm>
            <a:off x="2214546" y="3929066"/>
            <a:ext cx="4404177" cy="1966914"/>
          </a:xfrm>
          <a:prstGeom prst="rect">
            <a:avLst/>
          </a:prstGeom>
          <a:noFill/>
          <a:ln w="9525">
            <a:noFill/>
            <a:miter lim="800000"/>
            <a:headEnd/>
            <a:tailEnd/>
          </a:ln>
        </p:spPr>
      </p:pic>
      <p:graphicFrame>
        <p:nvGraphicFramePr>
          <p:cNvPr id="80911" name="Object 15"/>
          <p:cNvGraphicFramePr>
            <a:graphicFrameLocks noChangeAspect="1"/>
          </p:cNvGraphicFramePr>
          <p:nvPr/>
        </p:nvGraphicFramePr>
        <p:xfrm>
          <a:off x="6643702" y="3429000"/>
          <a:ext cx="504825" cy="536575"/>
        </p:xfrm>
        <a:graphic>
          <a:graphicData uri="http://schemas.openxmlformats.org/presentationml/2006/ole">
            <p:oleObj spid="_x0000_s80911" name="Equation" r:id="rId11" imgW="203040" imgH="215640" progId="Equation.3">
              <p:embed/>
            </p:oleObj>
          </a:graphicData>
        </a:graphic>
      </p:graphicFrame>
      <p:sp>
        <p:nvSpPr>
          <p:cNvPr id="65" name="مربع نص 64"/>
          <p:cNvSpPr txBox="1"/>
          <p:nvPr/>
        </p:nvSpPr>
        <p:spPr>
          <a:xfrm>
            <a:off x="357158" y="6429396"/>
            <a:ext cx="8525026" cy="646331"/>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ox(in)">
                                      <p:cBhvr>
                                        <p:cTn id="7" dur="20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box(in)">
                                      <p:cBhvr>
                                        <p:cTn id="12" dur="2000"/>
                                        <p:tgtEl>
                                          <p:spTgt spid="6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box(in)">
                                      <p:cBhvr>
                                        <p:cTn id="17" dur="500"/>
                                        <p:tgtEl>
                                          <p:spTgt spid="6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box(in)">
                                      <p:cBhvr>
                                        <p:cTn id="22" dur="2000"/>
                                        <p:tgtEl>
                                          <p:spTgt spid="6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box(in)">
                                      <p:cBhvr>
                                        <p:cTn id="27" dur="2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4" grpId="0"/>
      <p:bldP spid="6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81922"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81923"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81924"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81925"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2" name="مربع نص 61"/>
          <p:cNvSpPr txBox="1"/>
          <p:nvPr/>
        </p:nvSpPr>
        <p:spPr>
          <a:xfrm>
            <a:off x="214282" y="883491"/>
            <a:ext cx="8643998" cy="830997"/>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تتعين بارامترات الوصلة الثنائية في الاتجاهين الامامى والعكسي من المنحنى المميز للوصلة (شكل 10)</a:t>
            </a:r>
          </a:p>
        </p:txBody>
      </p:sp>
      <p:sp>
        <p:nvSpPr>
          <p:cNvPr id="61" name="مربع نص 60"/>
          <p:cNvSpPr txBox="1"/>
          <p:nvPr/>
        </p:nvSpPr>
        <p:spPr>
          <a:xfrm>
            <a:off x="4000496" y="5715016"/>
            <a:ext cx="1143008" cy="369332"/>
          </a:xfrm>
          <a:prstGeom prst="rect">
            <a:avLst/>
          </a:prstGeom>
          <a:noFill/>
        </p:spPr>
        <p:txBody>
          <a:bodyPr wrap="square" rtlCol="1">
            <a:spAutoFit/>
          </a:bodyPr>
          <a:lstStyle/>
          <a:p>
            <a:r>
              <a:rPr lang="ar-SA" dirty="0" smtClean="0">
                <a:solidFill>
                  <a:schemeClr val="bg1"/>
                </a:solidFill>
              </a:rPr>
              <a:t>شكل (10)</a:t>
            </a:r>
            <a:endParaRPr lang="ar-SA" dirty="0">
              <a:solidFill>
                <a:schemeClr val="bg1"/>
              </a:solidFill>
            </a:endParaRPr>
          </a:p>
        </p:txBody>
      </p:sp>
      <p:pic>
        <p:nvPicPr>
          <p:cNvPr id="57" name="صورة 56"/>
          <p:cNvPicPr/>
          <p:nvPr/>
        </p:nvPicPr>
        <p:blipFill>
          <a:blip r:embed="rId8">
            <a:clrChange>
              <a:clrFrom>
                <a:srgbClr val="FFFFFF"/>
              </a:clrFrom>
              <a:clrTo>
                <a:srgbClr val="FFFFFF">
                  <a:alpha val="0"/>
                </a:srgbClr>
              </a:clrTo>
            </a:clrChange>
            <a:lum bright="-40000"/>
          </a:blip>
          <a:srcRect/>
          <a:stretch>
            <a:fillRect/>
          </a:stretch>
        </p:blipFill>
        <p:spPr bwMode="auto">
          <a:xfrm>
            <a:off x="2107389" y="1960800"/>
            <a:ext cx="4929222" cy="3611340"/>
          </a:xfrm>
          <a:prstGeom prst="rect">
            <a:avLst/>
          </a:prstGeom>
          <a:noFill/>
          <a:ln w="9525">
            <a:noFill/>
            <a:miter lim="800000"/>
            <a:headEnd/>
            <a:tailEnd/>
          </a:ln>
        </p:spPr>
      </p:pic>
      <p:sp>
        <p:nvSpPr>
          <p:cNvPr id="58" name="مربع نص 57"/>
          <p:cNvSpPr txBox="1"/>
          <p:nvPr/>
        </p:nvSpPr>
        <p:spPr>
          <a:xfrm>
            <a:off x="26188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ox(in)">
                                      <p:cBhvr>
                                        <p:cTn id="7" dur="20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box(in)">
                                      <p:cBhvr>
                                        <p:cTn id="12" dur="20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box(in)">
                                      <p:cBhvr>
                                        <p:cTn id="17" dur="2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82946"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82947"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82948"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82949"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0" name="Rectangle 6"/>
          <p:cNvSpPr>
            <a:spLocks noChangeArrowheads="1"/>
          </p:cNvSpPr>
          <p:nvPr/>
        </p:nvSpPr>
        <p:spPr bwMode="auto">
          <a:xfrm rot="10800000" flipV="1">
            <a:off x="214282" y="857233"/>
            <a:ext cx="8643997"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3200" b="1" u="sng" dirty="0" smtClean="0">
                <a:solidFill>
                  <a:schemeClr val="accent1">
                    <a:lumMod val="75000"/>
                  </a:schemeClr>
                </a:solidFill>
                <a:latin typeface="+mj-lt"/>
                <a:ea typeface="+mj-ea"/>
                <a:cs typeface="+mj-cs"/>
              </a:rPr>
              <a:t>مثال</a:t>
            </a:r>
          </a:p>
        </p:txBody>
      </p:sp>
      <p:sp>
        <p:nvSpPr>
          <p:cNvPr id="82951" name="Rectangle 7"/>
          <p:cNvSpPr>
            <a:spLocks noChangeArrowheads="1"/>
          </p:cNvSpPr>
          <p:nvPr/>
        </p:nvSpPr>
        <p:spPr bwMode="auto">
          <a:xfrm>
            <a:off x="142876" y="1571612"/>
            <a:ext cx="8786842"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just" defTabSz="914400" rtl="1" eaLnBrk="1" fontAlgn="base" latinLnBrk="0" hangingPunct="1">
              <a:lnSpc>
                <a:spcPct val="100000"/>
              </a:lnSpc>
              <a:spcBef>
                <a:spcPct val="0"/>
              </a:spcBef>
              <a:spcAft>
                <a:spcPct val="0"/>
              </a:spcAft>
              <a:buClr>
                <a:schemeClr val="accent1">
                  <a:lumMod val="75000"/>
                </a:schemeClr>
              </a:buClr>
              <a:buSzTx/>
              <a:buFont typeface="+mj-cs"/>
              <a:buAutoNum type="arabic1Minus"/>
              <a:tabLst>
                <a:tab pos="457200" algn="l"/>
              </a:tabLst>
            </a:pPr>
            <a:r>
              <a:rPr lang="ar-SA" sz="2400" dirty="0" smtClean="0">
                <a:solidFill>
                  <a:schemeClr val="bg1"/>
                </a:solidFill>
              </a:rPr>
              <a:t>ارسم شكل الموجه           لخرج الدائرة التالية إذا كان ثنائي الوصلة مثالي .</a:t>
            </a:r>
          </a:p>
          <a:p>
            <a:pPr marL="457200" indent="-457200" algn="just" fontAlgn="base">
              <a:spcBef>
                <a:spcPct val="0"/>
              </a:spcBef>
              <a:spcAft>
                <a:spcPct val="0"/>
              </a:spcAft>
              <a:buClr>
                <a:schemeClr val="accent1">
                  <a:lumMod val="75000"/>
                </a:schemeClr>
              </a:buClr>
              <a:buFont typeface="+mj-cs"/>
              <a:buAutoNum type="arabic1Minus"/>
              <a:tabLst>
                <a:tab pos="457200" algn="l"/>
              </a:tabLst>
            </a:pPr>
            <a:r>
              <a:rPr lang="ar-SA" sz="2400" dirty="0" smtClean="0">
                <a:solidFill>
                  <a:schemeClr val="bg1"/>
                </a:solidFill>
              </a:rPr>
              <a:t>أعد إجابة السؤال السابق معتبراً أن الثنائي له مقاومة أمامية            وجهد انهيار                		في حالة التوصيل الامامى                    </a:t>
            </a:r>
            <a:endParaRPr lang="en-US" sz="2400" dirty="0" smtClean="0">
              <a:solidFill>
                <a:schemeClr val="bg1"/>
              </a:solidFill>
            </a:endParaRPr>
          </a:p>
          <a:p>
            <a:pPr marL="457200" indent="-457200" algn="just" fontAlgn="base">
              <a:spcBef>
                <a:spcPct val="0"/>
              </a:spcBef>
              <a:spcAft>
                <a:spcPct val="0"/>
              </a:spcAft>
              <a:buClr>
                <a:schemeClr val="accent1">
                  <a:lumMod val="75000"/>
                </a:schemeClr>
              </a:buClr>
              <a:tabLst>
                <a:tab pos="457200" algn="l"/>
              </a:tabLst>
            </a:pPr>
            <a:endParaRPr lang="ar-SA" sz="3200" dirty="0" smtClean="0">
              <a:solidFill>
                <a:schemeClr val="bg1"/>
              </a:solidFill>
            </a:endParaRPr>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82952" name="Object 8"/>
          <p:cNvGraphicFramePr>
            <a:graphicFrameLocks noChangeAspect="1"/>
          </p:cNvGraphicFramePr>
          <p:nvPr/>
        </p:nvGraphicFramePr>
        <p:xfrm>
          <a:off x="5900748" y="1643051"/>
          <a:ext cx="600078" cy="428627"/>
        </p:xfrm>
        <a:graphic>
          <a:graphicData uri="http://schemas.openxmlformats.org/presentationml/2006/ole">
            <p:oleObj spid="_x0000_s82952" name="Equation" r:id="rId8" imgW="330057" imgH="241195" progId="Equation.3">
              <p:embed/>
            </p:oleObj>
          </a:graphicData>
        </a:graphic>
      </p:graphicFrame>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82956" name="Object 12"/>
          <p:cNvGraphicFramePr>
            <a:graphicFrameLocks noChangeAspect="1"/>
          </p:cNvGraphicFramePr>
          <p:nvPr/>
        </p:nvGraphicFramePr>
        <p:xfrm>
          <a:off x="1500166" y="2000240"/>
          <a:ext cx="1017992" cy="357190"/>
        </p:xfrm>
        <a:graphic>
          <a:graphicData uri="http://schemas.openxmlformats.org/presentationml/2006/ole">
            <p:oleObj spid="_x0000_s82956" name="Equation" r:id="rId9" imgW="545863" imgH="190417" progId="Equation.3">
              <p:embed/>
            </p:oleObj>
          </a:graphicData>
        </a:graphic>
      </p:graphicFrame>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82959" name="Object 15"/>
          <p:cNvGraphicFramePr>
            <a:graphicFrameLocks noChangeAspect="1"/>
          </p:cNvGraphicFramePr>
          <p:nvPr/>
        </p:nvGraphicFramePr>
        <p:xfrm>
          <a:off x="7143768" y="2357430"/>
          <a:ext cx="1251594" cy="428628"/>
        </p:xfrm>
        <a:graphic>
          <a:graphicData uri="http://schemas.openxmlformats.org/presentationml/2006/ole">
            <p:oleObj spid="_x0000_s82959" name="Equation" r:id="rId10" imgW="698400" imgH="241200" progId="Equation.3">
              <p:embed/>
            </p:oleObj>
          </a:graphicData>
        </a:graphic>
      </p:graphicFrame>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6" name="صورة 65"/>
          <p:cNvPicPr/>
          <p:nvPr/>
        </p:nvPicPr>
        <p:blipFill>
          <a:blip r:embed="rId11">
            <a:clrChange>
              <a:clrFrom>
                <a:srgbClr val="FFFFFF"/>
              </a:clrFrom>
              <a:clrTo>
                <a:srgbClr val="FFFFFF">
                  <a:alpha val="0"/>
                </a:srgbClr>
              </a:clrTo>
            </a:clrChange>
            <a:lum bright="-40000"/>
          </a:blip>
          <a:srcRect/>
          <a:stretch>
            <a:fillRect/>
          </a:stretch>
        </p:blipFill>
        <p:spPr bwMode="auto">
          <a:xfrm>
            <a:off x="1571604" y="2928934"/>
            <a:ext cx="6072230" cy="3000396"/>
          </a:xfrm>
          <a:prstGeom prst="rect">
            <a:avLst/>
          </a:prstGeom>
          <a:noFill/>
          <a:ln w="9525">
            <a:noFill/>
            <a:miter lim="800000"/>
            <a:headEnd/>
            <a:tailEnd/>
          </a:ln>
        </p:spPr>
      </p:pic>
      <p:sp>
        <p:nvSpPr>
          <p:cNvPr id="67" name="مربع نص 66"/>
          <p:cNvSpPr txBox="1"/>
          <p:nvPr/>
        </p:nvSpPr>
        <p:spPr>
          <a:xfrm>
            <a:off x="333318" y="6488692"/>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87042"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87043"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87044"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87045"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0" name="Rectangle 6"/>
          <p:cNvSpPr>
            <a:spLocks noChangeArrowheads="1"/>
          </p:cNvSpPr>
          <p:nvPr/>
        </p:nvSpPr>
        <p:spPr bwMode="auto">
          <a:xfrm rot="10800000" flipV="1">
            <a:off x="214282" y="960578"/>
            <a:ext cx="8643997"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3200" b="1" u="sng" dirty="0" smtClean="0">
                <a:solidFill>
                  <a:schemeClr val="accent1">
                    <a:lumMod val="75000"/>
                  </a:schemeClr>
                </a:solidFill>
                <a:latin typeface="+mj-lt"/>
                <a:ea typeface="+mj-ea"/>
                <a:cs typeface="+mj-cs"/>
              </a:rPr>
              <a:t>الحل</a:t>
            </a:r>
          </a:p>
          <a:p>
            <a:pPr marL="0" marR="0" lvl="0" indent="0" algn="justLow" defTabSz="914400" rtl="1" eaLnBrk="1" fontAlgn="base" latinLnBrk="0" hangingPunct="1">
              <a:lnSpc>
                <a:spcPct val="100000"/>
              </a:lnSpc>
              <a:spcBef>
                <a:spcPct val="0"/>
              </a:spcBef>
              <a:spcAft>
                <a:spcPct val="0"/>
              </a:spcAft>
              <a:buClrTx/>
              <a:buSzTx/>
              <a:buFontTx/>
              <a:buNone/>
              <a:tabLst/>
            </a:pPr>
            <a:r>
              <a:rPr lang="ar-SA" sz="3200" b="1" dirty="0" smtClean="0">
                <a:solidFill>
                  <a:schemeClr val="accent1">
                    <a:lumMod val="75000"/>
                  </a:schemeClr>
                </a:solidFill>
                <a:latin typeface="+mj-lt"/>
                <a:ea typeface="+mj-ea"/>
                <a:cs typeface="+mj-cs"/>
              </a:rPr>
              <a:t>أ - </a:t>
            </a:r>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87049" name="Object 9"/>
          <p:cNvGraphicFramePr>
            <a:graphicFrameLocks noChangeAspect="1"/>
          </p:cNvGraphicFramePr>
          <p:nvPr/>
        </p:nvGraphicFramePr>
        <p:xfrm>
          <a:off x="1757338" y="1857364"/>
          <a:ext cx="5886496" cy="1357323"/>
        </p:xfrm>
        <a:graphic>
          <a:graphicData uri="http://schemas.openxmlformats.org/presentationml/2006/ole">
            <p:oleObj spid="_x0000_s87049" name="Equation" r:id="rId8" imgW="3924300" imgH="901700" progId="Equation.3">
              <p:embed/>
            </p:oleObj>
          </a:graphicData>
        </a:graphic>
      </p:graphicFrame>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5" name="صورة 64"/>
          <p:cNvPicPr/>
          <p:nvPr/>
        </p:nvPicPr>
        <p:blipFill>
          <a:blip r:embed="rId9">
            <a:clrChange>
              <a:clrFrom>
                <a:srgbClr val="FFFFFF"/>
              </a:clrFrom>
              <a:clrTo>
                <a:srgbClr val="FFFFFF">
                  <a:alpha val="0"/>
                </a:srgbClr>
              </a:clrTo>
            </a:clrChange>
            <a:lum bright="-40000"/>
          </a:blip>
          <a:srcRect/>
          <a:stretch>
            <a:fillRect/>
          </a:stretch>
        </p:blipFill>
        <p:spPr bwMode="auto">
          <a:xfrm>
            <a:off x="2083772" y="3286124"/>
            <a:ext cx="5274310" cy="2565881"/>
          </a:xfrm>
          <a:prstGeom prst="rect">
            <a:avLst/>
          </a:prstGeom>
          <a:noFill/>
          <a:ln w="9525">
            <a:noFill/>
            <a:miter lim="800000"/>
            <a:headEnd/>
            <a:tailEnd/>
          </a:ln>
        </p:spPr>
      </p:pic>
      <p:sp>
        <p:nvSpPr>
          <p:cNvPr id="66" name="مربع نص 65"/>
          <p:cNvSpPr txBox="1"/>
          <p:nvPr/>
        </p:nvSpPr>
        <p:spPr>
          <a:xfrm>
            <a:off x="28572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7049"/>
                                        </p:tgtEl>
                                        <p:attrNameLst>
                                          <p:attrName>style.visibility</p:attrName>
                                        </p:attrNameLst>
                                      </p:cBhvr>
                                      <p:to>
                                        <p:strVal val="visible"/>
                                      </p:to>
                                    </p:set>
                                    <p:animEffect transition="in" filter="box(in)">
                                      <p:cBhvr>
                                        <p:cTn id="7" dur="2000"/>
                                        <p:tgtEl>
                                          <p:spTgt spid="8704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box(in)">
                                      <p:cBhvr>
                                        <p:cTn id="12" dur="2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89090"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89091"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89092"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89093"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0" name="Rectangle 6"/>
          <p:cNvSpPr>
            <a:spLocks noChangeArrowheads="1"/>
          </p:cNvSpPr>
          <p:nvPr/>
        </p:nvSpPr>
        <p:spPr bwMode="auto">
          <a:xfrm rot="10800000" flipV="1">
            <a:off x="214282" y="571481"/>
            <a:ext cx="8643997"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3200" b="1" u="sng" dirty="0" smtClean="0">
                <a:solidFill>
                  <a:schemeClr val="accent1">
                    <a:lumMod val="75000"/>
                  </a:schemeClr>
                </a:solidFill>
                <a:latin typeface="+mj-lt"/>
                <a:ea typeface="+mj-ea"/>
                <a:cs typeface="+mj-cs"/>
              </a:rPr>
              <a:t>الحل</a:t>
            </a:r>
          </a:p>
          <a:p>
            <a:pPr marL="0" marR="0" lvl="0" indent="0" algn="justLow" defTabSz="914400" rtl="1" eaLnBrk="1" fontAlgn="base" latinLnBrk="0" hangingPunct="1">
              <a:lnSpc>
                <a:spcPct val="100000"/>
              </a:lnSpc>
              <a:spcBef>
                <a:spcPct val="0"/>
              </a:spcBef>
              <a:spcAft>
                <a:spcPct val="0"/>
              </a:spcAft>
              <a:buClrTx/>
              <a:buSzTx/>
              <a:buFontTx/>
              <a:buNone/>
              <a:tabLst/>
            </a:pPr>
            <a:r>
              <a:rPr lang="ar-SA" sz="3200" b="1" dirty="0" smtClean="0">
                <a:solidFill>
                  <a:schemeClr val="accent1">
                    <a:lumMod val="75000"/>
                  </a:schemeClr>
                </a:solidFill>
                <a:latin typeface="+mj-lt"/>
                <a:ea typeface="+mj-ea"/>
                <a:cs typeface="+mj-cs"/>
              </a:rPr>
              <a:t>ب - </a:t>
            </a:r>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89096" name="Object 8"/>
          <p:cNvGraphicFramePr>
            <a:graphicFrameLocks noChangeAspect="1"/>
          </p:cNvGraphicFramePr>
          <p:nvPr/>
        </p:nvGraphicFramePr>
        <p:xfrm>
          <a:off x="1785918" y="2643182"/>
          <a:ext cx="5786478" cy="3916844"/>
        </p:xfrm>
        <a:graphic>
          <a:graphicData uri="http://schemas.openxmlformats.org/presentationml/2006/ole">
            <p:oleObj spid="_x0000_s89096" name="Equation" r:id="rId8" imgW="4000500" imgH="2882900" progId="Equation.3">
              <p:embed/>
            </p:oleObj>
          </a:graphicData>
        </a:graphic>
      </p:graphicFrame>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7" name="صورة 66"/>
          <p:cNvPicPr/>
          <p:nvPr/>
        </p:nvPicPr>
        <p:blipFill>
          <a:blip r:embed="rId9">
            <a:clrChange>
              <a:clrFrom>
                <a:srgbClr val="FFFFFF"/>
              </a:clrFrom>
              <a:clrTo>
                <a:srgbClr val="FFFFFF">
                  <a:alpha val="0"/>
                </a:srgbClr>
              </a:clrTo>
            </a:clrChange>
            <a:lum bright="-40000"/>
          </a:blip>
          <a:srcRect/>
          <a:stretch>
            <a:fillRect/>
          </a:stretch>
        </p:blipFill>
        <p:spPr bwMode="auto">
          <a:xfrm>
            <a:off x="2643174" y="821513"/>
            <a:ext cx="3929090" cy="1964545"/>
          </a:xfrm>
          <a:prstGeom prst="rect">
            <a:avLst/>
          </a:prstGeom>
          <a:noFill/>
          <a:ln w="9525">
            <a:noFill/>
            <a:miter lim="800000"/>
            <a:headEnd/>
            <a:tailEnd/>
          </a:ln>
        </p:spPr>
      </p:pic>
      <p:sp>
        <p:nvSpPr>
          <p:cNvPr id="68" name="مربع نص 67"/>
          <p:cNvSpPr txBox="1"/>
          <p:nvPr/>
        </p:nvSpPr>
        <p:spPr>
          <a:xfrm>
            <a:off x="28572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box(in)">
                                      <p:cBhvr>
                                        <p:cTn id="7" dur="20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9096"/>
                                        </p:tgtEl>
                                        <p:attrNameLst>
                                          <p:attrName>style.visibility</p:attrName>
                                        </p:attrNameLst>
                                      </p:cBhvr>
                                      <p:to>
                                        <p:strVal val="visible"/>
                                      </p:to>
                                    </p:set>
                                    <p:animEffect transition="in" filter="box(in)">
                                      <p:cBhvr>
                                        <p:cTn id="12" dur="2000"/>
                                        <p:tgtEl>
                                          <p:spTgt spid="890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91138"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91139"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91140"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91141"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48" name="Rectangle 12"/>
          <p:cNvSpPr>
            <a:spLocks noChangeArrowheads="1"/>
          </p:cNvSpPr>
          <p:nvPr/>
        </p:nvSpPr>
        <p:spPr bwMode="auto">
          <a:xfrm>
            <a:off x="214282" y="1071546"/>
            <a:ext cx="864399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ويكون شكل الموجة الناتج        طبقاً للعلاقة                                هو :</a:t>
            </a:r>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1149" name="Object 13"/>
          <p:cNvGraphicFramePr>
            <a:graphicFrameLocks noChangeAspect="1"/>
          </p:cNvGraphicFramePr>
          <p:nvPr/>
        </p:nvGraphicFramePr>
        <p:xfrm>
          <a:off x="5572132" y="1091957"/>
          <a:ext cx="571504" cy="408217"/>
        </p:xfrm>
        <a:graphic>
          <a:graphicData uri="http://schemas.openxmlformats.org/presentationml/2006/ole">
            <p:oleObj spid="_x0000_s91149" name="Equation" r:id="rId8" imgW="330057" imgH="241195" progId="Equation.3">
              <p:embed/>
            </p:oleObj>
          </a:graphicData>
        </a:graphic>
      </p:graphicFrame>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1152" name="Object 16"/>
          <p:cNvGraphicFramePr>
            <a:graphicFrameLocks noChangeAspect="1"/>
          </p:cNvGraphicFramePr>
          <p:nvPr/>
        </p:nvGraphicFramePr>
        <p:xfrm>
          <a:off x="1871654" y="1071546"/>
          <a:ext cx="2557470" cy="463635"/>
        </p:xfrm>
        <a:graphic>
          <a:graphicData uri="http://schemas.openxmlformats.org/presentationml/2006/ole">
            <p:oleObj spid="_x0000_s91152" name="Equation" r:id="rId9" imgW="1625600" imgH="292100" progId="Equation.3">
              <p:embed/>
            </p:oleObj>
          </a:graphicData>
        </a:graphic>
      </p:graphicFrame>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2" name="صورة 71"/>
          <p:cNvPicPr/>
          <p:nvPr/>
        </p:nvPicPr>
        <p:blipFill>
          <a:blip r:embed="rId10">
            <a:clrChange>
              <a:clrFrom>
                <a:srgbClr val="FFFFFF"/>
              </a:clrFrom>
              <a:clrTo>
                <a:srgbClr val="FFFFFF">
                  <a:alpha val="0"/>
                </a:srgbClr>
              </a:clrTo>
            </a:clrChange>
            <a:lum bright="-40000"/>
          </a:blip>
          <a:srcRect/>
          <a:stretch>
            <a:fillRect/>
          </a:stretch>
        </p:blipFill>
        <p:spPr bwMode="auto">
          <a:xfrm>
            <a:off x="1863407" y="2143116"/>
            <a:ext cx="5566113" cy="2851634"/>
          </a:xfrm>
          <a:prstGeom prst="rect">
            <a:avLst/>
          </a:prstGeom>
          <a:noFill/>
          <a:ln w="9525">
            <a:noFill/>
            <a:miter lim="800000"/>
            <a:headEnd/>
            <a:tailEnd/>
          </a:ln>
        </p:spPr>
      </p:pic>
      <p:sp>
        <p:nvSpPr>
          <p:cNvPr id="73" name="مربع نص 72"/>
          <p:cNvSpPr txBox="1"/>
          <p:nvPr/>
        </p:nvSpPr>
        <p:spPr>
          <a:xfrm>
            <a:off x="357158"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1148"/>
                                        </p:tgtEl>
                                        <p:attrNameLst>
                                          <p:attrName>style.visibility</p:attrName>
                                        </p:attrNameLst>
                                      </p:cBhvr>
                                      <p:to>
                                        <p:strVal val="visible"/>
                                      </p:to>
                                    </p:set>
                                    <p:animEffect transition="in" filter="box(in)">
                                      <p:cBhvr>
                                        <p:cTn id="7" dur="2000"/>
                                        <p:tgtEl>
                                          <p:spTgt spid="9114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91149"/>
                                        </p:tgtEl>
                                        <p:attrNameLst>
                                          <p:attrName>style.visibility</p:attrName>
                                        </p:attrNameLst>
                                      </p:cBhvr>
                                      <p:to>
                                        <p:strVal val="visible"/>
                                      </p:to>
                                    </p:set>
                                    <p:animEffect transition="in" filter="box(in)">
                                      <p:cBhvr>
                                        <p:cTn id="12" dur="2000"/>
                                        <p:tgtEl>
                                          <p:spTgt spid="9114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91152"/>
                                        </p:tgtEl>
                                        <p:attrNameLst>
                                          <p:attrName>style.visibility</p:attrName>
                                        </p:attrNameLst>
                                      </p:cBhvr>
                                      <p:to>
                                        <p:strVal val="visible"/>
                                      </p:to>
                                    </p:set>
                                    <p:animEffect transition="in" filter="box(in)">
                                      <p:cBhvr>
                                        <p:cTn id="17" dur="2000"/>
                                        <p:tgtEl>
                                          <p:spTgt spid="9115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box(in)">
                                      <p:cBhvr>
                                        <p:cTn id="22" dur="2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93186"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93187"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93188"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93189"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7" name="Rectangle 9"/>
          <p:cNvSpPr>
            <a:spLocks noChangeArrowheads="1"/>
          </p:cNvSpPr>
          <p:nvPr/>
        </p:nvSpPr>
        <p:spPr bwMode="auto">
          <a:xfrm>
            <a:off x="0" y="11428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2" name="Rectangle 8"/>
          <p:cNvSpPr>
            <a:spLocks noChangeArrowheads="1"/>
          </p:cNvSpPr>
          <p:nvPr/>
        </p:nvSpPr>
        <p:spPr bwMode="auto">
          <a:xfrm>
            <a:off x="285720" y="785794"/>
            <a:ext cx="864399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3200" b="1" u="sng" dirty="0" smtClean="0">
                <a:solidFill>
                  <a:schemeClr val="accent1">
                    <a:lumMod val="75000"/>
                  </a:schemeClr>
                </a:solidFill>
                <a:latin typeface="+mj-lt"/>
                <a:ea typeface="+mj-ea"/>
                <a:cs typeface="+mj-cs"/>
              </a:rPr>
              <a:t>سعة الوصلة الثنائية - الفاريكاب</a:t>
            </a:r>
          </a:p>
        </p:txBody>
      </p:sp>
      <p:sp>
        <p:nvSpPr>
          <p:cNvPr id="73" name="مربع نص 72"/>
          <p:cNvSpPr txBox="1"/>
          <p:nvPr/>
        </p:nvSpPr>
        <p:spPr>
          <a:xfrm>
            <a:off x="285720" y="1857364"/>
            <a:ext cx="8643998" cy="4154984"/>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نستطيع أن نحصل على مكثف متغير السعة باستخدام الوصلة الثنائية عندما تكون في حالة انحياز عكسي .</a:t>
            </a:r>
          </a:p>
          <a:p>
            <a:pPr algn="just">
              <a:buClr>
                <a:schemeClr val="accent1">
                  <a:lumMod val="75000"/>
                </a:schemeClr>
              </a:buClr>
              <a:buFont typeface="Arial" pitchFamily="34" charset="0"/>
              <a:buChar char="•"/>
            </a:pPr>
            <a:r>
              <a:rPr lang="ar-SA" sz="2400" dirty="0" smtClean="0">
                <a:solidFill>
                  <a:schemeClr val="bg1"/>
                </a:solidFill>
              </a:rPr>
              <a:t> تتعين سعة الوصلة الثنائية من العلاقة               حيث أن :</a:t>
            </a:r>
          </a:p>
          <a:p>
            <a:pPr algn="just">
              <a:buClr>
                <a:schemeClr val="accent1">
                  <a:lumMod val="75000"/>
                </a:schemeClr>
              </a:buClr>
            </a:pPr>
            <a:r>
              <a:rPr lang="ar-SA" sz="2400" dirty="0" smtClean="0">
                <a:solidFill>
                  <a:schemeClr val="bg1"/>
                </a:solidFill>
              </a:rPr>
              <a:t> </a:t>
            </a:r>
          </a:p>
          <a:p>
            <a:pPr algn="just">
              <a:buClr>
                <a:schemeClr val="accent1">
                  <a:lumMod val="75000"/>
                </a:schemeClr>
              </a:buClr>
            </a:pPr>
            <a:r>
              <a:rPr lang="ar-SA" sz="2400" dirty="0" smtClean="0">
                <a:solidFill>
                  <a:schemeClr val="bg1"/>
                </a:solidFill>
              </a:rPr>
              <a:t>      : ثابت العزل لمادة الوصلة ويقاس بـ</a:t>
            </a:r>
          </a:p>
          <a:p>
            <a:pPr algn="just">
              <a:buClr>
                <a:schemeClr val="accent1">
                  <a:lumMod val="75000"/>
                </a:schemeClr>
              </a:buClr>
            </a:pPr>
            <a:r>
              <a:rPr lang="ar-SA" sz="2400" dirty="0" smtClean="0">
                <a:solidFill>
                  <a:schemeClr val="bg1"/>
                </a:solidFill>
              </a:rPr>
              <a:t>      : سمك منطقة الجهد الحاجز ويقاس بـ</a:t>
            </a:r>
          </a:p>
          <a:p>
            <a:pPr algn="just">
              <a:buClr>
                <a:schemeClr val="accent1">
                  <a:lumMod val="75000"/>
                </a:schemeClr>
              </a:buClr>
            </a:pPr>
            <a:r>
              <a:rPr lang="ar-SA" sz="2400" dirty="0" smtClean="0">
                <a:solidFill>
                  <a:schemeClr val="bg1"/>
                </a:solidFill>
              </a:rPr>
              <a:t>      : مساحة أحد البلورتين وتقاس بـ </a:t>
            </a: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a:t>
            </a:r>
            <a:r>
              <a:rPr lang="ar-SA" sz="2400" dirty="0" err="1" smtClean="0">
                <a:solidFill>
                  <a:schemeClr val="bg1"/>
                </a:solidFill>
              </a:rPr>
              <a:t>الفاريكاب</a:t>
            </a:r>
            <a:r>
              <a:rPr lang="ar-SA" sz="2400" dirty="0" smtClean="0">
                <a:solidFill>
                  <a:schemeClr val="bg1"/>
                </a:solidFill>
              </a:rPr>
              <a:t> هو وصلة ثنائية تعمل كمكثف متغير السعة في حالة ما يكون انحياز الوصلة عكسياً .</a:t>
            </a:r>
          </a:p>
          <a:p>
            <a:pPr algn="just">
              <a:buClr>
                <a:schemeClr val="accent1">
                  <a:lumMod val="75000"/>
                </a:schemeClr>
              </a:buClr>
              <a:buFont typeface="Arial" pitchFamily="34" charset="0"/>
              <a:buChar char="•"/>
            </a:pPr>
            <a:r>
              <a:rPr lang="ar-SA" sz="2400" dirty="0" smtClean="0">
                <a:solidFill>
                  <a:schemeClr val="bg1"/>
                </a:solidFill>
              </a:rPr>
              <a:t> يستخدم الفاريكاب في دوائر التوليف لانتقاء الترددات بدقة ودون تشويش .</a:t>
            </a:r>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3193" name="Object 9"/>
          <p:cNvGraphicFramePr>
            <a:graphicFrameLocks noChangeAspect="1"/>
          </p:cNvGraphicFramePr>
          <p:nvPr/>
        </p:nvGraphicFramePr>
        <p:xfrm>
          <a:off x="4071934" y="2500306"/>
          <a:ext cx="928694" cy="671345"/>
        </p:xfrm>
        <a:graphic>
          <a:graphicData uri="http://schemas.openxmlformats.org/presentationml/2006/ole">
            <p:oleObj spid="_x0000_s93193" name="Equation" r:id="rId8" imgW="787400" imgH="571500" progId="Equation.3">
              <p:embed/>
            </p:oleObj>
          </a:graphicData>
        </a:graphic>
      </p:graphicFrame>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3196" name="Object 12"/>
          <p:cNvGraphicFramePr>
            <a:graphicFrameLocks noChangeAspect="1"/>
          </p:cNvGraphicFramePr>
          <p:nvPr/>
        </p:nvGraphicFramePr>
        <p:xfrm>
          <a:off x="8416257" y="3390900"/>
          <a:ext cx="370585" cy="395290"/>
        </p:xfrm>
        <a:graphic>
          <a:graphicData uri="http://schemas.openxmlformats.org/presentationml/2006/ole">
            <p:oleObj spid="_x0000_s93196" name="Equation" r:id="rId9" imgW="139639" imgH="152334" progId="Equation.3">
              <p:embed/>
            </p:oleObj>
          </a:graphicData>
        </a:graphic>
      </p:graphicFrame>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3199" name="Object 15"/>
          <p:cNvGraphicFramePr>
            <a:graphicFrameLocks noChangeAspect="1"/>
          </p:cNvGraphicFramePr>
          <p:nvPr/>
        </p:nvGraphicFramePr>
        <p:xfrm>
          <a:off x="8429652" y="3786191"/>
          <a:ext cx="357190" cy="300040"/>
        </p:xfrm>
        <a:graphic>
          <a:graphicData uri="http://schemas.openxmlformats.org/presentationml/2006/ole">
            <p:oleObj spid="_x0000_s93199" name="Equation" r:id="rId10" imgW="241195" imgH="203112" progId="Equation.3">
              <p:embed/>
            </p:oleObj>
          </a:graphicData>
        </a:graphic>
      </p:graphicFrame>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3202" name="Object 18"/>
          <p:cNvGraphicFramePr>
            <a:graphicFrameLocks noChangeAspect="1"/>
          </p:cNvGraphicFramePr>
          <p:nvPr/>
        </p:nvGraphicFramePr>
        <p:xfrm>
          <a:off x="8382028" y="4095756"/>
          <a:ext cx="333376" cy="333376"/>
        </p:xfrm>
        <a:graphic>
          <a:graphicData uri="http://schemas.openxmlformats.org/presentationml/2006/ole">
            <p:oleObj spid="_x0000_s93202" name="Equation" r:id="rId11" imgW="190417" imgH="190417" progId="Equation.3">
              <p:embed/>
            </p:oleObj>
          </a:graphicData>
        </a:graphic>
      </p:graphicFrame>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3205" name="Object 21"/>
          <p:cNvGraphicFramePr>
            <a:graphicFrameLocks noChangeAspect="1"/>
          </p:cNvGraphicFramePr>
          <p:nvPr/>
        </p:nvGraphicFramePr>
        <p:xfrm>
          <a:off x="4214810" y="3310299"/>
          <a:ext cx="571504" cy="475891"/>
        </p:xfrm>
        <a:graphic>
          <a:graphicData uri="http://schemas.openxmlformats.org/presentationml/2006/ole">
            <p:oleObj spid="_x0000_s93205" name="Equation" r:id="rId12" imgW="368280" imgH="304560" progId="Equation.3">
              <p:embed/>
            </p:oleObj>
          </a:graphicData>
        </a:graphic>
      </p:graphicFrame>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3208" name="Object 24"/>
          <p:cNvGraphicFramePr>
            <a:graphicFrameLocks noChangeAspect="1"/>
          </p:cNvGraphicFramePr>
          <p:nvPr/>
        </p:nvGraphicFramePr>
        <p:xfrm>
          <a:off x="4214810" y="3768330"/>
          <a:ext cx="500066" cy="375050"/>
        </p:xfrm>
        <a:graphic>
          <a:graphicData uri="http://schemas.openxmlformats.org/presentationml/2006/ole">
            <p:oleObj spid="_x0000_s93208" name="Equation" r:id="rId13" imgW="342751" imgH="253890" progId="Equation.3">
              <p:embed/>
            </p:oleObj>
          </a:graphicData>
        </a:graphic>
      </p:graphicFrame>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3211" name="Object 27"/>
          <p:cNvGraphicFramePr>
            <a:graphicFrameLocks noChangeAspect="1"/>
          </p:cNvGraphicFramePr>
          <p:nvPr/>
        </p:nvGraphicFramePr>
        <p:xfrm>
          <a:off x="4214810" y="4143380"/>
          <a:ext cx="622202" cy="428628"/>
        </p:xfrm>
        <a:graphic>
          <a:graphicData uri="http://schemas.openxmlformats.org/presentationml/2006/ole">
            <p:oleObj spid="_x0000_s93211" name="Equation" r:id="rId14" imgW="431613" imgH="291973" progId="Equation.3">
              <p:embed/>
            </p:oleObj>
          </a:graphicData>
        </a:graphic>
      </p:graphicFrame>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 name="مربع نص 90"/>
          <p:cNvSpPr txBox="1"/>
          <p:nvPr/>
        </p:nvSpPr>
        <p:spPr>
          <a:xfrm>
            <a:off x="357158" y="6488692"/>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3192"/>
                                        </p:tgtEl>
                                        <p:attrNameLst>
                                          <p:attrName>style.visibility</p:attrName>
                                        </p:attrNameLst>
                                      </p:cBhvr>
                                      <p:to>
                                        <p:strVal val="visible"/>
                                      </p:to>
                                    </p:set>
                                    <p:animEffect transition="in" filter="box(in)">
                                      <p:cBhvr>
                                        <p:cTn id="7" dur="500"/>
                                        <p:tgtEl>
                                          <p:spTgt spid="9319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3">
                                            <p:txEl>
                                              <p:pRg st="0" end="0"/>
                                            </p:txEl>
                                          </p:spTgt>
                                        </p:tgtEl>
                                        <p:attrNameLst>
                                          <p:attrName>style.visibility</p:attrName>
                                        </p:attrNameLst>
                                      </p:cBhvr>
                                      <p:to>
                                        <p:strVal val="visible"/>
                                      </p:to>
                                    </p:set>
                                    <p:animEffect transition="in" filter="box(in)">
                                      <p:cBhvr>
                                        <p:cTn id="12" dur="500"/>
                                        <p:tgtEl>
                                          <p:spTgt spid="7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3">
                                            <p:txEl>
                                              <p:pRg st="1" end="1"/>
                                            </p:txEl>
                                          </p:spTgt>
                                        </p:tgtEl>
                                        <p:attrNameLst>
                                          <p:attrName>style.visibility</p:attrName>
                                        </p:attrNameLst>
                                      </p:cBhvr>
                                      <p:to>
                                        <p:strVal val="visible"/>
                                      </p:to>
                                    </p:set>
                                    <p:animEffect transition="in" filter="box(in)">
                                      <p:cBhvr>
                                        <p:cTn id="17" dur="500"/>
                                        <p:tgtEl>
                                          <p:spTgt spid="7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3">
                                            <p:txEl>
                                              <p:pRg st="2" end="2"/>
                                            </p:txEl>
                                          </p:spTgt>
                                        </p:tgtEl>
                                        <p:attrNameLst>
                                          <p:attrName>style.visibility</p:attrName>
                                        </p:attrNameLst>
                                      </p:cBhvr>
                                      <p:to>
                                        <p:strVal val="visible"/>
                                      </p:to>
                                    </p:set>
                                    <p:animEffect transition="in" filter="box(in)">
                                      <p:cBhvr>
                                        <p:cTn id="22" dur="500"/>
                                        <p:tgtEl>
                                          <p:spTgt spid="7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3">
                                            <p:txEl>
                                              <p:pRg st="3" end="3"/>
                                            </p:txEl>
                                          </p:spTgt>
                                        </p:tgtEl>
                                        <p:attrNameLst>
                                          <p:attrName>style.visibility</p:attrName>
                                        </p:attrNameLst>
                                      </p:cBhvr>
                                      <p:to>
                                        <p:strVal val="visible"/>
                                      </p:to>
                                    </p:set>
                                    <p:animEffect transition="in" filter="box(in)">
                                      <p:cBhvr>
                                        <p:cTn id="27" dur="500"/>
                                        <p:tgtEl>
                                          <p:spTgt spid="7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73">
                                            <p:txEl>
                                              <p:pRg st="4" end="4"/>
                                            </p:txEl>
                                          </p:spTgt>
                                        </p:tgtEl>
                                        <p:attrNameLst>
                                          <p:attrName>style.visibility</p:attrName>
                                        </p:attrNameLst>
                                      </p:cBhvr>
                                      <p:to>
                                        <p:strVal val="visible"/>
                                      </p:to>
                                    </p:set>
                                    <p:animEffect transition="in" filter="box(in)">
                                      <p:cBhvr>
                                        <p:cTn id="32" dur="500"/>
                                        <p:tgtEl>
                                          <p:spTgt spid="7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73">
                                            <p:txEl>
                                              <p:pRg st="5" end="5"/>
                                            </p:txEl>
                                          </p:spTgt>
                                        </p:tgtEl>
                                        <p:attrNameLst>
                                          <p:attrName>style.visibility</p:attrName>
                                        </p:attrNameLst>
                                      </p:cBhvr>
                                      <p:to>
                                        <p:strVal val="visible"/>
                                      </p:to>
                                    </p:set>
                                    <p:animEffect transition="in" filter="box(in)">
                                      <p:cBhvr>
                                        <p:cTn id="37" dur="500"/>
                                        <p:tgtEl>
                                          <p:spTgt spid="7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73">
                                            <p:txEl>
                                              <p:pRg st="7" end="7"/>
                                            </p:txEl>
                                          </p:spTgt>
                                        </p:tgtEl>
                                        <p:attrNameLst>
                                          <p:attrName>style.visibility</p:attrName>
                                        </p:attrNameLst>
                                      </p:cBhvr>
                                      <p:to>
                                        <p:strVal val="visible"/>
                                      </p:to>
                                    </p:set>
                                    <p:animEffect transition="in" filter="box(in)">
                                      <p:cBhvr>
                                        <p:cTn id="42" dur="500"/>
                                        <p:tgtEl>
                                          <p:spTgt spid="7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73">
                                            <p:txEl>
                                              <p:pRg st="8" end="8"/>
                                            </p:txEl>
                                          </p:spTgt>
                                        </p:tgtEl>
                                        <p:attrNameLst>
                                          <p:attrName>style.visibility</p:attrName>
                                        </p:attrNameLst>
                                      </p:cBhvr>
                                      <p:to>
                                        <p:strVal val="visible"/>
                                      </p:to>
                                    </p:set>
                                    <p:animEffect transition="in" filter="box(in)">
                                      <p:cBhvr>
                                        <p:cTn id="47" dur="500"/>
                                        <p:tgtEl>
                                          <p:spTgt spid="7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2" grpId="0"/>
      <p:bldP spid="7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929A5A53DC5F674B83A4B9FBD05AEDB1" ma:contentTypeVersion="0" ma:contentTypeDescription="إنشاء مستند جديد." ma:contentTypeScope="" ma:versionID="8a72a3d0a056d64a0aaec19a84a17045">
  <xsd:schema xmlns:xsd="http://www.w3.org/2001/XMLSchema" xmlns:p="http://schemas.microsoft.com/office/2006/metadata/properties" targetNamespace="http://schemas.microsoft.com/office/2006/metadata/properties" ma:root="true" ma:fieldsID="24ea8475c9dab94f65afdeb9954b21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ma:readOnly="true"/>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C3AF964-E56A-451B-8F83-A9B0092B7BCF}"/>
</file>

<file path=customXml/itemProps2.xml><?xml version="1.0" encoding="utf-8"?>
<ds:datastoreItem xmlns:ds="http://schemas.openxmlformats.org/officeDocument/2006/customXml" ds:itemID="{618472C8-5ADB-4F01-B46D-336A3D84ED7A}"/>
</file>

<file path=customXml/itemProps3.xml><?xml version="1.0" encoding="utf-8"?>
<ds:datastoreItem xmlns:ds="http://schemas.openxmlformats.org/officeDocument/2006/customXml" ds:itemID="{764EB5C3-4676-49E0-A796-DEE93022AC05}"/>
</file>

<file path=docProps/app.xml><?xml version="1.0" encoding="utf-8"?>
<Properties xmlns="http://schemas.openxmlformats.org/officeDocument/2006/extended-properties" xmlns:vt="http://schemas.openxmlformats.org/officeDocument/2006/docPropsVTypes">
  <Template/>
  <TotalTime>8391</TotalTime>
  <Words>314</Words>
  <Application>Microsoft Office PowerPoint</Application>
  <PresentationFormat>عرض على الشاشة (3:4)‏</PresentationFormat>
  <Paragraphs>48</Paragraphs>
  <Slides>10</Slides>
  <Notes>9</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10</vt:i4>
      </vt:variant>
    </vt:vector>
  </HeadingPairs>
  <TitlesOfParts>
    <vt:vector size="12" baseType="lpstr">
      <vt:lpstr>تدفق</vt:lpstr>
      <vt:lpstr>Equation</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الكترونيات</dc:title>
  <dc:creator>Attia</dc:creator>
  <cp:lastModifiedBy>ahasan</cp:lastModifiedBy>
  <cp:revision>706</cp:revision>
  <dcterms:created xsi:type="dcterms:W3CDTF">2009-03-20T20:55:45Z</dcterms:created>
  <dcterms:modified xsi:type="dcterms:W3CDTF">2010-12-18T11:49:18Z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0x010100929A5A53DC5F674B83A4B9FBD05AEDB1</vt:lpwstr>
  </property>
</Properties>
</file>