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notesMasterIdLst>
    <p:notesMasterId r:id="rId35"/>
  </p:notesMasterIdLst>
  <p:sldIdLst>
    <p:sldId id="256" r:id="rId2"/>
    <p:sldId id="323" r:id="rId3"/>
    <p:sldId id="273" r:id="rId4"/>
    <p:sldId id="268" r:id="rId5"/>
    <p:sldId id="394" r:id="rId6"/>
    <p:sldId id="327" r:id="rId7"/>
    <p:sldId id="329" r:id="rId8"/>
    <p:sldId id="333" r:id="rId9"/>
    <p:sldId id="365" r:id="rId10"/>
    <p:sldId id="337" r:id="rId11"/>
    <p:sldId id="341" r:id="rId12"/>
    <p:sldId id="343" r:id="rId13"/>
    <p:sldId id="367" r:id="rId14"/>
    <p:sldId id="369" r:id="rId15"/>
    <p:sldId id="371" r:id="rId16"/>
    <p:sldId id="373" r:id="rId17"/>
    <p:sldId id="375" r:id="rId18"/>
    <p:sldId id="377" r:id="rId19"/>
    <p:sldId id="379" r:id="rId20"/>
    <p:sldId id="381" r:id="rId21"/>
    <p:sldId id="383" r:id="rId22"/>
    <p:sldId id="345" r:id="rId23"/>
    <p:sldId id="347" r:id="rId24"/>
    <p:sldId id="351" r:id="rId25"/>
    <p:sldId id="353" r:id="rId26"/>
    <p:sldId id="355" r:id="rId27"/>
    <p:sldId id="357" r:id="rId28"/>
    <p:sldId id="384" r:id="rId29"/>
    <p:sldId id="395" r:id="rId30"/>
    <p:sldId id="385" r:id="rId31"/>
    <p:sldId id="397" r:id="rId32"/>
    <p:sldId id="386" r:id="rId33"/>
    <p:sldId id="387" r:id="rId3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47B11E-5F93-42EB-BC49-165B10704DA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4F87E271-F57B-4338-BF39-01EE1A8BEE44}">
      <dgm:prSet phldrT="[نص]" custT="1"/>
      <dgm:spPr/>
      <dgm:t>
        <a:bodyPr/>
        <a:lstStyle/>
        <a:p>
          <a:pPr rtl="1"/>
          <a:r>
            <a:rPr lang="ar-SA" sz="2800" b="1" dirty="0" smtClean="0">
              <a:solidFill>
                <a:srgbClr val="C00000"/>
              </a:solidFill>
            </a:rPr>
            <a:t>أنواع الفقرات</a:t>
          </a:r>
          <a:endParaRPr lang="ar-SA" sz="2800" b="1" dirty="0">
            <a:solidFill>
              <a:srgbClr val="C00000"/>
            </a:solidFill>
          </a:endParaRPr>
        </a:p>
      </dgm:t>
    </dgm:pt>
    <dgm:pt modelId="{938AB2B7-F70C-4F4A-813D-5FC96D919B49}" type="parTrans" cxnId="{BB8E3532-DD77-4C75-BB02-1C21102771BB}">
      <dgm:prSet/>
      <dgm:spPr/>
      <dgm:t>
        <a:bodyPr/>
        <a:lstStyle/>
        <a:p>
          <a:pPr rtl="1"/>
          <a:endParaRPr lang="ar-SA"/>
        </a:p>
      </dgm:t>
    </dgm:pt>
    <dgm:pt modelId="{EB05BB9D-AF79-49DE-AEBC-D2B1CEBD05C5}" type="sibTrans" cxnId="{BB8E3532-DD77-4C75-BB02-1C21102771BB}">
      <dgm:prSet/>
      <dgm:spPr/>
      <dgm:t>
        <a:bodyPr/>
        <a:lstStyle/>
        <a:p>
          <a:pPr rtl="1"/>
          <a:endParaRPr lang="ar-SA"/>
        </a:p>
      </dgm:t>
    </dgm:pt>
    <dgm:pt modelId="{3ABB5C39-B178-4170-9855-926256D36EA3}">
      <dgm:prSet phldrT="[نص]" custT="1"/>
      <dgm:spPr/>
      <dgm:t>
        <a:bodyPr/>
        <a:lstStyle/>
        <a:p>
          <a:pPr rtl="1"/>
          <a:r>
            <a:rPr lang="ar-SA" sz="2400" b="1" dirty="0" smtClean="0">
              <a:solidFill>
                <a:srgbClr val="00B050"/>
              </a:solidFill>
            </a:rPr>
            <a:t>فقرات ذات الإجابة </a:t>
          </a:r>
          <a:r>
            <a:rPr lang="ar-SA" sz="2400" b="1" dirty="0" smtClean="0">
              <a:solidFill>
                <a:srgbClr val="00B050"/>
              </a:solidFill>
            </a:rPr>
            <a:t>المصوغة (المقالية)</a:t>
          </a:r>
          <a:endParaRPr lang="ar-SA" sz="2400" b="1" dirty="0">
            <a:solidFill>
              <a:srgbClr val="00B050"/>
            </a:solidFill>
          </a:endParaRPr>
        </a:p>
      </dgm:t>
    </dgm:pt>
    <dgm:pt modelId="{9ABFB29A-2437-4D08-ACAB-D1F6E463679F}" type="parTrans" cxnId="{362447B6-1807-4C5C-99BE-C67BA011CF32}">
      <dgm:prSet/>
      <dgm:spPr/>
      <dgm:t>
        <a:bodyPr/>
        <a:lstStyle/>
        <a:p>
          <a:pPr rtl="1"/>
          <a:endParaRPr lang="ar-SA"/>
        </a:p>
      </dgm:t>
    </dgm:pt>
    <dgm:pt modelId="{D21603A5-AED0-4737-ACDF-3A612B6D0743}" type="sibTrans" cxnId="{362447B6-1807-4C5C-99BE-C67BA011CF32}">
      <dgm:prSet/>
      <dgm:spPr/>
      <dgm:t>
        <a:bodyPr/>
        <a:lstStyle/>
        <a:p>
          <a:pPr rtl="1"/>
          <a:endParaRPr lang="ar-SA"/>
        </a:p>
      </dgm:t>
    </dgm:pt>
    <dgm:pt modelId="{CE33E8EA-460D-438D-A742-9FAA2D5FB67E}">
      <dgm:prSet phldrT="[نص]"/>
      <dgm:spPr/>
      <dgm:t>
        <a:bodyPr/>
        <a:lstStyle/>
        <a:p>
          <a:pPr rtl="1"/>
          <a:r>
            <a:rPr lang="ar-SA" b="1" dirty="0" smtClean="0"/>
            <a:t>الإنشائية المفتوحة</a:t>
          </a:r>
          <a:endParaRPr lang="ar-SA" b="1" dirty="0"/>
        </a:p>
      </dgm:t>
    </dgm:pt>
    <dgm:pt modelId="{10A87D87-FEB1-4B11-8941-E22EE383CBB9}" type="parTrans" cxnId="{A48C0D59-3B6E-435D-B02E-A0895C829A3E}">
      <dgm:prSet/>
      <dgm:spPr/>
      <dgm:t>
        <a:bodyPr/>
        <a:lstStyle/>
        <a:p>
          <a:pPr rtl="1"/>
          <a:endParaRPr lang="ar-SA"/>
        </a:p>
      </dgm:t>
    </dgm:pt>
    <dgm:pt modelId="{0443D3EF-7721-4200-B2F6-EEB17FEEE0E0}" type="sibTrans" cxnId="{A48C0D59-3B6E-435D-B02E-A0895C829A3E}">
      <dgm:prSet/>
      <dgm:spPr/>
      <dgm:t>
        <a:bodyPr/>
        <a:lstStyle/>
        <a:p>
          <a:pPr rtl="1"/>
          <a:endParaRPr lang="ar-SA"/>
        </a:p>
      </dgm:t>
    </dgm:pt>
    <dgm:pt modelId="{C3F5FED6-FBFA-4412-8EDF-6741A67CBB8F}">
      <dgm:prSet phldrT="[نص]"/>
      <dgm:spPr/>
      <dgm:t>
        <a:bodyPr/>
        <a:lstStyle/>
        <a:p>
          <a:pPr rtl="1"/>
          <a:r>
            <a:rPr lang="ar-SA" b="1" dirty="0" smtClean="0"/>
            <a:t>التكميل</a:t>
          </a:r>
          <a:endParaRPr lang="ar-SA" b="1" dirty="0"/>
        </a:p>
      </dgm:t>
    </dgm:pt>
    <dgm:pt modelId="{5D7C2B63-8415-48BC-A06A-85AE17FAB3B6}" type="parTrans" cxnId="{9BD97EAF-41D8-427A-BEEF-0100FE17F2D5}">
      <dgm:prSet/>
      <dgm:spPr/>
      <dgm:t>
        <a:bodyPr/>
        <a:lstStyle/>
        <a:p>
          <a:pPr rtl="1"/>
          <a:endParaRPr lang="ar-SA"/>
        </a:p>
      </dgm:t>
    </dgm:pt>
    <dgm:pt modelId="{84F78BF1-C8E4-48D3-81F2-A5CB6602A169}" type="sibTrans" cxnId="{9BD97EAF-41D8-427A-BEEF-0100FE17F2D5}">
      <dgm:prSet/>
      <dgm:spPr/>
      <dgm:t>
        <a:bodyPr/>
        <a:lstStyle/>
        <a:p>
          <a:pPr rtl="1"/>
          <a:endParaRPr lang="ar-SA"/>
        </a:p>
      </dgm:t>
    </dgm:pt>
    <dgm:pt modelId="{E9DA15F0-F1FF-457A-8318-5FC72D45B0A5}">
      <dgm:prSet phldrT="[نص]"/>
      <dgm:spPr/>
      <dgm:t>
        <a:bodyPr/>
        <a:lstStyle/>
        <a:p>
          <a:pPr rtl="1"/>
          <a:r>
            <a:rPr lang="ar-SA" b="1" dirty="0" smtClean="0"/>
            <a:t>الصواب والخطأ</a:t>
          </a:r>
          <a:endParaRPr lang="ar-SA" b="1" dirty="0"/>
        </a:p>
      </dgm:t>
    </dgm:pt>
    <dgm:pt modelId="{22E3377A-EC4E-46C9-B0F6-120B3F627D9D}" type="parTrans" cxnId="{CCB281E0-AE24-456F-8889-28039604304A}">
      <dgm:prSet/>
      <dgm:spPr/>
      <dgm:t>
        <a:bodyPr/>
        <a:lstStyle/>
        <a:p>
          <a:pPr rtl="1"/>
          <a:endParaRPr lang="ar-SA"/>
        </a:p>
      </dgm:t>
    </dgm:pt>
    <dgm:pt modelId="{11E7FD81-3EC1-4FE3-B720-96CCCD27B01E}" type="sibTrans" cxnId="{CCB281E0-AE24-456F-8889-28039604304A}">
      <dgm:prSet/>
      <dgm:spPr/>
      <dgm:t>
        <a:bodyPr/>
        <a:lstStyle/>
        <a:p>
          <a:pPr rtl="1"/>
          <a:endParaRPr lang="ar-SA"/>
        </a:p>
      </dgm:t>
    </dgm:pt>
    <dgm:pt modelId="{2F2A4A5A-5D02-4E89-85F3-6C30AFD2FBB8}">
      <dgm:prSet phldrT="[نص]" custT="1"/>
      <dgm:spPr/>
      <dgm:t>
        <a:bodyPr/>
        <a:lstStyle/>
        <a:p>
          <a:pPr rtl="1"/>
          <a:r>
            <a:rPr lang="ar-SA" sz="2400" b="1" dirty="0" smtClean="0">
              <a:solidFill>
                <a:srgbClr val="00B050"/>
              </a:solidFill>
            </a:rPr>
            <a:t>فقرات ذات الإجابة </a:t>
          </a:r>
          <a:r>
            <a:rPr lang="ar-SA" sz="2400" b="1" dirty="0" smtClean="0">
              <a:solidFill>
                <a:srgbClr val="00B050"/>
              </a:solidFill>
            </a:rPr>
            <a:t>المنتقاة (الموضوعية)</a:t>
          </a:r>
          <a:endParaRPr lang="ar-SA" sz="2400" b="1" dirty="0">
            <a:solidFill>
              <a:srgbClr val="00B050"/>
            </a:solidFill>
          </a:endParaRPr>
        </a:p>
      </dgm:t>
    </dgm:pt>
    <dgm:pt modelId="{6A99F9AF-C622-4ED7-A604-A64391D8A662}" type="sibTrans" cxnId="{8CA54C14-B78F-4BCD-A5D1-C30DA414F02E}">
      <dgm:prSet/>
      <dgm:spPr/>
      <dgm:t>
        <a:bodyPr/>
        <a:lstStyle/>
        <a:p>
          <a:pPr rtl="1"/>
          <a:endParaRPr lang="ar-SA"/>
        </a:p>
      </dgm:t>
    </dgm:pt>
    <dgm:pt modelId="{F14015E8-AC26-4500-9130-455D30D724BB}" type="parTrans" cxnId="{8CA54C14-B78F-4BCD-A5D1-C30DA414F02E}">
      <dgm:prSet/>
      <dgm:spPr/>
      <dgm:t>
        <a:bodyPr/>
        <a:lstStyle/>
        <a:p>
          <a:pPr rtl="1"/>
          <a:endParaRPr lang="ar-SA"/>
        </a:p>
      </dgm:t>
    </dgm:pt>
    <dgm:pt modelId="{1FF7FD40-C963-4592-A22F-3E7FAD714A7C}">
      <dgm:prSet/>
      <dgm:spPr/>
      <dgm:t>
        <a:bodyPr/>
        <a:lstStyle/>
        <a:p>
          <a:pPr rtl="1"/>
          <a:r>
            <a:rPr lang="ar-SA" b="1" dirty="0" smtClean="0"/>
            <a:t>الاختيار من متعدد</a:t>
          </a:r>
          <a:endParaRPr lang="ar-SA" b="1" dirty="0"/>
        </a:p>
      </dgm:t>
    </dgm:pt>
    <dgm:pt modelId="{D4E21E25-80ED-49CB-8343-3F975FE4AAB1}" type="parTrans" cxnId="{2BE28E51-7EE0-4AA9-A0A7-28D67A06C32B}">
      <dgm:prSet/>
      <dgm:spPr/>
      <dgm:t>
        <a:bodyPr/>
        <a:lstStyle/>
        <a:p>
          <a:pPr rtl="1"/>
          <a:endParaRPr lang="ar-SA"/>
        </a:p>
      </dgm:t>
    </dgm:pt>
    <dgm:pt modelId="{4A68B27E-59E1-444B-A10E-375389493259}" type="sibTrans" cxnId="{2BE28E51-7EE0-4AA9-A0A7-28D67A06C32B}">
      <dgm:prSet/>
      <dgm:spPr/>
      <dgm:t>
        <a:bodyPr/>
        <a:lstStyle/>
        <a:p>
          <a:pPr rtl="1"/>
          <a:endParaRPr lang="ar-SA"/>
        </a:p>
      </dgm:t>
    </dgm:pt>
    <dgm:pt modelId="{DC3A9AA8-E539-40E9-8781-05444FCFB47A}">
      <dgm:prSet/>
      <dgm:spPr/>
      <dgm:t>
        <a:bodyPr/>
        <a:lstStyle/>
        <a:p>
          <a:pPr rtl="1"/>
          <a:r>
            <a:rPr lang="ar-SA" b="1" dirty="0" smtClean="0"/>
            <a:t>المطابقة أو المزاوجة</a:t>
          </a:r>
          <a:endParaRPr lang="ar-SA" b="1" dirty="0"/>
        </a:p>
      </dgm:t>
    </dgm:pt>
    <dgm:pt modelId="{7962098F-115E-46DA-9740-5BE24D46F1BF}" type="parTrans" cxnId="{DC89B39F-289C-49DA-9052-C97BC19E9C75}">
      <dgm:prSet/>
      <dgm:spPr/>
      <dgm:t>
        <a:bodyPr/>
        <a:lstStyle/>
        <a:p>
          <a:pPr rtl="1"/>
          <a:endParaRPr lang="ar-SA"/>
        </a:p>
      </dgm:t>
    </dgm:pt>
    <dgm:pt modelId="{4E0029F4-BB04-498A-B02A-72CE74EB1719}" type="sibTrans" cxnId="{DC89B39F-289C-49DA-9052-C97BC19E9C75}">
      <dgm:prSet/>
      <dgm:spPr/>
      <dgm:t>
        <a:bodyPr/>
        <a:lstStyle/>
        <a:p>
          <a:pPr rtl="1"/>
          <a:endParaRPr lang="ar-SA"/>
        </a:p>
      </dgm:t>
    </dgm:pt>
    <dgm:pt modelId="{0A089A95-DA97-48A8-BA7D-EBE5E1829CA1}">
      <dgm:prSet/>
      <dgm:spPr/>
      <dgm:t>
        <a:bodyPr/>
        <a:lstStyle/>
        <a:p>
          <a:pPr rtl="1"/>
          <a:r>
            <a:rPr lang="ar-SA" b="1" dirty="0" smtClean="0"/>
            <a:t>الإنشائية المحددة</a:t>
          </a:r>
          <a:endParaRPr lang="ar-SA" b="1" dirty="0"/>
        </a:p>
      </dgm:t>
    </dgm:pt>
    <dgm:pt modelId="{AF9BA927-2E3C-4A71-A280-9E105F2BB582}" type="parTrans" cxnId="{C98DD98D-5250-4ABB-AB5A-9EAE56C14EC5}">
      <dgm:prSet/>
      <dgm:spPr/>
      <dgm:t>
        <a:bodyPr/>
        <a:lstStyle/>
        <a:p>
          <a:pPr rtl="1"/>
          <a:endParaRPr lang="ar-SA"/>
        </a:p>
      </dgm:t>
    </dgm:pt>
    <dgm:pt modelId="{CA97D52E-0A55-4B38-92C5-FCD47D18E741}" type="sibTrans" cxnId="{C98DD98D-5250-4ABB-AB5A-9EAE56C14EC5}">
      <dgm:prSet/>
      <dgm:spPr/>
      <dgm:t>
        <a:bodyPr/>
        <a:lstStyle/>
        <a:p>
          <a:pPr rtl="1"/>
          <a:endParaRPr lang="ar-SA"/>
        </a:p>
      </dgm:t>
    </dgm:pt>
    <dgm:pt modelId="{0E22B8C5-65DB-4A85-8F49-4EF3021F4E41}" type="pres">
      <dgm:prSet presAssocID="{2647B11E-5F93-42EB-BC49-165B10704DAC}" presName="hierChild1" presStyleCnt="0">
        <dgm:presLayoutVars>
          <dgm:chPref val="1"/>
          <dgm:dir/>
          <dgm:animOne val="branch"/>
          <dgm:animLvl val="lvl"/>
          <dgm:resizeHandles/>
        </dgm:presLayoutVars>
      </dgm:prSet>
      <dgm:spPr/>
      <dgm:t>
        <a:bodyPr/>
        <a:lstStyle/>
        <a:p>
          <a:pPr rtl="1"/>
          <a:endParaRPr lang="ar-SA"/>
        </a:p>
      </dgm:t>
    </dgm:pt>
    <dgm:pt modelId="{B05C525E-BD41-455E-9278-04CF0E3F8457}" type="pres">
      <dgm:prSet presAssocID="{4F87E271-F57B-4338-BF39-01EE1A8BEE44}" presName="hierRoot1" presStyleCnt="0"/>
      <dgm:spPr/>
    </dgm:pt>
    <dgm:pt modelId="{E9DF560B-AD5E-41C6-B52E-ED8C41744ED2}" type="pres">
      <dgm:prSet presAssocID="{4F87E271-F57B-4338-BF39-01EE1A8BEE44}" presName="composite" presStyleCnt="0"/>
      <dgm:spPr/>
    </dgm:pt>
    <dgm:pt modelId="{2A37F199-778D-4BFB-99A9-E5F63256D6F7}" type="pres">
      <dgm:prSet presAssocID="{4F87E271-F57B-4338-BF39-01EE1A8BEE44}" presName="background" presStyleLbl="node0" presStyleIdx="0" presStyleCnt="1"/>
      <dgm:spPr/>
    </dgm:pt>
    <dgm:pt modelId="{0C71B6EB-D0C7-400C-AC99-B575BC04D3CB}" type="pres">
      <dgm:prSet presAssocID="{4F87E271-F57B-4338-BF39-01EE1A8BEE44}" presName="text" presStyleLbl="fgAcc0" presStyleIdx="0" presStyleCnt="1" custScaleX="223378">
        <dgm:presLayoutVars>
          <dgm:chPref val="3"/>
        </dgm:presLayoutVars>
      </dgm:prSet>
      <dgm:spPr/>
      <dgm:t>
        <a:bodyPr/>
        <a:lstStyle/>
        <a:p>
          <a:pPr rtl="1"/>
          <a:endParaRPr lang="ar-SA"/>
        </a:p>
      </dgm:t>
    </dgm:pt>
    <dgm:pt modelId="{96BE482B-53C4-4CDB-B7B0-4822261EFAD0}" type="pres">
      <dgm:prSet presAssocID="{4F87E271-F57B-4338-BF39-01EE1A8BEE44}" presName="hierChild2" presStyleCnt="0"/>
      <dgm:spPr/>
    </dgm:pt>
    <dgm:pt modelId="{BD1778AD-99F7-404A-B2CE-2F3761AE5338}" type="pres">
      <dgm:prSet presAssocID="{9ABFB29A-2437-4D08-ACAB-D1F6E463679F}" presName="Name10" presStyleLbl="parChTrans1D2" presStyleIdx="0" presStyleCnt="2"/>
      <dgm:spPr/>
      <dgm:t>
        <a:bodyPr/>
        <a:lstStyle/>
        <a:p>
          <a:pPr rtl="1"/>
          <a:endParaRPr lang="ar-SA"/>
        </a:p>
      </dgm:t>
    </dgm:pt>
    <dgm:pt modelId="{72211D52-4938-4018-A6DC-87B5F381A65A}" type="pres">
      <dgm:prSet presAssocID="{3ABB5C39-B178-4170-9855-926256D36EA3}" presName="hierRoot2" presStyleCnt="0"/>
      <dgm:spPr/>
    </dgm:pt>
    <dgm:pt modelId="{FE5EE034-EC6D-4C98-A01F-FC3AFE23BAB9}" type="pres">
      <dgm:prSet presAssocID="{3ABB5C39-B178-4170-9855-926256D36EA3}" presName="composite2" presStyleCnt="0"/>
      <dgm:spPr/>
    </dgm:pt>
    <dgm:pt modelId="{1743095A-FED6-4595-9AD4-F7C8840F1F91}" type="pres">
      <dgm:prSet presAssocID="{3ABB5C39-B178-4170-9855-926256D36EA3}" presName="background2" presStyleLbl="node2" presStyleIdx="0" presStyleCnt="2"/>
      <dgm:spPr/>
    </dgm:pt>
    <dgm:pt modelId="{BCF9DEA7-6604-4026-9937-6336662BE005}" type="pres">
      <dgm:prSet presAssocID="{3ABB5C39-B178-4170-9855-926256D36EA3}" presName="text2" presStyleLbl="fgAcc2" presStyleIdx="0" presStyleCnt="2" custScaleX="326183">
        <dgm:presLayoutVars>
          <dgm:chPref val="3"/>
        </dgm:presLayoutVars>
      </dgm:prSet>
      <dgm:spPr/>
      <dgm:t>
        <a:bodyPr/>
        <a:lstStyle/>
        <a:p>
          <a:pPr rtl="1"/>
          <a:endParaRPr lang="ar-SA"/>
        </a:p>
      </dgm:t>
    </dgm:pt>
    <dgm:pt modelId="{859877CD-6FA3-449D-813D-64CB3A96F054}" type="pres">
      <dgm:prSet presAssocID="{3ABB5C39-B178-4170-9855-926256D36EA3}" presName="hierChild3" presStyleCnt="0"/>
      <dgm:spPr/>
    </dgm:pt>
    <dgm:pt modelId="{2C7B18C7-4D33-4234-916A-9DF528D6F908}" type="pres">
      <dgm:prSet presAssocID="{10A87D87-FEB1-4B11-8941-E22EE383CBB9}" presName="Name17" presStyleLbl="parChTrans1D3" presStyleIdx="0" presStyleCnt="6"/>
      <dgm:spPr/>
      <dgm:t>
        <a:bodyPr/>
        <a:lstStyle/>
        <a:p>
          <a:pPr rtl="1"/>
          <a:endParaRPr lang="ar-SA"/>
        </a:p>
      </dgm:t>
    </dgm:pt>
    <dgm:pt modelId="{63606F41-F806-481D-89A8-DC9B6F15E720}" type="pres">
      <dgm:prSet presAssocID="{CE33E8EA-460D-438D-A742-9FAA2D5FB67E}" presName="hierRoot3" presStyleCnt="0"/>
      <dgm:spPr/>
    </dgm:pt>
    <dgm:pt modelId="{DC246284-7A27-46E4-A6A9-A34DD265DAC0}" type="pres">
      <dgm:prSet presAssocID="{CE33E8EA-460D-438D-A742-9FAA2D5FB67E}" presName="composite3" presStyleCnt="0"/>
      <dgm:spPr/>
    </dgm:pt>
    <dgm:pt modelId="{C0114113-5A92-48B7-A079-64227C1F01D5}" type="pres">
      <dgm:prSet presAssocID="{CE33E8EA-460D-438D-A742-9FAA2D5FB67E}" presName="background3" presStyleLbl="node3" presStyleIdx="0" presStyleCnt="6"/>
      <dgm:spPr/>
    </dgm:pt>
    <dgm:pt modelId="{19A4C32B-9CA4-4383-95D6-49A101B27091}" type="pres">
      <dgm:prSet presAssocID="{CE33E8EA-460D-438D-A742-9FAA2D5FB67E}" presName="text3" presStyleLbl="fgAcc3" presStyleIdx="0" presStyleCnt="6">
        <dgm:presLayoutVars>
          <dgm:chPref val="3"/>
        </dgm:presLayoutVars>
      </dgm:prSet>
      <dgm:spPr/>
      <dgm:t>
        <a:bodyPr/>
        <a:lstStyle/>
        <a:p>
          <a:pPr rtl="1"/>
          <a:endParaRPr lang="ar-SA"/>
        </a:p>
      </dgm:t>
    </dgm:pt>
    <dgm:pt modelId="{BDDA3BC1-7D73-45CE-B8C8-89B5F6C5382B}" type="pres">
      <dgm:prSet presAssocID="{CE33E8EA-460D-438D-A742-9FAA2D5FB67E}" presName="hierChild4" presStyleCnt="0"/>
      <dgm:spPr/>
    </dgm:pt>
    <dgm:pt modelId="{27B02E96-7CF6-43BA-83E0-3A14792876DA}" type="pres">
      <dgm:prSet presAssocID="{AF9BA927-2E3C-4A71-A280-9E105F2BB582}" presName="Name17" presStyleLbl="parChTrans1D3" presStyleIdx="1" presStyleCnt="6"/>
      <dgm:spPr/>
      <dgm:t>
        <a:bodyPr/>
        <a:lstStyle/>
        <a:p>
          <a:pPr rtl="1"/>
          <a:endParaRPr lang="ar-SA"/>
        </a:p>
      </dgm:t>
    </dgm:pt>
    <dgm:pt modelId="{A66272DA-04FF-4D1B-9635-E85EF3BAE362}" type="pres">
      <dgm:prSet presAssocID="{0A089A95-DA97-48A8-BA7D-EBE5E1829CA1}" presName="hierRoot3" presStyleCnt="0"/>
      <dgm:spPr/>
    </dgm:pt>
    <dgm:pt modelId="{0DC45843-3472-48A6-B2FE-F00B14AA7417}" type="pres">
      <dgm:prSet presAssocID="{0A089A95-DA97-48A8-BA7D-EBE5E1829CA1}" presName="composite3" presStyleCnt="0"/>
      <dgm:spPr/>
    </dgm:pt>
    <dgm:pt modelId="{8EE6001C-A73C-492D-95C2-AE54FF99C273}" type="pres">
      <dgm:prSet presAssocID="{0A089A95-DA97-48A8-BA7D-EBE5E1829CA1}" presName="background3" presStyleLbl="node3" presStyleIdx="1" presStyleCnt="6"/>
      <dgm:spPr/>
    </dgm:pt>
    <dgm:pt modelId="{C16D237E-A4A1-4744-AA53-254FCBDE51DF}" type="pres">
      <dgm:prSet presAssocID="{0A089A95-DA97-48A8-BA7D-EBE5E1829CA1}" presName="text3" presStyleLbl="fgAcc3" presStyleIdx="1" presStyleCnt="6">
        <dgm:presLayoutVars>
          <dgm:chPref val="3"/>
        </dgm:presLayoutVars>
      </dgm:prSet>
      <dgm:spPr/>
      <dgm:t>
        <a:bodyPr/>
        <a:lstStyle/>
        <a:p>
          <a:pPr rtl="1"/>
          <a:endParaRPr lang="ar-SA"/>
        </a:p>
      </dgm:t>
    </dgm:pt>
    <dgm:pt modelId="{35FC63CF-9D08-4453-85B4-43DCFE10B616}" type="pres">
      <dgm:prSet presAssocID="{0A089A95-DA97-48A8-BA7D-EBE5E1829CA1}" presName="hierChild4" presStyleCnt="0"/>
      <dgm:spPr/>
    </dgm:pt>
    <dgm:pt modelId="{4360003B-1C1D-4265-B774-346F91D50316}" type="pres">
      <dgm:prSet presAssocID="{5D7C2B63-8415-48BC-A06A-85AE17FAB3B6}" presName="Name17" presStyleLbl="parChTrans1D3" presStyleIdx="2" presStyleCnt="6"/>
      <dgm:spPr/>
      <dgm:t>
        <a:bodyPr/>
        <a:lstStyle/>
        <a:p>
          <a:pPr rtl="1"/>
          <a:endParaRPr lang="ar-SA"/>
        </a:p>
      </dgm:t>
    </dgm:pt>
    <dgm:pt modelId="{D5C05D2D-3FA7-4EC0-8095-EC0819619C8A}" type="pres">
      <dgm:prSet presAssocID="{C3F5FED6-FBFA-4412-8EDF-6741A67CBB8F}" presName="hierRoot3" presStyleCnt="0"/>
      <dgm:spPr/>
    </dgm:pt>
    <dgm:pt modelId="{2169E808-4271-45A0-B811-05DF1995660F}" type="pres">
      <dgm:prSet presAssocID="{C3F5FED6-FBFA-4412-8EDF-6741A67CBB8F}" presName="composite3" presStyleCnt="0"/>
      <dgm:spPr/>
    </dgm:pt>
    <dgm:pt modelId="{57F6F726-C1E0-4278-9C7D-4FB095519133}" type="pres">
      <dgm:prSet presAssocID="{C3F5FED6-FBFA-4412-8EDF-6741A67CBB8F}" presName="background3" presStyleLbl="node3" presStyleIdx="2" presStyleCnt="6"/>
      <dgm:spPr/>
    </dgm:pt>
    <dgm:pt modelId="{91B65BB8-FEAC-4945-923B-4A738A6212C4}" type="pres">
      <dgm:prSet presAssocID="{C3F5FED6-FBFA-4412-8EDF-6741A67CBB8F}" presName="text3" presStyleLbl="fgAcc3" presStyleIdx="2" presStyleCnt="6">
        <dgm:presLayoutVars>
          <dgm:chPref val="3"/>
        </dgm:presLayoutVars>
      </dgm:prSet>
      <dgm:spPr/>
      <dgm:t>
        <a:bodyPr/>
        <a:lstStyle/>
        <a:p>
          <a:pPr rtl="1"/>
          <a:endParaRPr lang="ar-SA"/>
        </a:p>
      </dgm:t>
    </dgm:pt>
    <dgm:pt modelId="{474968E4-30CC-4617-B1CB-C81DA226A531}" type="pres">
      <dgm:prSet presAssocID="{C3F5FED6-FBFA-4412-8EDF-6741A67CBB8F}" presName="hierChild4" presStyleCnt="0"/>
      <dgm:spPr/>
    </dgm:pt>
    <dgm:pt modelId="{B89F8CB6-B14E-477E-81C9-0F37D47FA605}" type="pres">
      <dgm:prSet presAssocID="{F14015E8-AC26-4500-9130-455D30D724BB}" presName="Name10" presStyleLbl="parChTrans1D2" presStyleIdx="1" presStyleCnt="2"/>
      <dgm:spPr/>
      <dgm:t>
        <a:bodyPr/>
        <a:lstStyle/>
        <a:p>
          <a:pPr rtl="1"/>
          <a:endParaRPr lang="ar-SA"/>
        </a:p>
      </dgm:t>
    </dgm:pt>
    <dgm:pt modelId="{D25C32AC-F6C6-4952-8157-9E96AD2A76F8}" type="pres">
      <dgm:prSet presAssocID="{2F2A4A5A-5D02-4E89-85F3-6C30AFD2FBB8}" presName="hierRoot2" presStyleCnt="0"/>
      <dgm:spPr/>
    </dgm:pt>
    <dgm:pt modelId="{5A86813E-2759-413A-9964-84B63B9A4E7E}" type="pres">
      <dgm:prSet presAssocID="{2F2A4A5A-5D02-4E89-85F3-6C30AFD2FBB8}" presName="composite2" presStyleCnt="0"/>
      <dgm:spPr/>
    </dgm:pt>
    <dgm:pt modelId="{4C23A784-2B4D-4FF7-9212-AF4292D543A5}" type="pres">
      <dgm:prSet presAssocID="{2F2A4A5A-5D02-4E89-85F3-6C30AFD2FBB8}" presName="background2" presStyleLbl="node2" presStyleIdx="1" presStyleCnt="2"/>
      <dgm:spPr/>
    </dgm:pt>
    <dgm:pt modelId="{871FCBE7-27AF-49DC-9573-8863F08EAFBD}" type="pres">
      <dgm:prSet presAssocID="{2F2A4A5A-5D02-4E89-85F3-6C30AFD2FBB8}" presName="text2" presStyleLbl="fgAcc2" presStyleIdx="1" presStyleCnt="2" custScaleX="293066">
        <dgm:presLayoutVars>
          <dgm:chPref val="3"/>
        </dgm:presLayoutVars>
      </dgm:prSet>
      <dgm:spPr/>
      <dgm:t>
        <a:bodyPr/>
        <a:lstStyle/>
        <a:p>
          <a:pPr rtl="1"/>
          <a:endParaRPr lang="ar-SA"/>
        </a:p>
      </dgm:t>
    </dgm:pt>
    <dgm:pt modelId="{B6C60693-C40C-4755-B143-260E72B43807}" type="pres">
      <dgm:prSet presAssocID="{2F2A4A5A-5D02-4E89-85F3-6C30AFD2FBB8}" presName="hierChild3" presStyleCnt="0"/>
      <dgm:spPr/>
    </dgm:pt>
    <dgm:pt modelId="{85833DAF-729D-4CD9-8761-D658DF3F0E2B}" type="pres">
      <dgm:prSet presAssocID="{7962098F-115E-46DA-9740-5BE24D46F1BF}" presName="Name17" presStyleLbl="parChTrans1D3" presStyleIdx="3" presStyleCnt="6"/>
      <dgm:spPr/>
      <dgm:t>
        <a:bodyPr/>
        <a:lstStyle/>
        <a:p>
          <a:pPr rtl="1"/>
          <a:endParaRPr lang="ar-SA"/>
        </a:p>
      </dgm:t>
    </dgm:pt>
    <dgm:pt modelId="{F9F592D8-994D-4821-B157-F202C619705B}" type="pres">
      <dgm:prSet presAssocID="{DC3A9AA8-E539-40E9-8781-05444FCFB47A}" presName="hierRoot3" presStyleCnt="0"/>
      <dgm:spPr/>
    </dgm:pt>
    <dgm:pt modelId="{5CD9138B-87A8-409E-B66C-CF60CDD82E5E}" type="pres">
      <dgm:prSet presAssocID="{DC3A9AA8-E539-40E9-8781-05444FCFB47A}" presName="composite3" presStyleCnt="0"/>
      <dgm:spPr/>
    </dgm:pt>
    <dgm:pt modelId="{D8519983-32F5-4C4B-8183-864A6C4338B9}" type="pres">
      <dgm:prSet presAssocID="{DC3A9AA8-E539-40E9-8781-05444FCFB47A}" presName="background3" presStyleLbl="node3" presStyleIdx="3" presStyleCnt="6"/>
      <dgm:spPr/>
    </dgm:pt>
    <dgm:pt modelId="{E8858290-B85C-4299-9B0C-C201E31C2024}" type="pres">
      <dgm:prSet presAssocID="{DC3A9AA8-E539-40E9-8781-05444FCFB47A}" presName="text3" presStyleLbl="fgAcc3" presStyleIdx="3" presStyleCnt="6">
        <dgm:presLayoutVars>
          <dgm:chPref val="3"/>
        </dgm:presLayoutVars>
      </dgm:prSet>
      <dgm:spPr/>
      <dgm:t>
        <a:bodyPr/>
        <a:lstStyle/>
        <a:p>
          <a:pPr rtl="1"/>
          <a:endParaRPr lang="ar-SA"/>
        </a:p>
      </dgm:t>
    </dgm:pt>
    <dgm:pt modelId="{938FBDB3-60DC-4F77-966D-F9159044E12C}" type="pres">
      <dgm:prSet presAssocID="{DC3A9AA8-E539-40E9-8781-05444FCFB47A}" presName="hierChild4" presStyleCnt="0"/>
      <dgm:spPr/>
    </dgm:pt>
    <dgm:pt modelId="{DBA0D33C-662C-4676-89CB-60E587F67C6A}" type="pres">
      <dgm:prSet presAssocID="{D4E21E25-80ED-49CB-8343-3F975FE4AAB1}" presName="Name17" presStyleLbl="parChTrans1D3" presStyleIdx="4" presStyleCnt="6"/>
      <dgm:spPr/>
      <dgm:t>
        <a:bodyPr/>
        <a:lstStyle/>
        <a:p>
          <a:pPr rtl="1"/>
          <a:endParaRPr lang="ar-SA"/>
        </a:p>
      </dgm:t>
    </dgm:pt>
    <dgm:pt modelId="{06AC1611-E4EB-4FF2-BF8C-4FAE6F703A45}" type="pres">
      <dgm:prSet presAssocID="{1FF7FD40-C963-4592-A22F-3E7FAD714A7C}" presName="hierRoot3" presStyleCnt="0"/>
      <dgm:spPr/>
    </dgm:pt>
    <dgm:pt modelId="{9DDA3099-E374-48CF-8249-28545F1EFB60}" type="pres">
      <dgm:prSet presAssocID="{1FF7FD40-C963-4592-A22F-3E7FAD714A7C}" presName="composite3" presStyleCnt="0"/>
      <dgm:spPr/>
    </dgm:pt>
    <dgm:pt modelId="{BDE60DDF-9BDE-4F01-9EAD-4A6254481A13}" type="pres">
      <dgm:prSet presAssocID="{1FF7FD40-C963-4592-A22F-3E7FAD714A7C}" presName="background3" presStyleLbl="node3" presStyleIdx="4" presStyleCnt="6"/>
      <dgm:spPr/>
    </dgm:pt>
    <dgm:pt modelId="{1CE37DB0-0D1C-4171-8198-537668C018F1}" type="pres">
      <dgm:prSet presAssocID="{1FF7FD40-C963-4592-A22F-3E7FAD714A7C}" presName="text3" presStyleLbl="fgAcc3" presStyleIdx="4" presStyleCnt="6">
        <dgm:presLayoutVars>
          <dgm:chPref val="3"/>
        </dgm:presLayoutVars>
      </dgm:prSet>
      <dgm:spPr/>
      <dgm:t>
        <a:bodyPr/>
        <a:lstStyle/>
        <a:p>
          <a:pPr rtl="1"/>
          <a:endParaRPr lang="ar-SA"/>
        </a:p>
      </dgm:t>
    </dgm:pt>
    <dgm:pt modelId="{B234AF04-3A56-43EF-9F19-CF75AC902C08}" type="pres">
      <dgm:prSet presAssocID="{1FF7FD40-C963-4592-A22F-3E7FAD714A7C}" presName="hierChild4" presStyleCnt="0"/>
      <dgm:spPr/>
    </dgm:pt>
    <dgm:pt modelId="{F2DCD31B-24E2-4B51-AB9D-4A1FED3B3102}" type="pres">
      <dgm:prSet presAssocID="{22E3377A-EC4E-46C9-B0F6-120B3F627D9D}" presName="Name17" presStyleLbl="parChTrans1D3" presStyleIdx="5" presStyleCnt="6"/>
      <dgm:spPr/>
      <dgm:t>
        <a:bodyPr/>
        <a:lstStyle/>
        <a:p>
          <a:pPr rtl="1"/>
          <a:endParaRPr lang="ar-SA"/>
        </a:p>
      </dgm:t>
    </dgm:pt>
    <dgm:pt modelId="{3D02110E-9CB6-447E-B8E1-787B68908323}" type="pres">
      <dgm:prSet presAssocID="{E9DA15F0-F1FF-457A-8318-5FC72D45B0A5}" presName="hierRoot3" presStyleCnt="0"/>
      <dgm:spPr/>
    </dgm:pt>
    <dgm:pt modelId="{BE21DCDA-B2F9-4DAC-A83C-E0201F42F021}" type="pres">
      <dgm:prSet presAssocID="{E9DA15F0-F1FF-457A-8318-5FC72D45B0A5}" presName="composite3" presStyleCnt="0"/>
      <dgm:spPr/>
    </dgm:pt>
    <dgm:pt modelId="{0CEF76A0-5222-46CA-9382-9C419BC68AC3}" type="pres">
      <dgm:prSet presAssocID="{E9DA15F0-F1FF-457A-8318-5FC72D45B0A5}" presName="background3" presStyleLbl="node3" presStyleIdx="5" presStyleCnt="6"/>
      <dgm:spPr/>
    </dgm:pt>
    <dgm:pt modelId="{E263EB82-08C8-414C-9F42-4EEE4CF27616}" type="pres">
      <dgm:prSet presAssocID="{E9DA15F0-F1FF-457A-8318-5FC72D45B0A5}" presName="text3" presStyleLbl="fgAcc3" presStyleIdx="5" presStyleCnt="6">
        <dgm:presLayoutVars>
          <dgm:chPref val="3"/>
        </dgm:presLayoutVars>
      </dgm:prSet>
      <dgm:spPr/>
      <dgm:t>
        <a:bodyPr/>
        <a:lstStyle/>
        <a:p>
          <a:pPr rtl="1"/>
          <a:endParaRPr lang="ar-SA"/>
        </a:p>
      </dgm:t>
    </dgm:pt>
    <dgm:pt modelId="{116209E5-DA77-405D-B55A-39C3FB2DB5B4}" type="pres">
      <dgm:prSet presAssocID="{E9DA15F0-F1FF-457A-8318-5FC72D45B0A5}" presName="hierChild4" presStyleCnt="0"/>
      <dgm:spPr/>
    </dgm:pt>
  </dgm:ptLst>
  <dgm:cxnLst>
    <dgm:cxn modelId="{0350A04C-1539-40EF-86AE-B052FF90AD24}" type="presOf" srcId="{D4E21E25-80ED-49CB-8343-3F975FE4AAB1}" destId="{DBA0D33C-662C-4676-89CB-60E587F67C6A}" srcOrd="0" destOrd="0" presId="urn:microsoft.com/office/officeart/2005/8/layout/hierarchy1"/>
    <dgm:cxn modelId="{DC89B39F-289C-49DA-9052-C97BC19E9C75}" srcId="{2F2A4A5A-5D02-4E89-85F3-6C30AFD2FBB8}" destId="{DC3A9AA8-E539-40E9-8781-05444FCFB47A}" srcOrd="0" destOrd="0" parTransId="{7962098F-115E-46DA-9740-5BE24D46F1BF}" sibTransId="{4E0029F4-BB04-498A-B02A-72CE74EB1719}"/>
    <dgm:cxn modelId="{682CFA13-5898-4F79-80A5-725ABC0A2C47}" type="presOf" srcId="{4F87E271-F57B-4338-BF39-01EE1A8BEE44}" destId="{0C71B6EB-D0C7-400C-AC99-B575BC04D3CB}" srcOrd="0" destOrd="0" presId="urn:microsoft.com/office/officeart/2005/8/layout/hierarchy1"/>
    <dgm:cxn modelId="{54888EDE-67D4-493E-B9F3-138CA668E88F}" type="presOf" srcId="{2F2A4A5A-5D02-4E89-85F3-6C30AFD2FBB8}" destId="{871FCBE7-27AF-49DC-9573-8863F08EAFBD}" srcOrd="0" destOrd="0" presId="urn:microsoft.com/office/officeart/2005/8/layout/hierarchy1"/>
    <dgm:cxn modelId="{2BE28E51-7EE0-4AA9-A0A7-28D67A06C32B}" srcId="{2F2A4A5A-5D02-4E89-85F3-6C30AFD2FBB8}" destId="{1FF7FD40-C963-4592-A22F-3E7FAD714A7C}" srcOrd="1" destOrd="0" parTransId="{D4E21E25-80ED-49CB-8343-3F975FE4AAB1}" sibTransId="{4A68B27E-59E1-444B-A10E-375389493259}"/>
    <dgm:cxn modelId="{DE037555-BB99-431C-8DF1-F4AE29318602}" type="presOf" srcId="{22E3377A-EC4E-46C9-B0F6-120B3F627D9D}" destId="{F2DCD31B-24E2-4B51-AB9D-4A1FED3B3102}" srcOrd="0" destOrd="0" presId="urn:microsoft.com/office/officeart/2005/8/layout/hierarchy1"/>
    <dgm:cxn modelId="{9998A085-E71D-4BF2-BB79-92011F4F178B}" type="presOf" srcId="{AF9BA927-2E3C-4A71-A280-9E105F2BB582}" destId="{27B02E96-7CF6-43BA-83E0-3A14792876DA}" srcOrd="0" destOrd="0" presId="urn:microsoft.com/office/officeart/2005/8/layout/hierarchy1"/>
    <dgm:cxn modelId="{53E9CFAF-7E4D-4E7B-9484-4FA3E3D606DB}" type="presOf" srcId="{2647B11E-5F93-42EB-BC49-165B10704DAC}" destId="{0E22B8C5-65DB-4A85-8F49-4EF3021F4E41}" srcOrd="0" destOrd="0" presId="urn:microsoft.com/office/officeart/2005/8/layout/hierarchy1"/>
    <dgm:cxn modelId="{82BC8DA8-0813-4213-92FF-08CB7593C0EE}" type="presOf" srcId="{7962098F-115E-46DA-9740-5BE24D46F1BF}" destId="{85833DAF-729D-4CD9-8761-D658DF3F0E2B}" srcOrd="0" destOrd="0" presId="urn:microsoft.com/office/officeart/2005/8/layout/hierarchy1"/>
    <dgm:cxn modelId="{38E02293-3CF3-4E4C-A579-8BB4F70E1E49}" type="presOf" srcId="{E9DA15F0-F1FF-457A-8318-5FC72D45B0A5}" destId="{E263EB82-08C8-414C-9F42-4EEE4CF27616}" srcOrd="0" destOrd="0" presId="urn:microsoft.com/office/officeart/2005/8/layout/hierarchy1"/>
    <dgm:cxn modelId="{ED6D9C74-6A68-4DFB-ADA0-8AB53ACAF0DF}" type="presOf" srcId="{9ABFB29A-2437-4D08-ACAB-D1F6E463679F}" destId="{BD1778AD-99F7-404A-B2CE-2F3761AE5338}" srcOrd="0" destOrd="0" presId="urn:microsoft.com/office/officeart/2005/8/layout/hierarchy1"/>
    <dgm:cxn modelId="{9BD97EAF-41D8-427A-BEEF-0100FE17F2D5}" srcId="{3ABB5C39-B178-4170-9855-926256D36EA3}" destId="{C3F5FED6-FBFA-4412-8EDF-6741A67CBB8F}" srcOrd="2" destOrd="0" parTransId="{5D7C2B63-8415-48BC-A06A-85AE17FAB3B6}" sibTransId="{84F78BF1-C8E4-48D3-81F2-A5CB6602A169}"/>
    <dgm:cxn modelId="{58D400D5-96C0-41E6-8C3E-FA9D52D0BE5F}" type="presOf" srcId="{1FF7FD40-C963-4592-A22F-3E7FAD714A7C}" destId="{1CE37DB0-0D1C-4171-8198-537668C018F1}" srcOrd="0" destOrd="0" presId="urn:microsoft.com/office/officeart/2005/8/layout/hierarchy1"/>
    <dgm:cxn modelId="{24C82AA8-448C-4245-A3DE-17F99572722A}" type="presOf" srcId="{5D7C2B63-8415-48BC-A06A-85AE17FAB3B6}" destId="{4360003B-1C1D-4265-B774-346F91D50316}" srcOrd="0" destOrd="0" presId="urn:microsoft.com/office/officeart/2005/8/layout/hierarchy1"/>
    <dgm:cxn modelId="{2F263F7F-B211-4B90-9A4F-A813D2A5F7CD}" type="presOf" srcId="{0A089A95-DA97-48A8-BA7D-EBE5E1829CA1}" destId="{C16D237E-A4A1-4744-AA53-254FCBDE51DF}" srcOrd="0" destOrd="0" presId="urn:microsoft.com/office/officeart/2005/8/layout/hierarchy1"/>
    <dgm:cxn modelId="{A48C0D59-3B6E-435D-B02E-A0895C829A3E}" srcId="{3ABB5C39-B178-4170-9855-926256D36EA3}" destId="{CE33E8EA-460D-438D-A742-9FAA2D5FB67E}" srcOrd="0" destOrd="0" parTransId="{10A87D87-FEB1-4B11-8941-E22EE383CBB9}" sibTransId="{0443D3EF-7721-4200-B2F6-EEB17FEEE0E0}"/>
    <dgm:cxn modelId="{362447B6-1807-4C5C-99BE-C67BA011CF32}" srcId="{4F87E271-F57B-4338-BF39-01EE1A8BEE44}" destId="{3ABB5C39-B178-4170-9855-926256D36EA3}" srcOrd="0" destOrd="0" parTransId="{9ABFB29A-2437-4D08-ACAB-D1F6E463679F}" sibTransId="{D21603A5-AED0-4737-ACDF-3A612B6D0743}"/>
    <dgm:cxn modelId="{8CA54C14-B78F-4BCD-A5D1-C30DA414F02E}" srcId="{4F87E271-F57B-4338-BF39-01EE1A8BEE44}" destId="{2F2A4A5A-5D02-4E89-85F3-6C30AFD2FBB8}" srcOrd="1" destOrd="0" parTransId="{F14015E8-AC26-4500-9130-455D30D724BB}" sibTransId="{6A99F9AF-C622-4ED7-A604-A64391D8A662}"/>
    <dgm:cxn modelId="{BB8E3532-DD77-4C75-BB02-1C21102771BB}" srcId="{2647B11E-5F93-42EB-BC49-165B10704DAC}" destId="{4F87E271-F57B-4338-BF39-01EE1A8BEE44}" srcOrd="0" destOrd="0" parTransId="{938AB2B7-F70C-4F4A-813D-5FC96D919B49}" sibTransId="{EB05BB9D-AF79-49DE-AEBC-D2B1CEBD05C5}"/>
    <dgm:cxn modelId="{CCB281E0-AE24-456F-8889-28039604304A}" srcId="{2F2A4A5A-5D02-4E89-85F3-6C30AFD2FBB8}" destId="{E9DA15F0-F1FF-457A-8318-5FC72D45B0A5}" srcOrd="2" destOrd="0" parTransId="{22E3377A-EC4E-46C9-B0F6-120B3F627D9D}" sibTransId="{11E7FD81-3EC1-4FE3-B720-96CCCD27B01E}"/>
    <dgm:cxn modelId="{5B07CF59-A4EE-462B-87D9-7CE36ECF62B6}" type="presOf" srcId="{3ABB5C39-B178-4170-9855-926256D36EA3}" destId="{BCF9DEA7-6604-4026-9937-6336662BE005}" srcOrd="0" destOrd="0" presId="urn:microsoft.com/office/officeart/2005/8/layout/hierarchy1"/>
    <dgm:cxn modelId="{6CE9558D-4B53-4781-AF6F-7321C480889B}" type="presOf" srcId="{F14015E8-AC26-4500-9130-455D30D724BB}" destId="{B89F8CB6-B14E-477E-81C9-0F37D47FA605}" srcOrd="0" destOrd="0" presId="urn:microsoft.com/office/officeart/2005/8/layout/hierarchy1"/>
    <dgm:cxn modelId="{402A8F77-0CB1-4E79-9C30-06FE10A22815}" type="presOf" srcId="{C3F5FED6-FBFA-4412-8EDF-6741A67CBB8F}" destId="{91B65BB8-FEAC-4945-923B-4A738A6212C4}" srcOrd="0" destOrd="0" presId="urn:microsoft.com/office/officeart/2005/8/layout/hierarchy1"/>
    <dgm:cxn modelId="{C98DD98D-5250-4ABB-AB5A-9EAE56C14EC5}" srcId="{3ABB5C39-B178-4170-9855-926256D36EA3}" destId="{0A089A95-DA97-48A8-BA7D-EBE5E1829CA1}" srcOrd="1" destOrd="0" parTransId="{AF9BA927-2E3C-4A71-A280-9E105F2BB582}" sibTransId="{CA97D52E-0A55-4B38-92C5-FCD47D18E741}"/>
    <dgm:cxn modelId="{4CEAA87F-DBF1-4949-BDC5-3B60F413D632}" type="presOf" srcId="{CE33E8EA-460D-438D-A742-9FAA2D5FB67E}" destId="{19A4C32B-9CA4-4383-95D6-49A101B27091}" srcOrd="0" destOrd="0" presId="urn:microsoft.com/office/officeart/2005/8/layout/hierarchy1"/>
    <dgm:cxn modelId="{F9C2AA5B-1FED-4435-AA0A-FAA838968139}" type="presOf" srcId="{10A87D87-FEB1-4B11-8941-E22EE383CBB9}" destId="{2C7B18C7-4D33-4234-916A-9DF528D6F908}" srcOrd="0" destOrd="0" presId="urn:microsoft.com/office/officeart/2005/8/layout/hierarchy1"/>
    <dgm:cxn modelId="{CAAA8C55-6E7A-4B48-9E67-4B8DC1DCE371}" type="presOf" srcId="{DC3A9AA8-E539-40E9-8781-05444FCFB47A}" destId="{E8858290-B85C-4299-9B0C-C201E31C2024}" srcOrd="0" destOrd="0" presId="urn:microsoft.com/office/officeart/2005/8/layout/hierarchy1"/>
    <dgm:cxn modelId="{CF904EEA-9075-46AD-81C1-424A5B90CEE3}" type="presParOf" srcId="{0E22B8C5-65DB-4A85-8F49-4EF3021F4E41}" destId="{B05C525E-BD41-455E-9278-04CF0E3F8457}" srcOrd="0" destOrd="0" presId="urn:microsoft.com/office/officeart/2005/8/layout/hierarchy1"/>
    <dgm:cxn modelId="{B9E8524C-F631-4E63-82AF-A6D475B9ED81}" type="presParOf" srcId="{B05C525E-BD41-455E-9278-04CF0E3F8457}" destId="{E9DF560B-AD5E-41C6-B52E-ED8C41744ED2}" srcOrd="0" destOrd="0" presId="urn:microsoft.com/office/officeart/2005/8/layout/hierarchy1"/>
    <dgm:cxn modelId="{18C9C060-8AB5-478F-A8D3-38624A51B03F}" type="presParOf" srcId="{E9DF560B-AD5E-41C6-B52E-ED8C41744ED2}" destId="{2A37F199-778D-4BFB-99A9-E5F63256D6F7}" srcOrd="0" destOrd="0" presId="urn:microsoft.com/office/officeart/2005/8/layout/hierarchy1"/>
    <dgm:cxn modelId="{7F9FF00F-7213-4CE5-A218-DD386CDE03F5}" type="presParOf" srcId="{E9DF560B-AD5E-41C6-B52E-ED8C41744ED2}" destId="{0C71B6EB-D0C7-400C-AC99-B575BC04D3CB}" srcOrd="1" destOrd="0" presId="urn:microsoft.com/office/officeart/2005/8/layout/hierarchy1"/>
    <dgm:cxn modelId="{C63EF341-6F79-42E2-8DF6-59CA58E46F18}" type="presParOf" srcId="{B05C525E-BD41-455E-9278-04CF0E3F8457}" destId="{96BE482B-53C4-4CDB-B7B0-4822261EFAD0}" srcOrd="1" destOrd="0" presId="urn:microsoft.com/office/officeart/2005/8/layout/hierarchy1"/>
    <dgm:cxn modelId="{D2DB9012-7DD4-4D29-AD54-0FCEBE6AB815}" type="presParOf" srcId="{96BE482B-53C4-4CDB-B7B0-4822261EFAD0}" destId="{BD1778AD-99F7-404A-B2CE-2F3761AE5338}" srcOrd="0" destOrd="0" presId="urn:microsoft.com/office/officeart/2005/8/layout/hierarchy1"/>
    <dgm:cxn modelId="{24CE0E08-B4BE-472D-862E-8CF4C82FF35A}" type="presParOf" srcId="{96BE482B-53C4-4CDB-B7B0-4822261EFAD0}" destId="{72211D52-4938-4018-A6DC-87B5F381A65A}" srcOrd="1" destOrd="0" presId="urn:microsoft.com/office/officeart/2005/8/layout/hierarchy1"/>
    <dgm:cxn modelId="{E541F1F0-3489-4205-B37D-B41C156684FF}" type="presParOf" srcId="{72211D52-4938-4018-A6DC-87B5F381A65A}" destId="{FE5EE034-EC6D-4C98-A01F-FC3AFE23BAB9}" srcOrd="0" destOrd="0" presId="urn:microsoft.com/office/officeart/2005/8/layout/hierarchy1"/>
    <dgm:cxn modelId="{8E57FAC4-0F8D-4F09-8C48-4DDF35F992AF}" type="presParOf" srcId="{FE5EE034-EC6D-4C98-A01F-FC3AFE23BAB9}" destId="{1743095A-FED6-4595-9AD4-F7C8840F1F91}" srcOrd="0" destOrd="0" presId="urn:microsoft.com/office/officeart/2005/8/layout/hierarchy1"/>
    <dgm:cxn modelId="{666F5484-4A3C-49C1-90C8-9DAAED1E5AD3}" type="presParOf" srcId="{FE5EE034-EC6D-4C98-A01F-FC3AFE23BAB9}" destId="{BCF9DEA7-6604-4026-9937-6336662BE005}" srcOrd="1" destOrd="0" presId="urn:microsoft.com/office/officeart/2005/8/layout/hierarchy1"/>
    <dgm:cxn modelId="{5E09974E-52CA-4FAB-B402-F170012FB206}" type="presParOf" srcId="{72211D52-4938-4018-A6DC-87B5F381A65A}" destId="{859877CD-6FA3-449D-813D-64CB3A96F054}" srcOrd="1" destOrd="0" presId="urn:microsoft.com/office/officeart/2005/8/layout/hierarchy1"/>
    <dgm:cxn modelId="{E7B76E00-C255-44B1-8C6B-6C10621C3AD7}" type="presParOf" srcId="{859877CD-6FA3-449D-813D-64CB3A96F054}" destId="{2C7B18C7-4D33-4234-916A-9DF528D6F908}" srcOrd="0" destOrd="0" presId="urn:microsoft.com/office/officeart/2005/8/layout/hierarchy1"/>
    <dgm:cxn modelId="{89630254-6DD9-4A5D-B421-34EE54706DCD}" type="presParOf" srcId="{859877CD-6FA3-449D-813D-64CB3A96F054}" destId="{63606F41-F806-481D-89A8-DC9B6F15E720}" srcOrd="1" destOrd="0" presId="urn:microsoft.com/office/officeart/2005/8/layout/hierarchy1"/>
    <dgm:cxn modelId="{FAECB75A-ABC2-4B1D-8762-E57E291BFD75}" type="presParOf" srcId="{63606F41-F806-481D-89A8-DC9B6F15E720}" destId="{DC246284-7A27-46E4-A6A9-A34DD265DAC0}" srcOrd="0" destOrd="0" presId="urn:microsoft.com/office/officeart/2005/8/layout/hierarchy1"/>
    <dgm:cxn modelId="{BD786B68-2905-4D2D-B835-3648F28D5A9C}" type="presParOf" srcId="{DC246284-7A27-46E4-A6A9-A34DD265DAC0}" destId="{C0114113-5A92-48B7-A079-64227C1F01D5}" srcOrd="0" destOrd="0" presId="urn:microsoft.com/office/officeart/2005/8/layout/hierarchy1"/>
    <dgm:cxn modelId="{EDDAA361-E4DA-41B0-84DC-319DB4C74A38}" type="presParOf" srcId="{DC246284-7A27-46E4-A6A9-A34DD265DAC0}" destId="{19A4C32B-9CA4-4383-95D6-49A101B27091}" srcOrd="1" destOrd="0" presId="urn:microsoft.com/office/officeart/2005/8/layout/hierarchy1"/>
    <dgm:cxn modelId="{EF8F437E-0AA4-42E1-807B-73FBD9468739}" type="presParOf" srcId="{63606F41-F806-481D-89A8-DC9B6F15E720}" destId="{BDDA3BC1-7D73-45CE-B8C8-89B5F6C5382B}" srcOrd="1" destOrd="0" presId="urn:microsoft.com/office/officeart/2005/8/layout/hierarchy1"/>
    <dgm:cxn modelId="{3A596346-16BB-472B-A6BE-97E4751A2808}" type="presParOf" srcId="{859877CD-6FA3-449D-813D-64CB3A96F054}" destId="{27B02E96-7CF6-43BA-83E0-3A14792876DA}" srcOrd="2" destOrd="0" presId="urn:microsoft.com/office/officeart/2005/8/layout/hierarchy1"/>
    <dgm:cxn modelId="{96601E68-D2CF-43D6-9177-86E152FAC650}" type="presParOf" srcId="{859877CD-6FA3-449D-813D-64CB3A96F054}" destId="{A66272DA-04FF-4D1B-9635-E85EF3BAE362}" srcOrd="3" destOrd="0" presId="urn:microsoft.com/office/officeart/2005/8/layout/hierarchy1"/>
    <dgm:cxn modelId="{FA9E6E51-3684-4F93-925D-DAFF6AEC6AD3}" type="presParOf" srcId="{A66272DA-04FF-4D1B-9635-E85EF3BAE362}" destId="{0DC45843-3472-48A6-B2FE-F00B14AA7417}" srcOrd="0" destOrd="0" presId="urn:microsoft.com/office/officeart/2005/8/layout/hierarchy1"/>
    <dgm:cxn modelId="{45CF4528-EF1A-4241-B926-42E88421135B}" type="presParOf" srcId="{0DC45843-3472-48A6-B2FE-F00B14AA7417}" destId="{8EE6001C-A73C-492D-95C2-AE54FF99C273}" srcOrd="0" destOrd="0" presId="urn:microsoft.com/office/officeart/2005/8/layout/hierarchy1"/>
    <dgm:cxn modelId="{FF2B6199-9A08-4D95-B611-96868CB61E2E}" type="presParOf" srcId="{0DC45843-3472-48A6-B2FE-F00B14AA7417}" destId="{C16D237E-A4A1-4744-AA53-254FCBDE51DF}" srcOrd="1" destOrd="0" presId="urn:microsoft.com/office/officeart/2005/8/layout/hierarchy1"/>
    <dgm:cxn modelId="{80B48DE3-E7B8-43A6-BACD-0F5DF804DCC9}" type="presParOf" srcId="{A66272DA-04FF-4D1B-9635-E85EF3BAE362}" destId="{35FC63CF-9D08-4453-85B4-43DCFE10B616}" srcOrd="1" destOrd="0" presId="urn:microsoft.com/office/officeart/2005/8/layout/hierarchy1"/>
    <dgm:cxn modelId="{356A2E45-86C8-4289-AFB0-C9FF55D50BA2}" type="presParOf" srcId="{859877CD-6FA3-449D-813D-64CB3A96F054}" destId="{4360003B-1C1D-4265-B774-346F91D50316}" srcOrd="4" destOrd="0" presId="urn:microsoft.com/office/officeart/2005/8/layout/hierarchy1"/>
    <dgm:cxn modelId="{D085E0A3-9A5A-49B9-8C39-39513B566061}" type="presParOf" srcId="{859877CD-6FA3-449D-813D-64CB3A96F054}" destId="{D5C05D2D-3FA7-4EC0-8095-EC0819619C8A}" srcOrd="5" destOrd="0" presId="urn:microsoft.com/office/officeart/2005/8/layout/hierarchy1"/>
    <dgm:cxn modelId="{581E29CB-FE51-412E-8A15-47B37F3D8B10}" type="presParOf" srcId="{D5C05D2D-3FA7-4EC0-8095-EC0819619C8A}" destId="{2169E808-4271-45A0-B811-05DF1995660F}" srcOrd="0" destOrd="0" presId="urn:microsoft.com/office/officeart/2005/8/layout/hierarchy1"/>
    <dgm:cxn modelId="{DF1DAAB0-A5D9-4594-AFCA-2E9F3FDD4F35}" type="presParOf" srcId="{2169E808-4271-45A0-B811-05DF1995660F}" destId="{57F6F726-C1E0-4278-9C7D-4FB095519133}" srcOrd="0" destOrd="0" presId="urn:microsoft.com/office/officeart/2005/8/layout/hierarchy1"/>
    <dgm:cxn modelId="{256F2247-D6B5-422C-A8EA-57E6F00D22A4}" type="presParOf" srcId="{2169E808-4271-45A0-B811-05DF1995660F}" destId="{91B65BB8-FEAC-4945-923B-4A738A6212C4}" srcOrd="1" destOrd="0" presId="urn:microsoft.com/office/officeart/2005/8/layout/hierarchy1"/>
    <dgm:cxn modelId="{FACD73E8-F809-4A2A-9251-5E7F5BF51840}" type="presParOf" srcId="{D5C05D2D-3FA7-4EC0-8095-EC0819619C8A}" destId="{474968E4-30CC-4617-B1CB-C81DA226A531}" srcOrd="1" destOrd="0" presId="urn:microsoft.com/office/officeart/2005/8/layout/hierarchy1"/>
    <dgm:cxn modelId="{1889CF95-3FC2-409A-B8F7-C547A62DEBFD}" type="presParOf" srcId="{96BE482B-53C4-4CDB-B7B0-4822261EFAD0}" destId="{B89F8CB6-B14E-477E-81C9-0F37D47FA605}" srcOrd="2" destOrd="0" presId="urn:microsoft.com/office/officeart/2005/8/layout/hierarchy1"/>
    <dgm:cxn modelId="{D598A50C-2C1B-4E83-B094-311598356746}" type="presParOf" srcId="{96BE482B-53C4-4CDB-B7B0-4822261EFAD0}" destId="{D25C32AC-F6C6-4952-8157-9E96AD2A76F8}" srcOrd="3" destOrd="0" presId="urn:microsoft.com/office/officeart/2005/8/layout/hierarchy1"/>
    <dgm:cxn modelId="{9920B60A-9B24-4396-8D78-32C5367ED4AE}" type="presParOf" srcId="{D25C32AC-F6C6-4952-8157-9E96AD2A76F8}" destId="{5A86813E-2759-413A-9964-84B63B9A4E7E}" srcOrd="0" destOrd="0" presId="urn:microsoft.com/office/officeart/2005/8/layout/hierarchy1"/>
    <dgm:cxn modelId="{AF0D9598-99E9-4E76-B0E5-760E51115FFD}" type="presParOf" srcId="{5A86813E-2759-413A-9964-84B63B9A4E7E}" destId="{4C23A784-2B4D-4FF7-9212-AF4292D543A5}" srcOrd="0" destOrd="0" presId="urn:microsoft.com/office/officeart/2005/8/layout/hierarchy1"/>
    <dgm:cxn modelId="{D1BA5452-EB94-49A6-965A-E05587104698}" type="presParOf" srcId="{5A86813E-2759-413A-9964-84B63B9A4E7E}" destId="{871FCBE7-27AF-49DC-9573-8863F08EAFBD}" srcOrd="1" destOrd="0" presId="urn:microsoft.com/office/officeart/2005/8/layout/hierarchy1"/>
    <dgm:cxn modelId="{305EE895-3A20-4EB2-B6B4-7F281E50107F}" type="presParOf" srcId="{D25C32AC-F6C6-4952-8157-9E96AD2A76F8}" destId="{B6C60693-C40C-4755-B143-260E72B43807}" srcOrd="1" destOrd="0" presId="urn:microsoft.com/office/officeart/2005/8/layout/hierarchy1"/>
    <dgm:cxn modelId="{28CE9ED1-BB26-43D2-A0DB-A6EC91D4007A}" type="presParOf" srcId="{B6C60693-C40C-4755-B143-260E72B43807}" destId="{85833DAF-729D-4CD9-8761-D658DF3F0E2B}" srcOrd="0" destOrd="0" presId="urn:microsoft.com/office/officeart/2005/8/layout/hierarchy1"/>
    <dgm:cxn modelId="{1447B624-95CA-4C4F-AA80-5CAD8E2943B5}" type="presParOf" srcId="{B6C60693-C40C-4755-B143-260E72B43807}" destId="{F9F592D8-994D-4821-B157-F202C619705B}" srcOrd="1" destOrd="0" presId="urn:microsoft.com/office/officeart/2005/8/layout/hierarchy1"/>
    <dgm:cxn modelId="{777F2422-95B5-4D81-9ABF-5638E7BDA40E}" type="presParOf" srcId="{F9F592D8-994D-4821-B157-F202C619705B}" destId="{5CD9138B-87A8-409E-B66C-CF60CDD82E5E}" srcOrd="0" destOrd="0" presId="urn:microsoft.com/office/officeart/2005/8/layout/hierarchy1"/>
    <dgm:cxn modelId="{ACC1BE17-6336-4B5E-A02E-0C811D9841D3}" type="presParOf" srcId="{5CD9138B-87A8-409E-B66C-CF60CDD82E5E}" destId="{D8519983-32F5-4C4B-8183-864A6C4338B9}" srcOrd="0" destOrd="0" presId="urn:microsoft.com/office/officeart/2005/8/layout/hierarchy1"/>
    <dgm:cxn modelId="{05405EBA-D741-44BF-9E97-593109A8F175}" type="presParOf" srcId="{5CD9138B-87A8-409E-B66C-CF60CDD82E5E}" destId="{E8858290-B85C-4299-9B0C-C201E31C2024}" srcOrd="1" destOrd="0" presId="urn:microsoft.com/office/officeart/2005/8/layout/hierarchy1"/>
    <dgm:cxn modelId="{E06DCA45-FAC6-47C8-9D85-0E5DACD39FDD}" type="presParOf" srcId="{F9F592D8-994D-4821-B157-F202C619705B}" destId="{938FBDB3-60DC-4F77-966D-F9159044E12C}" srcOrd="1" destOrd="0" presId="urn:microsoft.com/office/officeart/2005/8/layout/hierarchy1"/>
    <dgm:cxn modelId="{BDC9BD92-CE5E-49C3-A073-3430D3292DC5}" type="presParOf" srcId="{B6C60693-C40C-4755-B143-260E72B43807}" destId="{DBA0D33C-662C-4676-89CB-60E587F67C6A}" srcOrd="2" destOrd="0" presId="urn:microsoft.com/office/officeart/2005/8/layout/hierarchy1"/>
    <dgm:cxn modelId="{BF35D7C3-E94D-4AB1-B2F0-8BCF0DDAD95A}" type="presParOf" srcId="{B6C60693-C40C-4755-B143-260E72B43807}" destId="{06AC1611-E4EB-4FF2-BF8C-4FAE6F703A45}" srcOrd="3" destOrd="0" presId="urn:microsoft.com/office/officeart/2005/8/layout/hierarchy1"/>
    <dgm:cxn modelId="{0BF317A0-2452-4E86-AB83-AAF4258BC31C}" type="presParOf" srcId="{06AC1611-E4EB-4FF2-BF8C-4FAE6F703A45}" destId="{9DDA3099-E374-48CF-8249-28545F1EFB60}" srcOrd="0" destOrd="0" presId="urn:microsoft.com/office/officeart/2005/8/layout/hierarchy1"/>
    <dgm:cxn modelId="{181C76B6-E0DD-4774-8A79-E0A197EB403A}" type="presParOf" srcId="{9DDA3099-E374-48CF-8249-28545F1EFB60}" destId="{BDE60DDF-9BDE-4F01-9EAD-4A6254481A13}" srcOrd="0" destOrd="0" presId="urn:microsoft.com/office/officeart/2005/8/layout/hierarchy1"/>
    <dgm:cxn modelId="{ADD3E157-C23C-462B-B66E-4DDCD5CE6ABC}" type="presParOf" srcId="{9DDA3099-E374-48CF-8249-28545F1EFB60}" destId="{1CE37DB0-0D1C-4171-8198-537668C018F1}" srcOrd="1" destOrd="0" presId="urn:microsoft.com/office/officeart/2005/8/layout/hierarchy1"/>
    <dgm:cxn modelId="{E57666A1-FDBE-4846-8B76-1CB2CD1FBFBD}" type="presParOf" srcId="{06AC1611-E4EB-4FF2-BF8C-4FAE6F703A45}" destId="{B234AF04-3A56-43EF-9F19-CF75AC902C08}" srcOrd="1" destOrd="0" presId="urn:microsoft.com/office/officeart/2005/8/layout/hierarchy1"/>
    <dgm:cxn modelId="{427B762D-4771-41FC-8FBF-CC7C947D772C}" type="presParOf" srcId="{B6C60693-C40C-4755-B143-260E72B43807}" destId="{F2DCD31B-24E2-4B51-AB9D-4A1FED3B3102}" srcOrd="4" destOrd="0" presId="urn:microsoft.com/office/officeart/2005/8/layout/hierarchy1"/>
    <dgm:cxn modelId="{70C78A80-C9A3-4A35-A5C6-CF03694E6E49}" type="presParOf" srcId="{B6C60693-C40C-4755-B143-260E72B43807}" destId="{3D02110E-9CB6-447E-B8E1-787B68908323}" srcOrd="5" destOrd="0" presId="urn:microsoft.com/office/officeart/2005/8/layout/hierarchy1"/>
    <dgm:cxn modelId="{5F831968-D773-4C62-8313-66BC7FDF4284}" type="presParOf" srcId="{3D02110E-9CB6-447E-B8E1-787B68908323}" destId="{BE21DCDA-B2F9-4DAC-A83C-E0201F42F021}" srcOrd="0" destOrd="0" presId="urn:microsoft.com/office/officeart/2005/8/layout/hierarchy1"/>
    <dgm:cxn modelId="{D0DF04EA-BE60-4FCE-A7C1-B23A0899E813}" type="presParOf" srcId="{BE21DCDA-B2F9-4DAC-A83C-E0201F42F021}" destId="{0CEF76A0-5222-46CA-9382-9C419BC68AC3}" srcOrd="0" destOrd="0" presId="urn:microsoft.com/office/officeart/2005/8/layout/hierarchy1"/>
    <dgm:cxn modelId="{5A44DDFC-45E8-4EFA-B5C6-5BB0AD96765F}" type="presParOf" srcId="{BE21DCDA-B2F9-4DAC-A83C-E0201F42F021}" destId="{E263EB82-08C8-414C-9F42-4EEE4CF27616}" srcOrd="1" destOrd="0" presId="urn:microsoft.com/office/officeart/2005/8/layout/hierarchy1"/>
    <dgm:cxn modelId="{356570B1-599D-410F-83E9-2EEFEC83EE89}" type="presParOf" srcId="{3D02110E-9CB6-447E-B8E1-787B68908323}" destId="{116209E5-DA77-405D-B55A-39C3FB2DB5B4}" srcOrd="1" destOrd="0" presId="urn:microsoft.com/office/officeart/2005/8/layout/hierarchy1"/>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63E2D7-1881-41F8-88A7-E19C1CC890E3}">
      <dsp:nvSpPr>
        <dsp:cNvPr id="0" name=""/>
        <dsp:cNvSpPr/>
      </dsp:nvSpPr>
      <dsp:spPr>
        <a:xfrm>
          <a:off x="1943461" y="527856"/>
          <a:ext cx="157941" cy="3474723"/>
        </a:xfrm>
        <a:custGeom>
          <a:avLst/>
          <a:gdLst/>
          <a:ahLst/>
          <a:cxnLst/>
          <a:rect l="0" t="0" r="0" b="0"/>
          <a:pathLst>
            <a:path>
              <a:moveTo>
                <a:pt x="157941" y="0"/>
              </a:moveTo>
              <a:lnTo>
                <a:pt x="157941" y="3474723"/>
              </a:lnTo>
              <a:lnTo>
                <a:pt x="0" y="34747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D0F449-A928-4A6D-9421-235CC24F55E7}">
      <dsp:nvSpPr>
        <dsp:cNvPr id="0" name=""/>
        <dsp:cNvSpPr/>
      </dsp:nvSpPr>
      <dsp:spPr>
        <a:xfrm>
          <a:off x="1943461" y="527856"/>
          <a:ext cx="157941" cy="2727131"/>
        </a:xfrm>
        <a:custGeom>
          <a:avLst/>
          <a:gdLst/>
          <a:ahLst/>
          <a:cxnLst/>
          <a:rect l="0" t="0" r="0" b="0"/>
          <a:pathLst>
            <a:path>
              <a:moveTo>
                <a:pt x="157941" y="0"/>
              </a:moveTo>
              <a:lnTo>
                <a:pt x="157941" y="2727131"/>
              </a:lnTo>
              <a:lnTo>
                <a:pt x="0" y="27271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3C4B49-0F6B-4D52-A083-91968A7ABBC1}">
      <dsp:nvSpPr>
        <dsp:cNvPr id="0" name=""/>
        <dsp:cNvSpPr/>
      </dsp:nvSpPr>
      <dsp:spPr>
        <a:xfrm>
          <a:off x="1943461" y="527856"/>
          <a:ext cx="157941" cy="1979539"/>
        </a:xfrm>
        <a:custGeom>
          <a:avLst/>
          <a:gdLst/>
          <a:ahLst/>
          <a:cxnLst/>
          <a:rect l="0" t="0" r="0" b="0"/>
          <a:pathLst>
            <a:path>
              <a:moveTo>
                <a:pt x="157941" y="0"/>
              </a:moveTo>
              <a:lnTo>
                <a:pt x="157941" y="1979539"/>
              </a:lnTo>
              <a:lnTo>
                <a:pt x="0" y="19795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D0FE04-B754-4D03-A972-A9079779462D}">
      <dsp:nvSpPr>
        <dsp:cNvPr id="0" name=""/>
        <dsp:cNvSpPr/>
      </dsp:nvSpPr>
      <dsp:spPr>
        <a:xfrm>
          <a:off x="1943461" y="527856"/>
          <a:ext cx="157941" cy="1231947"/>
        </a:xfrm>
        <a:custGeom>
          <a:avLst/>
          <a:gdLst/>
          <a:ahLst/>
          <a:cxnLst/>
          <a:rect l="0" t="0" r="0" b="0"/>
          <a:pathLst>
            <a:path>
              <a:moveTo>
                <a:pt x="157941" y="0"/>
              </a:moveTo>
              <a:lnTo>
                <a:pt x="157941" y="1231947"/>
              </a:lnTo>
              <a:lnTo>
                <a:pt x="0" y="12319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6BBC02-7645-4151-B54A-CAB9BDE24549}">
      <dsp:nvSpPr>
        <dsp:cNvPr id="0" name=""/>
        <dsp:cNvSpPr/>
      </dsp:nvSpPr>
      <dsp:spPr>
        <a:xfrm>
          <a:off x="1943461" y="527856"/>
          <a:ext cx="157941" cy="484355"/>
        </a:xfrm>
        <a:custGeom>
          <a:avLst/>
          <a:gdLst/>
          <a:ahLst/>
          <a:cxnLst/>
          <a:rect l="0" t="0" r="0" b="0"/>
          <a:pathLst>
            <a:path>
              <a:moveTo>
                <a:pt x="157941" y="0"/>
              </a:moveTo>
              <a:lnTo>
                <a:pt x="157941" y="484355"/>
              </a:lnTo>
              <a:lnTo>
                <a:pt x="0" y="4843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29A279-ED8C-4040-B1B0-633E23ED293D}">
      <dsp:nvSpPr>
        <dsp:cNvPr id="0" name=""/>
        <dsp:cNvSpPr/>
      </dsp:nvSpPr>
      <dsp:spPr>
        <a:xfrm>
          <a:off x="1153751" y="1383"/>
          <a:ext cx="1052946" cy="5264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100" b="0" i="0" u="none" strike="noStrike" kern="1200" cap="none" normalizeH="0" baseline="0" smtClean="0">
            <a:ln>
              <a:noFill/>
            </a:ln>
            <a:solidFill>
              <a:srgbClr val="FF0000"/>
            </a:solidFill>
            <a:effectLst/>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100" b="0" i="0" u="none" strike="noStrike" kern="1200" cap="none" normalizeH="0" baseline="0" smtClean="0">
              <a:ln>
                <a:noFill/>
              </a:ln>
              <a:solidFill>
                <a:srgbClr val="FF0000"/>
              </a:solidFill>
              <a:effectLst/>
              <a:cs typeface="Arial" pitchFamily="34" charset="0"/>
            </a:rPr>
            <a:t>خطوات بناء الاختبار</a:t>
          </a:r>
          <a:endParaRPr kumimoji="0" lang="en-US" sz="1100" b="0" i="0" u="none" strike="noStrike" kern="1200" cap="none" normalizeH="0" baseline="0" smtClean="0">
            <a:ln>
              <a:noFill/>
            </a:ln>
            <a:solidFill>
              <a:srgbClr val="FF0000"/>
            </a:solidFill>
            <a:effectLst/>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100" b="0" i="0" u="none" strike="noStrike" kern="1200" cap="none" normalizeH="0" baseline="0" smtClean="0">
            <a:ln>
              <a:noFill/>
            </a:ln>
            <a:solidFill>
              <a:schemeClr val="tx1"/>
            </a:solidFill>
            <a:effectLst/>
            <a:cs typeface="Arial" pitchFamily="34" charset="0"/>
          </a:endParaRPr>
        </a:p>
      </dsp:txBody>
      <dsp:txXfrm>
        <a:off x="1153751" y="1383"/>
        <a:ext cx="1052946" cy="526473"/>
      </dsp:txXfrm>
    </dsp:sp>
    <dsp:sp modelId="{6B2F6DA3-C3AB-4934-A7D9-F5374A04E67E}">
      <dsp:nvSpPr>
        <dsp:cNvPr id="0" name=""/>
        <dsp:cNvSpPr/>
      </dsp:nvSpPr>
      <dsp:spPr>
        <a:xfrm>
          <a:off x="890514" y="748975"/>
          <a:ext cx="1052946" cy="5264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kern="1200" cap="none" normalizeH="0" baseline="0" smtClean="0">
              <a:ln>
                <a:noFill/>
              </a:ln>
              <a:solidFill>
                <a:schemeClr val="tx1"/>
              </a:solidFill>
              <a:effectLst/>
              <a:cs typeface="Arial" pitchFamily="34" charset="0"/>
            </a:rPr>
            <a:t>1- تحديد الغرض</a:t>
          </a:r>
          <a:endParaRPr kumimoji="0" lang="en-US" sz="1100" b="0" i="0" u="none" strike="noStrike" kern="1200" cap="none" normalizeH="0" baseline="0" smtClean="0">
            <a:ln>
              <a:noFill/>
            </a:ln>
            <a:solidFill>
              <a:schemeClr val="tx1"/>
            </a:solidFill>
            <a:effectLst/>
            <a:cs typeface="Arial" pitchFamily="34" charset="0"/>
          </a:endParaRPr>
        </a:p>
      </dsp:txBody>
      <dsp:txXfrm>
        <a:off x="890514" y="748975"/>
        <a:ext cx="1052946" cy="526473"/>
      </dsp:txXfrm>
    </dsp:sp>
    <dsp:sp modelId="{8F336717-BBEA-4B1D-B12F-ED006C820282}">
      <dsp:nvSpPr>
        <dsp:cNvPr id="0" name=""/>
        <dsp:cNvSpPr/>
      </dsp:nvSpPr>
      <dsp:spPr>
        <a:xfrm>
          <a:off x="890514" y="1496567"/>
          <a:ext cx="1052946" cy="5264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kern="1200" cap="none" normalizeH="0" baseline="0" smtClean="0">
              <a:ln>
                <a:noFill/>
              </a:ln>
              <a:solidFill>
                <a:schemeClr val="tx1"/>
              </a:solidFill>
              <a:effectLst/>
              <a:cs typeface="Arial" pitchFamily="34" charset="0"/>
            </a:rPr>
            <a:t>2- تحليل المحتوى</a:t>
          </a:r>
          <a:endParaRPr kumimoji="0" lang="en-US" sz="1100" b="0" i="0" u="none" strike="noStrike" kern="1200" cap="none" normalizeH="0" baseline="0" smtClean="0">
            <a:ln>
              <a:noFill/>
            </a:ln>
            <a:solidFill>
              <a:schemeClr val="tx1"/>
            </a:solidFill>
            <a:effectLst/>
            <a:cs typeface="Arial" pitchFamily="34" charset="0"/>
          </a:endParaRPr>
        </a:p>
      </dsp:txBody>
      <dsp:txXfrm>
        <a:off x="890514" y="1496567"/>
        <a:ext cx="1052946" cy="526473"/>
      </dsp:txXfrm>
    </dsp:sp>
    <dsp:sp modelId="{52F50096-6B9A-4AE7-95E2-09C85B3FF1B9}">
      <dsp:nvSpPr>
        <dsp:cNvPr id="0" name=""/>
        <dsp:cNvSpPr/>
      </dsp:nvSpPr>
      <dsp:spPr>
        <a:xfrm>
          <a:off x="890514" y="2244159"/>
          <a:ext cx="1052946" cy="5264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kern="1200" cap="none" normalizeH="0" baseline="0" smtClean="0">
              <a:ln>
                <a:noFill/>
              </a:ln>
              <a:solidFill>
                <a:schemeClr val="tx1"/>
              </a:solidFill>
              <a:effectLst/>
              <a:cs typeface="Arial" pitchFamily="34" charset="0"/>
            </a:rPr>
            <a:t>3- بناء جدول المواصفات</a:t>
          </a:r>
          <a:endParaRPr kumimoji="0" lang="en-US" sz="1100" b="0" i="0" u="none" strike="noStrike" kern="1200" cap="none" normalizeH="0" baseline="0" smtClean="0">
            <a:ln>
              <a:noFill/>
            </a:ln>
            <a:solidFill>
              <a:schemeClr val="tx1"/>
            </a:solidFill>
            <a:effectLst/>
            <a:cs typeface="Arial" pitchFamily="34" charset="0"/>
          </a:endParaRPr>
        </a:p>
      </dsp:txBody>
      <dsp:txXfrm>
        <a:off x="890514" y="2244159"/>
        <a:ext cx="1052946" cy="526473"/>
      </dsp:txXfrm>
    </dsp:sp>
    <dsp:sp modelId="{1567CA99-E68E-450E-9038-425F7E5C3A3E}">
      <dsp:nvSpPr>
        <dsp:cNvPr id="0" name=""/>
        <dsp:cNvSpPr/>
      </dsp:nvSpPr>
      <dsp:spPr>
        <a:xfrm>
          <a:off x="890514" y="2991751"/>
          <a:ext cx="1052946" cy="5264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kern="1200" cap="none" normalizeH="0" baseline="0" smtClean="0">
              <a:ln>
                <a:noFill/>
              </a:ln>
              <a:solidFill>
                <a:schemeClr val="tx1"/>
              </a:solidFill>
              <a:effectLst/>
              <a:cs typeface="Arial" pitchFamily="34" charset="0"/>
            </a:rPr>
            <a:t>4- إخراج الاختبار وتطبيقه</a:t>
          </a:r>
          <a:endParaRPr kumimoji="0" lang="en-US" sz="1100" b="0" i="0" u="none" strike="noStrike" kern="1200" cap="none" normalizeH="0" baseline="0" smtClean="0">
            <a:ln>
              <a:noFill/>
            </a:ln>
            <a:solidFill>
              <a:schemeClr val="tx1"/>
            </a:solidFill>
            <a:effectLst/>
            <a:cs typeface="Arial" pitchFamily="34" charset="0"/>
          </a:endParaRPr>
        </a:p>
      </dsp:txBody>
      <dsp:txXfrm>
        <a:off x="890514" y="2991751"/>
        <a:ext cx="1052946" cy="526473"/>
      </dsp:txXfrm>
    </dsp:sp>
    <dsp:sp modelId="{CDC06704-1CAA-4C4C-83CC-78EB494D1FEE}">
      <dsp:nvSpPr>
        <dsp:cNvPr id="0" name=""/>
        <dsp:cNvSpPr/>
      </dsp:nvSpPr>
      <dsp:spPr>
        <a:xfrm>
          <a:off x="890514" y="3739343"/>
          <a:ext cx="1052946" cy="5264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100" b="0" i="0" u="none" strike="noStrike" kern="1200" cap="none" normalizeH="0" baseline="0" smtClean="0">
              <a:ln>
                <a:noFill/>
              </a:ln>
              <a:solidFill>
                <a:schemeClr val="tx1"/>
              </a:solidFill>
              <a:effectLst/>
              <a:cs typeface="Arial" pitchFamily="34" charset="0"/>
            </a:rPr>
            <a:t>5- تحليل بنود الاختبار</a:t>
          </a:r>
          <a:endParaRPr kumimoji="0" lang="en-US" sz="1100" b="0" i="0" u="none" strike="noStrike" kern="1200" cap="none" normalizeH="0" baseline="0" smtClean="0">
            <a:ln>
              <a:noFill/>
            </a:ln>
            <a:solidFill>
              <a:schemeClr val="tx1"/>
            </a:solidFill>
            <a:effectLst/>
            <a:cs typeface="Arial" pitchFamily="34" charset="0"/>
          </a:endParaRPr>
        </a:p>
      </dsp:txBody>
      <dsp:txXfrm>
        <a:off x="890514" y="3739343"/>
        <a:ext cx="1052946" cy="52647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BD9A03A-EB17-4D97-A47F-8956AE6EE6B0}" type="datetimeFigureOut">
              <a:rPr lang="ar-SA" smtClean="0"/>
              <a:pPr/>
              <a:t>22/05/37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287BEFF-C180-4801-BC7E-2B7F71D8123B}" type="slidenum">
              <a:rPr lang="ar-SA" smtClean="0"/>
              <a:pPr/>
              <a:t>‹#›</a:t>
            </a:fld>
            <a:endParaRPr lang="ar-SA"/>
          </a:p>
        </p:txBody>
      </p:sp>
    </p:spTree>
    <p:extLst>
      <p:ext uri="{BB962C8B-B14F-4D97-AF65-F5344CB8AC3E}">
        <p14:creationId xmlns:p14="http://schemas.microsoft.com/office/powerpoint/2010/main" xmlns="" val="283299510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27347D75-23C0-4EEE-B528-A4F67B24739D}" type="slidenum">
              <a:rPr lang="ar-SA"/>
              <a:pPr/>
              <a:t>13</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D29843BF-D16A-45E2-BCA8-D7F3DDB7599C}" type="slidenum">
              <a:rPr lang="ar-SA"/>
              <a:pPr/>
              <a:t>15</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70F5FB65-66D8-43C6-8EC4-39D3E2164A99}" type="slidenum">
              <a:rPr lang="ar-SA"/>
              <a:pPr/>
              <a:t>16</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C893F378-8264-4C19-9FCA-8B640AF8E796}" type="slidenum">
              <a:rPr lang="ar-SA"/>
              <a:pPr/>
              <a:t>19</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33FAF207-F543-4C80-B563-69431CF2F00B}" type="slidenum">
              <a:rPr lang="ar-SA"/>
              <a:pPr/>
              <a:t>20</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8D98244F-8933-4967-973D-E5E06CECC894}" type="slidenum">
              <a:rPr lang="ar-SA"/>
              <a:pPr/>
              <a:t>21</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A287BEFF-C180-4801-BC7E-2B7F71D8123B}" type="slidenum">
              <a:rPr lang="ar-SA" smtClean="0"/>
              <a:pPr/>
              <a:t>22</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F96DB054-7942-4A62-B5DC-8C2F3DF90C8F}" type="datetimeFigureOut">
              <a:rPr lang="ar-SA" smtClean="0"/>
              <a:pPr/>
              <a:t>22/05/37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660936D4-688D-48E5-8588-C41A7C94D53F}"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96DB054-7942-4A62-B5DC-8C2F3DF90C8F}" type="datetimeFigureOut">
              <a:rPr lang="ar-SA" smtClean="0"/>
              <a:pPr/>
              <a:t>22/05/37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96DB054-7942-4A62-B5DC-8C2F3DF90C8F}" type="datetimeFigureOut">
              <a:rPr lang="ar-SA" smtClean="0"/>
              <a:pPr/>
              <a:t>22/05/37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457200" y="1600200"/>
            <a:ext cx="8229600" cy="4525963"/>
          </a:xfrm>
        </p:spPr>
        <p:txBody>
          <a:bodyPr/>
          <a:lstStyle/>
          <a:p>
            <a:pPr lvl="0"/>
            <a:endParaRPr lang="ar-SA"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21DCF28-02EB-4A47-A271-641790D94B1F}" type="slidenum">
              <a:rPr lang="ar-SA"/>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96DB054-7942-4A62-B5DC-8C2F3DF90C8F}" type="datetimeFigureOut">
              <a:rPr lang="ar-SA" smtClean="0"/>
              <a:pPr/>
              <a:t>22/05/37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F96DB054-7942-4A62-B5DC-8C2F3DF90C8F}" type="datetimeFigureOut">
              <a:rPr lang="ar-SA" smtClean="0"/>
              <a:pPr/>
              <a:t>22/05/37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660936D4-688D-48E5-8588-C41A7C94D53F}"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F96DB054-7942-4A62-B5DC-8C2F3DF90C8F}" type="datetimeFigureOut">
              <a:rPr lang="ar-SA" smtClean="0"/>
              <a:pPr/>
              <a:t>22/05/37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F96DB054-7942-4A62-B5DC-8C2F3DF90C8F}" type="datetimeFigureOut">
              <a:rPr lang="ar-SA" smtClean="0"/>
              <a:pPr/>
              <a:t>22/05/37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F96DB054-7942-4A62-B5DC-8C2F3DF90C8F}" type="datetimeFigureOut">
              <a:rPr lang="ar-SA" smtClean="0"/>
              <a:pPr/>
              <a:t>22/05/37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F96DB054-7942-4A62-B5DC-8C2F3DF90C8F}" type="datetimeFigureOut">
              <a:rPr lang="ar-SA" smtClean="0"/>
              <a:pPr/>
              <a:t>22/05/37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660936D4-688D-48E5-8588-C41A7C94D53F}"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F96DB054-7942-4A62-B5DC-8C2F3DF90C8F}" type="datetimeFigureOut">
              <a:rPr lang="ar-SA" smtClean="0"/>
              <a:pPr/>
              <a:t>22/05/37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660936D4-688D-48E5-8588-C41A7C94D53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F96DB054-7942-4A62-B5DC-8C2F3DF90C8F}" type="datetimeFigureOut">
              <a:rPr lang="ar-SA" smtClean="0"/>
              <a:pPr/>
              <a:t>22/05/37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660936D4-688D-48E5-8588-C41A7C94D53F}"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96DB054-7942-4A62-B5DC-8C2F3DF90C8F}" type="datetimeFigureOut">
              <a:rPr lang="ar-SA" smtClean="0"/>
              <a:pPr/>
              <a:t>22/05/37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60936D4-688D-48E5-8588-C41A7C94D53F}"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6" Type="http://schemas.microsoft.com/office/2007/relationships/diagramDrawing" Target="../diagrams/drawing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32560" y="359898"/>
            <a:ext cx="7406640" cy="3283416"/>
          </a:xfrm>
        </p:spPr>
        <p:txBody>
          <a:bodyPr/>
          <a:lstStyle/>
          <a:p>
            <a:pPr algn="ctr"/>
            <a:r>
              <a:rPr lang="ar-SA" b="1" dirty="0" smtClean="0">
                <a:solidFill>
                  <a:schemeClr val="accent1">
                    <a:lumMod val="75000"/>
                  </a:schemeClr>
                </a:solidFill>
              </a:rPr>
              <a:t>تقويم نواتج التعلم </a:t>
            </a:r>
            <a:r>
              <a:rPr lang="ar-SA" b="1" dirty="0" smtClean="0">
                <a:solidFill>
                  <a:schemeClr val="accent1">
                    <a:lumMod val="75000"/>
                  </a:schemeClr>
                </a:solidFill>
              </a:rPr>
              <a:t>المعرفية</a:t>
            </a:r>
            <a:br>
              <a:rPr lang="ar-SA" b="1" dirty="0" smtClean="0">
                <a:solidFill>
                  <a:schemeClr val="accent1">
                    <a:lumMod val="75000"/>
                  </a:schemeClr>
                </a:solidFill>
              </a:rPr>
            </a:br>
            <a:r>
              <a:rPr lang="ar-SA" dirty="0" smtClean="0">
                <a:solidFill>
                  <a:srgbClr val="00B0F0"/>
                </a:solidFill>
                <a:effectLst/>
              </a:rPr>
              <a:t/>
            </a:r>
            <a:br>
              <a:rPr lang="ar-SA" dirty="0" smtClean="0">
                <a:solidFill>
                  <a:srgbClr val="00B0F0"/>
                </a:solidFill>
                <a:effectLst/>
              </a:rPr>
            </a:br>
            <a:r>
              <a:rPr lang="ar-SA" sz="2400" dirty="0" smtClean="0">
                <a:solidFill>
                  <a:srgbClr val="00B0F0"/>
                </a:solidFill>
                <a:effectLst/>
              </a:rPr>
              <a:t>أنواع الأسئلة </a:t>
            </a:r>
            <a:br>
              <a:rPr lang="ar-SA" sz="2400" dirty="0" smtClean="0">
                <a:solidFill>
                  <a:srgbClr val="00B0F0"/>
                </a:solidFill>
                <a:effectLst/>
              </a:rPr>
            </a:br>
            <a:r>
              <a:rPr lang="ar-SA" sz="2400" dirty="0" smtClean="0">
                <a:solidFill>
                  <a:srgbClr val="00B0F0"/>
                </a:solidFill>
                <a:effectLst/>
              </a:rPr>
              <a:t>إيجابياتها وسلبياتها</a:t>
            </a:r>
            <a:br>
              <a:rPr lang="ar-SA" sz="2400" dirty="0" smtClean="0">
                <a:solidFill>
                  <a:srgbClr val="00B0F0"/>
                </a:solidFill>
                <a:effectLst/>
              </a:rPr>
            </a:br>
            <a:r>
              <a:rPr lang="ar-SA" sz="2400" dirty="0" smtClean="0">
                <a:solidFill>
                  <a:srgbClr val="00B0F0"/>
                </a:solidFill>
                <a:effectLst/>
              </a:rPr>
              <a:t>إرشادات لإعداد أسئلة نموذجية</a:t>
            </a:r>
            <a:endParaRPr lang="ar-SA" sz="2400" dirty="0">
              <a:solidFill>
                <a:srgbClr val="00B0F0"/>
              </a:solidFill>
              <a:effectLst/>
            </a:endParaRPr>
          </a:p>
        </p:txBody>
      </p:sp>
      <p:pic>
        <p:nvPicPr>
          <p:cNvPr id="3" name="صورة 2" descr="HO.jpg"/>
          <p:cNvPicPr>
            <a:picLocks noChangeAspect="1"/>
          </p:cNvPicPr>
          <p:nvPr/>
        </p:nvPicPr>
        <p:blipFill>
          <a:blip r:embed="rId2"/>
          <a:stretch>
            <a:fillRect/>
          </a:stretch>
        </p:blipFill>
        <p:spPr>
          <a:xfrm>
            <a:off x="1785918" y="4071942"/>
            <a:ext cx="2143125" cy="2143125"/>
          </a:xfrm>
          <a:prstGeom prst="rect">
            <a:avLst/>
          </a:prstGeom>
        </p:spPr>
      </p:pic>
      <p:pic>
        <p:nvPicPr>
          <p:cNvPr id="5" name="صورة 4" descr="بدون عنوان.png"/>
          <p:cNvPicPr>
            <a:picLocks noChangeAspect="1"/>
          </p:cNvPicPr>
          <p:nvPr/>
        </p:nvPicPr>
        <p:blipFill>
          <a:blip r:embed="rId3"/>
          <a:stretch>
            <a:fillRect/>
          </a:stretch>
        </p:blipFill>
        <p:spPr>
          <a:xfrm>
            <a:off x="5572132" y="4000504"/>
            <a:ext cx="2247900" cy="20383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571480"/>
            <a:ext cx="7498080" cy="5676920"/>
          </a:xfrm>
        </p:spPr>
        <p:txBody>
          <a:bodyPr>
            <a:normAutofit/>
          </a:bodyPr>
          <a:lstStyle/>
          <a:p>
            <a:pPr>
              <a:buFont typeface="Courier New" pitchFamily="49" charset="0"/>
              <a:buChar char="o"/>
            </a:pPr>
            <a:r>
              <a:rPr lang="ar-SA" sz="2800" b="1" dirty="0" smtClean="0">
                <a:solidFill>
                  <a:srgbClr val="0070C0"/>
                </a:solidFill>
              </a:rPr>
              <a:t>إيجابياتها:</a:t>
            </a:r>
          </a:p>
          <a:p>
            <a:pPr>
              <a:buFont typeface="Courier New" pitchFamily="49" charset="0"/>
              <a:buChar char="o"/>
            </a:pPr>
            <a:r>
              <a:rPr lang="ar-SA" sz="2400" dirty="0" smtClean="0"/>
              <a:t>سهلة التصحيح. </a:t>
            </a:r>
          </a:p>
          <a:p>
            <a:pPr>
              <a:buFont typeface="Courier New" pitchFamily="49" charset="0"/>
              <a:buChar char="o"/>
            </a:pPr>
            <a:r>
              <a:rPr lang="ar-SA" sz="2400" dirty="0" smtClean="0"/>
              <a:t>موضوعية التصحيح.</a:t>
            </a:r>
          </a:p>
          <a:p>
            <a:pPr>
              <a:buFont typeface="Courier New" pitchFamily="49" charset="0"/>
              <a:buChar char="o"/>
            </a:pPr>
            <a:r>
              <a:rPr lang="ar-SA" sz="2400" dirty="0" smtClean="0"/>
              <a:t> يمكن صياغتها في مستويات معرفية مختلفة</a:t>
            </a:r>
            <a:r>
              <a:rPr lang="ar-SA" sz="2400" dirty="0" smtClean="0"/>
              <a:t>.</a:t>
            </a:r>
            <a:endParaRPr lang="ar-SA" sz="2400" dirty="0" smtClean="0"/>
          </a:p>
          <a:p>
            <a:pPr>
              <a:buFont typeface="Courier New" pitchFamily="49" charset="0"/>
              <a:buChar char="o"/>
            </a:pPr>
            <a:r>
              <a:rPr lang="ar-SA" sz="2400" dirty="0" smtClean="0"/>
              <a:t>تغطي موضوعات كثيرة من المقرر.</a:t>
            </a:r>
          </a:p>
          <a:p>
            <a:pPr>
              <a:buFont typeface="Courier New" pitchFamily="49" charset="0"/>
              <a:buChar char="o"/>
            </a:pPr>
            <a:r>
              <a:rPr lang="ar-SA" sz="2400" dirty="0" smtClean="0"/>
              <a:t>فرصة التخمين أقل من فقرات الصواب </a:t>
            </a:r>
            <a:r>
              <a:rPr lang="ar-SA" sz="2400" dirty="0" smtClean="0"/>
              <a:t>والخطأ لتعدد البدائل.</a:t>
            </a:r>
            <a:endParaRPr lang="ar-SA" sz="2400" dirty="0" smtClean="0"/>
          </a:p>
          <a:p>
            <a:pPr>
              <a:buFont typeface="Courier New" pitchFamily="49" charset="0"/>
              <a:buChar char="o"/>
            </a:pPr>
            <a:r>
              <a:rPr lang="ar-SA" sz="2800" b="1" dirty="0" smtClean="0">
                <a:solidFill>
                  <a:srgbClr val="0070C0"/>
                </a:solidFill>
              </a:rPr>
              <a:t>سلبياتها:</a:t>
            </a:r>
          </a:p>
          <a:p>
            <a:pPr>
              <a:buFont typeface="Courier New" pitchFamily="49" charset="0"/>
              <a:buChar char="o"/>
            </a:pPr>
            <a:r>
              <a:rPr lang="ar-SA" sz="2400" dirty="0" smtClean="0"/>
              <a:t>تتطلب مهارة وجهد فني </a:t>
            </a:r>
            <a:r>
              <a:rPr lang="ar-SA" sz="2400" dirty="0" smtClean="0"/>
              <a:t>في إعدادها.</a:t>
            </a:r>
            <a:endParaRPr lang="ar-SA" sz="2400" dirty="0" smtClean="0"/>
          </a:p>
          <a:p>
            <a:pPr>
              <a:buFont typeface="Courier New" pitchFamily="49" charset="0"/>
              <a:buChar char="o"/>
            </a:pPr>
            <a:r>
              <a:rPr lang="ar-SA" sz="2400" dirty="0" smtClean="0"/>
              <a:t>يشغل الاختبار حيزا على الورق أكبر مما تشغله أسئلة الاختبارات الأخرى.</a:t>
            </a:r>
          </a:p>
          <a:p>
            <a:pPr>
              <a:buFont typeface="Courier New" pitchFamily="49" charset="0"/>
              <a:buChar char="o"/>
            </a:pPr>
            <a:r>
              <a:rPr lang="ar-SA" sz="2400" dirty="0" smtClean="0"/>
              <a:t>لا تقيس قدرة الطالب على تنظيم الأفكار </a:t>
            </a:r>
            <a:r>
              <a:rPr lang="ar-SA" sz="2400" dirty="0" smtClean="0"/>
              <a:t>والابتكار والتعبير الكتابي.</a:t>
            </a:r>
            <a:endParaRPr lang="ar-SA" sz="2400" dirty="0" smtClean="0"/>
          </a:p>
          <a:p>
            <a:pPr>
              <a:buNone/>
            </a:pPr>
            <a:endParaRPr lang="ar-SA" sz="2400" dirty="0" smtClean="0"/>
          </a:p>
          <a:p>
            <a:pPr>
              <a:buNone/>
            </a:pP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solidFill>
                  <a:srgbClr val="00B050"/>
                </a:solidFill>
              </a:rPr>
              <a:t>إرشادات لإعداد أسئلة الاختيار من متعدد</a:t>
            </a:r>
            <a:endParaRPr lang="ar-SA" sz="3200" b="1" dirty="0">
              <a:solidFill>
                <a:srgbClr val="00B050"/>
              </a:solidFill>
            </a:endParaRPr>
          </a:p>
        </p:txBody>
      </p:sp>
      <p:sp>
        <p:nvSpPr>
          <p:cNvPr id="3" name="عنصر نائب للمحتوى 2"/>
          <p:cNvSpPr>
            <a:spLocks noGrp="1"/>
          </p:cNvSpPr>
          <p:nvPr>
            <p:ph idx="1"/>
          </p:nvPr>
        </p:nvSpPr>
        <p:spPr/>
        <p:txBody>
          <a:bodyPr>
            <a:normAutofit fontScale="92500" lnSpcReduction="10000"/>
          </a:bodyPr>
          <a:lstStyle/>
          <a:p>
            <a:pPr>
              <a:buFont typeface="Wingdings" pitchFamily="2" charset="2"/>
              <a:buChar char="v"/>
            </a:pPr>
            <a:r>
              <a:rPr lang="ar-SA" sz="2400" dirty="0" smtClean="0"/>
              <a:t> </a:t>
            </a:r>
            <a:r>
              <a:rPr lang="ar-SA" sz="2400" dirty="0" smtClean="0"/>
              <a:t>يجب أن يحتوي جذر السؤال على مشكلة واضحة بحيث يستطيع الطالب فهم المطلوب قبل قراءة البدائل.</a:t>
            </a:r>
          </a:p>
          <a:p>
            <a:pPr>
              <a:buFont typeface="Wingdings" pitchFamily="2" charset="2"/>
              <a:buChar char="v"/>
            </a:pPr>
            <a:r>
              <a:rPr lang="ar-SA" sz="2400" dirty="0" smtClean="0"/>
              <a:t>أن تكون الأسئلة </a:t>
            </a:r>
            <a:r>
              <a:rPr lang="ar-SA" sz="2400" dirty="0" err="1" smtClean="0"/>
              <a:t>المفيده</a:t>
            </a:r>
            <a:r>
              <a:rPr lang="ar-SA" sz="2400" dirty="0" smtClean="0"/>
              <a:t> في قياس مخرجات المقرر والابتعاد عن التفاصيل الغير مهمة.</a:t>
            </a:r>
            <a:endParaRPr lang="ar-SA" sz="2400" dirty="0" smtClean="0"/>
          </a:p>
          <a:p>
            <a:pPr>
              <a:buFont typeface="Wingdings" pitchFamily="2" charset="2"/>
              <a:buChar char="v"/>
            </a:pPr>
            <a:r>
              <a:rPr lang="ar-SA" sz="2600" dirty="0" smtClean="0"/>
              <a:t>ترتيب </a:t>
            </a:r>
            <a:r>
              <a:rPr lang="ar-SA" sz="2600" dirty="0" smtClean="0"/>
              <a:t>البدائل بشكل جيد إما عمودي أو أفقي.</a:t>
            </a:r>
          </a:p>
          <a:p>
            <a:pPr>
              <a:buFont typeface="Wingdings" pitchFamily="2" charset="2"/>
              <a:buChar char="v"/>
            </a:pPr>
            <a:r>
              <a:rPr lang="ar-SA" sz="2600" dirty="0" smtClean="0"/>
              <a:t> أن تكون البدائل متساوية في جميع الأسئلة.</a:t>
            </a:r>
          </a:p>
          <a:p>
            <a:pPr>
              <a:buFont typeface="Wingdings" pitchFamily="2" charset="2"/>
              <a:buChar char="v"/>
            </a:pPr>
            <a:r>
              <a:rPr lang="ar-SA" sz="2600" dirty="0" smtClean="0"/>
              <a:t> يفضل أن لا يقل عدد البدائل عن أربعة ويفضل خمسة لتقليل احتمالية التخمين.</a:t>
            </a:r>
          </a:p>
          <a:p>
            <a:pPr>
              <a:buFont typeface="Wingdings" pitchFamily="2" charset="2"/>
              <a:buChar char="v"/>
            </a:pPr>
            <a:r>
              <a:rPr lang="ar-SA" sz="2600" dirty="0" smtClean="0"/>
              <a:t>مراعاة أن تكون البدائل متساوية في الطول.</a:t>
            </a:r>
          </a:p>
          <a:p>
            <a:pPr>
              <a:buFont typeface="Wingdings" pitchFamily="2" charset="2"/>
              <a:buChar char="v"/>
            </a:pPr>
            <a:r>
              <a:rPr lang="ar-SA" sz="2600" dirty="0" smtClean="0"/>
              <a:t> أن تتصف البدائل بالفاعلية: أن تكون جميعها متساوية من وجهة نظر الطالب.</a:t>
            </a:r>
          </a:p>
          <a:p>
            <a:pPr>
              <a:buFont typeface="Wingdings" pitchFamily="2" charset="2"/>
              <a:buChar char="v"/>
            </a:pPr>
            <a:r>
              <a:rPr lang="ar-SA" sz="2600" dirty="0" smtClean="0"/>
              <a:t> يجب أن يختلف ترتيب الإجابات الصحيحة بالنسبة للبدائل المعطاة</a:t>
            </a:r>
            <a:r>
              <a:rPr lang="ar-SA" sz="2600" dirty="0" smtClean="0"/>
              <a:t>.</a:t>
            </a:r>
          </a:p>
          <a:p>
            <a:pPr>
              <a:buNone/>
            </a:pPr>
            <a:endParaRPr lang="ar-SA"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2976" y="500042"/>
            <a:ext cx="7790712" cy="5748358"/>
          </a:xfrm>
        </p:spPr>
        <p:txBody>
          <a:bodyPr>
            <a:normAutofit/>
          </a:bodyPr>
          <a:lstStyle/>
          <a:p>
            <a:pPr>
              <a:buFont typeface="Wingdings" pitchFamily="2" charset="2"/>
              <a:buChar char="v"/>
            </a:pPr>
            <a:r>
              <a:rPr lang="ar-SA" sz="2800" dirty="0" smtClean="0"/>
              <a:t> </a:t>
            </a:r>
            <a:r>
              <a:rPr lang="ar-SA" sz="2800" dirty="0" smtClean="0"/>
              <a:t>يجب أن تكون البدائل متجانسة (مثل جميعها تواريخ أو أمراض أو علماء...الخ)</a:t>
            </a:r>
          </a:p>
          <a:p>
            <a:pPr>
              <a:buFont typeface="Wingdings" pitchFamily="2" charset="2"/>
              <a:buChar char="v"/>
            </a:pPr>
            <a:r>
              <a:rPr lang="ar-SA" sz="2800" dirty="0" smtClean="0"/>
              <a:t>ألا يتضمن احد الأسئلة إجابة عن سؤال سابق له أو تال له</a:t>
            </a:r>
            <a:r>
              <a:rPr lang="ar-SA" sz="2800" dirty="0" smtClean="0"/>
              <a:t>.</a:t>
            </a:r>
            <a:endParaRPr lang="ar-SA" sz="2800" dirty="0" smtClean="0"/>
          </a:p>
          <a:p>
            <a:pPr>
              <a:buFont typeface="Wingdings" pitchFamily="2" charset="2"/>
              <a:buChar char="v"/>
            </a:pPr>
            <a:r>
              <a:rPr lang="ar-SA" sz="2800" dirty="0" smtClean="0"/>
              <a:t>ترتيب </a:t>
            </a:r>
            <a:r>
              <a:rPr lang="ar-SA" sz="2800" dirty="0" smtClean="0"/>
              <a:t>الأسئلة من السهل إلى الصعب</a:t>
            </a:r>
            <a:r>
              <a:rPr lang="ar-SA" sz="2800" dirty="0" smtClean="0"/>
              <a:t>.</a:t>
            </a:r>
            <a:endParaRPr lang="ar-SA" sz="2800" dirty="0" smtClean="0"/>
          </a:p>
          <a:p>
            <a:pPr>
              <a:buFont typeface="Wingdings" pitchFamily="2" charset="2"/>
              <a:buChar char="v"/>
            </a:pPr>
            <a:r>
              <a:rPr lang="ar-SA" sz="2800" dirty="0" smtClean="0"/>
              <a:t>لا تستخدم عبارات النفي في فقرات أسئلة الاختيار من متعدد.</a:t>
            </a:r>
          </a:p>
          <a:p>
            <a:pPr>
              <a:buFont typeface="Wingdings" pitchFamily="2" charset="2"/>
              <a:buChar char="v"/>
            </a:pPr>
            <a:r>
              <a:rPr lang="ar-SA" sz="2800" dirty="0" smtClean="0"/>
              <a:t> يجب ألا تكون هناك أكثر من إجابة واحده صحيحة.</a:t>
            </a:r>
          </a:p>
          <a:p>
            <a:pPr>
              <a:buFont typeface="Wingdings" pitchFamily="2" charset="2"/>
              <a:buChar char="v"/>
            </a:pPr>
            <a:r>
              <a:rPr lang="ar-SA" sz="2800" dirty="0" smtClean="0"/>
              <a:t>يجب أن يكون السؤال خاليا من أي جمل معترضة تسبب التشويش للسؤال</a:t>
            </a:r>
            <a:r>
              <a:rPr lang="ar-SA" sz="2800" dirty="0" smtClean="0"/>
              <a:t>.</a:t>
            </a:r>
            <a:endParaRPr lang="ar-SA" sz="2800" dirty="0" smtClean="0"/>
          </a:p>
          <a:p>
            <a:pPr>
              <a:buFont typeface="Wingdings" pitchFamily="2" charset="2"/>
              <a:buChar char="v"/>
            </a:pPr>
            <a:r>
              <a:rPr lang="ar-SA" sz="2800" dirty="0" smtClean="0"/>
              <a:t>يجب أن تكون </a:t>
            </a:r>
            <a:r>
              <a:rPr lang="ar-SA" sz="2800" dirty="0" smtClean="0"/>
              <a:t>البدائل </a:t>
            </a:r>
            <a:r>
              <a:rPr lang="ar-SA" sz="2800" dirty="0" smtClean="0"/>
              <a:t>من محتوى المقرر</a:t>
            </a:r>
            <a:r>
              <a:rPr lang="ar-SA" sz="2800" dirty="0" smtClean="0"/>
              <a:t>.</a:t>
            </a:r>
          </a:p>
          <a:p>
            <a:pPr>
              <a:buFont typeface="Wingdings" pitchFamily="2" charset="2"/>
              <a:buChar char="v"/>
            </a:pPr>
            <a:r>
              <a:rPr lang="ar-SA" sz="2800" dirty="0" smtClean="0"/>
              <a:t>الابتعاد عن البديل ( جميع ما ذكر – لا شئ مما سبق – كل ما سبق).</a:t>
            </a:r>
            <a:endParaRPr lang="ar-SA" sz="2800" dirty="0" smtClean="0"/>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5"/>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1509" name="Text Box 6"/>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45063" name="Group 7"/>
          <p:cNvGraphicFramePr>
            <a:graphicFrameLocks noGrp="1"/>
          </p:cNvGraphicFramePr>
          <p:nvPr/>
        </p:nvGraphicFramePr>
        <p:xfrm>
          <a:off x="1763713" y="1928802"/>
          <a:ext cx="6096000" cy="1259840"/>
        </p:xfrm>
        <a:graphic>
          <a:graphicData uri="http://schemas.openxmlformats.org/drawingml/2006/table">
            <a:tbl>
              <a:tblPr rtl="1"/>
              <a:tblGrid>
                <a:gridCol w="3048000"/>
                <a:gridCol w="3048000"/>
              </a:tblGrid>
              <a:tr h="131773">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FF3300"/>
                          </a:solidFill>
                          <a:effectLst/>
                          <a:latin typeface="Times New Roman" pitchFamily="18" charset="0"/>
                          <a:cs typeface="Times New Roman" pitchFamily="18" charset="0"/>
                        </a:rPr>
                        <a:t>إن خلايا جزر البنكرياس :</a:t>
                      </a:r>
                      <a:endParaRPr kumimoji="0" lang="en-US" sz="20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أ ) تحتوي على قنوات .</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3366"/>
                          </a:solidFill>
                          <a:effectLst/>
                          <a:latin typeface="Times New Roman" pitchFamily="18" charset="0"/>
                          <a:cs typeface="Times New Roman" pitchFamily="18" charset="0"/>
                        </a:rPr>
                        <a:t>ب ) تنتج الأنسولين .</a:t>
                      </a:r>
                      <a:endParaRPr kumimoji="0" lang="en-US" sz="20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ج ) تختفي مع التقدم في العمر .</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د ) تقع على أطراف البنكرياس .</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1523" name="Text Box 20"/>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45077" name="Group 21"/>
          <p:cNvGraphicFramePr>
            <a:graphicFrameLocks noGrp="1"/>
          </p:cNvGraphicFramePr>
          <p:nvPr/>
        </p:nvGraphicFramePr>
        <p:xfrm>
          <a:off x="1785918" y="4357694"/>
          <a:ext cx="6096000" cy="1311275"/>
        </p:xfrm>
        <a:graphic>
          <a:graphicData uri="http://schemas.openxmlformats.org/drawingml/2006/table">
            <a:tbl>
              <a:tblPr rtl="1"/>
              <a:tblGrid>
                <a:gridCol w="3048000"/>
                <a:gridCol w="304800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FF3300"/>
                          </a:solidFill>
                          <a:effectLst/>
                          <a:latin typeface="Times New Roman" pitchFamily="18" charset="0"/>
                          <a:cs typeface="Times New Roman" pitchFamily="18" charset="0"/>
                        </a:rPr>
                        <a:t>تفرز خلايا جزر البنكرياس  مادة تسمى:</a:t>
                      </a:r>
                      <a:endParaRPr kumimoji="0" lang="en-US" sz="20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أ ) </a:t>
                      </a:r>
                      <a:r>
                        <a:rPr kumimoji="0" lang="ar-SA" sz="2000" b="1" i="0" u="none" strike="noStrike" cap="none" normalizeH="0" baseline="0" dirty="0" err="1" smtClean="0">
                          <a:ln>
                            <a:noFill/>
                          </a:ln>
                          <a:solidFill>
                            <a:srgbClr val="003366"/>
                          </a:solidFill>
                          <a:effectLst/>
                          <a:latin typeface="Times New Roman" pitchFamily="18" charset="0"/>
                          <a:cs typeface="Times New Roman" pitchFamily="18" charset="0"/>
                        </a:rPr>
                        <a:t>تريبسين</a:t>
                      </a: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 .</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3366"/>
                          </a:solidFill>
                          <a:effectLst/>
                          <a:latin typeface="Times New Roman" pitchFamily="18" charset="0"/>
                          <a:cs typeface="Times New Roman" pitchFamily="18" charset="0"/>
                        </a:rPr>
                        <a:t>ب ) أنسولين .</a:t>
                      </a:r>
                      <a:endParaRPr kumimoji="0" lang="en-US" sz="20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ج ) سكرين .</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د ) </a:t>
                      </a:r>
                      <a:r>
                        <a:rPr kumimoji="0" lang="ar-SA" sz="2000" b="1" i="0" u="none" strike="noStrike" cap="none" normalizeH="0" baseline="0" dirty="0" err="1" smtClean="0">
                          <a:ln>
                            <a:noFill/>
                          </a:ln>
                          <a:solidFill>
                            <a:srgbClr val="003366"/>
                          </a:solidFill>
                          <a:effectLst/>
                          <a:latin typeface="Times New Roman" pitchFamily="18" charset="0"/>
                          <a:cs typeface="Times New Roman" pitchFamily="18" charset="0"/>
                        </a:rPr>
                        <a:t>ادرنالين</a:t>
                      </a: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 .</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 name="مربع نص 6"/>
          <p:cNvSpPr txBox="1"/>
          <p:nvPr/>
        </p:nvSpPr>
        <p:spPr>
          <a:xfrm>
            <a:off x="1571604" y="857232"/>
            <a:ext cx="6572296" cy="707886"/>
          </a:xfrm>
          <a:prstGeom prst="rect">
            <a:avLst/>
          </a:prstGeom>
          <a:noFill/>
        </p:spPr>
        <p:txBody>
          <a:bodyPr wrap="square" rtlCol="1">
            <a:spAutoFit/>
          </a:bodyPr>
          <a:lstStyle/>
          <a:p>
            <a:r>
              <a:rPr lang="ar-SA" sz="2000" dirty="0" smtClean="0">
                <a:solidFill>
                  <a:srgbClr val="00B0F0"/>
                </a:solidFill>
              </a:rPr>
              <a:t>خطأ: البدائل غير متجانسة فهي مرة تتحدث عن وظيفة ومره مكونات ومره موقع البنكرياس...</a:t>
            </a:r>
            <a:endParaRPr lang="ar-SA" sz="2000" dirty="0">
              <a:solidFill>
                <a:srgbClr val="00B0F0"/>
              </a:solidFill>
            </a:endParaRPr>
          </a:p>
        </p:txBody>
      </p:sp>
      <p:sp>
        <p:nvSpPr>
          <p:cNvPr id="8" name="مربع نص 7"/>
          <p:cNvSpPr txBox="1"/>
          <p:nvPr/>
        </p:nvSpPr>
        <p:spPr>
          <a:xfrm>
            <a:off x="2500298" y="3500438"/>
            <a:ext cx="5143536" cy="707886"/>
          </a:xfrm>
          <a:prstGeom prst="rect">
            <a:avLst/>
          </a:prstGeom>
          <a:noFill/>
        </p:spPr>
        <p:txBody>
          <a:bodyPr wrap="square" rtlCol="1">
            <a:spAutoFit/>
          </a:bodyPr>
          <a:lstStyle/>
          <a:p>
            <a:r>
              <a:rPr lang="ar-SA" sz="2000" dirty="0" smtClean="0">
                <a:solidFill>
                  <a:srgbClr val="00B050"/>
                </a:solidFill>
              </a:rPr>
              <a:t>التصحيح: حددنا طلب وهو ( ماذا تنتج ؟) جميع البدائل هي </a:t>
            </a:r>
            <a:r>
              <a:rPr lang="ar-SA" sz="2000" dirty="0" err="1" smtClean="0">
                <a:solidFill>
                  <a:srgbClr val="00B050"/>
                </a:solidFill>
              </a:rPr>
              <a:t>هرمونات</a:t>
            </a:r>
            <a:endParaRPr lang="ar-SA" sz="2000"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5063"/>
                                        </p:tgtEl>
                                        <p:attrNameLst>
                                          <p:attrName>style.visibility</p:attrName>
                                        </p:attrNameLst>
                                      </p:cBhvr>
                                      <p:to>
                                        <p:strVal val="visible"/>
                                      </p:to>
                                    </p:set>
                                    <p:animEffect transition="in" filter="strips(downLeft)">
                                      <p:cBhvr>
                                        <p:cTn id="7" dur="2000"/>
                                        <p:tgtEl>
                                          <p:spTgt spid="4506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5077"/>
                                        </p:tgtEl>
                                        <p:attrNameLst>
                                          <p:attrName>style.visibility</p:attrName>
                                        </p:attrNameLst>
                                      </p:cBhvr>
                                      <p:to>
                                        <p:strVal val="visible"/>
                                      </p:to>
                                    </p:set>
                                    <p:animEffect transition="in" filter="strips(downLeft)">
                                      <p:cBhvr>
                                        <p:cTn id="12" dur="2000"/>
                                        <p:tgtEl>
                                          <p:spTgt spid="45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143"/>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2533" name="Text Box 144"/>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71825" name="Group 145"/>
          <p:cNvGraphicFramePr>
            <a:graphicFrameLocks noGrp="1"/>
          </p:cNvGraphicFramePr>
          <p:nvPr/>
        </p:nvGraphicFramePr>
        <p:xfrm>
          <a:off x="1763713" y="1973263"/>
          <a:ext cx="6096000" cy="1311275"/>
        </p:xfrm>
        <a:graphic>
          <a:graphicData uri="http://schemas.openxmlformats.org/drawingml/2006/table">
            <a:tbl>
              <a:tblPr rtl="1"/>
              <a:tblGrid>
                <a:gridCol w="3048000"/>
                <a:gridCol w="304800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FF3300"/>
                          </a:solidFill>
                          <a:effectLst/>
                          <a:latin typeface="Times New Roman" pitchFamily="18" charset="0"/>
                          <a:cs typeface="Times New Roman" pitchFamily="18" charset="0"/>
                        </a:rPr>
                        <a:t>محمد في قولنا : ( خرج محمد من منزله )  :</a:t>
                      </a:r>
                      <a:endParaRPr kumimoji="0" lang="en-US" sz="20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3366"/>
                          </a:solidFill>
                          <a:effectLst/>
                          <a:latin typeface="Times New Roman" pitchFamily="18" charset="0"/>
                          <a:cs typeface="Times New Roman" pitchFamily="18" charset="0"/>
                        </a:rPr>
                        <a:t>أ ) يعرب خبرا</a:t>
                      </a:r>
                      <a:endParaRPr kumimoji="0" lang="en-US" sz="20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3366"/>
                          </a:solidFill>
                          <a:effectLst/>
                          <a:latin typeface="Times New Roman" pitchFamily="18" charset="0"/>
                          <a:cs typeface="Times New Roman" pitchFamily="18" charset="0"/>
                        </a:rPr>
                        <a:t>ب ) فعل مضارع</a:t>
                      </a:r>
                      <a:endParaRPr kumimoji="0" lang="en-US" sz="20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ج ) لا يدخل  عليه حرف جازم</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3366"/>
                          </a:solidFill>
                          <a:effectLst/>
                          <a:latin typeface="Times New Roman" pitchFamily="18" charset="0"/>
                          <a:cs typeface="Times New Roman" pitchFamily="18" charset="0"/>
                        </a:rPr>
                        <a:t>د ) فاعل</a:t>
                      </a:r>
                      <a:endParaRPr kumimoji="0" lang="en-US" sz="20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graphicFrame>
        <p:nvGraphicFramePr>
          <p:cNvPr id="71839" name="Group 159"/>
          <p:cNvGraphicFramePr>
            <a:graphicFrameLocks noGrp="1"/>
          </p:cNvGraphicFramePr>
          <p:nvPr/>
        </p:nvGraphicFramePr>
        <p:xfrm>
          <a:off x="1714480" y="4500570"/>
          <a:ext cx="6096000" cy="1311275"/>
        </p:xfrm>
        <a:graphic>
          <a:graphicData uri="http://schemas.openxmlformats.org/drawingml/2006/table">
            <a:tbl>
              <a:tblPr rtl="1"/>
              <a:tblGrid>
                <a:gridCol w="3048000"/>
                <a:gridCol w="304800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يعرب محمد في قولنا ( خرج محمد من منزله )</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أ ) فاعلا</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ب ) مبتدأ .</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ج ) خبرا .</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د ) بدلا .</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6" name="مربع نص 5"/>
          <p:cNvSpPr txBox="1"/>
          <p:nvPr/>
        </p:nvSpPr>
        <p:spPr>
          <a:xfrm>
            <a:off x="2643174" y="1142984"/>
            <a:ext cx="4929222" cy="646331"/>
          </a:xfrm>
          <a:prstGeom prst="rect">
            <a:avLst/>
          </a:prstGeom>
          <a:noFill/>
        </p:spPr>
        <p:txBody>
          <a:bodyPr wrap="square" rtlCol="1">
            <a:spAutoFit/>
          </a:bodyPr>
          <a:lstStyle/>
          <a:p>
            <a:r>
              <a:rPr lang="ar-SA" b="1" dirty="0" smtClean="0">
                <a:solidFill>
                  <a:srgbClr val="00B050"/>
                </a:solidFill>
              </a:rPr>
              <a:t>خطأ: وجود بديل ( </a:t>
            </a:r>
            <a:r>
              <a:rPr lang="ar-SA" b="1" dirty="0" err="1" smtClean="0">
                <a:solidFill>
                  <a:srgbClr val="00B050"/>
                </a:solidFill>
              </a:rPr>
              <a:t>ج</a:t>
            </a:r>
            <a:r>
              <a:rPr lang="ar-SA" b="1" dirty="0" smtClean="0">
                <a:solidFill>
                  <a:srgbClr val="00B050"/>
                </a:solidFill>
              </a:rPr>
              <a:t> )  نفي وطويل مختلف عن البدائل الأخرى، أيضا غير واضح المطلوب في السؤال. </a:t>
            </a:r>
            <a:endParaRPr lang="ar-SA" b="1" dirty="0">
              <a:solidFill>
                <a:srgbClr val="00B050"/>
              </a:solidFill>
            </a:endParaRPr>
          </a:p>
        </p:txBody>
      </p:sp>
      <p:sp>
        <p:nvSpPr>
          <p:cNvPr id="7" name="مربع نص 6"/>
          <p:cNvSpPr txBox="1"/>
          <p:nvPr/>
        </p:nvSpPr>
        <p:spPr>
          <a:xfrm>
            <a:off x="2643174" y="3429000"/>
            <a:ext cx="4929222" cy="646331"/>
          </a:xfrm>
          <a:prstGeom prst="rect">
            <a:avLst/>
          </a:prstGeom>
          <a:noFill/>
        </p:spPr>
        <p:txBody>
          <a:bodyPr wrap="square" rtlCol="1">
            <a:spAutoFit/>
          </a:bodyPr>
          <a:lstStyle/>
          <a:p>
            <a:r>
              <a:rPr lang="ar-SA" b="1" dirty="0" smtClean="0">
                <a:solidFill>
                  <a:srgbClr val="00B050"/>
                </a:solidFill>
              </a:rPr>
              <a:t>خطأ: حددنا المطلوب وهو الإعراب + البدائل متجانسة ومتماثلة في الطول</a:t>
            </a:r>
            <a:endParaRPr lang="ar-SA"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71825"/>
                                        </p:tgtEl>
                                        <p:attrNameLst>
                                          <p:attrName>style.visibility</p:attrName>
                                        </p:attrNameLst>
                                      </p:cBhvr>
                                      <p:to>
                                        <p:strVal val="visible"/>
                                      </p:to>
                                    </p:set>
                                    <p:animEffect transition="in" filter="strips(downLeft)">
                                      <p:cBhvr>
                                        <p:cTn id="7" dur="2000"/>
                                        <p:tgtEl>
                                          <p:spTgt spid="7182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71839"/>
                                        </p:tgtEl>
                                        <p:attrNameLst>
                                          <p:attrName>style.visibility</p:attrName>
                                        </p:attrNameLst>
                                      </p:cBhvr>
                                      <p:to>
                                        <p:strVal val="visible"/>
                                      </p:to>
                                    </p:set>
                                    <p:animEffect transition="in" filter="strips(downLeft)">
                                      <p:cBhvr>
                                        <p:cTn id="12" dur="2000"/>
                                        <p:tgtEl>
                                          <p:spTgt spid="718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4"/>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3556" name="Text Box 5"/>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47110" name="Group 6"/>
          <p:cNvGraphicFramePr>
            <a:graphicFrameLocks noGrp="1"/>
          </p:cNvGraphicFramePr>
          <p:nvPr/>
        </p:nvGraphicFramePr>
        <p:xfrm>
          <a:off x="1785918" y="1428736"/>
          <a:ext cx="6096000" cy="2459355"/>
        </p:xfrm>
        <a:graphic>
          <a:graphicData uri="http://schemas.openxmlformats.org/drawingml/2006/table">
            <a:tbl>
              <a:tblPr rtl="1"/>
              <a:tblGrid>
                <a:gridCol w="3048000"/>
                <a:gridCol w="304800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FF3300"/>
                          </a:solidFill>
                          <a:effectLst/>
                          <a:latin typeface="Times New Roman" pitchFamily="18" charset="0"/>
                          <a:cs typeface="Times New Roman" pitchFamily="18" charset="0"/>
                        </a:rPr>
                        <a:t>إن  مصطلح الطعام ( ذي السعر الخالي ) يعني :</a:t>
                      </a:r>
                      <a:endParaRPr kumimoji="0" lang="en-US" sz="2000" b="0"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أ ) الطعام الذي تقل فيه المواد الغذائية الأساسية وترتفع قيمته الحرارية .</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ب ) الطعام الذي ليس فيه مواد غذائية أساسية ولا قيمه حرارية  .</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ج ) الطعام الذي تتوافر فيه القيمة الغذائية </a:t>
                      </a:r>
                      <a:r>
                        <a:rPr kumimoji="0" lang="ar-SA" sz="2000" b="0" i="0" u="none" strike="noStrike" cap="none" normalizeH="0" baseline="0" dirty="0" err="1" smtClean="0">
                          <a:ln>
                            <a:noFill/>
                          </a:ln>
                          <a:solidFill>
                            <a:srgbClr val="003366"/>
                          </a:solidFill>
                          <a:effectLst/>
                          <a:latin typeface="Times New Roman" pitchFamily="18" charset="0"/>
                          <a:cs typeface="Times New Roman" pitchFamily="18" charset="0"/>
                        </a:rPr>
                        <a:t>و</a:t>
                      </a: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 قيمه الحرارية معاً.</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د ) الطعام الذي تكون القيمة  الغذائية فيه عالية  والقيمة حرارية منخفضة .</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3570" name="Text Box 19"/>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47124" name="Group 20"/>
          <p:cNvGraphicFramePr>
            <a:graphicFrameLocks noGrp="1"/>
          </p:cNvGraphicFramePr>
          <p:nvPr/>
        </p:nvGraphicFramePr>
        <p:xfrm>
          <a:off x="1619250" y="4494213"/>
          <a:ext cx="6408738" cy="1727835"/>
        </p:xfrm>
        <a:graphic>
          <a:graphicData uri="http://schemas.openxmlformats.org/drawingml/2006/table">
            <a:tbl>
              <a:tblPr rtl="1"/>
              <a:tblGrid>
                <a:gridCol w="3203575"/>
                <a:gridCol w="3205163"/>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يطلق  مصطلح ( السعر الخالي ) على الأطعمة التي تكون :</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أ ) قيمتها الغذائية منخفضة  والحرارية عاليه .</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ب ) منخفضة في قيمتها الغذائية  وحرارية معاً  .</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rgbClr val="FF0000"/>
                          </a:solidFill>
                          <a:effectLst/>
                          <a:latin typeface="Times New Roman" pitchFamily="18" charset="0"/>
                          <a:cs typeface="Times New Roman" pitchFamily="18" charset="0"/>
                        </a:rPr>
                        <a:t>ج ) مرتفعة في قيمتها الغذائية  وحرارية معاً  .</a:t>
                      </a:r>
                      <a:endParaRPr kumimoji="0" lang="en-US" sz="1800" b="1" i="0" u="none" strike="noStrike" cap="none" normalizeH="0" baseline="0" smtClean="0">
                        <a:ln>
                          <a:noFill/>
                        </a:ln>
                        <a:solidFill>
                          <a:srgbClr val="FF00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0000"/>
                          </a:solidFill>
                          <a:effectLst/>
                          <a:latin typeface="Times New Roman" pitchFamily="18" charset="0"/>
                          <a:cs typeface="Times New Roman" pitchFamily="18" charset="0"/>
                        </a:rPr>
                        <a:t>د ) قيمتها الغذائية عاليه والحرارية منخفضة .</a:t>
                      </a:r>
                      <a:endParaRPr kumimoji="0" lang="en-US" sz="1800" b="1" i="0" u="none" strike="noStrike" cap="none" normalizeH="0" baseline="0" dirty="0" smtClean="0">
                        <a:ln>
                          <a:noFill/>
                        </a:ln>
                        <a:solidFill>
                          <a:srgbClr val="FF000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 name="مربع نص 6"/>
          <p:cNvSpPr txBox="1"/>
          <p:nvPr/>
        </p:nvSpPr>
        <p:spPr>
          <a:xfrm>
            <a:off x="2428860" y="642918"/>
            <a:ext cx="4929222" cy="400110"/>
          </a:xfrm>
          <a:prstGeom prst="rect">
            <a:avLst/>
          </a:prstGeom>
          <a:noFill/>
        </p:spPr>
        <p:txBody>
          <a:bodyPr wrap="square" rtlCol="1">
            <a:spAutoFit/>
          </a:bodyPr>
          <a:lstStyle/>
          <a:p>
            <a:r>
              <a:rPr lang="ar-SA" sz="2000" b="1" dirty="0" smtClean="0">
                <a:solidFill>
                  <a:srgbClr val="00B050"/>
                </a:solidFill>
              </a:rPr>
              <a:t>خطأ: البدائل طويلة ومشتته .</a:t>
            </a:r>
            <a:endParaRPr lang="ar-SA" sz="20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7110"/>
                                        </p:tgtEl>
                                        <p:attrNameLst>
                                          <p:attrName>style.visibility</p:attrName>
                                        </p:attrNameLst>
                                      </p:cBhvr>
                                      <p:to>
                                        <p:strVal val="visible"/>
                                      </p:to>
                                    </p:set>
                                    <p:animEffect transition="in" filter="strips(downLeft)">
                                      <p:cBhvr>
                                        <p:cTn id="7" dur="500"/>
                                        <p:tgtEl>
                                          <p:spTgt spid="4711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7124"/>
                                        </p:tgtEl>
                                        <p:attrNameLst>
                                          <p:attrName>style.visibility</p:attrName>
                                        </p:attrNameLst>
                                      </p:cBhvr>
                                      <p:to>
                                        <p:strVal val="visible"/>
                                      </p:to>
                                    </p:set>
                                    <p:animEffect transition="in" filter="strips(downLeft)">
                                      <p:cBhvr>
                                        <p:cTn id="12" dur="500"/>
                                        <p:tgtEl>
                                          <p:spTgt spid="47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4"/>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4580" name="Text Box 5"/>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49158" name="Group 6"/>
          <p:cNvGraphicFramePr>
            <a:graphicFrameLocks noGrp="1"/>
          </p:cNvGraphicFramePr>
          <p:nvPr/>
        </p:nvGraphicFramePr>
        <p:xfrm>
          <a:off x="1692275" y="1525588"/>
          <a:ext cx="6335713" cy="1869440"/>
        </p:xfrm>
        <a:graphic>
          <a:graphicData uri="http://schemas.openxmlformats.org/drawingml/2006/table">
            <a:tbl>
              <a:tblPr rtl="1"/>
              <a:tblGrid>
                <a:gridCol w="3167063"/>
                <a:gridCol w="316865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FF3300"/>
                          </a:solidFill>
                          <a:effectLst/>
                          <a:latin typeface="Times New Roman" pitchFamily="18" charset="0"/>
                          <a:cs typeface="Times New Roman" pitchFamily="18" charset="0"/>
                        </a:rPr>
                        <a:t>هناك خلايا من نوع واحد ، تنتمي إلى فئة واحده وتؤدي وظيفة متخصصة ويطلق على هذه الفئة من خلايا ”النسيج“ ولدي كل منا أنواع مختلفة من </a:t>
                      </a:r>
                      <a:r>
                        <a:rPr kumimoji="0" lang="ar-SA" sz="2000" b="0" i="0" u="none" strike="noStrike" cap="none" normalizeH="0" baseline="0" dirty="0" err="1" smtClean="0">
                          <a:ln>
                            <a:noFill/>
                          </a:ln>
                          <a:solidFill>
                            <a:srgbClr val="FF3300"/>
                          </a:solidFill>
                          <a:effectLst/>
                          <a:latin typeface="Times New Roman" pitchFamily="18" charset="0"/>
                          <a:cs typeface="Times New Roman" pitchFamily="18" charset="0"/>
                        </a:rPr>
                        <a:t>الانسجة</a:t>
                      </a:r>
                      <a:r>
                        <a:rPr kumimoji="0" lang="ar-SA" sz="2000" b="0" i="0" u="none" strike="noStrike" cap="none" normalizeH="0" baseline="0" dirty="0" smtClean="0">
                          <a:ln>
                            <a:noFill/>
                          </a:ln>
                          <a:solidFill>
                            <a:srgbClr val="FF3300"/>
                          </a:solidFill>
                          <a:effectLst/>
                          <a:latin typeface="Times New Roman" pitchFamily="18" charset="0"/>
                          <a:cs typeface="Times New Roman" pitchFamily="18" charset="0"/>
                        </a:rPr>
                        <a:t> في </a:t>
                      </a:r>
                      <a:r>
                        <a:rPr kumimoji="0" lang="ar-SA" sz="2000" b="0" i="0" u="none" strike="noStrike" cap="none" normalizeH="0" baseline="0" dirty="0" err="1" smtClean="0">
                          <a:ln>
                            <a:noFill/>
                          </a:ln>
                          <a:solidFill>
                            <a:srgbClr val="FF3300"/>
                          </a:solidFill>
                          <a:effectLst/>
                          <a:latin typeface="Times New Roman" pitchFamily="18" charset="0"/>
                          <a:cs typeface="Times New Roman" pitchFamily="18" charset="0"/>
                        </a:rPr>
                        <a:t>اجسامنا</a:t>
                      </a:r>
                      <a:r>
                        <a:rPr kumimoji="0" lang="ar-SA" sz="2000" b="0" i="0" u="none" strike="noStrike" cap="none" normalizeH="0" baseline="0" dirty="0" smtClean="0">
                          <a:ln>
                            <a:noFill/>
                          </a:ln>
                          <a:solidFill>
                            <a:srgbClr val="FF3300"/>
                          </a:solidFill>
                          <a:effectLst/>
                          <a:latin typeface="Times New Roman" pitchFamily="18" charset="0"/>
                          <a:cs typeface="Times New Roman" pitchFamily="18" charset="0"/>
                        </a:rPr>
                        <a:t> أي مما يلي يمكن تصنيفه كنسيج طلائي :</a:t>
                      </a:r>
                      <a:endParaRPr kumimoji="0" lang="en-US" sz="2000" b="0"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rgbClr val="003366"/>
                          </a:solidFill>
                          <a:effectLst/>
                          <a:latin typeface="Times New Roman" pitchFamily="18" charset="0"/>
                          <a:cs typeface="Times New Roman" pitchFamily="18" charset="0"/>
                        </a:rPr>
                        <a:t>أ ) الأوتار .</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rgbClr val="003366"/>
                          </a:solidFill>
                          <a:effectLst/>
                          <a:latin typeface="Times New Roman" pitchFamily="18" charset="0"/>
                          <a:cs typeface="Times New Roman" pitchFamily="18" charset="0"/>
                        </a:rPr>
                        <a:t>ب ) الزوائد الانفية  .</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rgbClr val="003366"/>
                          </a:solidFill>
                          <a:effectLst/>
                          <a:latin typeface="Times New Roman" pitchFamily="18" charset="0"/>
                          <a:cs typeface="Times New Roman" pitchFamily="18" charset="0"/>
                        </a:rPr>
                        <a:t>ج ) الاغشية المخاطية .</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د ) الغضاريف .</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4594" name="Text Box 19"/>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49172" name="Group 20"/>
          <p:cNvGraphicFramePr>
            <a:graphicFrameLocks noGrp="1"/>
          </p:cNvGraphicFramePr>
          <p:nvPr/>
        </p:nvGraphicFramePr>
        <p:xfrm>
          <a:off x="1619250" y="4652963"/>
          <a:ext cx="6408738" cy="1311275"/>
        </p:xfrm>
        <a:graphic>
          <a:graphicData uri="http://schemas.openxmlformats.org/drawingml/2006/table">
            <a:tbl>
              <a:tblPr rtl="1"/>
              <a:tblGrid>
                <a:gridCol w="3203575"/>
                <a:gridCol w="3205163"/>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أي مما يلي يمكن تصنيفه كنسيج طلائي ؟</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أ ) الأوتار .</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ب ) الزوائد </a:t>
                      </a:r>
                      <a:r>
                        <a:rPr kumimoji="0" lang="ar-SA" sz="1800" b="1" i="0" u="none" strike="noStrike" cap="none" normalizeH="0" baseline="0" dirty="0" err="1" smtClean="0">
                          <a:ln>
                            <a:noFill/>
                          </a:ln>
                          <a:solidFill>
                            <a:schemeClr val="accent4">
                              <a:lumMod val="50000"/>
                            </a:schemeClr>
                          </a:solidFill>
                          <a:effectLst/>
                          <a:latin typeface="Times New Roman" pitchFamily="18" charset="0"/>
                          <a:cs typeface="Times New Roman" pitchFamily="18" charset="0"/>
                        </a:rPr>
                        <a:t>الانفية</a:t>
                      </a: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  .</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accent4">
                              <a:lumMod val="50000"/>
                            </a:schemeClr>
                          </a:solidFill>
                          <a:effectLst/>
                          <a:latin typeface="Times New Roman" pitchFamily="18" charset="0"/>
                          <a:cs typeface="Times New Roman" pitchFamily="18" charset="0"/>
                        </a:rPr>
                        <a:t>ج ) الاغشية المخاطية .</a:t>
                      </a:r>
                      <a:endParaRPr kumimoji="0" lang="en-US" sz="1800" b="1" i="0" u="none" strike="noStrike" cap="none" normalizeH="0" baseline="0" smtClean="0">
                        <a:ln>
                          <a:noFill/>
                        </a:ln>
                        <a:solidFill>
                          <a:schemeClr val="accent4">
                            <a:lumMod val="50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د ) الغضاريف .</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 name="مربع نص 6"/>
          <p:cNvSpPr txBox="1"/>
          <p:nvPr/>
        </p:nvSpPr>
        <p:spPr>
          <a:xfrm>
            <a:off x="2571736" y="571480"/>
            <a:ext cx="4929222" cy="461665"/>
          </a:xfrm>
          <a:prstGeom prst="rect">
            <a:avLst/>
          </a:prstGeom>
          <a:noFill/>
        </p:spPr>
        <p:txBody>
          <a:bodyPr wrap="square" rtlCol="1">
            <a:spAutoFit/>
          </a:bodyPr>
          <a:lstStyle/>
          <a:p>
            <a:r>
              <a:rPr lang="ar-SA" sz="2400" b="1" dirty="0" smtClean="0">
                <a:solidFill>
                  <a:srgbClr val="00B050"/>
                </a:solidFill>
              </a:rPr>
              <a:t>خطأ:الجذر طويل جداً ويمكننا اختصاره.</a:t>
            </a:r>
            <a:endParaRPr lang="ar-SA" sz="24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9158"/>
                                        </p:tgtEl>
                                        <p:attrNameLst>
                                          <p:attrName>style.visibility</p:attrName>
                                        </p:attrNameLst>
                                      </p:cBhvr>
                                      <p:to>
                                        <p:strVal val="visible"/>
                                      </p:to>
                                    </p:set>
                                    <p:animEffect transition="in" filter="strips(downLeft)">
                                      <p:cBhvr>
                                        <p:cTn id="7" dur="500"/>
                                        <p:tgtEl>
                                          <p:spTgt spid="4915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9172"/>
                                        </p:tgtEl>
                                        <p:attrNameLst>
                                          <p:attrName>style.visibility</p:attrName>
                                        </p:attrNameLst>
                                      </p:cBhvr>
                                      <p:to>
                                        <p:strVal val="visible"/>
                                      </p:to>
                                    </p:set>
                                    <p:animEffect transition="in" filter="strips(downLeft)">
                                      <p:cBhvr>
                                        <p:cTn id="12" dur="500"/>
                                        <p:tgtEl>
                                          <p:spTgt spid="49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6"/>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78886" name="Group 38"/>
          <p:cNvGraphicFramePr>
            <a:graphicFrameLocks noGrp="1"/>
          </p:cNvGraphicFramePr>
          <p:nvPr/>
        </p:nvGraphicFramePr>
        <p:xfrm>
          <a:off x="1692275" y="1844675"/>
          <a:ext cx="6335713" cy="1564640"/>
        </p:xfrm>
        <a:graphic>
          <a:graphicData uri="http://schemas.openxmlformats.org/drawingml/2006/table">
            <a:tbl>
              <a:tblPr rtl="1"/>
              <a:tblGrid>
                <a:gridCol w="3167063"/>
                <a:gridCol w="316865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FF3300"/>
                          </a:solidFill>
                          <a:effectLst/>
                          <a:latin typeface="Times New Roman" pitchFamily="18" charset="0"/>
                          <a:cs typeface="Times New Roman" pitchFamily="18" charset="0"/>
                        </a:rPr>
                        <a:t>يتميز الشعر – مما يتميز </a:t>
                      </a:r>
                      <a:r>
                        <a:rPr kumimoji="0" lang="ar-SA" sz="2000" b="0" i="0" u="none" strike="noStrike" cap="none" normalizeH="0" baseline="0" dirty="0" err="1" smtClean="0">
                          <a:ln>
                            <a:noFill/>
                          </a:ln>
                          <a:solidFill>
                            <a:srgbClr val="FF3300"/>
                          </a:solidFill>
                          <a:effectLst/>
                          <a:latin typeface="Times New Roman" pitchFamily="18" charset="0"/>
                          <a:cs typeface="Times New Roman" pitchFamily="18" charset="0"/>
                        </a:rPr>
                        <a:t>به</a:t>
                      </a:r>
                      <a:r>
                        <a:rPr kumimoji="0" lang="ar-SA" sz="2000" b="0" i="0" u="none" strike="noStrike" cap="none" normalizeH="0" baseline="0" dirty="0" smtClean="0">
                          <a:ln>
                            <a:noFill/>
                          </a:ln>
                          <a:solidFill>
                            <a:srgbClr val="FF3300"/>
                          </a:solidFill>
                          <a:effectLst/>
                          <a:latin typeface="Times New Roman" pitchFamily="18" charset="0"/>
                          <a:cs typeface="Times New Roman" pitchFamily="18" charset="0"/>
                        </a:rPr>
                        <a:t> – في العصر الحديث بظهور مذاهب شعرية جديدة مستقاة من الآداب الغربية ومن أشهر شعرائها :</a:t>
                      </a:r>
                      <a:endParaRPr kumimoji="0" lang="en-US" sz="2000" b="0"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rgbClr val="003366"/>
                          </a:solidFill>
                          <a:effectLst/>
                          <a:latin typeface="Times New Roman" pitchFamily="18" charset="0"/>
                          <a:cs typeface="Times New Roman" pitchFamily="18" charset="0"/>
                        </a:rPr>
                        <a:t>أ ) أحمد شوقي  .</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rgbClr val="003366"/>
                          </a:solidFill>
                          <a:effectLst/>
                          <a:latin typeface="Times New Roman" pitchFamily="18" charset="0"/>
                          <a:cs typeface="Times New Roman" pitchFamily="18" charset="0"/>
                        </a:rPr>
                        <a:t>ب ) كعب بن مالك  .</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ج ) البحتري .</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د ) امرؤ </a:t>
                      </a:r>
                      <a:r>
                        <a:rPr kumimoji="0" lang="ar-SA" sz="2000" b="0" i="0" u="none" strike="noStrike" cap="none" normalizeH="0" baseline="0" dirty="0" err="1" smtClean="0">
                          <a:ln>
                            <a:noFill/>
                          </a:ln>
                          <a:solidFill>
                            <a:srgbClr val="003366"/>
                          </a:solidFill>
                          <a:effectLst/>
                          <a:latin typeface="Times New Roman" pitchFamily="18" charset="0"/>
                          <a:cs typeface="Times New Roman" pitchFamily="18" charset="0"/>
                        </a:rPr>
                        <a:t>القيس</a:t>
                      </a:r>
                      <a:r>
                        <a:rPr kumimoji="0" lang="ar-SA" sz="2000" b="0" i="0" u="none" strike="noStrike" cap="none" normalizeH="0" baseline="0" dirty="0" smtClean="0">
                          <a:ln>
                            <a:noFill/>
                          </a:ln>
                          <a:solidFill>
                            <a:srgbClr val="003366"/>
                          </a:solidFill>
                          <a:effectLst/>
                          <a:latin typeface="Times New Roman" pitchFamily="18" charset="0"/>
                          <a:cs typeface="Times New Roman" pitchFamily="18" charset="0"/>
                        </a:rPr>
                        <a:t> .</a:t>
                      </a:r>
                      <a:endParaRPr kumimoji="0" lang="en-US" sz="2000" b="0"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5617" name="Text Box 21"/>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78870" name="Group 22"/>
          <p:cNvGraphicFramePr>
            <a:graphicFrameLocks noGrp="1"/>
          </p:cNvGraphicFramePr>
          <p:nvPr/>
        </p:nvGraphicFramePr>
        <p:xfrm>
          <a:off x="1619250" y="4292600"/>
          <a:ext cx="6408738" cy="1311275"/>
        </p:xfrm>
        <a:graphic>
          <a:graphicData uri="http://schemas.openxmlformats.org/drawingml/2006/table">
            <a:tbl>
              <a:tblPr rtl="1"/>
              <a:tblGrid>
                <a:gridCol w="3203575"/>
                <a:gridCol w="3205163"/>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من شعراء العصر الحديث :</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accent4">
                              <a:lumMod val="50000"/>
                            </a:schemeClr>
                          </a:solidFill>
                          <a:effectLst/>
                          <a:latin typeface="Times New Roman" pitchFamily="18" charset="0"/>
                          <a:cs typeface="Times New Roman" pitchFamily="18" charset="0"/>
                        </a:rPr>
                        <a:t>أ ) أحمد شوقي  .</a:t>
                      </a:r>
                      <a:endParaRPr kumimoji="0" lang="en-US" sz="1800" b="1" i="0" u="none" strike="noStrike" cap="none" normalizeH="0" baseline="0" smtClean="0">
                        <a:ln>
                          <a:noFill/>
                        </a:ln>
                        <a:solidFill>
                          <a:schemeClr val="accent4">
                            <a:lumMod val="50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ب ) كعب بن مالك  .</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accent4">
                              <a:lumMod val="50000"/>
                            </a:schemeClr>
                          </a:solidFill>
                          <a:effectLst/>
                          <a:latin typeface="Times New Roman" pitchFamily="18" charset="0"/>
                          <a:cs typeface="Times New Roman" pitchFamily="18" charset="0"/>
                        </a:rPr>
                        <a:t>ج ) البحتري .</a:t>
                      </a:r>
                      <a:endParaRPr kumimoji="0" lang="en-US" sz="1800" b="1" i="0" u="none" strike="noStrike" cap="none" normalizeH="0" baseline="0" smtClean="0">
                        <a:ln>
                          <a:noFill/>
                        </a:ln>
                        <a:solidFill>
                          <a:schemeClr val="accent4">
                            <a:lumMod val="50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د ) امرؤ </a:t>
                      </a:r>
                      <a:r>
                        <a:rPr kumimoji="0" lang="ar-SA" sz="1800" b="1" i="0" u="none" strike="noStrike" cap="none" normalizeH="0" baseline="0" dirty="0" err="1" smtClean="0">
                          <a:ln>
                            <a:noFill/>
                          </a:ln>
                          <a:solidFill>
                            <a:schemeClr val="accent4">
                              <a:lumMod val="50000"/>
                            </a:schemeClr>
                          </a:solidFill>
                          <a:effectLst/>
                          <a:latin typeface="Times New Roman" pitchFamily="18" charset="0"/>
                          <a:cs typeface="Times New Roman" pitchFamily="18" charset="0"/>
                        </a:rPr>
                        <a:t>القيس</a:t>
                      </a:r>
                      <a:r>
                        <a:rPr kumimoji="0" lang="ar-SA"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rPr>
                        <a:t> .</a:t>
                      </a:r>
                      <a:endParaRPr kumimoji="0" lang="en-US" sz="1800" b="1" i="0" u="none" strike="noStrike" cap="none" normalizeH="0" baseline="0" dirty="0" smtClean="0">
                        <a:ln>
                          <a:noFill/>
                        </a:ln>
                        <a:solidFill>
                          <a:schemeClr val="accent4">
                            <a:lumMod val="50000"/>
                          </a:schemeClr>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6" name="مربع نص 5"/>
          <p:cNvSpPr txBox="1"/>
          <p:nvPr/>
        </p:nvSpPr>
        <p:spPr>
          <a:xfrm>
            <a:off x="2000232" y="785794"/>
            <a:ext cx="6215106" cy="646331"/>
          </a:xfrm>
          <a:prstGeom prst="rect">
            <a:avLst/>
          </a:prstGeom>
          <a:noFill/>
        </p:spPr>
        <p:txBody>
          <a:bodyPr wrap="square" rtlCol="1">
            <a:spAutoFit/>
          </a:bodyPr>
          <a:lstStyle/>
          <a:p>
            <a:r>
              <a:rPr lang="ar-SA" b="1" dirty="0" smtClean="0">
                <a:solidFill>
                  <a:srgbClr val="00B050"/>
                </a:solidFill>
              </a:rPr>
              <a:t>خطأ: وجود جملة معترضة ( مما يتميز </a:t>
            </a:r>
            <a:r>
              <a:rPr lang="ar-SA" b="1" dirty="0" err="1" smtClean="0">
                <a:solidFill>
                  <a:srgbClr val="00B050"/>
                </a:solidFill>
              </a:rPr>
              <a:t>به</a:t>
            </a:r>
            <a:r>
              <a:rPr lang="ar-SA" b="1" dirty="0" smtClean="0">
                <a:solidFill>
                  <a:srgbClr val="00B050"/>
                </a:solidFill>
              </a:rPr>
              <a:t>) فهي تسبب التشتيت للطالبة بما هو مطلوب فتحذف لا داع لها. أيضا الجذر يمكن اختصاره.</a:t>
            </a:r>
            <a:endParaRPr lang="ar-SA"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78886"/>
                                        </p:tgtEl>
                                        <p:attrNameLst>
                                          <p:attrName>style.visibility</p:attrName>
                                        </p:attrNameLst>
                                      </p:cBhvr>
                                      <p:to>
                                        <p:strVal val="visible"/>
                                      </p:to>
                                    </p:set>
                                    <p:animEffect transition="in" filter="strips(downLeft)">
                                      <p:cBhvr>
                                        <p:cTn id="7" dur="500"/>
                                        <p:tgtEl>
                                          <p:spTgt spid="7888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78870"/>
                                        </p:tgtEl>
                                        <p:attrNameLst>
                                          <p:attrName>style.visibility</p:attrName>
                                        </p:attrNameLst>
                                      </p:cBhvr>
                                      <p:to>
                                        <p:strVal val="visible"/>
                                      </p:to>
                                    </p:set>
                                    <p:animEffect transition="in" filter="strips(downLeft)">
                                      <p:cBhvr>
                                        <p:cTn id="12" dur="500"/>
                                        <p:tgtEl>
                                          <p:spTgt spid="788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6"/>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6628" name="Text Box 7"/>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79880" name="Group 8"/>
          <p:cNvGraphicFramePr>
            <a:graphicFrameLocks noGrp="1"/>
          </p:cNvGraphicFramePr>
          <p:nvPr/>
        </p:nvGraphicFramePr>
        <p:xfrm>
          <a:off x="1908175" y="1628775"/>
          <a:ext cx="6311900" cy="1311275"/>
        </p:xfrm>
        <a:graphic>
          <a:graphicData uri="http://schemas.openxmlformats.org/drawingml/2006/table">
            <a:tbl>
              <a:tblPr rtl="1"/>
              <a:tblGrid>
                <a:gridCol w="3155950"/>
                <a:gridCol w="3155950"/>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3300"/>
                          </a:solidFill>
                          <a:effectLst/>
                          <a:latin typeface="Times New Roman" pitchFamily="18" charset="0"/>
                          <a:cs typeface="Times New Roman" pitchFamily="18" charset="0"/>
                        </a:rPr>
                        <a:t>أي الحيوانات التالية لا يدخل في فئة </a:t>
                      </a:r>
                      <a:r>
                        <a:rPr kumimoji="0" lang="ar-SA" sz="1800" b="1" i="0" u="none" strike="noStrike" cap="none" normalizeH="0" baseline="0" dirty="0" err="1" smtClean="0">
                          <a:ln>
                            <a:noFill/>
                          </a:ln>
                          <a:solidFill>
                            <a:srgbClr val="FF3300"/>
                          </a:solidFill>
                          <a:effectLst/>
                          <a:latin typeface="Times New Roman" pitchFamily="18" charset="0"/>
                          <a:cs typeface="Times New Roman" pitchFamily="18" charset="0"/>
                        </a:rPr>
                        <a:t>الثديات</a:t>
                      </a:r>
                      <a:endParaRPr kumimoji="0" lang="en-US" sz="18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أ ) </a:t>
                      </a:r>
                      <a:r>
                        <a:rPr kumimoji="0" lang="ar-SA" sz="1800" b="1" i="0" u="none" strike="noStrike" cap="none" normalizeH="0" baseline="0" dirty="0" err="1" smtClean="0">
                          <a:ln>
                            <a:noFill/>
                          </a:ln>
                          <a:solidFill>
                            <a:srgbClr val="003366"/>
                          </a:solidFill>
                          <a:effectLst/>
                          <a:latin typeface="Times New Roman" pitchFamily="18" charset="0"/>
                          <a:cs typeface="Times New Roman" pitchFamily="18" charset="0"/>
                        </a:rPr>
                        <a:t>الارنب</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ب ) الثعبان</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ج ) الأسد</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د )  الزرافة</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6642" name="Text Box 21"/>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79894" name="Group 22"/>
          <p:cNvGraphicFramePr>
            <a:graphicFrameLocks noGrp="1"/>
          </p:cNvGraphicFramePr>
          <p:nvPr/>
        </p:nvGraphicFramePr>
        <p:xfrm>
          <a:off x="1908175" y="3500438"/>
          <a:ext cx="6408738" cy="1285885"/>
        </p:xfrm>
        <a:graphic>
          <a:graphicData uri="http://schemas.openxmlformats.org/drawingml/2006/table">
            <a:tbl>
              <a:tblPr rtl="1"/>
              <a:tblGrid>
                <a:gridCol w="3203575"/>
                <a:gridCol w="3205163"/>
              </a:tblGrid>
              <a:tr h="439007">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أي الحيوانات التالية يدخل ضمن فئة الزواحف</a:t>
                      </a:r>
                      <a:endParaRPr kumimoji="0" lang="en-US" sz="18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23439">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أ ) </a:t>
                      </a:r>
                      <a:r>
                        <a:rPr kumimoji="0" lang="ar-SA" sz="1800" b="1" i="0" u="none" strike="noStrike" cap="none" normalizeH="0" baseline="0" dirty="0" err="1" smtClean="0">
                          <a:ln>
                            <a:noFill/>
                          </a:ln>
                          <a:solidFill>
                            <a:srgbClr val="0070C0"/>
                          </a:solidFill>
                          <a:effectLst/>
                          <a:latin typeface="Times New Roman" pitchFamily="18" charset="0"/>
                          <a:cs typeface="Times New Roman" pitchFamily="18" charset="0"/>
                        </a:rPr>
                        <a:t>الارنب</a:t>
                      </a:r>
                      <a:endParaRPr kumimoji="0" lang="en-US" sz="18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ب ) الثعبان</a:t>
                      </a:r>
                      <a:endParaRPr kumimoji="0" lang="en-US" sz="18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23439">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ج ) الأسد</a:t>
                      </a:r>
                      <a:endParaRPr kumimoji="0" lang="en-US" sz="18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د )  الزرافة</a:t>
                      </a:r>
                      <a:endParaRPr kumimoji="0" lang="en-US" sz="18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 name="مربع نص 6"/>
          <p:cNvSpPr txBox="1"/>
          <p:nvPr/>
        </p:nvSpPr>
        <p:spPr>
          <a:xfrm>
            <a:off x="2428860" y="785794"/>
            <a:ext cx="4929222" cy="400110"/>
          </a:xfrm>
          <a:prstGeom prst="rect">
            <a:avLst/>
          </a:prstGeom>
          <a:noFill/>
        </p:spPr>
        <p:txBody>
          <a:bodyPr wrap="square" rtlCol="1">
            <a:spAutoFit/>
          </a:bodyPr>
          <a:lstStyle/>
          <a:p>
            <a:r>
              <a:rPr lang="ar-SA" sz="2000" b="1" dirty="0" smtClean="0">
                <a:solidFill>
                  <a:srgbClr val="00B050"/>
                </a:solidFill>
              </a:rPr>
              <a:t>خطأ: وجود نفي في الجذر.</a:t>
            </a:r>
            <a:endParaRPr lang="ar-SA" sz="20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79880"/>
                                        </p:tgtEl>
                                        <p:attrNameLst>
                                          <p:attrName>style.visibility</p:attrName>
                                        </p:attrNameLst>
                                      </p:cBhvr>
                                      <p:to>
                                        <p:strVal val="visible"/>
                                      </p:to>
                                    </p:set>
                                    <p:animEffect transition="in" filter="strips(downLeft)">
                                      <p:cBhvr>
                                        <p:cTn id="7" dur="500"/>
                                        <p:tgtEl>
                                          <p:spTgt spid="7988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79894"/>
                                        </p:tgtEl>
                                        <p:attrNameLst>
                                          <p:attrName>style.visibility</p:attrName>
                                        </p:attrNameLst>
                                      </p:cBhvr>
                                      <p:to>
                                        <p:strVal val="visible"/>
                                      </p:to>
                                    </p:set>
                                    <p:animEffect transition="in" filter="strips(downLeft)">
                                      <p:cBhvr>
                                        <p:cTn id="12" dur="500"/>
                                        <p:tgtEl>
                                          <p:spTgt spid="798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 Box 4"/>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7652" name="Text Box 5"/>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55302" name="Group 6"/>
          <p:cNvGraphicFramePr>
            <a:graphicFrameLocks noGrp="1"/>
          </p:cNvGraphicFramePr>
          <p:nvPr/>
        </p:nvGraphicFramePr>
        <p:xfrm>
          <a:off x="1908175" y="1643052"/>
          <a:ext cx="6096000" cy="1641487"/>
        </p:xfrm>
        <a:graphic>
          <a:graphicData uri="http://schemas.openxmlformats.org/drawingml/2006/table">
            <a:tbl>
              <a:tblPr rtl="1"/>
              <a:tblGrid>
                <a:gridCol w="2424112"/>
                <a:gridCol w="3671888"/>
              </a:tblGrid>
              <a:tr h="560411">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3300"/>
                          </a:solidFill>
                          <a:effectLst/>
                          <a:latin typeface="Times New Roman" pitchFamily="18" charset="0"/>
                          <a:cs typeface="Times New Roman" pitchFamily="18" charset="0"/>
                        </a:rPr>
                        <a:t>”المنافق لم </a:t>
                      </a:r>
                      <a:r>
                        <a:rPr kumimoji="0" lang="ar-SA" sz="1800" b="1" i="0" u="sng" strike="noStrike" cap="none" normalizeH="0" baseline="0" dirty="0" smtClean="0">
                          <a:ln>
                            <a:noFill/>
                          </a:ln>
                          <a:solidFill>
                            <a:srgbClr val="FF3300"/>
                          </a:solidFill>
                          <a:effectLst/>
                          <a:latin typeface="Times New Roman" pitchFamily="18" charset="0"/>
                          <a:cs typeface="Times New Roman" pitchFamily="18" charset="0"/>
                        </a:rPr>
                        <a:t>يوف</a:t>
                      </a:r>
                      <a:r>
                        <a:rPr kumimoji="0" lang="ar-SA" sz="1800" b="1" i="0" u="none" strike="noStrike" cap="none" normalizeH="0" baseline="0" dirty="0" smtClean="0">
                          <a:ln>
                            <a:noFill/>
                          </a:ln>
                          <a:solidFill>
                            <a:srgbClr val="FF3300"/>
                          </a:solidFill>
                          <a:effectLst/>
                          <a:latin typeface="Times New Roman" pitchFamily="18" charset="0"/>
                          <a:cs typeface="Times New Roman" pitchFamily="18" charset="0"/>
                        </a:rPr>
                        <a:t> بوعده ” ما تحته خط مجزوم وعلامة جزمه :</a:t>
                      </a:r>
                      <a:endParaRPr kumimoji="0" lang="en-US" sz="18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540538">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أ ) حذف حرف العلة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ب ) الشدة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40538">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ج ) حرف محذوف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د ) حرف الضاد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7666" name="Text Box 19"/>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55316" name="Group 20"/>
          <p:cNvGraphicFramePr>
            <a:graphicFrameLocks noGrp="1"/>
          </p:cNvGraphicFramePr>
          <p:nvPr/>
        </p:nvGraphicFramePr>
        <p:xfrm>
          <a:off x="1690688" y="4278313"/>
          <a:ext cx="6264275" cy="1311275"/>
        </p:xfrm>
        <a:graphic>
          <a:graphicData uri="http://schemas.openxmlformats.org/drawingml/2006/table">
            <a:tbl>
              <a:tblPr rtl="1"/>
              <a:tblGrid>
                <a:gridCol w="3132138"/>
                <a:gridCol w="3132137"/>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a:t>
                      </a:r>
                      <a:r>
                        <a:rPr kumimoji="0" lang="ar-SA" sz="2000" b="1" i="0" u="none" strike="noStrike" cap="none" normalizeH="0" baseline="0" dirty="0" smtClean="0">
                          <a:ln>
                            <a:noFill/>
                          </a:ln>
                          <a:solidFill>
                            <a:srgbClr val="FF0000"/>
                          </a:solidFill>
                          <a:effectLst/>
                          <a:latin typeface="Times New Roman" pitchFamily="18" charset="0"/>
                          <a:cs typeface="Times New Roman" pitchFamily="18" charset="0"/>
                        </a:rPr>
                        <a:t>المنافق لم </a:t>
                      </a:r>
                      <a:r>
                        <a:rPr kumimoji="0" lang="ar-SA" sz="2000" b="1" i="0" u="sng" strike="noStrike" cap="none" normalizeH="0" baseline="0" dirty="0" smtClean="0">
                          <a:ln>
                            <a:noFill/>
                          </a:ln>
                          <a:solidFill>
                            <a:srgbClr val="FF0000"/>
                          </a:solidFill>
                          <a:effectLst/>
                          <a:latin typeface="Times New Roman" pitchFamily="18" charset="0"/>
                          <a:cs typeface="Times New Roman" pitchFamily="18" charset="0"/>
                        </a:rPr>
                        <a:t>يوف</a:t>
                      </a:r>
                      <a:r>
                        <a:rPr kumimoji="0" lang="ar-SA" sz="2000" b="1" i="0" u="none" strike="noStrike" cap="none" normalizeH="0" baseline="0" dirty="0" smtClean="0">
                          <a:ln>
                            <a:noFill/>
                          </a:ln>
                          <a:solidFill>
                            <a:srgbClr val="FF0000"/>
                          </a:solidFill>
                          <a:effectLst/>
                          <a:latin typeface="Times New Roman" pitchFamily="18" charset="0"/>
                          <a:cs typeface="Times New Roman" pitchFamily="18" charset="0"/>
                        </a:rPr>
                        <a:t> بوعده </a:t>
                      </a: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 ما تحته خط مجزوم وعلامة جزمه :</a:t>
                      </a:r>
                      <a:endParaRPr kumimoji="0" lang="en-US" sz="20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أ ) حذف حرف العلة.</a:t>
                      </a:r>
                      <a:endParaRPr kumimoji="0" lang="en-US" sz="20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ب ) السكون.</a:t>
                      </a:r>
                      <a:endParaRPr kumimoji="0" lang="en-US" sz="20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ج ) حذف النون .</a:t>
                      </a:r>
                      <a:endParaRPr kumimoji="0" lang="en-US" sz="20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70C0"/>
                          </a:solidFill>
                          <a:effectLst/>
                          <a:latin typeface="Times New Roman" pitchFamily="18" charset="0"/>
                          <a:cs typeface="Times New Roman" pitchFamily="18" charset="0"/>
                        </a:rPr>
                        <a:t>د )الكسرة.</a:t>
                      </a:r>
                      <a:endParaRPr kumimoji="0" lang="en-US" sz="20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 name="مربع نص 6"/>
          <p:cNvSpPr txBox="1"/>
          <p:nvPr/>
        </p:nvSpPr>
        <p:spPr>
          <a:xfrm>
            <a:off x="1928794" y="785794"/>
            <a:ext cx="6215106" cy="646331"/>
          </a:xfrm>
          <a:prstGeom prst="rect">
            <a:avLst/>
          </a:prstGeom>
          <a:noFill/>
        </p:spPr>
        <p:txBody>
          <a:bodyPr wrap="square" rtlCol="1">
            <a:spAutoFit/>
          </a:bodyPr>
          <a:lstStyle/>
          <a:p>
            <a:r>
              <a:rPr lang="ar-SA" b="1" dirty="0" smtClean="0">
                <a:solidFill>
                  <a:srgbClr val="00B050"/>
                </a:solidFill>
              </a:rPr>
              <a:t>خطأ: وجود بديل شاذ وهو ( </a:t>
            </a:r>
            <a:r>
              <a:rPr lang="ar-SA" b="1" dirty="0" err="1" smtClean="0">
                <a:solidFill>
                  <a:srgbClr val="00B050"/>
                </a:solidFill>
              </a:rPr>
              <a:t>د</a:t>
            </a:r>
            <a:r>
              <a:rPr lang="ar-SA" b="1" dirty="0" smtClean="0">
                <a:solidFill>
                  <a:srgbClr val="00B050"/>
                </a:solidFill>
              </a:rPr>
              <a:t>) وبذلك الطالبة تستبعده فوراً</a:t>
            </a:r>
          </a:p>
          <a:p>
            <a:r>
              <a:rPr lang="ar-SA" b="1" dirty="0" smtClean="0">
                <a:solidFill>
                  <a:srgbClr val="00B050"/>
                </a:solidFill>
              </a:rPr>
              <a:t>والمطلوب وضع بدائل متجانسة. </a:t>
            </a:r>
            <a:endParaRPr lang="ar-SA"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5302"/>
                                        </p:tgtEl>
                                        <p:attrNameLst>
                                          <p:attrName>style.visibility</p:attrName>
                                        </p:attrNameLst>
                                      </p:cBhvr>
                                      <p:to>
                                        <p:strVal val="visible"/>
                                      </p:to>
                                    </p:set>
                                    <p:animEffect transition="in" filter="strips(downLeft)">
                                      <p:cBhvr>
                                        <p:cTn id="7" dur="500"/>
                                        <p:tgtEl>
                                          <p:spTgt spid="5530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55316"/>
                                        </p:tgtEl>
                                        <p:attrNameLst>
                                          <p:attrName>style.visibility</p:attrName>
                                        </p:attrNameLst>
                                      </p:cBhvr>
                                      <p:to>
                                        <p:strVal val="visible"/>
                                      </p:to>
                                    </p:set>
                                    <p:animEffect transition="in" filter="strips(downLeft)">
                                      <p:cBhvr>
                                        <p:cTn id="12" dur="500"/>
                                        <p:tgtEl>
                                          <p:spTgt spid="55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435608" y="642918"/>
            <a:ext cx="7498080" cy="5605482"/>
          </a:xfrm>
        </p:spPr>
        <p:txBody>
          <a:bodyPr>
            <a:normAutofit/>
          </a:bodyPr>
          <a:lstStyle/>
          <a:p>
            <a:r>
              <a:rPr lang="ar-SA" sz="4000" b="1" dirty="0" smtClean="0">
                <a:solidFill>
                  <a:srgbClr val="C00000"/>
                </a:solidFill>
              </a:rPr>
              <a:t>الاختبارات </a:t>
            </a:r>
            <a:r>
              <a:rPr lang="ar-SA" sz="4000" b="1" dirty="0" smtClean="0">
                <a:solidFill>
                  <a:srgbClr val="C00000"/>
                </a:solidFill>
              </a:rPr>
              <a:t>الشفهية:</a:t>
            </a:r>
          </a:p>
          <a:p>
            <a:pPr algn="just">
              <a:buNone/>
            </a:pPr>
            <a:r>
              <a:rPr lang="ar-SA" sz="2800" dirty="0" smtClean="0">
                <a:solidFill>
                  <a:srgbClr val="002060"/>
                </a:solidFill>
              </a:rPr>
              <a:t>تعد هذه الاختبارات من أقدم أنواع الاختبارات التي استخدمت في تقييم  وتقويم النواتج المعرفية، حيث يقوم المعلم بإلقاء بعض الأسئلة الشفهية على التلاميذ ويطلب منهم الإجابة عنها بصورة شفهية لمعرفة فهم الطالب للمقرر الدراسي ومدى قدرته على التعبير وهي ضرورية في بعض المواقف التعليمية مثل: القراءة </a:t>
            </a:r>
            <a:r>
              <a:rPr lang="ar-SA" sz="2800" dirty="0" err="1" smtClean="0">
                <a:solidFill>
                  <a:srgbClr val="002060"/>
                </a:solidFill>
              </a:rPr>
              <a:t>الجهرية</a:t>
            </a:r>
            <a:r>
              <a:rPr lang="ar-SA" sz="2800" dirty="0" smtClean="0">
                <a:solidFill>
                  <a:srgbClr val="002060"/>
                </a:solidFill>
              </a:rPr>
              <a:t> – الإلقاء – تلاوة القرآن الكريم، مناقشة البحوث والأنشطة مع الطالب.</a:t>
            </a:r>
          </a:p>
          <a:p>
            <a:pPr>
              <a:buNone/>
            </a:pPr>
            <a:endParaRPr lang="ar-SA" sz="4000" b="1" u="sng" dirty="0" smtClean="0">
              <a:solidFill>
                <a:srgbClr val="FF0000"/>
              </a:solidFill>
            </a:endParaRPr>
          </a:p>
          <a:p>
            <a:pPr>
              <a:buNone/>
            </a:pPr>
            <a:endParaRPr lang="ar-SA" sz="4000" b="1" u="sng" dirty="0" smtClean="0">
              <a:solidFill>
                <a:srgbClr val="FF0000"/>
              </a:solidFill>
            </a:endParaRPr>
          </a:p>
        </p:txBody>
      </p:sp>
      <p:pic>
        <p:nvPicPr>
          <p:cNvPr id="3" name="صورة 2" descr="المعرفة.png"/>
          <p:cNvPicPr>
            <a:picLocks noChangeAspect="1"/>
          </p:cNvPicPr>
          <p:nvPr/>
        </p:nvPicPr>
        <p:blipFill>
          <a:blip r:embed="rId2"/>
          <a:stretch>
            <a:fillRect/>
          </a:stretch>
        </p:blipFill>
        <p:spPr>
          <a:xfrm>
            <a:off x="2285984" y="4286256"/>
            <a:ext cx="2857520" cy="1903697"/>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4"/>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29700" name="Text Box 5"/>
          <p:cNvSpPr txBox="1">
            <a:spLocks noChangeArrowheads="1"/>
          </p:cNvSpPr>
          <p:nvPr/>
        </p:nvSpPr>
        <p:spPr bwMode="auto">
          <a:xfrm>
            <a:off x="1928794" y="1071546"/>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59398" name="Group 6"/>
          <p:cNvGraphicFramePr>
            <a:graphicFrameLocks noGrp="1"/>
          </p:cNvGraphicFramePr>
          <p:nvPr/>
        </p:nvGraphicFramePr>
        <p:xfrm>
          <a:off x="1908175" y="2046288"/>
          <a:ext cx="6096000" cy="1311275"/>
        </p:xfrm>
        <a:graphic>
          <a:graphicData uri="http://schemas.openxmlformats.org/drawingml/2006/table">
            <a:tbl>
              <a:tblPr rtl="1"/>
              <a:tblGrid>
                <a:gridCol w="3216275"/>
                <a:gridCol w="2879725"/>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3300"/>
                          </a:solidFill>
                          <a:effectLst/>
                          <a:latin typeface="Times New Roman" pitchFamily="18" charset="0"/>
                          <a:cs typeface="Times New Roman" pitchFamily="18" charset="0"/>
                        </a:rPr>
                        <a:t>أي العوامل الآتية يؤخذ بعين الاعتبار في حساب متطلبات الطاقة الأساسية ؟</a:t>
                      </a:r>
                      <a:endParaRPr kumimoji="0" lang="en-US" sz="18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rgbClr val="003366"/>
                          </a:solidFill>
                          <a:effectLst/>
                          <a:latin typeface="Times New Roman" pitchFamily="18" charset="0"/>
                          <a:cs typeface="Times New Roman" pitchFamily="18" charset="0"/>
                        </a:rPr>
                        <a:t>أ ) العمر.</a:t>
                      </a:r>
                      <a:endParaRPr kumimoji="0" lang="en-US" sz="18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ب ) الطول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rgbClr val="003366"/>
                          </a:solidFill>
                          <a:effectLst/>
                          <a:latin typeface="Times New Roman" pitchFamily="18" charset="0"/>
                          <a:cs typeface="Times New Roman" pitchFamily="18" charset="0"/>
                        </a:rPr>
                        <a:t>ج ) الوزن .</a:t>
                      </a:r>
                      <a:endParaRPr kumimoji="0" lang="en-US" sz="18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د ) جميع ما ذكر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9714" name="Text Box 19"/>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6" name="مربع نص 5"/>
          <p:cNvSpPr txBox="1"/>
          <p:nvPr/>
        </p:nvSpPr>
        <p:spPr>
          <a:xfrm>
            <a:off x="2643174" y="1142984"/>
            <a:ext cx="4929222" cy="707886"/>
          </a:xfrm>
          <a:prstGeom prst="rect">
            <a:avLst/>
          </a:prstGeom>
          <a:noFill/>
        </p:spPr>
        <p:txBody>
          <a:bodyPr wrap="square" rtlCol="1">
            <a:spAutoFit/>
          </a:bodyPr>
          <a:lstStyle/>
          <a:p>
            <a:r>
              <a:rPr lang="ar-SA" sz="2000" b="1" dirty="0" smtClean="0">
                <a:solidFill>
                  <a:srgbClr val="00B050"/>
                </a:solidFill>
              </a:rPr>
              <a:t>خطأ: البديل (جميع </a:t>
            </a:r>
            <a:r>
              <a:rPr lang="ar-SA" sz="2000" b="1" dirty="0" err="1" smtClean="0">
                <a:solidFill>
                  <a:srgbClr val="00B050"/>
                </a:solidFill>
              </a:rPr>
              <a:t>ماذكر</a:t>
            </a:r>
            <a:r>
              <a:rPr lang="ar-SA" sz="2000" b="1" dirty="0" smtClean="0">
                <a:solidFill>
                  <a:srgbClr val="00B050"/>
                </a:solidFill>
              </a:rPr>
              <a:t>) .  إن لم يوجد بديل متجانس فيستحسن وضع </a:t>
            </a:r>
            <a:r>
              <a:rPr lang="ar-SA" sz="2000" b="1" dirty="0" err="1" smtClean="0">
                <a:solidFill>
                  <a:srgbClr val="00B050"/>
                </a:solidFill>
              </a:rPr>
              <a:t>العباره</a:t>
            </a:r>
            <a:r>
              <a:rPr lang="ar-SA" sz="2000" b="1" dirty="0" smtClean="0">
                <a:solidFill>
                  <a:srgbClr val="00B050"/>
                </a:solidFill>
              </a:rPr>
              <a:t> صح أو خطأ .</a:t>
            </a:r>
            <a:endParaRPr lang="ar-SA" sz="20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9398"/>
                                        </p:tgtEl>
                                        <p:attrNameLst>
                                          <p:attrName>style.visibility</p:attrName>
                                        </p:attrNameLst>
                                      </p:cBhvr>
                                      <p:to>
                                        <p:strVal val="visible"/>
                                      </p:to>
                                    </p:set>
                                    <p:animEffect transition="in" filter="strips(downLeft)">
                                      <p:cBhvr>
                                        <p:cTn id="7" dur="500"/>
                                        <p:tgtEl>
                                          <p:spTgt spid="593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4"/>
          <p:cNvSpPr txBox="1">
            <a:spLocks noChangeArrowheads="1"/>
          </p:cNvSpPr>
          <p:nvPr/>
        </p:nvSpPr>
        <p:spPr bwMode="auto">
          <a:xfrm>
            <a:off x="827088" y="2060575"/>
            <a:ext cx="7561262"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sp>
        <p:nvSpPr>
          <p:cNvPr id="30724" name="Text Box 5"/>
          <p:cNvSpPr txBox="1">
            <a:spLocks noChangeArrowheads="1"/>
          </p:cNvSpPr>
          <p:nvPr/>
        </p:nvSpPr>
        <p:spPr bwMode="auto">
          <a:xfrm>
            <a:off x="2268538" y="1484313"/>
            <a:ext cx="6191250"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61446" name="Group 6"/>
          <p:cNvGraphicFramePr>
            <a:graphicFrameLocks noGrp="1"/>
          </p:cNvGraphicFramePr>
          <p:nvPr/>
        </p:nvGraphicFramePr>
        <p:xfrm>
          <a:off x="1908175" y="1973263"/>
          <a:ext cx="6096000" cy="1503680"/>
        </p:xfrm>
        <a:graphic>
          <a:graphicData uri="http://schemas.openxmlformats.org/drawingml/2006/table">
            <a:tbl>
              <a:tblPr rtl="1"/>
              <a:tblGrid>
                <a:gridCol w="3216275"/>
                <a:gridCol w="2879725"/>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FF3300"/>
                          </a:solidFill>
                          <a:effectLst/>
                          <a:latin typeface="Times New Roman" pitchFamily="18" charset="0"/>
                          <a:cs typeface="Times New Roman" pitchFamily="18" charset="0"/>
                        </a:rPr>
                        <a:t>في عام 1967م كان معدل الوفيات في جميع أنواع الحوادث في كل 100000من السكان في فئة العمر  15-24 هو  :</a:t>
                      </a:r>
                      <a:endParaRPr kumimoji="0" lang="en-US" sz="1800" b="1" i="0" u="none" strike="noStrike" cap="none" normalizeH="0" baseline="0" dirty="0" smtClean="0">
                        <a:ln>
                          <a:noFill/>
                        </a:ln>
                        <a:solidFill>
                          <a:srgbClr val="FF330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أ )   59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ب )  59.1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rgbClr val="003366"/>
                          </a:solidFill>
                          <a:effectLst/>
                          <a:latin typeface="Times New Roman" pitchFamily="18" charset="0"/>
                          <a:cs typeface="Times New Roman" pitchFamily="18" charset="0"/>
                        </a:rPr>
                        <a:t>ج ) 59.2   .</a:t>
                      </a:r>
                      <a:endParaRPr kumimoji="0" lang="en-US" sz="1800" b="1" i="0" u="none" strike="noStrike" cap="none" normalizeH="0" baseline="0" smtClean="0">
                        <a:ln>
                          <a:noFill/>
                        </a:ln>
                        <a:solidFill>
                          <a:srgbClr val="003366"/>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3366"/>
                          </a:solidFill>
                          <a:effectLst/>
                          <a:latin typeface="Times New Roman" pitchFamily="18" charset="0"/>
                          <a:cs typeface="Times New Roman" pitchFamily="18" charset="0"/>
                        </a:rPr>
                        <a:t>د )  59.3  .</a:t>
                      </a:r>
                      <a:endParaRPr kumimoji="0" lang="en-US" sz="1800" b="1" i="0" u="none" strike="noStrike" cap="none" normalizeH="0" baseline="0" dirty="0" smtClean="0">
                        <a:ln>
                          <a:noFill/>
                        </a:ln>
                        <a:solidFill>
                          <a:srgbClr val="003366"/>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30738" name="Text Box 19"/>
          <p:cNvSpPr txBox="1">
            <a:spLocks noChangeArrowheads="1"/>
          </p:cNvSpPr>
          <p:nvPr/>
        </p:nvSpPr>
        <p:spPr bwMode="auto">
          <a:xfrm>
            <a:off x="2411413" y="4437063"/>
            <a:ext cx="5832475" cy="457200"/>
          </a:xfrm>
          <a:prstGeom prst="rect">
            <a:avLst/>
          </a:prstGeom>
          <a:noFill/>
          <a:ln w="9525">
            <a:noFill/>
            <a:miter lim="800000"/>
            <a:headEnd/>
            <a:tailEnd/>
          </a:ln>
        </p:spPr>
        <p:txBody>
          <a:bodyPr>
            <a:spAutoFit/>
          </a:bodyPr>
          <a:lstStyle/>
          <a:p>
            <a:pPr>
              <a:spcBef>
                <a:spcPct val="50000"/>
              </a:spcBef>
            </a:pPr>
            <a:endParaRPr lang="en-US" sz="2400" b="1">
              <a:solidFill>
                <a:srgbClr val="003366"/>
              </a:solidFill>
              <a:latin typeface="AL-Mohanad" pitchFamily="2" charset="-78"/>
              <a:cs typeface="AL-Mohanad Bold" pitchFamily="2" charset="-78"/>
            </a:endParaRPr>
          </a:p>
        </p:txBody>
      </p:sp>
      <p:graphicFrame>
        <p:nvGraphicFramePr>
          <p:cNvPr id="61460" name="Group 20"/>
          <p:cNvGraphicFramePr>
            <a:graphicFrameLocks noGrp="1"/>
          </p:cNvGraphicFramePr>
          <p:nvPr/>
        </p:nvGraphicFramePr>
        <p:xfrm>
          <a:off x="1908175" y="4278313"/>
          <a:ext cx="6046788" cy="1311275"/>
        </p:xfrm>
        <a:graphic>
          <a:graphicData uri="http://schemas.openxmlformats.org/drawingml/2006/table">
            <a:tbl>
              <a:tblPr rtl="1"/>
              <a:tblGrid>
                <a:gridCol w="3022600"/>
                <a:gridCol w="3024188"/>
              </a:tblGrid>
              <a:tr h="447675">
                <a:tc gridSpan="2">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rgbClr val="0070C0"/>
                          </a:solidFill>
                          <a:effectLst/>
                          <a:latin typeface="Times New Roman" pitchFamily="18" charset="0"/>
                          <a:cs typeface="Times New Roman" pitchFamily="18" charset="0"/>
                        </a:rPr>
                        <a:t>في عام 1967م كان السبب الرئيسي للوفيات في فئة العمر  15-24 هو  :</a:t>
                      </a:r>
                      <a:endParaRPr kumimoji="0" lang="en-US" sz="1800" b="1" i="0" u="none" strike="noStrike" cap="none" normalizeH="0" baseline="0" dirty="0" smtClean="0">
                        <a:ln>
                          <a:noFill/>
                        </a:ln>
                        <a:solidFill>
                          <a:srgbClr val="0070C0"/>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pPr rtl="1"/>
                      <a:endParaRPr lang="ar-SA"/>
                    </a:p>
                  </a:txBody>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أ ) الحوادث .</a:t>
                      </a:r>
                      <a:endParaRPr kumimoji="0" lang="en-US"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ب ) السرطان .</a:t>
                      </a:r>
                      <a:endParaRPr kumimoji="0" lang="en-US"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31800">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rPr>
                        <a:t>ج ) الامراض الصدرية .</a:t>
                      </a:r>
                      <a:endParaRPr kumimoji="0" lang="en-US" sz="1800" b="1" i="0" u="none" strike="noStrike" cap="none" normalizeH="0" baseline="0" smtClean="0">
                        <a:ln>
                          <a:noFill/>
                        </a:ln>
                        <a:solidFill>
                          <a:schemeClr val="tx1">
                            <a:lumMod val="95000"/>
                            <a:lumOff val="5000"/>
                          </a:schemeClr>
                        </a:solidFill>
                        <a:effectLst/>
                        <a:latin typeface="Times New Roman" pitchFamily="18"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د ) </a:t>
                      </a:r>
                      <a:r>
                        <a:rPr kumimoji="0" lang="ar-SA" sz="1800" b="1" i="0" u="none" strike="noStrike" cap="none" normalizeH="0" baseline="0" dirty="0" err="1" smtClean="0">
                          <a:ln>
                            <a:noFill/>
                          </a:ln>
                          <a:solidFill>
                            <a:schemeClr val="tx1">
                              <a:lumMod val="95000"/>
                              <a:lumOff val="5000"/>
                            </a:schemeClr>
                          </a:solidFill>
                          <a:effectLst/>
                          <a:latin typeface="Times New Roman" pitchFamily="18" charset="0"/>
                          <a:cs typeface="Times New Roman" pitchFamily="18" charset="0"/>
                        </a:rPr>
                        <a:t>امراض</a:t>
                      </a:r>
                      <a:r>
                        <a:rPr kumimoji="0" lang="ar-SA"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rPr>
                        <a:t> القلب . </a:t>
                      </a:r>
                      <a:endParaRPr kumimoji="0" lang="en-US" sz="1800" b="1"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7" name="مربع نص 6"/>
          <p:cNvSpPr txBox="1"/>
          <p:nvPr/>
        </p:nvSpPr>
        <p:spPr>
          <a:xfrm>
            <a:off x="1928794" y="1142984"/>
            <a:ext cx="6143668" cy="707886"/>
          </a:xfrm>
          <a:prstGeom prst="rect">
            <a:avLst/>
          </a:prstGeom>
          <a:noFill/>
        </p:spPr>
        <p:txBody>
          <a:bodyPr wrap="square" rtlCol="1">
            <a:spAutoFit/>
          </a:bodyPr>
          <a:lstStyle/>
          <a:p>
            <a:r>
              <a:rPr lang="ar-SA" sz="2000" b="1" dirty="0" smtClean="0">
                <a:solidFill>
                  <a:srgbClr val="00B050"/>
                </a:solidFill>
              </a:rPr>
              <a:t>خطأ: المطلوب في السؤال هو معلومة غير مهمة ونجد الأهم منها معرفة سبب الوفاة وليس الإحصائية</a:t>
            </a:r>
            <a:endParaRPr lang="ar-SA" sz="2000" b="1" dirty="0">
              <a:solidFill>
                <a:srgbClr val="00B05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1446"/>
                                        </p:tgtEl>
                                        <p:attrNameLst>
                                          <p:attrName>style.visibility</p:attrName>
                                        </p:attrNameLst>
                                      </p:cBhvr>
                                      <p:to>
                                        <p:strVal val="visible"/>
                                      </p:to>
                                    </p:set>
                                    <p:animEffect transition="in" filter="strips(downLeft)">
                                      <p:cBhvr>
                                        <p:cTn id="7" dur="500"/>
                                        <p:tgtEl>
                                          <p:spTgt spid="6144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1460"/>
                                        </p:tgtEl>
                                        <p:attrNameLst>
                                          <p:attrName>style.visibility</p:attrName>
                                        </p:attrNameLst>
                                      </p:cBhvr>
                                      <p:to>
                                        <p:strVal val="visible"/>
                                      </p:to>
                                    </p:set>
                                    <p:animEffect transition="in" filter="strips(downLeft)">
                                      <p:cBhvr>
                                        <p:cTn id="12" dur="500"/>
                                        <p:tgtEl>
                                          <p:spTgt spid="61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solidFill>
                  <a:srgbClr val="C00000"/>
                </a:solidFill>
                <a:effectLst/>
              </a:rPr>
              <a:t>المطابقة (المزاوجة)</a:t>
            </a:r>
            <a:endParaRPr lang="ar-SA" sz="3200" b="1" dirty="0">
              <a:solidFill>
                <a:srgbClr val="C00000"/>
              </a:solidFill>
              <a:effectLst/>
            </a:endParaRPr>
          </a:p>
        </p:txBody>
      </p:sp>
      <p:sp>
        <p:nvSpPr>
          <p:cNvPr id="3" name="عنصر نائب للمحتوى 2"/>
          <p:cNvSpPr>
            <a:spLocks noGrp="1"/>
          </p:cNvSpPr>
          <p:nvPr>
            <p:ph idx="1"/>
          </p:nvPr>
        </p:nvSpPr>
        <p:spPr>
          <a:xfrm>
            <a:off x="1435608" y="1071546"/>
            <a:ext cx="7498080" cy="5429288"/>
          </a:xfrm>
        </p:spPr>
        <p:txBody>
          <a:bodyPr>
            <a:noAutofit/>
          </a:bodyPr>
          <a:lstStyle/>
          <a:p>
            <a:pPr>
              <a:buFont typeface="Wingdings" pitchFamily="2" charset="2"/>
              <a:buChar char="Ø"/>
            </a:pPr>
            <a:r>
              <a:rPr lang="ar-SA" sz="2800" dirty="0" smtClean="0">
                <a:latin typeface="Times New Roman" pitchFamily="18" charset="0"/>
                <a:cs typeface="Times New Roman" pitchFamily="18" charset="0"/>
              </a:rPr>
              <a:t>أسئلة تحتوي على قائمتين متقابلتين، والتي تتطلب أن يحدد الطالب العلاقة بين فقرات القائمتين، ويطابق بينهما بشكل صحيح.</a:t>
            </a:r>
          </a:p>
          <a:p>
            <a:pPr>
              <a:buFont typeface="Wingdings" pitchFamily="2" charset="2"/>
              <a:buChar char="Ø"/>
            </a:pPr>
            <a:r>
              <a:rPr lang="ar-SA" sz="2800" dirty="0" smtClean="0">
                <a:latin typeface="Times New Roman" pitchFamily="18" charset="0"/>
                <a:cs typeface="Times New Roman" pitchFamily="18" charset="0"/>
              </a:rPr>
              <a:t> تسمى القائمة الأولى </a:t>
            </a:r>
            <a:r>
              <a:rPr lang="ar-SA" sz="2800" dirty="0" smtClean="0">
                <a:latin typeface="Times New Roman" pitchFamily="18" charset="0"/>
                <a:cs typeface="Times New Roman" pitchFamily="18" charset="0"/>
              </a:rPr>
              <a:t>(</a:t>
            </a:r>
            <a:r>
              <a:rPr lang="ar-SA" sz="2800" dirty="0" smtClean="0">
                <a:latin typeface="Times New Roman" pitchFamily="18" charset="0"/>
                <a:cs typeface="Times New Roman" pitchFamily="18" charset="0"/>
              </a:rPr>
              <a:t> </a:t>
            </a:r>
            <a:r>
              <a:rPr lang="ar-SA" sz="2800" dirty="0" smtClean="0">
                <a:latin typeface="Times New Roman" pitchFamily="18" charset="0"/>
                <a:cs typeface="Times New Roman" pitchFamily="18" charset="0"/>
              </a:rPr>
              <a:t>المثيرات</a:t>
            </a:r>
            <a:r>
              <a:rPr lang="ar-SA" sz="2800" dirty="0" smtClean="0">
                <a:latin typeface="Times New Roman" pitchFamily="18" charset="0"/>
                <a:cs typeface="Times New Roman" pitchFamily="18" charset="0"/>
              </a:rPr>
              <a:t>) </a:t>
            </a:r>
            <a:r>
              <a:rPr lang="ar-SA" sz="2800" dirty="0" smtClean="0">
                <a:latin typeface="Times New Roman" pitchFamily="18" charset="0"/>
                <a:cs typeface="Times New Roman" pitchFamily="18" charset="0"/>
              </a:rPr>
              <a:t>وتسمى القائمة الثانية</a:t>
            </a:r>
          </a:p>
          <a:p>
            <a:pPr>
              <a:buNone/>
            </a:pPr>
            <a:r>
              <a:rPr lang="ar-SA" sz="2800" dirty="0" smtClean="0">
                <a:latin typeface="Times New Roman" pitchFamily="18" charset="0"/>
                <a:cs typeface="Times New Roman" pitchFamily="18" charset="0"/>
              </a:rPr>
              <a:t>( </a:t>
            </a:r>
            <a:r>
              <a:rPr lang="ar-SA" sz="2800" dirty="0" err="1" smtClean="0">
                <a:latin typeface="Times New Roman" pitchFamily="18" charset="0"/>
                <a:cs typeface="Times New Roman" pitchFamily="18" charset="0"/>
              </a:rPr>
              <a:t>الاجابات</a:t>
            </a:r>
            <a:r>
              <a:rPr lang="ar-SA" sz="2800" dirty="0" smtClean="0">
                <a:latin typeface="Times New Roman" pitchFamily="18" charset="0"/>
                <a:cs typeface="Times New Roman" pitchFamily="18" charset="0"/>
              </a:rPr>
              <a:t>) بحيث يكون لكل </a:t>
            </a:r>
            <a:r>
              <a:rPr lang="ar-SA" sz="2800" dirty="0" smtClean="0">
                <a:latin typeface="Times New Roman" pitchFamily="18" charset="0"/>
                <a:cs typeface="Times New Roman" pitchFamily="18" charset="0"/>
              </a:rPr>
              <a:t>مثير </a:t>
            </a:r>
            <a:r>
              <a:rPr lang="ar-SA" sz="2800" dirty="0" smtClean="0">
                <a:latin typeface="Times New Roman" pitchFamily="18" charset="0"/>
                <a:cs typeface="Times New Roman" pitchFamily="18" charset="0"/>
              </a:rPr>
              <a:t>في القائمة الأولى إجابة من بين الإجابات في القائمة الثانية.</a:t>
            </a:r>
          </a:p>
          <a:p>
            <a:pPr>
              <a:buFont typeface="Wingdings" pitchFamily="2" charset="2"/>
              <a:buChar char="Ø"/>
            </a:pPr>
            <a:r>
              <a:rPr lang="ar-SA" sz="2800" dirty="0" smtClean="0">
                <a:latin typeface="Times New Roman" pitchFamily="18" charset="0"/>
                <a:cs typeface="Times New Roman" pitchFamily="18" charset="0"/>
              </a:rPr>
              <a:t> من صورها الثانوية/ أن يرسم المعلم خريطة أو نموذجا ، ويكتب اجابات وعلى الطالب تعيينها على الرسم.</a:t>
            </a:r>
          </a:p>
          <a:p>
            <a:pPr>
              <a:buFont typeface="Wingdings" pitchFamily="2" charset="2"/>
              <a:buChar char="Ø"/>
            </a:pPr>
            <a:r>
              <a:rPr lang="ar-SA" sz="2800" dirty="0" smtClean="0">
                <a:latin typeface="Times New Roman" pitchFamily="18" charset="0"/>
                <a:cs typeface="Times New Roman" pitchFamily="18" charset="0"/>
              </a:rPr>
              <a:t> فقرة المطابقة تعتبر مجموعة فرعية من الاختيار من متعدد مع اختلاف عدد البدائل لكل فقرة.</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214290"/>
            <a:ext cx="7498080" cy="6034110"/>
          </a:xfrm>
        </p:spPr>
        <p:txBody>
          <a:bodyPr>
            <a:normAutofit/>
          </a:bodyPr>
          <a:lstStyle/>
          <a:p>
            <a:pPr>
              <a:buFont typeface="Wingdings" pitchFamily="2" charset="2"/>
              <a:buChar char="ü"/>
            </a:pPr>
            <a:r>
              <a:rPr lang="ar-SA" b="1" dirty="0" smtClean="0">
                <a:solidFill>
                  <a:srgbClr val="C00000"/>
                </a:solidFill>
              </a:rPr>
              <a:t>إيجابياتها:</a:t>
            </a:r>
          </a:p>
          <a:p>
            <a:pPr>
              <a:buFont typeface="Wingdings" pitchFamily="2" charset="2"/>
              <a:buChar char="ü"/>
            </a:pPr>
            <a:r>
              <a:rPr lang="ar-SA" dirty="0" smtClean="0"/>
              <a:t>  </a:t>
            </a:r>
            <a:r>
              <a:rPr lang="ar-SA" sz="2800" dirty="0" smtClean="0"/>
              <a:t>تساعد المعلم في تقييم كمية كبيرة من المعلومات في مساحة صغيرة من الورقة.</a:t>
            </a:r>
          </a:p>
          <a:p>
            <a:pPr>
              <a:buFont typeface="Wingdings" pitchFamily="2" charset="2"/>
              <a:buChar char="ü"/>
            </a:pPr>
            <a:r>
              <a:rPr lang="ar-SA" sz="2800" dirty="0" smtClean="0"/>
              <a:t> إذا تم تصميمها بمهارة فإن إمكانية التخمين قليلة.</a:t>
            </a:r>
          </a:p>
          <a:p>
            <a:pPr>
              <a:buFont typeface="Wingdings" pitchFamily="2" charset="2"/>
              <a:buChar char="ü"/>
            </a:pPr>
            <a:r>
              <a:rPr lang="ar-SA" sz="2800" dirty="0" smtClean="0"/>
              <a:t> تصحيحها </a:t>
            </a:r>
            <a:r>
              <a:rPr lang="ar-SA" sz="2800" dirty="0" smtClean="0"/>
              <a:t>موضوعي وسهل .</a:t>
            </a:r>
            <a:endParaRPr lang="ar-SA" sz="2800" dirty="0" smtClean="0"/>
          </a:p>
          <a:p>
            <a:pPr>
              <a:buFont typeface="Wingdings" pitchFamily="2" charset="2"/>
              <a:buChar char="ü"/>
            </a:pPr>
            <a:r>
              <a:rPr lang="ar-SA" sz="2800" dirty="0" smtClean="0"/>
              <a:t> تكون لدى الطالب القدرة على الربط المنطقي الصحيح.</a:t>
            </a:r>
          </a:p>
          <a:p>
            <a:pPr>
              <a:buFont typeface="Wingdings" pitchFamily="2" charset="2"/>
              <a:buChar char="ü"/>
            </a:pPr>
            <a:r>
              <a:rPr lang="ar-SA" b="1" dirty="0" smtClean="0">
                <a:solidFill>
                  <a:srgbClr val="C00000"/>
                </a:solidFill>
              </a:rPr>
              <a:t>سلبياتها:</a:t>
            </a:r>
          </a:p>
          <a:p>
            <a:pPr>
              <a:buFont typeface="Wingdings" pitchFamily="2" charset="2"/>
              <a:buChar char="Ø"/>
            </a:pPr>
            <a:r>
              <a:rPr lang="ar-SA" sz="2800" dirty="0" smtClean="0"/>
              <a:t>لا تقيس مستويات التفكير </a:t>
            </a:r>
            <a:r>
              <a:rPr lang="ar-SA" sz="2800" dirty="0" smtClean="0"/>
              <a:t>العليا وإنما تركز على التذكر.</a:t>
            </a:r>
            <a:endParaRPr lang="ar-SA" sz="2800" dirty="0" smtClean="0"/>
          </a:p>
          <a:p>
            <a:pPr>
              <a:buFont typeface="Wingdings" pitchFamily="2" charset="2"/>
              <a:buChar char="Ø"/>
            </a:pPr>
            <a:r>
              <a:rPr lang="ar-SA" sz="2800" dirty="0" smtClean="0"/>
              <a:t> </a:t>
            </a:r>
            <a:r>
              <a:rPr lang="ar-SA" sz="2800" dirty="0" smtClean="0"/>
              <a:t>يقتصر استخدامها على الفقرات المتجانسة التي يمكن أن تشترك في موضوع واحد مثل ( المعارك- مراحل نمو-أمراض-أدويه..).</a:t>
            </a:r>
            <a:endParaRPr lang="ar-SA" sz="2800" dirty="0" smtClean="0"/>
          </a:p>
          <a:p>
            <a:pPr>
              <a:buNone/>
            </a:pPr>
            <a:endParaRPr lang="ar-SA" b="1" dirty="0" smtClean="0">
              <a:solidFill>
                <a:srgbClr val="C00000"/>
              </a:solidFill>
            </a:endParaRPr>
          </a:p>
          <a:p>
            <a:pPr>
              <a:buNone/>
            </a:pPr>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solidFill>
                  <a:srgbClr val="FF0000"/>
                </a:solidFill>
                <a:effectLst/>
              </a:rPr>
              <a:t>إرشادات لإعداد أسئلة المطابقة</a:t>
            </a:r>
            <a:endParaRPr lang="ar-SA" sz="3200" b="1" dirty="0">
              <a:solidFill>
                <a:srgbClr val="FF0000"/>
              </a:solidFill>
              <a:effectLst/>
            </a:endParaRPr>
          </a:p>
        </p:txBody>
      </p:sp>
      <p:sp>
        <p:nvSpPr>
          <p:cNvPr id="3" name="عنصر نائب للمحتوى 2"/>
          <p:cNvSpPr>
            <a:spLocks noGrp="1"/>
          </p:cNvSpPr>
          <p:nvPr>
            <p:ph idx="1"/>
          </p:nvPr>
        </p:nvSpPr>
        <p:spPr/>
        <p:txBody>
          <a:bodyPr>
            <a:normAutofit fontScale="70000" lnSpcReduction="20000"/>
          </a:bodyPr>
          <a:lstStyle/>
          <a:p>
            <a:pPr>
              <a:buFont typeface="Wingdings" pitchFamily="2" charset="2"/>
              <a:buChar char="v"/>
            </a:pPr>
            <a:r>
              <a:rPr lang="en-US" dirty="0" smtClean="0"/>
              <a:t>  </a:t>
            </a:r>
            <a:r>
              <a:rPr lang="ar-SA" sz="3300" dirty="0" smtClean="0"/>
              <a:t>يجب أن تكون عناصر العمود الأول متجانسة.</a:t>
            </a:r>
          </a:p>
          <a:p>
            <a:pPr>
              <a:buFont typeface="Wingdings" pitchFamily="2" charset="2"/>
              <a:buChar char="v"/>
            </a:pPr>
            <a:r>
              <a:rPr lang="ar-SA" sz="3300" dirty="0" smtClean="0"/>
              <a:t> يجب أن تكون العناصر قصيرة لكن ليس على حساب المعنى.</a:t>
            </a:r>
          </a:p>
          <a:p>
            <a:pPr>
              <a:buFont typeface="Wingdings" pitchFamily="2" charset="2"/>
              <a:buChar char="v"/>
            </a:pPr>
            <a:r>
              <a:rPr lang="ar-SA" sz="3300" dirty="0" smtClean="0"/>
              <a:t>يفضل تغيير المعلم نوع السؤال من مطابقة إلى تكميل أو إجابة قصيرة إذا اضطر لوضع عبارات طويلة.</a:t>
            </a:r>
          </a:p>
          <a:p>
            <a:pPr>
              <a:buFont typeface="Wingdings" pitchFamily="2" charset="2"/>
              <a:buChar char="v"/>
            </a:pPr>
            <a:r>
              <a:rPr lang="ar-SA" sz="3300" dirty="0" smtClean="0"/>
              <a:t>يجب أن يكون عدد عناصر الإجابات أكثر من عدد عناصر </a:t>
            </a:r>
            <a:r>
              <a:rPr lang="ar-SA" sz="3300" dirty="0" smtClean="0"/>
              <a:t>المثيرات.</a:t>
            </a:r>
            <a:endParaRPr lang="ar-SA" sz="3300" dirty="0" smtClean="0"/>
          </a:p>
          <a:p>
            <a:pPr>
              <a:buFont typeface="Wingdings" pitchFamily="2" charset="2"/>
              <a:buChar char="v"/>
            </a:pPr>
            <a:r>
              <a:rPr lang="ar-SA" sz="3300" dirty="0" smtClean="0"/>
              <a:t> عدم الإكثار من عدد العناصر في العمود الواحد، فالعدد المقترح الجيد تكون مثلا خمسة عناصر في </a:t>
            </a:r>
            <a:r>
              <a:rPr lang="ar-SA" sz="3300" dirty="0" smtClean="0"/>
              <a:t>المثيرات </a:t>
            </a:r>
            <a:r>
              <a:rPr lang="ar-SA" sz="3300" dirty="0" smtClean="0"/>
              <a:t>وعشرة عناصر في الإجابات.</a:t>
            </a:r>
          </a:p>
          <a:p>
            <a:pPr>
              <a:buFont typeface="Wingdings" pitchFamily="2" charset="2"/>
              <a:buChar char="v"/>
            </a:pPr>
            <a:r>
              <a:rPr lang="ar-SA" sz="3300" dirty="0" smtClean="0"/>
              <a:t> يجب ترتيب العناصر ترتيبا عشوائيا في المقدمات, حتى لا يكون هناك تسلسل معين موحي بالإجابة </a:t>
            </a:r>
            <a:r>
              <a:rPr lang="ar-SA" sz="3300" dirty="0" smtClean="0"/>
              <a:t>.</a:t>
            </a:r>
          </a:p>
          <a:p>
            <a:pPr>
              <a:buFont typeface="Wingdings" pitchFamily="2" charset="2"/>
              <a:buChar char="v"/>
            </a:pPr>
            <a:r>
              <a:rPr lang="ar-SA" sz="3300" dirty="0" smtClean="0"/>
              <a:t>أن ينتمي السؤال للمادة الدراسيه.</a:t>
            </a:r>
          </a:p>
          <a:p>
            <a:pPr>
              <a:buFont typeface="Wingdings" pitchFamily="2" charset="2"/>
              <a:buChar char="v"/>
            </a:pPr>
            <a:r>
              <a:rPr lang="ar-SA" sz="3300" dirty="0" smtClean="0"/>
              <a:t>أن يكون جدول المطابقة في صفحة واحدة.</a:t>
            </a:r>
            <a:endParaRPr lang="ar-SA" sz="3300" dirty="0" smtClean="0"/>
          </a:p>
          <a:p>
            <a:pPr>
              <a:buNone/>
            </a:pPr>
            <a:r>
              <a:rPr lang="ar-SA" dirty="0" smtClean="0"/>
              <a:t> </a:t>
            </a: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rPr>
              <a:t>الأسئلة المقالية :</a:t>
            </a:r>
            <a:r>
              <a:rPr lang="ar-SA" b="1" dirty="0" smtClean="0"/>
              <a:t>أسئلة </a:t>
            </a:r>
            <a:r>
              <a:rPr lang="ar-SA" b="1" dirty="0" smtClean="0"/>
              <a:t>التكميل</a:t>
            </a:r>
            <a:endParaRPr lang="ar-SA" b="1" dirty="0"/>
          </a:p>
        </p:txBody>
      </p:sp>
      <p:sp>
        <p:nvSpPr>
          <p:cNvPr id="3" name="عنصر نائب للمحتوى 2"/>
          <p:cNvSpPr>
            <a:spLocks noGrp="1"/>
          </p:cNvSpPr>
          <p:nvPr>
            <p:ph idx="1"/>
          </p:nvPr>
        </p:nvSpPr>
        <p:spPr/>
        <p:txBody>
          <a:bodyPr>
            <a:normAutofit fontScale="92500" lnSpcReduction="10000"/>
          </a:bodyPr>
          <a:lstStyle/>
          <a:p>
            <a:r>
              <a:rPr lang="ar-SA" dirty="0" smtClean="0"/>
              <a:t> نوع من الأسئلة ذات نهايات مفتوحة، وتعد من الاختبارات الفعالة في قياس تحصيل الطلبة، ويطلق عليها اختبارات ( الاستدعاء أو التذكر).</a:t>
            </a:r>
          </a:p>
          <a:p>
            <a:r>
              <a:rPr lang="ar-SA" dirty="0" smtClean="0"/>
              <a:t>تتعدد صورها فمنها:</a:t>
            </a:r>
          </a:p>
          <a:p>
            <a:pPr marL="571500" indent="-571500">
              <a:buFont typeface="+mj-cs"/>
              <a:buAutoNum type="arabic1Minus"/>
            </a:pPr>
            <a:r>
              <a:rPr lang="ar-SA" dirty="0" smtClean="0"/>
              <a:t> صور الإجابات القصيرة: سؤال يمكن الإجابة عليه بكلمة أو اكثر.</a:t>
            </a:r>
          </a:p>
          <a:p>
            <a:pPr marL="571500" indent="-571500">
              <a:buNone/>
            </a:pPr>
            <a:r>
              <a:rPr lang="ar-SA" dirty="0" smtClean="0"/>
              <a:t>مثل/ من رواد النظرية المعرفية.................</a:t>
            </a:r>
          </a:p>
          <a:p>
            <a:pPr marL="571500" indent="-571500">
              <a:buNone/>
            </a:pPr>
            <a:r>
              <a:rPr lang="ar-SA" dirty="0" smtClean="0"/>
              <a:t>ب. معرفة المصطلحات: </a:t>
            </a:r>
          </a:p>
          <a:p>
            <a:pPr marL="571500" indent="-571500">
              <a:buNone/>
            </a:pPr>
            <a:r>
              <a:rPr lang="ar-SA" dirty="0" smtClean="0"/>
              <a:t>مثل / نسمي العدد الذي لا يقبل القسمة على نفسه أو العدد 1....................</a:t>
            </a: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أسئلة التكميل</a:t>
            </a:r>
            <a:endParaRPr lang="ar-SA" dirty="0"/>
          </a:p>
        </p:txBody>
      </p:sp>
      <p:sp>
        <p:nvSpPr>
          <p:cNvPr id="3" name="عنصر نائب للمحتوى 2"/>
          <p:cNvSpPr>
            <a:spLocks noGrp="1"/>
          </p:cNvSpPr>
          <p:nvPr>
            <p:ph idx="1"/>
          </p:nvPr>
        </p:nvSpPr>
        <p:spPr/>
        <p:txBody>
          <a:bodyPr>
            <a:normAutofit fontScale="70000" lnSpcReduction="20000"/>
          </a:bodyPr>
          <a:lstStyle/>
          <a:p>
            <a:pPr>
              <a:buNone/>
            </a:pPr>
            <a:r>
              <a:rPr lang="ar-SA" dirty="0" smtClean="0"/>
              <a:t>ج. معرفة حوادث وتواريخ معينة.</a:t>
            </a:r>
          </a:p>
          <a:p>
            <a:pPr>
              <a:buNone/>
            </a:pPr>
            <a:r>
              <a:rPr lang="ar-SA" dirty="0" smtClean="0"/>
              <a:t>مثل/ استقلت </a:t>
            </a:r>
            <a:r>
              <a:rPr lang="ar-SA" dirty="0" err="1" smtClean="0"/>
              <a:t>الاردن</a:t>
            </a:r>
            <a:r>
              <a:rPr lang="ar-SA" dirty="0" smtClean="0"/>
              <a:t> عام.............</a:t>
            </a:r>
          </a:p>
          <a:p>
            <a:pPr>
              <a:buNone/>
            </a:pPr>
            <a:r>
              <a:rPr lang="ar-SA" dirty="0" smtClean="0"/>
              <a:t>د. معرفة القوانين.</a:t>
            </a:r>
          </a:p>
          <a:p>
            <a:pPr>
              <a:buNone/>
            </a:pPr>
            <a:r>
              <a:rPr lang="ar-SA" dirty="0" smtClean="0"/>
              <a:t>مثل/ حجم الكرة هو .................</a:t>
            </a:r>
          </a:p>
          <a:p>
            <a:pPr>
              <a:buNone/>
            </a:pPr>
            <a:r>
              <a:rPr lang="ar-SA" dirty="0" smtClean="0"/>
              <a:t>ه. التفسير.</a:t>
            </a:r>
          </a:p>
          <a:p>
            <a:pPr>
              <a:buNone/>
            </a:pPr>
            <a:r>
              <a:rPr lang="ar-SA" dirty="0" smtClean="0"/>
              <a:t>مثل/ اذا كانت الساعة السابعة مساءا في مدينة لندن، ستكون الساعة في الرياض...........</a:t>
            </a:r>
          </a:p>
          <a:p>
            <a:pPr>
              <a:buNone/>
            </a:pPr>
            <a:r>
              <a:rPr lang="ar-SA" dirty="0" smtClean="0"/>
              <a:t>و. معرفة الطريقة.</a:t>
            </a:r>
          </a:p>
          <a:p>
            <a:pPr>
              <a:buNone/>
            </a:pPr>
            <a:r>
              <a:rPr lang="ar-SA" dirty="0" smtClean="0"/>
              <a:t>مثل/ لقياس درجة الحرارة نستخدم............</a:t>
            </a:r>
          </a:p>
          <a:p>
            <a:pPr>
              <a:buNone/>
            </a:pPr>
            <a:r>
              <a:rPr lang="ar-SA" dirty="0" smtClean="0"/>
              <a:t>ح. معرفة السبب.</a:t>
            </a:r>
          </a:p>
          <a:p>
            <a:pPr>
              <a:buNone/>
            </a:pPr>
            <a:r>
              <a:rPr lang="ar-SA" dirty="0" smtClean="0"/>
              <a:t>مثل/ يقل وزن </a:t>
            </a:r>
            <a:r>
              <a:rPr lang="ar-SA" dirty="0" err="1" smtClean="0"/>
              <a:t>الانسان</a:t>
            </a:r>
            <a:r>
              <a:rPr lang="ar-SA" dirty="0" smtClean="0"/>
              <a:t> على سطح القمر بسبب..................</a:t>
            </a:r>
          </a:p>
          <a:p>
            <a:pPr>
              <a:buNone/>
            </a:pPr>
            <a:r>
              <a:rPr lang="ar-SA" dirty="0" smtClean="0"/>
              <a:t>ز. معرفة النتيجة.</a:t>
            </a:r>
          </a:p>
          <a:p>
            <a:pPr>
              <a:buNone/>
            </a:pPr>
            <a:r>
              <a:rPr lang="ar-SA" dirty="0" smtClean="0"/>
              <a:t>مثل/ الجذر </a:t>
            </a:r>
            <a:r>
              <a:rPr lang="ar-SA" dirty="0" err="1" smtClean="0"/>
              <a:t>التربيعي</a:t>
            </a:r>
            <a:r>
              <a:rPr lang="ar-SA" dirty="0" smtClean="0"/>
              <a:t> للعدد 169 هو ...................... </a:t>
            </a:r>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buFont typeface="Wingdings" pitchFamily="2" charset="2"/>
              <a:buChar char="ü"/>
            </a:pPr>
            <a:r>
              <a:rPr lang="ar-SA" dirty="0" smtClean="0">
                <a:solidFill>
                  <a:srgbClr val="0070C0"/>
                </a:solidFill>
              </a:rPr>
              <a:t>ايجابياتها:</a:t>
            </a:r>
          </a:p>
          <a:p>
            <a:pPr>
              <a:buFont typeface="Wingdings" pitchFamily="2" charset="2"/>
              <a:buChar char="ü"/>
            </a:pPr>
            <a:r>
              <a:rPr lang="ar-SA" dirty="0" smtClean="0"/>
              <a:t> شاملة تغطي جزء كبير من المقرر.</a:t>
            </a:r>
          </a:p>
          <a:p>
            <a:pPr>
              <a:buFont typeface="Wingdings" pitchFamily="2" charset="2"/>
              <a:buChar char="ü"/>
            </a:pPr>
            <a:r>
              <a:rPr lang="ar-SA" dirty="0" smtClean="0"/>
              <a:t> </a:t>
            </a:r>
            <a:r>
              <a:rPr lang="ar-SA" dirty="0" smtClean="0"/>
              <a:t>سهولة إعدادها وتصحيحها.</a:t>
            </a:r>
            <a:endParaRPr lang="ar-SA" dirty="0" smtClean="0"/>
          </a:p>
          <a:p>
            <a:pPr>
              <a:buNone/>
            </a:pPr>
            <a:r>
              <a:rPr lang="ar-SA" dirty="0" smtClean="0">
                <a:solidFill>
                  <a:srgbClr val="0070C0"/>
                </a:solidFill>
              </a:rPr>
              <a:t>سلبياتها:</a:t>
            </a:r>
          </a:p>
          <a:p>
            <a:pPr>
              <a:buFont typeface="Wingdings" pitchFamily="2" charset="2"/>
              <a:buChar char="ü"/>
            </a:pPr>
            <a:r>
              <a:rPr lang="ar-SA" dirty="0" smtClean="0"/>
              <a:t>تسمح بدرجة من الذاتية في التصحيح.</a:t>
            </a:r>
            <a:endParaRPr lang="ar-SA" dirty="0" smtClean="0"/>
          </a:p>
          <a:p>
            <a:pPr>
              <a:buFont typeface="Wingdings" pitchFamily="2" charset="2"/>
              <a:buChar char="ü"/>
            </a:pPr>
            <a:r>
              <a:rPr lang="ar-SA" dirty="0" smtClean="0"/>
              <a:t>قد يكون فيها صعوبة تصحيح</a:t>
            </a:r>
          </a:p>
          <a:p>
            <a:pPr>
              <a:buFont typeface="Wingdings" pitchFamily="2" charset="2"/>
              <a:buChar char="ü"/>
            </a:pPr>
            <a:r>
              <a:rPr lang="ar-SA" dirty="0" smtClean="0"/>
              <a:t>تركيزها على الحفظ والتذكر.</a:t>
            </a:r>
            <a:endParaRPr lang="ar-SA"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0070C0"/>
                </a:solidFill>
                <a:effectLst/>
              </a:rPr>
              <a:t>ارشادات لكتابة فقرات التكميل</a:t>
            </a:r>
            <a:endParaRPr lang="ar-SA" b="1" dirty="0">
              <a:solidFill>
                <a:srgbClr val="0070C0"/>
              </a:solidFill>
              <a:effectLst/>
            </a:endParaRPr>
          </a:p>
        </p:txBody>
      </p:sp>
      <p:sp>
        <p:nvSpPr>
          <p:cNvPr id="3" name="عنصر نائب للمحتوى 2"/>
          <p:cNvSpPr>
            <a:spLocks noGrp="1"/>
          </p:cNvSpPr>
          <p:nvPr>
            <p:ph idx="1"/>
          </p:nvPr>
        </p:nvSpPr>
        <p:spPr/>
        <p:txBody>
          <a:bodyPr>
            <a:normAutofit fontScale="92500"/>
          </a:bodyPr>
          <a:lstStyle/>
          <a:p>
            <a:r>
              <a:rPr lang="ar-SA" sz="3000" dirty="0" smtClean="0"/>
              <a:t> أن تكون العبارة مختصرة وواضحة اللغة والمعنى لكي يفهم الطالب المطلوب مباشرة.</a:t>
            </a:r>
          </a:p>
          <a:p>
            <a:r>
              <a:rPr lang="ar-SA" sz="3000" dirty="0" smtClean="0"/>
              <a:t>التركيز على وضع فراغ يحوي معلومة مهمة والابتعاد عن الفراغات التي إجاباتها حروف </a:t>
            </a:r>
            <a:r>
              <a:rPr lang="ar-SA" sz="3000" dirty="0" smtClean="0"/>
              <a:t>جر أو علة أو أدوات شرط!</a:t>
            </a:r>
            <a:r>
              <a:rPr lang="ar-SA" sz="3000" dirty="0" smtClean="0"/>
              <a:t>.</a:t>
            </a:r>
          </a:p>
          <a:p>
            <a:r>
              <a:rPr lang="ar-SA" sz="3000" dirty="0" smtClean="0"/>
              <a:t>ينصح </a:t>
            </a:r>
            <a:r>
              <a:rPr lang="ar-SA" sz="3000" dirty="0" smtClean="0"/>
              <a:t>بوضع أكثر من فراغ في الفقرة الواحدة.</a:t>
            </a:r>
          </a:p>
          <a:p>
            <a:r>
              <a:rPr lang="ar-SA" sz="3000" dirty="0" smtClean="0"/>
              <a:t>يجب أن تكون الفراغات متساوية الطول في جميع الفقرات.</a:t>
            </a:r>
          </a:p>
          <a:p>
            <a:r>
              <a:rPr lang="ar-SA" sz="3000" dirty="0" smtClean="0"/>
              <a:t>إذا كان الفراغ يتكون من عدد ووحدة فيتطلب كتابة احدهما..</a:t>
            </a:r>
          </a:p>
          <a:p>
            <a:r>
              <a:rPr lang="ar-SA" sz="3000" dirty="0" smtClean="0"/>
              <a:t>مثاله/ طول ضلع المستطيل ...............سم</a:t>
            </a:r>
          </a:p>
          <a:p>
            <a:pPr>
              <a:buNone/>
            </a:pPr>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accent1">
                    <a:lumMod val="75000"/>
                  </a:schemeClr>
                </a:solidFill>
                <a:effectLst/>
              </a:rPr>
              <a:t>الأسئلة المقالية</a:t>
            </a:r>
            <a:endParaRPr lang="ar-SA" b="1" dirty="0">
              <a:solidFill>
                <a:schemeClr val="accent1">
                  <a:lumMod val="75000"/>
                </a:schemeClr>
              </a:solidFill>
              <a:effectLst/>
            </a:endParaRPr>
          </a:p>
        </p:txBody>
      </p:sp>
      <p:sp>
        <p:nvSpPr>
          <p:cNvPr id="3" name="عنصر نائب للمحتوى 2"/>
          <p:cNvSpPr>
            <a:spLocks noGrp="1"/>
          </p:cNvSpPr>
          <p:nvPr>
            <p:ph idx="1"/>
          </p:nvPr>
        </p:nvSpPr>
        <p:spPr/>
        <p:txBody>
          <a:bodyPr>
            <a:normAutofit lnSpcReduction="10000"/>
          </a:bodyPr>
          <a:lstStyle/>
          <a:p>
            <a:r>
              <a:rPr lang="ar-SA" sz="2400" dirty="0" smtClean="0"/>
              <a:t>على الرغم من أنه يمكن قياس جميع مخرجات التعليم والتعلم المعرفية من تذكر للمعلومات وتطبيق وتحليل للبيانات وتركيبها وتقويمها فإنه لا يجب استخدام هذا النوع من الاختبارات في قياس مستوى التذكر فقط بل قياس مستوى الطالب في القدرة على التعبير والتنظيم والربط والابتكار.</a:t>
            </a:r>
          </a:p>
          <a:p>
            <a:r>
              <a:rPr lang="ar-SA" sz="2400" u="sng" dirty="0" smtClean="0">
                <a:solidFill>
                  <a:srgbClr val="C00000"/>
                </a:solidFill>
              </a:rPr>
              <a:t>أهدافها:</a:t>
            </a:r>
          </a:p>
          <a:p>
            <a:r>
              <a:rPr lang="ar-SA" sz="2400" dirty="0" smtClean="0"/>
              <a:t>القدرة على التعبير الكتابي  والتعبير عن الأفكار.</a:t>
            </a:r>
          </a:p>
          <a:p>
            <a:r>
              <a:rPr lang="ar-SA" sz="2400" dirty="0" smtClean="0"/>
              <a:t> </a:t>
            </a:r>
            <a:r>
              <a:rPr lang="ar-SA" sz="2400" dirty="0" smtClean="0"/>
              <a:t>القدرة على انتقاء المعلومات وتنظيمها والربط بينها ويعيد تأليفها وتركيبها بطريقته الخاصة.</a:t>
            </a:r>
          </a:p>
          <a:p>
            <a:r>
              <a:rPr lang="ar-SA" sz="2400" dirty="0" smtClean="0"/>
              <a:t>القدرة على التفكير الناقد .</a:t>
            </a:r>
          </a:p>
          <a:p>
            <a:pPr>
              <a:buNone/>
            </a:pPr>
            <a:endParaRPr lang="ar-SA" sz="2400" dirty="0" smtClean="0"/>
          </a:p>
          <a:p>
            <a:pPr>
              <a:buNone/>
            </a:pPr>
            <a:r>
              <a:rPr lang="ar-SA" sz="2400" dirty="0" smtClean="0"/>
              <a:t>وحتى تكون الأسئلة المقالية صادقة في قياس تلك الأهداف يجب أن تتعلق بمشكلات ومواقف جديدة تتيح للمتعلم أن يبتكر ويبدع في تنظيم أفكاره .</a:t>
            </a:r>
            <a:endParaRPr lang="ar-SA"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428728" y="1500174"/>
            <a:ext cx="7143800" cy="3416320"/>
          </a:xfrm>
          <a:prstGeom prst="rect">
            <a:avLst/>
          </a:prstGeom>
          <a:noFill/>
        </p:spPr>
        <p:txBody>
          <a:bodyPr wrap="square" rtlCol="1">
            <a:spAutoFit/>
          </a:bodyPr>
          <a:lstStyle/>
          <a:p>
            <a:r>
              <a:rPr lang="ar-SA" sz="2400" dirty="0" smtClean="0">
                <a:solidFill>
                  <a:srgbClr val="002060"/>
                </a:solidFill>
              </a:rPr>
              <a:t>- اعتماد </a:t>
            </a:r>
            <a:r>
              <a:rPr lang="ar-SA" sz="2400" dirty="0" smtClean="0">
                <a:solidFill>
                  <a:srgbClr val="002060"/>
                </a:solidFill>
              </a:rPr>
              <a:t>المعلم على الأسئلة الشفهية أثناء شرحه للدرس يجعل التلميذ على اتصال مستمر بما يشرحه المعلم ويظل الطالب في يقظة ومتابعة.</a:t>
            </a:r>
          </a:p>
          <a:p>
            <a:r>
              <a:rPr lang="ar-SA" sz="2400" dirty="0" smtClean="0">
                <a:solidFill>
                  <a:srgbClr val="002060"/>
                </a:solidFill>
              </a:rPr>
              <a:t> </a:t>
            </a:r>
            <a:r>
              <a:rPr lang="ar-SA" sz="2400" dirty="0" smtClean="0">
                <a:solidFill>
                  <a:srgbClr val="002060"/>
                </a:solidFill>
              </a:rPr>
              <a:t>- تساعد </a:t>
            </a:r>
            <a:r>
              <a:rPr lang="ar-SA" sz="2400" dirty="0" smtClean="0">
                <a:solidFill>
                  <a:srgbClr val="002060"/>
                </a:solidFill>
              </a:rPr>
              <a:t>في إصدار الحكم على قدرة الطالب على المناقشة والحوار وسرعة التفكير والفهم وربط المعلومات واستخلاص النتائج منها.</a:t>
            </a:r>
          </a:p>
          <a:p>
            <a:r>
              <a:rPr lang="ar-SA" sz="2400" dirty="0" smtClean="0">
                <a:solidFill>
                  <a:srgbClr val="002060"/>
                </a:solidFill>
              </a:rPr>
              <a:t> </a:t>
            </a:r>
            <a:r>
              <a:rPr lang="ar-SA" sz="2400" dirty="0" smtClean="0">
                <a:solidFill>
                  <a:srgbClr val="002060"/>
                </a:solidFill>
              </a:rPr>
              <a:t>-تستخدم </a:t>
            </a:r>
            <a:r>
              <a:rPr lang="ar-SA" sz="2400" dirty="0" smtClean="0">
                <a:solidFill>
                  <a:srgbClr val="002060"/>
                </a:solidFill>
              </a:rPr>
              <a:t>في تقويم الأطفال وخاصة الصفوف الأولية وما قبلها .</a:t>
            </a:r>
          </a:p>
          <a:p>
            <a:r>
              <a:rPr lang="ar-SA" sz="2400" dirty="0" smtClean="0">
                <a:solidFill>
                  <a:srgbClr val="002060"/>
                </a:solidFill>
              </a:rPr>
              <a:t>تجعل التقويم عملية مستمرة.</a:t>
            </a:r>
          </a:p>
          <a:p>
            <a:r>
              <a:rPr lang="ar-SA" sz="2400" dirty="0" smtClean="0">
                <a:solidFill>
                  <a:srgbClr val="002060"/>
                </a:solidFill>
              </a:rPr>
              <a:t>- </a:t>
            </a:r>
            <a:r>
              <a:rPr lang="ar-SA" sz="2400" dirty="0" smtClean="0">
                <a:solidFill>
                  <a:srgbClr val="002060"/>
                </a:solidFill>
              </a:rPr>
              <a:t>تساعد على تشخيص بعض صعوبات التعلم مثل: صعوبة القراءة أو عسر القراءة.</a:t>
            </a:r>
          </a:p>
          <a:p>
            <a:r>
              <a:rPr lang="ar-SA" sz="2400" dirty="0" smtClean="0">
                <a:solidFill>
                  <a:srgbClr val="002060"/>
                </a:solidFill>
              </a:rPr>
              <a:t>- تقدم </a:t>
            </a:r>
            <a:r>
              <a:rPr lang="ar-SA" sz="2400" dirty="0" smtClean="0">
                <a:solidFill>
                  <a:srgbClr val="002060"/>
                </a:solidFill>
              </a:rPr>
              <a:t>تغذية راجعه فورية للمعلم بمستوى فهم الطلاب </a:t>
            </a:r>
          </a:p>
        </p:txBody>
      </p:sp>
      <p:sp>
        <p:nvSpPr>
          <p:cNvPr id="5" name="مربع نص 4"/>
          <p:cNvSpPr txBox="1"/>
          <p:nvPr/>
        </p:nvSpPr>
        <p:spPr>
          <a:xfrm>
            <a:off x="1500166" y="714356"/>
            <a:ext cx="6643734" cy="646331"/>
          </a:xfrm>
          <a:prstGeom prst="rect">
            <a:avLst/>
          </a:prstGeom>
          <a:noFill/>
        </p:spPr>
        <p:txBody>
          <a:bodyPr wrap="square" rtlCol="1">
            <a:spAutoFit/>
          </a:bodyPr>
          <a:lstStyle/>
          <a:p>
            <a:pPr algn="ctr"/>
            <a:r>
              <a:rPr lang="ar-SA" sz="3600" b="1" dirty="0" smtClean="0">
                <a:solidFill>
                  <a:srgbClr val="C00000"/>
                </a:solidFill>
              </a:rPr>
              <a:t>مزاياها</a:t>
            </a:r>
            <a:endParaRPr lang="ar-SA" sz="3600" b="1" dirty="0">
              <a:solidFill>
                <a:srgbClr val="C00000"/>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rgbClr val="C00000"/>
                </a:solidFill>
              </a:rPr>
              <a:t>الأسئلة المقالية</a:t>
            </a:r>
            <a:endParaRPr lang="ar-SA" dirty="0">
              <a:solidFill>
                <a:srgbClr val="C00000"/>
              </a:solidFill>
            </a:endParaRPr>
          </a:p>
        </p:txBody>
      </p:sp>
      <p:sp>
        <p:nvSpPr>
          <p:cNvPr id="3" name="عنصر نائب للمحتوى 2"/>
          <p:cNvSpPr>
            <a:spLocks noGrp="1"/>
          </p:cNvSpPr>
          <p:nvPr>
            <p:ph idx="1"/>
          </p:nvPr>
        </p:nvSpPr>
        <p:spPr/>
        <p:txBody>
          <a:bodyPr>
            <a:normAutofit fontScale="92500" lnSpcReduction="10000"/>
          </a:bodyPr>
          <a:lstStyle/>
          <a:p>
            <a:r>
              <a:rPr lang="ar-SA" dirty="0" smtClean="0">
                <a:solidFill>
                  <a:srgbClr val="002060"/>
                </a:solidFill>
              </a:rPr>
              <a:t>أ</a:t>
            </a:r>
            <a:r>
              <a:rPr lang="ar-SA" sz="2800" dirty="0" smtClean="0">
                <a:solidFill>
                  <a:srgbClr val="002060"/>
                </a:solidFill>
              </a:rPr>
              <a:t>.</a:t>
            </a:r>
            <a:r>
              <a:rPr lang="ar-SA" sz="2800" b="1" u="sng" dirty="0" smtClean="0">
                <a:solidFill>
                  <a:srgbClr val="002060"/>
                </a:solidFill>
              </a:rPr>
              <a:t> الأسئلة المقالية </a:t>
            </a:r>
            <a:r>
              <a:rPr lang="ar-SA" sz="2800" b="1" u="sng" dirty="0" smtClean="0">
                <a:solidFill>
                  <a:srgbClr val="002060"/>
                </a:solidFill>
              </a:rPr>
              <a:t>المقيدة </a:t>
            </a:r>
            <a:r>
              <a:rPr lang="ar-SA" sz="2800" b="1" u="sng" dirty="0" err="1" smtClean="0">
                <a:solidFill>
                  <a:srgbClr val="002060"/>
                </a:solidFill>
              </a:rPr>
              <a:t>الاجابة</a:t>
            </a:r>
            <a:r>
              <a:rPr lang="ar-SA" sz="2800" b="1" u="sng" dirty="0" smtClean="0">
                <a:solidFill>
                  <a:srgbClr val="002060"/>
                </a:solidFill>
              </a:rPr>
              <a:t>: </a:t>
            </a:r>
            <a:r>
              <a:rPr lang="ar-SA" sz="2800" dirty="0" smtClean="0"/>
              <a:t>يكون السؤال طويلاً لكن إجاباته دقيقة ومحددة وواضحة ، ولا تحتاج إلى إطالة وتستلزم من الطالب الفهم والاستيعاب، والقدرة على الربط. </a:t>
            </a:r>
            <a:endParaRPr lang="ar-SA" sz="2800" dirty="0" smtClean="0"/>
          </a:p>
          <a:p>
            <a:pPr>
              <a:buNone/>
            </a:pPr>
            <a:r>
              <a:rPr lang="ar-SA" sz="2800" dirty="0" smtClean="0"/>
              <a:t>مثاله: اذكري المقصود من : القلويات – الأحماض؟</a:t>
            </a:r>
          </a:p>
          <a:p>
            <a:pPr>
              <a:buFontTx/>
              <a:buChar char="-"/>
            </a:pPr>
            <a:r>
              <a:rPr lang="ar-SA" sz="2800" dirty="0" smtClean="0"/>
              <a:t>اذكري أسباب الحملة الفرنسية على مصر.؟</a:t>
            </a:r>
          </a:p>
          <a:p>
            <a:pPr>
              <a:buFontTx/>
              <a:buChar char="-"/>
            </a:pPr>
            <a:r>
              <a:rPr lang="ar-SA" sz="2800" dirty="0" smtClean="0"/>
              <a:t>عللي: اختيار العباسيين بلاد فارس مركزاً لدعوتهم؟</a:t>
            </a:r>
          </a:p>
          <a:p>
            <a:pPr>
              <a:buNone/>
            </a:pPr>
            <a:r>
              <a:rPr lang="ar-SA" sz="2800" u="sng" dirty="0" smtClean="0">
                <a:solidFill>
                  <a:srgbClr val="FF0000"/>
                </a:solidFill>
              </a:rPr>
              <a:t> </a:t>
            </a:r>
            <a:r>
              <a:rPr lang="ar-SA" sz="2800" u="sng" dirty="0" smtClean="0">
                <a:solidFill>
                  <a:srgbClr val="FF0000"/>
                </a:solidFill>
              </a:rPr>
              <a:t>مميزاتها: </a:t>
            </a:r>
          </a:p>
          <a:p>
            <a:pPr>
              <a:buNone/>
            </a:pPr>
            <a:r>
              <a:rPr lang="ar-SA" sz="2800" dirty="0" smtClean="0"/>
              <a:t>سهلة الإعداد والتصحيح.</a:t>
            </a:r>
          </a:p>
          <a:p>
            <a:pPr>
              <a:buNone/>
            </a:pPr>
            <a:r>
              <a:rPr lang="ar-SA" sz="2800" u="sng" dirty="0" smtClean="0">
                <a:solidFill>
                  <a:srgbClr val="FF0000"/>
                </a:solidFill>
              </a:rPr>
              <a:t>عيوبها: </a:t>
            </a:r>
          </a:p>
          <a:p>
            <a:pPr>
              <a:buNone/>
            </a:pPr>
            <a:r>
              <a:rPr lang="ar-SA" sz="2800" dirty="0" smtClean="0"/>
              <a:t>لا تقيس الربط والتنظيم والتقويم وإنما تقيس التذكر والفهم والتطبيق والتحليل.</a:t>
            </a:r>
            <a:endParaRPr lang="ar-SA" sz="2800"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714480" y="571480"/>
            <a:ext cx="6929486" cy="2246769"/>
          </a:xfrm>
          <a:prstGeom prst="rect">
            <a:avLst/>
          </a:prstGeom>
        </p:spPr>
        <p:txBody>
          <a:bodyPr wrap="square">
            <a:spAutoFit/>
          </a:bodyPr>
          <a:lstStyle/>
          <a:p>
            <a:r>
              <a:rPr lang="ar-SA" b="1" u="sng" dirty="0" smtClean="0">
                <a:solidFill>
                  <a:srgbClr val="002060"/>
                </a:solidFill>
              </a:rPr>
              <a:t> </a:t>
            </a:r>
            <a:r>
              <a:rPr lang="ar-SA" sz="2800" b="1" u="sng" dirty="0" smtClean="0">
                <a:solidFill>
                  <a:srgbClr val="002060"/>
                </a:solidFill>
              </a:rPr>
              <a:t>ب. الأسئلة المقالية </a:t>
            </a:r>
            <a:r>
              <a:rPr lang="ar-SA" sz="2800" b="1" u="sng" dirty="0" smtClean="0">
                <a:solidFill>
                  <a:srgbClr val="002060"/>
                </a:solidFill>
              </a:rPr>
              <a:t>ذات </a:t>
            </a:r>
            <a:r>
              <a:rPr lang="ar-SA" sz="2800" b="1" u="sng" dirty="0" err="1" smtClean="0">
                <a:solidFill>
                  <a:srgbClr val="002060"/>
                </a:solidFill>
              </a:rPr>
              <a:t>الاجابات</a:t>
            </a:r>
            <a:r>
              <a:rPr lang="ar-SA" sz="2800" b="1" u="sng" dirty="0" smtClean="0">
                <a:solidFill>
                  <a:srgbClr val="002060"/>
                </a:solidFill>
              </a:rPr>
              <a:t> الحرة: </a:t>
            </a:r>
            <a:r>
              <a:rPr lang="ar-SA" sz="2800" dirty="0" smtClean="0"/>
              <a:t>تتطلب من الطالب الابتكار والتنظيم والتفكير الناقد خاصة في إيجاد موضوع متكامل.</a:t>
            </a:r>
          </a:p>
          <a:p>
            <a:r>
              <a:rPr lang="ar-SA" sz="2800" dirty="0" smtClean="0"/>
              <a:t>مثاله/ ناقش أسباب ركود الفتوحات الإسلامية</a:t>
            </a:r>
            <a:r>
              <a:rPr lang="ar-SA" sz="2800" dirty="0" smtClean="0"/>
              <a:t>؟</a:t>
            </a:r>
          </a:p>
          <a:p>
            <a:pPr>
              <a:buFontTx/>
              <a:buChar char="-"/>
            </a:pPr>
            <a:r>
              <a:rPr lang="ar-SA" sz="2800" dirty="0" smtClean="0"/>
              <a:t>اقترحي طريقة لتحلية مياه البحر؟</a:t>
            </a:r>
          </a:p>
        </p:txBody>
      </p:sp>
      <p:pic>
        <p:nvPicPr>
          <p:cNvPr id="5" name="صورة 4" descr="JHJ.png"/>
          <p:cNvPicPr>
            <a:picLocks noChangeAspect="1"/>
          </p:cNvPicPr>
          <p:nvPr/>
        </p:nvPicPr>
        <p:blipFill>
          <a:blip r:embed="rId2"/>
          <a:stretch>
            <a:fillRect/>
          </a:stretch>
        </p:blipFill>
        <p:spPr>
          <a:xfrm>
            <a:off x="2285984" y="3643314"/>
            <a:ext cx="2143125" cy="214312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500042"/>
            <a:ext cx="7498080" cy="5748358"/>
          </a:xfrm>
        </p:spPr>
        <p:txBody>
          <a:bodyPr>
            <a:normAutofit lnSpcReduction="10000"/>
          </a:bodyPr>
          <a:lstStyle/>
          <a:p>
            <a:r>
              <a:rPr lang="ar-SA" sz="2800" b="1" u="sng" dirty="0" smtClean="0">
                <a:solidFill>
                  <a:schemeClr val="accent1">
                    <a:lumMod val="75000"/>
                  </a:schemeClr>
                </a:solidFill>
              </a:rPr>
              <a:t>ايجابيات الأسئلة المقالية:</a:t>
            </a:r>
            <a:endParaRPr lang="ar-SA" sz="2800" b="1" u="sng" dirty="0" smtClean="0">
              <a:solidFill>
                <a:schemeClr val="accent1">
                  <a:lumMod val="75000"/>
                </a:schemeClr>
              </a:solidFill>
            </a:endParaRPr>
          </a:p>
          <a:p>
            <a:pPr>
              <a:buFontTx/>
              <a:buChar char="-"/>
            </a:pPr>
            <a:r>
              <a:rPr lang="ar-SA" sz="2400" dirty="0" smtClean="0"/>
              <a:t>نستطيع أن نقيس من خلالها جميع المستويات المعرفية.</a:t>
            </a:r>
          </a:p>
          <a:p>
            <a:pPr>
              <a:buFontTx/>
              <a:buChar char="-"/>
            </a:pPr>
            <a:r>
              <a:rPr lang="ar-SA" sz="2400" dirty="0" smtClean="0"/>
              <a:t>إعطاء حرية للطالب في التعبير عن رأيه.</a:t>
            </a:r>
          </a:p>
          <a:p>
            <a:pPr>
              <a:buFontTx/>
              <a:buChar char="-"/>
            </a:pPr>
            <a:r>
              <a:rPr lang="ar-SA" sz="2400" dirty="0" smtClean="0"/>
              <a:t>تعبر عن مستوى التلاميذ للمقرر.</a:t>
            </a:r>
          </a:p>
          <a:p>
            <a:pPr>
              <a:buFontTx/>
              <a:buChar char="-"/>
            </a:pPr>
            <a:r>
              <a:rPr lang="ar-SA" sz="2400" dirty="0" smtClean="0"/>
              <a:t>لا يوجد مجال للتخمين.</a:t>
            </a:r>
          </a:p>
          <a:p>
            <a:pPr>
              <a:buFontTx/>
              <a:buChar char="-"/>
            </a:pPr>
            <a:r>
              <a:rPr lang="ar-SA" sz="2400" dirty="0" smtClean="0"/>
              <a:t>سهلة الإعداد والتحضير.</a:t>
            </a:r>
            <a:endParaRPr lang="ar-SA" sz="2400" b="1" u="sng" dirty="0" smtClean="0">
              <a:solidFill>
                <a:schemeClr val="accent1">
                  <a:lumMod val="75000"/>
                </a:schemeClr>
              </a:solidFill>
            </a:endParaRPr>
          </a:p>
          <a:p>
            <a:r>
              <a:rPr lang="ar-SA" sz="2800" b="1" u="sng" dirty="0" smtClean="0">
                <a:solidFill>
                  <a:schemeClr val="accent1">
                    <a:lumMod val="75000"/>
                  </a:schemeClr>
                </a:solidFill>
              </a:rPr>
              <a:t>سلبياتها:</a:t>
            </a:r>
          </a:p>
          <a:p>
            <a:pPr>
              <a:buFontTx/>
              <a:buChar char="-"/>
            </a:pPr>
            <a:r>
              <a:rPr lang="ar-SA" sz="2800" dirty="0" smtClean="0"/>
              <a:t>أحياناً تحتاج زمن طويل للإجابة.</a:t>
            </a:r>
          </a:p>
          <a:p>
            <a:pPr>
              <a:buFontTx/>
              <a:buChar char="-"/>
            </a:pPr>
            <a:r>
              <a:rPr lang="ar-SA" sz="2800" dirty="0" smtClean="0"/>
              <a:t> قد تدخل ذاتية المصحح في التصحيح.</a:t>
            </a:r>
          </a:p>
          <a:p>
            <a:pPr>
              <a:buFontTx/>
              <a:buChar char="-"/>
            </a:pPr>
            <a:r>
              <a:rPr lang="ar-SA" sz="2800" dirty="0" smtClean="0"/>
              <a:t>يحصل فيها التورية من بعض الطلاب.</a:t>
            </a:r>
          </a:p>
          <a:p>
            <a:pPr>
              <a:buFontTx/>
              <a:buChar char="-"/>
            </a:pPr>
            <a:r>
              <a:rPr lang="ar-SA" sz="2800" dirty="0" smtClean="0"/>
              <a:t>تحتاج وقت طويل أحيانا للتصحيح.</a:t>
            </a:r>
          </a:p>
          <a:p>
            <a:pPr>
              <a:buFontTx/>
              <a:buChar char="-"/>
            </a:pPr>
            <a:r>
              <a:rPr lang="ar-SA" sz="2800" dirty="0" smtClean="0"/>
              <a:t> </a:t>
            </a:r>
            <a:r>
              <a:rPr lang="ar-SA" sz="2800" dirty="0" smtClean="0"/>
              <a:t>تتأثر درجة الطالب بقدرته على التعبير والكتابة ، فالتعبير الضعيف والأخطاء الإملائية تؤثر سلبياً على تقدير الدرجة.</a:t>
            </a:r>
            <a:endParaRPr lang="ar-SA" sz="2800" dirty="0"/>
          </a:p>
        </p:txBody>
      </p:sp>
      <p:pic>
        <p:nvPicPr>
          <p:cNvPr id="4" name="صورة 3" descr="تفكير.png"/>
          <p:cNvPicPr>
            <a:picLocks noChangeAspect="1"/>
          </p:cNvPicPr>
          <p:nvPr/>
        </p:nvPicPr>
        <p:blipFill>
          <a:blip r:embed="rId2"/>
          <a:stretch>
            <a:fillRect/>
          </a:stretch>
        </p:blipFill>
        <p:spPr>
          <a:xfrm>
            <a:off x="1571604" y="1357298"/>
            <a:ext cx="1695450" cy="269557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868346"/>
          </a:xfrm>
        </p:spPr>
        <p:txBody>
          <a:bodyPr>
            <a:normAutofit/>
          </a:bodyPr>
          <a:lstStyle/>
          <a:p>
            <a:pPr algn="ctr"/>
            <a:r>
              <a:rPr lang="ar-SA" sz="3200" b="1" dirty="0" smtClean="0">
                <a:effectLst/>
              </a:rPr>
              <a:t>ارشادات لصياغة الأسئلة المقالية</a:t>
            </a:r>
            <a:endParaRPr lang="ar-SA" sz="3200" b="1" dirty="0">
              <a:effectLst/>
            </a:endParaRPr>
          </a:p>
        </p:txBody>
      </p:sp>
      <p:sp>
        <p:nvSpPr>
          <p:cNvPr id="3" name="عنصر نائب للمحتوى 2"/>
          <p:cNvSpPr>
            <a:spLocks noGrp="1"/>
          </p:cNvSpPr>
          <p:nvPr>
            <p:ph idx="1"/>
          </p:nvPr>
        </p:nvSpPr>
        <p:spPr>
          <a:xfrm>
            <a:off x="1071538" y="1214422"/>
            <a:ext cx="7862150" cy="5429288"/>
          </a:xfrm>
        </p:spPr>
        <p:txBody>
          <a:bodyPr>
            <a:normAutofit/>
          </a:bodyPr>
          <a:lstStyle/>
          <a:p>
            <a:r>
              <a:rPr lang="ar-SA" sz="2400" dirty="0" smtClean="0"/>
              <a:t>تحديد </a:t>
            </a:r>
            <a:r>
              <a:rPr lang="ar-SA" sz="2400" u="sng" dirty="0" smtClean="0"/>
              <a:t>المطلوب بدقة </a:t>
            </a:r>
            <a:r>
              <a:rPr lang="ar-SA" sz="2400" dirty="0" smtClean="0"/>
              <a:t>وبدون أخطاء </a:t>
            </a:r>
            <a:r>
              <a:rPr lang="ar-SA" sz="2400" dirty="0" smtClean="0"/>
              <a:t>لغوية ويكون الوقت متاح ومناسب لما هو مطلوب في السؤال.</a:t>
            </a:r>
            <a:endParaRPr lang="ar-SA" sz="2400" dirty="0" smtClean="0"/>
          </a:p>
          <a:p>
            <a:r>
              <a:rPr lang="ar-SA" sz="2400" dirty="0" smtClean="0"/>
              <a:t>أن لا تكون صياغة السؤال طويلة فتسبب تشتت للطالب.</a:t>
            </a:r>
          </a:p>
          <a:p>
            <a:pPr lvl="0"/>
            <a:r>
              <a:rPr lang="ar-SA" sz="2400" dirty="0" smtClean="0"/>
              <a:t>وضع نموذج إجابة ثم وضع سلم للتصحيح يحدد درجة كل سؤال وكل فقرة أو جزء منها .</a:t>
            </a:r>
            <a:endParaRPr lang="en-US" sz="2400" dirty="0" smtClean="0"/>
          </a:p>
          <a:p>
            <a:pPr lvl="0"/>
            <a:r>
              <a:rPr lang="ar-SA" sz="2400" dirty="0" smtClean="0"/>
              <a:t>تصحيح إجابة السؤال لجميع الطلاب قبل الانتقال لتصحيح سؤال آخر.</a:t>
            </a:r>
            <a:endParaRPr lang="en-US" sz="2400" dirty="0" smtClean="0"/>
          </a:p>
          <a:p>
            <a:pPr lvl="0"/>
            <a:r>
              <a:rPr lang="ar-SA" sz="2400" dirty="0" smtClean="0"/>
              <a:t>التصحيح لجميع الطلاب في نفس الظروف ما أمكن.</a:t>
            </a:r>
            <a:endParaRPr lang="en-US" sz="2400" dirty="0" smtClean="0"/>
          </a:p>
          <a:p>
            <a:pPr lvl="0"/>
            <a:r>
              <a:rPr lang="ar-SA" sz="2400" dirty="0" smtClean="0"/>
              <a:t>إعادة التصحيح بعد فترة لنفس المصحح أو من قبل مصحح آخر .</a:t>
            </a:r>
            <a:endParaRPr lang="en-US" sz="2400" dirty="0" smtClean="0"/>
          </a:p>
          <a:p>
            <a:pPr lvl="0"/>
            <a:r>
              <a:rPr lang="ar-SA" sz="2400" dirty="0" smtClean="0">
                <a:solidFill>
                  <a:schemeClr val="accent3">
                    <a:lumMod val="75000"/>
                  </a:schemeClr>
                </a:solidFill>
              </a:rPr>
              <a:t>يجب أن تعكس الدرجة المستوى الحقيقي للطالب بأخذ بعض الاحتياطات منها :</a:t>
            </a:r>
            <a:endParaRPr lang="en-US" sz="2400" dirty="0" smtClean="0">
              <a:solidFill>
                <a:schemeClr val="accent3">
                  <a:lumMod val="75000"/>
                </a:schemeClr>
              </a:solidFill>
            </a:endParaRPr>
          </a:p>
          <a:p>
            <a:pPr lvl="1"/>
            <a:r>
              <a:rPr lang="ar-SA" sz="2400" dirty="0" smtClean="0"/>
              <a:t>إخفاء الاسم ووضع رقم بدلاً منه .</a:t>
            </a:r>
            <a:endParaRPr lang="en-US" sz="2400" dirty="0" smtClean="0"/>
          </a:p>
          <a:p>
            <a:pPr lvl="1"/>
            <a:r>
              <a:rPr lang="ar-SA" sz="2400" dirty="0" smtClean="0"/>
              <a:t>الالتزام بنموذج الإجابة</a:t>
            </a:r>
            <a:r>
              <a:rPr lang="ar-SA" sz="2400" dirty="0" smtClean="0"/>
              <a:t>.</a:t>
            </a:r>
          </a:p>
          <a:p>
            <a:pPr lvl="1">
              <a:buNone/>
            </a:pPr>
            <a:endParaRPr lang="ar-SA" sz="2400" dirty="0" smtClean="0"/>
          </a:p>
          <a:p>
            <a:pPr lvl="1"/>
            <a:endParaRPr lang="ar-SA" dirty="0" smtClean="0"/>
          </a:p>
          <a:p>
            <a:pPr lvl="1"/>
            <a:endParaRPr lang="en-US" dirty="0" smtClean="0"/>
          </a:p>
          <a:p>
            <a:endParaRPr lang="ar-SA" dirty="0" smtClean="0"/>
          </a:p>
          <a:p>
            <a:pPr>
              <a:buNone/>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normAutofit/>
          </a:bodyPr>
          <a:lstStyle/>
          <a:p>
            <a:pPr algn="ctr"/>
            <a:r>
              <a:rPr lang="ar-SA" sz="4400" dirty="0" smtClean="0">
                <a:solidFill>
                  <a:srgbClr val="C00000"/>
                </a:solidFill>
                <a:effectLst/>
                <a:latin typeface="Tahoma" pitchFamily="34" charset="0"/>
                <a:cs typeface="PT Bold Heading" pitchFamily="2" charset="-78"/>
              </a:rPr>
              <a:t>عيوبها</a:t>
            </a:r>
            <a:endParaRPr lang="ar-SA" dirty="0">
              <a:solidFill>
                <a:srgbClr val="C00000"/>
              </a:solidFill>
              <a:effectLst/>
            </a:endParaRPr>
          </a:p>
        </p:txBody>
      </p:sp>
      <p:sp>
        <p:nvSpPr>
          <p:cNvPr id="6" name="عنصر نائب للمحتوى 5"/>
          <p:cNvSpPr>
            <a:spLocks noGrp="1"/>
          </p:cNvSpPr>
          <p:nvPr>
            <p:ph idx="1"/>
          </p:nvPr>
        </p:nvSpPr>
        <p:spPr/>
        <p:txBody>
          <a:bodyPr>
            <a:normAutofit fontScale="77500" lnSpcReduction="20000"/>
          </a:bodyPr>
          <a:lstStyle/>
          <a:p>
            <a:r>
              <a:rPr lang="ar-SA" dirty="0" smtClean="0"/>
              <a:t>تتأثر بدرجة كبيرة بذاتية المعلم سواء في عملية صياغة الأسئلة أو تقدير الدرجات.</a:t>
            </a:r>
          </a:p>
          <a:p>
            <a:r>
              <a:rPr lang="ar-SA" dirty="0" smtClean="0"/>
              <a:t>تستغرق وقتاً طويلاً في إجرائها خصوصاً عندما يكون عدد الأسئلة المطروحة على كل طالب كثيرة وأعداد الطلاب في الصف كبيرة.</a:t>
            </a:r>
          </a:p>
          <a:p>
            <a:r>
              <a:rPr lang="ar-SA" dirty="0" smtClean="0"/>
              <a:t>إن عدم تدوين إجابات الطلاب وتسجيلها لا يتيح الفرصة للمعلم تحليلها والتعرف على نقاط القوة والضعف فيها.</a:t>
            </a:r>
          </a:p>
          <a:p>
            <a:r>
              <a:rPr lang="ar-SA" dirty="0" smtClean="0"/>
              <a:t>تتأثر ببعض العوامل النفسية للطالب مثل الخوف والارتباك والقلق من مواجهة المعلم وزملائه.</a:t>
            </a:r>
          </a:p>
          <a:p>
            <a:r>
              <a:rPr lang="ar-SA" dirty="0" smtClean="0"/>
              <a:t>اختلاف مستوى صعوبة سهولة وصعوبة الأسئلة من طالب لآخر.</a:t>
            </a:r>
          </a:p>
          <a:p>
            <a:r>
              <a:rPr lang="ar-SA" dirty="0" smtClean="0"/>
              <a:t>افتقارها لشمولية الأسئلة في تغطيه المحتوى</a:t>
            </a:r>
          </a:p>
          <a:p>
            <a:r>
              <a:rPr lang="ar-SA" dirty="0" smtClean="0"/>
              <a:t>لذلك يجب أن لا نعتمد عليها كوسيلة وحيدة للتقويم.</a:t>
            </a:r>
          </a:p>
          <a:p>
            <a:pPr>
              <a:buNone/>
            </a:pP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600" b="1" dirty="0" smtClean="0">
                <a:solidFill>
                  <a:srgbClr val="C00000"/>
                </a:solidFill>
              </a:rPr>
              <a:t>اختبارات الورقة والقلم</a:t>
            </a:r>
            <a:endParaRPr lang="ar-SA" sz="3600" b="1" dirty="0">
              <a:solidFill>
                <a:srgbClr val="C00000"/>
              </a:solidFill>
            </a:endParaRPr>
          </a:p>
        </p:txBody>
      </p:sp>
      <p:sp>
        <p:nvSpPr>
          <p:cNvPr id="3" name="عنصر نائب للمحتوى 2"/>
          <p:cNvSpPr>
            <a:spLocks noGrp="1"/>
          </p:cNvSpPr>
          <p:nvPr>
            <p:ph idx="1"/>
          </p:nvPr>
        </p:nvSpPr>
        <p:spPr/>
        <p:txBody>
          <a:bodyPr/>
          <a:lstStyle/>
          <a:p>
            <a:r>
              <a:rPr lang="ar-SA" sz="2400" dirty="0" smtClean="0"/>
              <a:t>هي تلك الاختبارات التي يستخدم فيها الطالب الورقة والقلم وتسمى أيضاً الاختبارات التحريرية.</a:t>
            </a:r>
          </a:p>
          <a:p>
            <a:endParaRPr lang="ar-SA" dirty="0"/>
          </a:p>
        </p:txBody>
      </p:sp>
      <p:graphicFrame>
        <p:nvGraphicFramePr>
          <p:cNvPr id="4" name="عنصر نائب للمحتوى 3"/>
          <p:cNvGraphicFramePr>
            <a:graphicFrameLocks/>
          </p:cNvGraphicFramePr>
          <p:nvPr/>
        </p:nvGraphicFramePr>
        <p:xfrm>
          <a:off x="785786" y="2143116"/>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600" b="1" dirty="0" smtClean="0">
                <a:solidFill>
                  <a:srgbClr val="C00000"/>
                </a:solidFill>
              </a:rPr>
              <a:t>الأسئلة الموضوعية:</a:t>
            </a:r>
            <a:r>
              <a:rPr lang="ar-SA" sz="3600" b="1" dirty="0" smtClean="0">
                <a:solidFill>
                  <a:srgbClr val="002060"/>
                </a:solidFill>
              </a:rPr>
              <a:t>أسئلة </a:t>
            </a:r>
            <a:r>
              <a:rPr lang="ar-SA" sz="3600" b="1" dirty="0" smtClean="0">
                <a:solidFill>
                  <a:srgbClr val="002060"/>
                </a:solidFill>
              </a:rPr>
              <a:t>الصواب والخطأ</a:t>
            </a:r>
            <a:endParaRPr lang="ar-SA" sz="3600" b="1" dirty="0">
              <a:solidFill>
                <a:srgbClr val="002060"/>
              </a:solidFill>
            </a:endParaRPr>
          </a:p>
        </p:txBody>
      </p:sp>
      <p:sp>
        <p:nvSpPr>
          <p:cNvPr id="3" name="عنصر نائب للمحتوى 2"/>
          <p:cNvSpPr>
            <a:spLocks noGrp="1"/>
          </p:cNvSpPr>
          <p:nvPr>
            <p:ph idx="1"/>
          </p:nvPr>
        </p:nvSpPr>
        <p:spPr/>
        <p:txBody>
          <a:bodyPr/>
          <a:lstStyle/>
          <a:p>
            <a:r>
              <a:rPr lang="ar-SA" sz="2400" dirty="0" smtClean="0">
                <a:latin typeface="Times New Roman" pitchFamily="18" charset="0"/>
                <a:cs typeface="Times New Roman" pitchFamily="18" charset="0"/>
              </a:rPr>
              <a:t>تتطلب من الطلاب أن يحددوا صحة أو خطأ هذه العبارات.</a:t>
            </a:r>
          </a:p>
          <a:p>
            <a:r>
              <a:rPr lang="ar-SA" sz="2400" dirty="0" smtClean="0">
                <a:latin typeface="Times New Roman" pitchFamily="18" charset="0"/>
                <a:cs typeface="Times New Roman" pitchFamily="18" charset="0"/>
              </a:rPr>
              <a:t> تعتبر أكثر الأسئلة انتشارا في المؤسسات التعليمية</a:t>
            </a:r>
            <a:r>
              <a:rPr lang="ar-SA" sz="2400" dirty="0" smtClean="0">
                <a:latin typeface="Times New Roman" pitchFamily="18" charset="0"/>
                <a:cs typeface="Times New Roman" pitchFamily="18" charset="0"/>
              </a:rPr>
              <a:t>.</a:t>
            </a:r>
          </a:p>
          <a:p>
            <a:pPr>
              <a:buNone/>
            </a:pPr>
            <a:endParaRPr lang="ar-SA" sz="2400" dirty="0" smtClean="0">
              <a:latin typeface="Times New Roman" pitchFamily="18" charset="0"/>
              <a:cs typeface="Times New Roman" pitchFamily="18" charset="0"/>
            </a:endParaRPr>
          </a:p>
          <a:p>
            <a:r>
              <a:rPr lang="ar-SA" sz="2400" dirty="0" smtClean="0">
                <a:latin typeface="Times New Roman" pitchFamily="18" charset="0"/>
                <a:cs typeface="Times New Roman" pitchFamily="18" charset="0"/>
              </a:rPr>
              <a:t> </a:t>
            </a:r>
            <a:r>
              <a:rPr lang="ar-SA" sz="2400" b="1" u="sng" dirty="0" smtClean="0">
                <a:solidFill>
                  <a:srgbClr val="002060"/>
                </a:solidFill>
                <a:latin typeface="Times New Roman" pitchFamily="18" charset="0"/>
                <a:cs typeface="Times New Roman" pitchFamily="18" charset="0"/>
              </a:rPr>
              <a:t>تتخذ صوراً </a:t>
            </a:r>
            <a:r>
              <a:rPr lang="ar-SA" sz="2400" b="1" u="sng" dirty="0" err="1" smtClean="0">
                <a:solidFill>
                  <a:srgbClr val="002060"/>
                </a:solidFill>
                <a:latin typeface="Times New Roman" pitchFamily="18" charset="0"/>
                <a:cs typeface="Times New Roman" pitchFamily="18" charset="0"/>
              </a:rPr>
              <a:t>و</a:t>
            </a:r>
            <a:r>
              <a:rPr lang="ar-SA" sz="2400" b="1" u="sng" dirty="0" smtClean="0">
                <a:solidFill>
                  <a:srgbClr val="002060"/>
                </a:solidFill>
                <a:latin typeface="Times New Roman" pitchFamily="18" charset="0"/>
                <a:cs typeface="Times New Roman" pitchFamily="18" charset="0"/>
              </a:rPr>
              <a:t> </a:t>
            </a:r>
            <a:r>
              <a:rPr lang="ar-SA" sz="2400" b="1" u="sng" dirty="0" err="1" smtClean="0">
                <a:solidFill>
                  <a:srgbClr val="002060"/>
                </a:solidFill>
                <a:latin typeface="Times New Roman" pitchFamily="18" charset="0"/>
                <a:cs typeface="Times New Roman" pitchFamily="18" charset="0"/>
              </a:rPr>
              <a:t>اشكالاً</a:t>
            </a:r>
            <a:r>
              <a:rPr lang="ar-SA" sz="2400" b="1" u="sng" dirty="0" smtClean="0">
                <a:solidFill>
                  <a:srgbClr val="002060"/>
                </a:solidFill>
                <a:latin typeface="Times New Roman" pitchFamily="18" charset="0"/>
                <a:cs typeface="Times New Roman" pitchFamily="18" charset="0"/>
              </a:rPr>
              <a:t> مختلفة:</a:t>
            </a:r>
          </a:p>
          <a:p>
            <a:pPr marL="514350" indent="-514350">
              <a:buFont typeface="+mj-cs"/>
              <a:buAutoNum type="arabic2Minus"/>
            </a:pPr>
            <a:r>
              <a:rPr lang="ar-SA" sz="2400" dirty="0" smtClean="0">
                <a:latin typeface="Times New Roman" pitchFamily="18" charset="0"/>
                <a:cs typeface="Times New Roman" pitchFamily="18" charset="0"/>
              </a:rPr>
              <a:t> صورة عامة: يطلب فيها من الطالب أن يحكم ويقرر فيما إذا كانت العبارات صحيحة أم خاطئة فقط.</a:t>
            </a:r>
          </a:p>
          <a:p>
            <a:pPr marL="514350" indent="-514350">
              <a:buFont typeface="+mj-cs"/>
              <a:buAutoNum type="arabic2Minus"/>
            </a:pPr>
            <a:r>
              <a:rPr lang="ar-SA" sz="2400" dirty="0" smtClean="0">
                <a:latin typeface="Times New Roman" pitchFamily="18" charset="0"/>
                <a:cs typeface="Times New Roman" pitchFamily="18" charset="0"/>
              </a:rPr>
              <a:t> صورة يطلب من الطالب أن يحكم ويقرر فيما إذا كانت العبارات صحيحة أم خاطئة فقط، مع تصحيح الخطأ.</a:t>
            </a:r>
          </a:p>
          <a:p>
            <a:pPr marL="514350" indent="-514350">
              <a:buNone/>
            </a:pPr>
            <a:endParaRPr lang="ar-SA" dirty="0" smtClean="0"/>
          </a:p>
          <a:p>
            <a:pPr marL="514350" indent="-514350">
              <a:buNone/>
            </a:pPr>
            <a:endParaRPr lang="ar-SA" dirty="0"/>
          </a:p>
        </p:txBody>
      </p:sp>
      <p:pic>
        <p:nvPicPr>
          <p:cNvPr id="4" name="صورة 3" descr="صح او خطأ.png"/>
          <p:cNvPicPr>
            <a:picLocks noChangeAspect="1"/>
          </p:cNvPicPr>
          <p:nvPr/>
        </p:nvPicPr>
        <p:blipFill>
          <a:blip r:embed="rId2"/>
          <a:stretch>
            <a:fillRect/>
          </a:stretch>
        </p:blipFill>
        <p:spPr>
          <a:xfrm>
            <a:off x="1643042" y="4714884"/>
            <a:ext cx="2466975" cy="184785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571480"/>
            <a:ext cx="7498080" cy="5676920"/>
          </a:xfrm>
        </p:spPr>
        <p:txBody>
          <a:bodyPr/>
          <a:lstStyle/>
          <a:p>
            <a:pPr marL="514350" indent="-514350">
              <a:buNone/>
            </a:pPr>
            <a:r>
              <a:rPr lang="ar-SA" sz="2800" b="1" dirty="0" smtClean="0">
                <a:solidFill>
                  <a:srgbClr val="C00000"/>
                </a:solidFill>
              </a:rPr>
              <a:t>إيجابياتها:</a:t>
            </a:r>
          </a:p>
          <a:p>
            <a:pPr marL="514350" indent="-514350">
              <a:buNone/>
            </a:pPr>
            <a:r>
              <a:rPr lang="ar-SA" sz="2400" dirty="0" smtClean="0"/>
              <a:t>1.تعتبر أسئلة الصواب الأسهل في إعدادها أكثر من أنواع الأسئلة الأخرى.</a:t>
            </a:r>
          </a:p>
          <a:p>
            <a:pPr marL="514350" indent="-514350">
              <a:buNone/>
            </a:pPr>
            <a:r>
              <a:rPr lang="ar-SA" sz="2400" dirty="0" smtClean="0"/>
              <a:t>2. تغطي مساحة كبيرة من موضوعات المقرر بوقت قليل.</a:t>
            </a:r>
          </a:p>
          <a:p>
            <a:pPr marL="514350" indent="-514350">
              <a:buNone/>
            </a:pPr>
            <a:r>
              <a:rPr lang="ar-SA" sz="2400" dirty="0" smtClean="0"/>
              <a:t>3. سهلة التصحيح.</a:t>
            </a:r>
          </a:p>
          <a:p>
            <a:pPr marL="514350" indent="-514350">
              <a:buNone/>
            </a:pPr>
            <a:r>
              <a:rPr lang="ar-SA" sz="2400" dirty="0" smtClean="0"/>
              <a:t>4.موضوعية التصحيح.</a:t>
            </a:r>
          </a:p>
          <a:p>
            <a:pPr marL="514350" indent="-514350">
              <a:buNone/>
            </a:pPr>
            <a:r>
              <a:rPr lang="ar-SA" sz="2400" dirty="0" smtClean="0"/>
              <a:t>5.البناء الجيد لهذا النوع من الأسئلة يؤدي إلى زيادة تحصيل الطلبة.</a:t>
            </a:r>
          </a:p>
          <a:p>
            <a:pPr marL="514350" indent="-514350">
              <a:buNone/>
            </a:pPr>
            <a:r>
              <a:rPr lang="ar-SA" sz="2800" b="1" dirty="0" smtClean="0">
                <a:solidFill>
                  <a:srgbClr val="C00000"/>
                </a:solidFill>
              </a:rPr>
              <a:t>سلبياتها:</a:t>
            </a:r>
          </a:p>
          <a:p>
            <a:pPr marL="514350" indent="-514350">
              <a:buFont typeface="+mj-lt"/>
              <a:buAutoNum type="arabicPeriod"/>
            </a:pPr>
            <a:r>
              <a:rPr lang="ar-SA" sz="2400" dirty="0" smtClean="0"/>
              <a:t>إمكانية التخمين في هذا النوع من الأسئلة عالية </a:t>
            </a:r>
            <a:r>
              <a:rPr lang="ar-SA" sz="2400" dirty="0" smtClean="0"/>
              <a:t>جداً تصل 50%</a:t>
            </a:r>
          </a:p>
          <a:p>
            <a:pPr marL="514350" indent="-514350">
              <a:buFont typeface="+mj-lt"/>
              <a:buAutoNum type="arabicPeriod"/>
            </a:pPr>
            <a:r>
              <a:rPr lang="ar-SA" sz="2400" dirty="0" smtClean="0"/>
              <a:t> </a:t>
            </a:r>
            <a:r>
              <a:rPr lang="ar-SA" sz="2400" dirty="0" smtClean="0"/>
              <a:t>انخفاض الثبات بسبب ارتفاع احتمالات التخمين والصدفة.</a:t>
            </a:r>
            <a:endParaRPr lang="ar-SA" sz="2400" dirty="0" smtClean="0"/>
          </a:p>
          <a:p>
            <a:pPr marL="514350" indent="-514350">
              <a:buFont typeface="+mj-lt"/>
              <a:buAutoNum type="arabicPeriod"/>
            </a:pPr>
            <a:r>
              <a:rPr lang="ar-SA" sz="2400" dirty="0" smtClean="0"/>
              <a:t> لا يشجع على التفكير في المستويات العليا.</a:t>
            </a:r>
          </a:p>
          <a:p>
            <a:pPr marL="514350" indent="-514350">
              <a:buFont typeface="+mj-lt"/>
              <a:buAutoNum type="arabicPeriod"/>
            </a:pPr>
            <a:r>
              <a:rPr lang="ar-SA" sz="2400" dirty="0" smtClean="0"/>
              <a:t> سوء صياغة العبارة قد يسبب في خلل في إجابة وتحصيل الطالب.</a:t>
            </a:r>
          </a:p>
          <a:p>
            <a:pPr marL="514350" indent="-514350">
              <a:buNone/>
            </a:pPr>
            <a:endParaRPr lang="ar-SA" sz="2800" b="1" dirty="0" smtClean="0">
              <a:solidFill>
                <a:srgbClr val="C00000"/>
              </a:solidFill>
            </a:endParaRPr>
          </a:p>
          <a:p>
            <a:pPr marL="514350" indent="-514350">
              <a:buNone/>
            </a:pPr>
            <a:endParaRPr lang="ar-SA" sz="2800" b="1" dirty="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solidFill>
                  <a:srgbClr val="7030A0"/>
                </a:solidFill>
              </a:rPr>
              <a:t>إرشادات لكتابة أسئلة الصواب والخطأ</a:t>
            </a:r>
            <a:endParaRPr lang="ar-SA" sz="3200" b="1" dirty="0">
              <a:solidFill>
                <a:srgbClr val="7030A0"/>
              </a:solidFill>
            </a:endParaRPr>
          </a:p>
        </p:txBody>
      </p:sp>
      <p:sp>
        <p:nvSpPr>
          <p:cNvPr id="3" name="عنصر نائب للمحتوى 2"/>
          <p:cNvSpPr>
            <a:spLocks noGrp="1"/>
          </p:cNvSpPr>
          <p:nvPr>
            <p:ph idx="1"/>
          </p:nvPr>
        </p:nvSpPr>
        <p:spPr/>
        <p:txBody>
          <a:bodyPr>
            <a:normAutofit/>
          </a:bodyPr>
          <a:lstStyle/>
          <a:p>
            <a:pPr>
              <a:buFont typeface="Wingdings" pitchFamily="2" charset="2"/>
              <a:buChar char="ü"/>
            </a:pPr>
            <a:r>
              <a:rPr lang="ar-SA" sz="2400" dirty="0" smtClean="0"/>
              <a:t> أن لا تحتمل العبارة </a:t>
            </a:r>
            <a:r>
              <a:rPr lang="ar-SA" sz="2400" dirty="0" err="1" smtClean="0"/>
              <a:t>الصح</a:t>
            </a:r>
            <a:r>
              <a:rPr lang="ar-SA" sz="2400" dirty="0" smtClean="0"/>
              <a:t> والخطأ في آن واحد.</a:t>
            </a:r>
          </a:p>
          <a:p>
            <a:pPr>
              <a:buFont typeface="Wingdings" pitchFamily="2" charset="2"/>
              <a:buChar char="ü"/>
            </a:pPr>
            <a:r>
              <a:rPr lang="ar-SA" sz="2400" dirty="0" smtClean="0"/>
              <a:t> أن يكون عدد </a:t>
            </a:r>
            <a:r>
              <a:rPr lang="ar-SA" sz="2400" dirty="0" smtClean="0"/>
              <a:t>الأسئلة </a:t>
            </a:r>
            <a:r>
              <a:rPr lang="ar-SA" sz="2400" dirty="0" smtClean="0"/>
              <a:t>كافياً وشاملا لمحتوى المادة.</a:t>
            </a:r>
          </a:p>
          <a:p>
            <a:pPr>
              <a:buFont typeface="Wingdings" pitchFamily="2" charset="2"/>
              <a:buChar char="ü"/>
            </a:pPr>
            <a:r>
              <a:rPr lang="ar-SA" sz="2400" dirty="0" smtClean="0"/>
              <a:t>الابتعاد عن الغموض في العبارات.</a:t>
            </a:r>
          </a:p>
          <a:p>
            <a:pPr>
              <a:buFont typeface="Wingdings" pitchFamily="2" charset="2"/>
              <a:buChar char="ü"/>
            </a:pPr>
            <a:r>
              <a:rPr lang="ar-SA" sz="2400" dirty="0" smtClean="0"/>
              <a:t>أن </a:t>
            </a:r>
            <a:r>
              <a:rPr lang="ar-SA" sz="2400" dirty="0" smtClean="0"/>
              <a:t>تشتمل كل عبارة على فكرة واحدة فقط.</a:t>
            </a:r>
          </a:p>
          <a:p>
            <a:pPr>
              <a:buFont typeface="Wingdings" pitchFamily="2" charset="2"/>
              <a:buChar char="ü"/>
            </a:pPr>
            <a:r>
              <a:rPr lang="ar-SA" sz="2400" dirty="0" smtClean="0"/>
              <a:t> الابتعاد عن كتابة العبارات بنمط معين ( صح-خطأ-صح-خطأ...)</a:t>
            </a:r>
          </a:p>
          <a:p>
            <a:pPr>
              <a:buFont typeface="Wingdings" pitchFamily="2" charset="2"/>
              <a:buChar char="ü"/>
            </a:pPr>
            <a:r>
              <a:rPr lang="ar-SA" sz="2400" dirty="0" smtClean="0"/>
              <a:t>الابتعاد عن الألفاظ الجازمة ( دائماً- على الإطلاق- جميع الحالات)</a:t>
            </a:r>
          </a:p>
          <a:p>
            <a:pPr>
              <a:buFont typeface="Wingdings" pitchFamily="2" charset="2"/>
              <a:buChar char="ü"/>
            </a:pPr>
            <a:r>
              <a:rPr lang="ar-SA" sz="2400" dirty="0" smtClean="0"/>
              <a:t>الابتعاد عن صيغة النفي في العبارات واستبدالها بالإثبات</a:t>
            </a:r>
            <a:r>
              <a:rPr lang="ar-SA" sz="2400" dirty="0" smtClean="0"/>
              <a:t>.</a:t>
            </a:r>
          </a:p>
          <a:p>
            <a:pPr>
              <a:buFont typeface="Wingdings" pitchFamily="2" charset="2"/>
              <a:buChar char="ü"/>
            </a:pPr>
            <a:r>
              <a:rPr lang="ar-SA" sz="2400" dirty="0" smtClean="0"/>
              <a:t> </a:t>
            </a:r>
            <a:r>
              <a:rPr lang="ar-SA" sz="2400" dirty="0" smtClean="0"/>
              <a:t>أن لا تؤخذ العبارة حرفياً كما هي بالكتاب حتى لا يتم تعويد الطالب على الحفظ الآلي.</a:t>
            </a:r>
            <a:endParaRPr lang="ar-SA"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ChangeArrowheads="1"/>
          </p:cNvSpPr>
          <p:nvPr/>
        </p:nvSpPr>
        <p:spPr bwMode="auto">
          <a:xfrm>
            <a:off x="2700338" y="763588"/>
            <a:ext cx="4176712" cy="649287"/>
          </a:xfrm>
          <a:prstGeom prst="rect">
            <a:avLst/>
          </a:prstGeom>
          <a:gradFill rotWithShape="1">
            <a:gsLst>
              <a:gs pos="0">
                <a:srgbClr val="EC0808"/>
              </a:gs>
              <a:gs pos="100000">
                <a:srgbClr val="6D0404"/>
              </a:gs>
            </a:gsLst>
            <a:lin ang="5400000" scaled="1"/>
          </a:gradFill>
          <a:ln w="9525">
            <a:solidFill>
              <a:schemeClr val="accent2"/>
            </a:solidFill>
            <a:miter lim="800000"/>
            <a:headEnd/>
            <a:tailEnd/>
          </a:ln>
        </p:spPr>
        <p:txBody>
          <a:bodyPr wrap="none" anchor="ctr"/>
          <a:lstStyle/>
          <a:p>
            <a:pPr algn="ctr"/>
            <a:r>
              <a:rPr lang="ar-SA">
                <a:solidFill>
                  <a:srgbClr val="EC0808"/>
                </a:solidFill>
              </a:rPr>
              <a:t> </a:t>
            </a:r>
            <a:r>
              <a:rPr lang="ar-SA" sz="3600">
                <a:solidFill>
                  <a:schemeClr val="bg1"/>
                </a:solidFill>
                <a:cs typeface="AL-Mohanad Bold" pitchFamily="2" charset="-78"/>
              </a:rPr>
              <a:t>أسئلة الاختيار من متعدد</a:t>
            </a:r>
            <a:endParaRPr lang="en-US" sz="3600">
              <a:solidFill>
                <a:schemeClr val="bg1"/>
              </a:solidFill>
              <a:cs typeface="AL-Mohanad Bold" pitchFamily="2" charset="-78"/>
            </a:endParaRPr>
          </a:p>
        </p:txBody>
      </p:sp>
      <p:sp>
        <p:nvSpPr>
          <p:cNvPr id="44037" name="Oval 5"/>
          <p:cNvSpPr>
            <a:spLocks noChangeArrowheads="1"/>
          </p:cNvSpPr>
          <p:nvPr/>
        </p:nvSpPr>
        <p:spPr bwMode="auto">
          <a:xfrm>
            <a:off x="1619250" y="2852738"/>
            <a:ext cx="6337300" cy="792162"/>
          </a:xfrm>
          <a:prstGeom prst="ellipse">
            <a:avLst/>
          </a:prstGeom>
          <a:noFill/>
          <a:ln w="9525">
            <a:solidFill>
              <a:srgbClr val="FFDA3F"/>
            </a:solidFill>
            <a:round/>
            <a:headEnd/>
            <a:tailEnd/>
          </a:ln>
        </p:spPr>
        <p:txBody>
          <a:bodyPr wrap="none" anchor="ctr"/>
          <a:lstStyle/>
          <a:p>
            <a:pPr algn="ctr"/>
            <a:r>
              <a:rPr lang="ar-SA" sz="2800" dirty="0">
                <a:solidFill>
                  <a:srgbClr val="0070C0"/>
                </a:solidFill>
                <a:cs typeface="AL-Mohanad Bold" pitchFamily="2" charset="-78"/>
              </a:rPr>
              <a:t>السؤال فيها يسمى : الجذر </a:t>
            </a:r>
            <a:r>
              <a:rPr lang="ar-SA" sz="2800" dirty="0" err="1">
                <a:solidFill>
                  <a:srgbClr val="0070C0"/>
                </a:solidFill>
                <a:cs typeface="AL-Mohanad Bold" pitchFamily="2" charset="-78"/>
              </a:rPr>
              <a:t>او</a:t>
            </a:r>
            <a:r>
              <a:rPr lang="ar-SA" sz="2800" dirty="0">
                <a:solidFill>
                  <a:srgbClr val="0070C0"/>
                </a:solidFill>
                <a:cs typeface="AL-Mohanad Bold" pitchFamily="2" charset="-78"/>
              </a:rPr>
              <a:t> الجذع أو المتن</a:t>
            </a:r>
            <a:r>
              <a:rPr lang="ar-SA" sz="2800" b="1" dirty="0">
                <a:solidFill>
                  <a:srgbClr val="0070C0"/>
                </a:solidFill>
              </a:rPr>
              <a:t> </a:t>
            </a:r>
            <a:endParaRPr lang="en-US" sz="2800" dirty="0">
              <a:solidFill>
                <a:srgbClr val="0070C0"/>
              </a:solidFill>
            </a:endParaRPr>
          </a:p>
        </p:txBody>
      </p:sp>
      <p:sp>
        <p:nvSpPr>
          <p:cNvPr id="44038" name="Oval 6"/>
          <p:cNvSpPr>
            <a:spLocks noChangeArrowheads="1"/>
          </p:cNvSpPr>
          <p:nvPr/>
        </p:nvSpPr>
        <p:spPr bwMode="auto">
          <a:xfrm>
            <a:off x="1547813" y="3860800"/>
            <a:ext cx="6337300" cy="792163"/>
          </a:xfrm>
          <a:prstGeom prst="ellipse">
            <a:avLst/>
          </a:prstGeom>
          <a:noFill/>
          <a:ln w="9525">
            <a:solidFill>
              <a:srgbClr val="FFDA3F"/>
            </a:solidFill>
            <a:round/>
            <a:headEnd/>
            <a:tailEnd/>
          </a:ln>
        </p:spPr>
        <p:txBody>
          <a:bodyPr wrap="none" anchor="ctr"/>
          <a:lstStyle/>
          <a:p>
            <a:pPr algn="ctr"/>
            <a:r>
              <a:rPr lang="ar-SA" sz="3200" dirty="0" smtClean="0">
                <a:solidFill>
                  <a:srgbClr val="0070C0"/>
                </a:solidFill>
                <a:cs typeface="AL-Mohanad Bold" pitchFamily="2" charset="-78"/>
              </a:rPr>
              <a:t>الإجابات </a:t>
            </a:r>
            <a:r>
              <a:rPr lang="ar-SA" sz="3200" dirty="0">
                <a:solidFill>
                  <a:srgbClr val="0070C0"/>
                </a:solidFill>
                <a:cs typeface="AL-Mohanad Bold" pitchFamily="2" charset="-78"/>
              </a:rPr>
              <a:t>الممكنة تسمى  : الخيارات أو البدائل</a:t>
            </a:r>
            <a:r>
              <a:rPr lang="ar-SA" sz="3200" dirty="0">
                <a:solidFill>
                  <a:srgbClr val="0070C0"/>
                </a:solidFill>
              </a:rPr>
              <a:t> </a:t>
            </a:r>
            <a:endParaRPr lang="en-US" sz="3200" dirty="0">
              <a:solidFill>
                <a:srgbClr val="0070C0"/>
              </a:solidFill>
            </a:endParaRPr>
          </a:p>
        </p:txBody>
      </p:sp>
      <p:pic>
        <p:nvPicPr>
          <p:cNvPr id="7" name="صورة 6" descr="اختيار.png"/>
          <p:cNvPicPr>
            <a:picLocks noChangeAspect="1"/>
          </p:cNvPicPr>
          <p:nvPr/>
        </p:nvPicPr>
        <p:blipFill>
          <a:blip r:embed="rId2"/>
          <a:stretch>
            <a:fillRect/>
          </a:stretch>
        </p:blipFill>
        <p:spPr>
          <a:xfrm>
            <a:off x="2214546" y="5072074"/>
            <a:ext cx="5214974" cy="13716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4035"/>
                                        </p:tgtEl>
                                        <p:attrNameLst>
                                          <p:attrName>style.visibility</p:attrName>
                                        </p:attrNameLst>
                                      </p:cBhvr>
                                      <p:to>
                                        <p:strVal val="visible"/>
                                      </p:to>
                                    </p:set>
                                    <p:animEffect transition="in" filter="circle(in)">
                                      <p:cBhvr>
                                        <p:cTn id="7" dur="2000"/>
                                        <p:tgtEl>
                                          <p:spTgt spid="4403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iterate type="lt">
                                    <p:tmPct val="5000"/>
                                  </p:iterate>
                                  <p:childTnLst>
                                    <p:set>
                                      <p:cBhvr>
                                        <p:cTn id="11" dur="1" fill="hold">
                                          <p:stCondLst>
                                            <p:cond delay="0"/>
                                          </p:stCondLst>
                                        </p:cTn>
                                        <p:tgtEl>
                                          <p:spTgt spid="44037"/>
                                        </p:tgtEl>
                                        <p:attrNameLst>
                                          <p:attrName>style.visibility</p:attrName>
                                        </p:attrNameLst>
                                      </p:cBhvr>
                                      <p:to>
                                        <p:strVal val="visible"/>
                                      </p:to>
                                    </p:set>
                                    <p:anim calcmode="lin" valueType="num">
                                      <p:cBhvr>
                                        <p:cTn id="12" dur="1000" fill="hold"/>
                                        <p:tgtEl>
                                          <p:spTgt spid="44037"/>
                                        </p:tgtEl>
                                        <p:attrNameLst>
                                          <p:attrName>ppt_w</p:attrName>
                                        </p:attrNameLst>
                                      </p:cBhvr>
                                      <p:tavLst>
                                        <p:tav tm="0">
                                          <p:val>
                                            <p:fltVal val="0"/>
                                          </p:val>
                                        </p:tav>
                                        <p:tav tm="100000">
                                          <p:val>
                                            <p:strVal val="#ppt_w"/>
                                          </p:val>
                                        </p:tav>
                                      </p:tavLst>
                                    </p:anim>
                                    <p:anim calcmode="lin" valueType="num">
                                      <p:cBhvr>
                                        <p:cTn id="13" dur="1000" fill="hold"/>
                                        <p:tgtEl>
                                          <p:spTgt spid="44037"/>
                                        </p:tgtEl>
                                        <p:attrNameLst>
                                          <p:attrName>ppt_h</p:attrName>
                                        </p:attrNameLst>
                                      </p:cBhvr>
                                      <p:tavLst>
                                        <p:tav tm="0">
                                          <p:val>
                                            <p:fltVal val="0"/>
                                          </p:val>
                                        </p:tav>
                                        <p:tav tm="100000">
                                          <p:val>
                                            <p:strVal val="#ppt_h"/>
                                          </p:val>
                                        </p:tav>
                                      </p:tavLst>
                                    </p:anim>
                                    <p:anim calcmode="lin" valueType="num">
                                      <p:cBhvr>
                                        <p:cTn id="14" dur="1000" fill="hold"/>
                                        <p:tgtEl>
                                          <p:spTgt spid="44037"/>
                                        </p:tgtEl>
                                        <p:attrNameLst>
                                          <p:attrName>style.rotation</p:attrName>
                                        </p:attrNameLst>
                                      </p:cBhvr>
                                      <p:tavLst>
                                        <p:tav tm="0">
                                          <p:val>
                                            <p:fltVal val="90"/>
                                          </p:val>
                                        </p:tav>
                                        <p:tav tm="100000">
                                          <p:val>
                                            <p:fltVal val="0"/>
                                          </p:val>
                                        </p:tav>
                                      </p:tavLst>
                                    </p:anim>
                                    <p:animEffect transition="in" filter="fade">
                                      <p:cBhvr>
                                        <p:cTn id="15" dur="1000"/>
                                        <p:tgtEl>
                                          <p:spTgt spid="44037"/>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iterate type="lt">
                                    <p:tmPct val="5000"/>
                                  </p:iterate>
                                  <p:childTnLst>
                                    <p:set>
                                      <p:cBhvr>
                                        <p:cTn id="19" dur="1" fill="hold">
                                          <p:stCondLst>
                                            <p:cond delay="0"/>
                                          </p:stCondLst>
                                        </p:cTn>
                                        <p:tgtEl>
                                          <p:spTgt spid="44038"/>
                                        </p:tgtEl>
                                        <p:attrNameLst>
                                          <p:attrName>style.visibility</p:attrName>
                                        </p:attrNameLst>
                                      </p:cBhvr>
                                      <p:to>
                                        <p:strVal val="visible"/>
                                      </p:to>
                                    </p:set>
                                    <p:anim calcmode="lin" valueType="num">
                                      <p:cBhvr>
                                        <p:cTn id="20" dur="1000" fill="hold"/>
                                        <p:tgtEl>
                                          <p:spTgt spid="44038"/>
                                        </p:tgtEl>
                                        <p:attrNameLst>
                                          <p:attrName>ppt_w</p:attrName>
                                        </p:attrNameLst>
                                      </p:cBhvr>
                                      <p:tavLst>
                                        <p:tav tm="0">
                                          <p:val>
                                            <p:fltVal val="0"/>
                                          </p:val>
                                        </p:tav>
                                        <p:tav tm="100000">
                                          <p:val>
                                            <p:strVal val="#ppt_w"/>
                                          </p:val>
                                        </p:tav>
                                      </p:tavLst>
                                    </p:anim>
                                    <p:anim calcmode="lin" valueType="num">
                                      <p:cBhvr>
                                        <p:cTn id="21" dur="1000" fill="hold"/>
                                        <p:tgtEl>
                                          <p:spTgt spid="44038"/>
                                        </p:tgtEl>
                                        <p:attrNameLst>
                                          <p:attrName>ppt_h</p:attrName>
                                        </p:attrNameLst>
                                      </p:cBhvr>
                                      <p:tavLst>
                                        <p:tav tm="0">
                                          <p:val>
                                            <p:fltVal val="0"/>
                                          </p:val>
                                        </p:tav>
                                        <p:tav tm="100000">
                                          <p:val>
                                            <p:strVal val="#ppt_h"/>
                                          </p:val>
                                        </p:tav>
                                      </p:tavLst>
                                    </p:anim>
                                    <p:anim calcmode="lin" valueType="num">
                                      <p:cBhvr>
                                        <p:cTn id="22" dur="1000" fill="hold"/>
                                        <p:tgtEl>
                                          <p:spTgt spid="44038"/>
                                        </p:tgtEl>
                                        <p:attrNameLst>
                                          <p:attrName>style.rotation</p:attrName>
                                        </p:attrNameLst>
                                      </p:cBhvr>
                                      <p:tavLst>
                                        <p:tav tm="0">
                                          <p:val>
                                            <p:fltVal val="90"/>
                                          </p:val>
                                        </p:tav>
                                        <p:tav tm="100000">
                                          <p:val>
                                            <p:fltVal val="0"/>
                                          </p:val>
                                        </p:tav>
                                      </p:tavLst>
                                    </p:anim>
                                    <p:animEffect transition="in" filter="fade">
                                      <p:cBhvr>
                                        <p:cTn id="23" dur="1000"/>
                                        <p:tgtEl>
                                          <p:spTgt spid="44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animBg="1"/>
      <p:bldP spid="44037" grpId="0" animBg="1"/>
      <p:bldP spid="44038"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837</TotalTime>
  <Words>2512</Words>
  <Application>Microsoft Office PowerPoint</Application>
  <PresentationFormat>عرض على الشاشة (3:4)‏</PresentationFormat>
  <Paragraphs>293</Paragraphs>
  <Slides>33</Slides>
  <Notes>7</Notes>
  <HiddenSlides>0</HiddenSlides>
  <MMClips>0</MMClips>
  <ScaleCrop>false</ScaleCrop>
  <HeadingPairs>
    <vt:vector size="4" baseType="variant">
      <vt:variant>
        <vt:lpstr>سمة</vt:lpstr>
      </vt:variant>
      <vt:variant>
        <vt:i4>1</vt:i4>
      </vt:variant>
      <vt:variant>
        <vt:lpstr>عناوين الشرائح</vt:lpstr>
      </vt:variant>
      <vt:variant>
        <vt:i4>33</vt:i4>
      </vt:variant>
    </vt:vector>
  </HeadingPairs>
  <TitlesOfParts>
    <vt:vector size="34" baseType="lpstr">
      <vt:lpstr>انقلاب</vt:lpstr>
      <vt:lpstr>تقويم نواتج التعلم المعرفية  أنواع الأسئلة  إيجابياتها وسلبياتها إرشادات لإعداد أسئلة نموذجية</vt:lpstr>
      <vt:lpstr>الشريحة 2</vt:lpstr>
      <vt:lpstr>الشريحة 3</vt:lpstr>
      <vt:lpstr>عيوبها</vt:lpstr>
      <vt:lpstr>اختبارات الورقة والقلم</vt:lpstr>
      <vt:lpstr>الأسئلة الموضوعية:أسئلة الصواب والخطأ</vt:lpstr>
      <vt:lpstr>الشريحة 7</vt:lpstr>
      <vt:lpstr>إرشادات لكتابة أسئلة الصواب والخطأ</vt:lpstr>
      <vt:lpstr>الشريحة 9</vt:lpstr>
      <vt:lpstr>الشريحة 10</vt:lpstr>
      <vt:lpstr>إرشادات لإعداد أسئلة الاختيار من متعدد</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المطابقة (المزاوجة)</vt:lpstr>
      <vt:lpstr>الشريحة 23</vt:lpstr>
      <vt:lpstr>إرشادات لإعداد أسئلة المطابقة</vt:lpstr>
      <vt:lpstr>الأسئلة المقالية :أسئلة التكميل</vt:lpstr>
      <vt:lpstr>أسئلة التكميل</vt:lpstr>
      <vt:lpstr>الشريحة 27</vt:lpstr>
      <vt:lpstr>ارشادات لكتابة فقرات التكميل</vt:lpstr>
      <vt:lpstr>الأسئلة المقالية</vt:lpstr>
      <vt:lpstr>الأسئلة المقالية</vt:lpstr>
      <vt:lpstr>الشريحة 31</vt:lpstr>
      <vt:lpstr>الشريحة 32</vt:lpstr>
      <vt:lpstr>ارشادات لصياغة الأسئلة المقالية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مرحبا</cp:lastModifiedBy>
  <cp:revision>82</cp:revision>
  <dcterms:created xsi:type="dcterms:W3CDTF">2014-02-21T12:17:39Z</dcterms:created>
  <dcterms:modified xsi:type="dcterms:W3CDTF">2016-03-01T19:37:00Z</dcterms:modified>
</cp:coreProperties>
</file>