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4"/>
  </p:sldMasterIdLst>
  <p:sldIdLst>
    <p:sldId id="256" r:id="rId5"/>
    <p:sldId id="273" r:id="rId6"/>
    <p:sldId id="301" r:id="rId7"/>
    <p:sldId id="311" r:id="rId8"/>
    <p:sldId id="310" r:id="rId9"/>
    <p:sldId id="303" r:id="rId10"/>
    <p:sldId id="312" r:id="rId11"/>
    <p:sldId id="313" r:id="rId12"/>
    <p:sldId id="314" r:id="rId13"/>
    <p:sldId id="315" r:id="rId14"/>
    <p:sldId id="316" r:id="rId15"/>
    <p:sldId id="317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13/07/40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13/07/40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13/07/40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13/07/40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13/07/40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13/07/40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13/07/40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13/07/40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13/07/40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13/07/40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13/07/40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13/07/40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spcBef>
                <a:spcPct val="0"/>
              </a:spcBef>
            </a:pPr>
            <a:endParaRPr lang="ar-SA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1403648" y="414908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ar-SA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91680" y="620688"/>
            <a:ext cx="6120680" cy="144016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معالجة الكلمات والنسخ </a:t>
            </a:r>
            <a:br>
              <a:rPr kumimoji="0" lang="ar-SA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برنامج السكرتارية الطبية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763688" y="3789040"/>
            <a:ext cx="5976664" cy="1415772"/>
          </a:xfrm>
          <a:prstGeom prst="rect">
            <a:avLst/>
          </a:prstGeom>
        </p:spPr>
        <p:txBody>
          <a:bodyPr anchor="b">
            <a:normAutofit fontScale="47500" lnSpcReduction="20000"/>
          </a:bodyPr>
          <a:lstStyle/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الخامسة </a:t>
            </a:r>
          </a:p>
          <a:p>
            <a:pPr algn="ctr">
              <a:spcBef>
                <a:spcPct val="0"/>
              </a:spcBef>
            </a:pP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مقدمه ودراسة للوحة المفاتيح باللغة الإنجليزية </a:t>
            </a:r>
            <a: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التدريب على حروف الصف فوق صف الارتكاز</a:t>
            </a:r>
          </a:p>
          <a:p>
            <a:pPr algn="ctr">
              <a:spcBef>
                <a:spcPct val="0"/>
              </a:spcBef>
            </a:pP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(الصف الثالث</a:t>
            </a:r>
            <a:r>
              <a:rPr lang="ar-SA" sz="44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</a:t>
            </a:r>
            <a:r>
              <a:rPr lang="ar-SA" sz="2800" b="1" dirty="0" smtClean="0">
                <a:effectLst/>
              </a:rPr>
              <a:t>اسفل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980728"/>
            <a:ext cx="7498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اليمنى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علامة (</a:t>
            </a:r>
            <a:r>
              <a:rPr lang="en-US" sz="2400" b="1" dirty="0" smtClean="0"/>
              <a:t>/ </a:t>
            </a:r>
            <a:r>
              <a:rPr lang="ar-SA" sz="2400" b="1" dirty="0" smtClean="0"/>
              <a:t>): </a:t>
            </a:r>
            <a:r>
              <a:rPr lang="ar-SA" sz="2400" b="1" dirty="0"/>
              <a:t>متخصص به </a:t>
            </a:r>
            <a:r>
              <a:rPr lang="ar-SA" sz="2400" b="1" dirty="0">
                <a:solidFill>
                  <a:srgbClr val="FF0000"/>
                </a:solidFill>
              </a:rPr>
              <a:t>إصبع الخنصر الأيمن</a:t>
            </a:r>
            <a:r>
              <a:rPr lang="ar-SA" sz="2400" b="1" dirty="0"/>
              <a:t> </a:t>
            </a:r>
            <a:endParaRPr lang="ar-SA" sz="2400" dirty="0" smtClean="0"/>
          </a:p>
          <a:p>
            <a:pPr marL="731520" lvl="1" indent="-457200"/>
            <a:r>
              <a:rPr lang="ar-SA" sz="2400" b="1" dirty="0" smtClean="0"/>
              <a:t>علامة</a:t>
            </a:r>
            <a:r>
              <a:rPr lang="ar-SA" sz="2400" b="1" dirty="0" err="1" smtClean="0"/>
              <a:t>(</a:t>
            </a:r>
            <a:r>
              <a:rPr lang="en-US" sz="2400" b="1" dirty="0" smtClean="0"/>
              <a:t>. 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البنصر الأيمن </a:t>
            </a:r>
            <a:endParaRPr lang="ar-SA" sz="24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2400" b="1" dirty="0" smtClean="0"/>
              <a:t>علامة</a:t>
            </a:r>
            <a:r>
              <a:rPr lang="ar-SA" sz="2400" b="1" dirty="0" err="1" smtClean="0"/>
              <a:t>(</a:t>
            </a:r>
            <a:r>
              <a:rPr lang="ar-SA" sz="2400" b="1" dirty="0" smtClean="0"/>
              <a:t> </a:t>
            </a:r>
            <a:r>
              <a:rPr lang="en-US" sz="2400" b="1" dirty="0" smtClean="0"/>
              <a:t>,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) </a:t>
            </a:r>
            <a:r>
              <a:rPr lang="ar-SA" sz="2400" b="1" dirty="0" smtClean="0"/>
              <a:t>: </a:t>
            </a:r>
            <a:r>
              <a:rPr lang="ar-SA" sz="2400" b="1" dirty="0"/>
              <a:t>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الوسطى </a:t>
            </a:r>
            <a:r>
              <a:rPr lang="ar-SA" sz="2400" b="1" dirty="0" smtClean="0">
                <a:solidFill>
                  <a:srgbClr val="FF0000"/>
                </a:solidFill>
              </a:rPr>
              <a:t>الأيمن</a:t>
            </a:r>
          </a:p>
          <a:p>
            <a:pPr marL="731520" lvl="1" indent="-457200"/>
            <a:r>
              <a:rPr lang="ar-SA" sz="2400" b="1" dirty="0" err="1" smtClean="0"/>
              <a:t>حرف (</a:t>
            </a:r>
            <a:r>
              <a:rPr lang="ar-SA" sz="2400" b="1" dirty="0" smtClean="0"/>
              <a:t> </a:t>
            </a:r>
            <a:r>
              <a:rPr lang="en-US" sz="2400" b="1" dirty="0" smtClean="0"/>
              <a:t> m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السبابة الأيمن </a:t>
            </a:r>
            <a:endParaRPr lang="ar-SA" sz="24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2400" b="1" dirty="0" err="1" smtClean="0"/>
              <a:t>حرف (</a:t>
            </a:r>
            <a:r>
              <a:rPr lang="en-US" sz="2400" b="1" dirty="0" smtClean="0"/>
              <a:t> n 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السبابة الأيمن </a:t>
            </a:r>
            <a:r>
              <a:rPr lang="ar-SA" sz="2400" b="1" dirty="0"/>
              <a:t>أيضاً 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حرف (</a:t>
            </a:r>
            <a:r>
              <a:rPr lang="en-US" sz="2400" b="1" dirty="0" smtClean="0"/>
              <a:t>b 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) </a:t>
            </a:r>
            <a:r>
              <a:rPr lang="ar-SA" sz="2400" b="1" dirty="0"/>
              <a:t>: وهنا لكم الخيار إما أن تضغطوا بإصبع السبابة الأيمن ،أو ا</a:t>
            </a:r>
            <a:r>
              <a:rPr lang="ar-SA" sz="2400" b="1" dirty="0">
                <a:solidFill>
                  <a:srgbClr val="FF0000"/>
                </a:solidFill>
              </a:rPr>
              <a:t>صبع السبابة الأيسر </a:t>
            </a:r>
            <a:r>
              <a:rPr lang="ar-SA" sz="2400" b="1" dirty="0"/>
              <a:t>لأنه يقع في نصف المسافة بينهما ، ولكن </a:t>
            </a:r>
            <a:r>
              <a:rPr lang="ar-SA" sz="2400" b="1" dirty="0" smtClean="0"/>
              <a:t>يفضل أن استخدام </a:t>
            </a:r>
            <a:r>
              <a:rPr lang="ar-SA" sz="2400" b="1" dirty="0" smtClean="0">
                <a:solidFill>
                  <a:srgbClr val="FF0000"/>
                </a:solidFill>
              </a:rPr>
              <a:t>اصبع </a:t>
            </a:r>
            <a:r>
              <a:rPr lang="ar-SA" sz="2400" b="1" dirty="0">
                <a:solidFill>
                  <a:srgbClr val="FF0000"/>
                </a:solidFill>
              </a:rPr>
              <a:t>السبابة الأيمن </a:t>
            </a:r>
            <a:r>
              <a:rPr lang="ar-SA" sz="2400" b="1" dirty="0" smtClean="0"/>
              <a:t>عليه.</a:t>
            </a:r>
            <a:endParaRPr lang="ar-SA" sz="2400" dirty="0" smtClean="0"/>
          </a:p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اليسرى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حرف (</a:t>
            </a:r>
            <a:r>
              <a:rPr lang="ar-SA" sz="2400" b="1" dirty="0" smtClean="0"/>
              <a:t> </a:t>
            </a:r>
            <a:r>
              <a:rPr lang="en-US" sz="2400" b="1" dirty="0" smtClean="0"/>
              <a:t> v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إصبع السبابة الأيسر</a:t>
            </a:r>
            <a:r>
              <a:rPr lang="ar-SA" sz="2400" b="1" dirty="0"/>
              <a:t> 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حرف (</a:t>
            </a:r>
            <a:r>
              <a:rPr lang="en-US" sz="2400" b="1" dirty="0" smtClean="0"/>
              <a:t>c 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الوسطى الأيسر</a:t>
            </a:r>
            <a:r>
              <a:rPr lang="ar-SA" sz="2400" b="1" dirty="0"/>
              <a:t> 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حرف (</a:t>
            </a:r>
            <a:r>
              <a:rPr lang="en-US" sz="2400" b="1" dirty="0" smtClean="0"/>
              <a:t>x 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البنصر الأيمن</a:t>
            </a:r>
            <a:r>
              <a:rPr lang="ar-SA" sz="2400" b="1" dirty="0"/>
              <a:t> 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حرف (</a:t>
            </a:r>
            <a:r>
              <a:rPr lang="en-US" sz="2400" b="1" dirty="0" smtClean="0"/>
              <a:t>z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الخنصر الأيسر 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/>
            </a:r>
            <a:br>
              <a:rPr lang="ar-SA" sz="2400" b="1" dirty="0"/>
            </a:b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8484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عندما نريد كتابة أي حرف من الحروف السابقة ننزل الأصبع المخصص للحرف للأسفل ونضغط عليه مرة واحدة بخفة ثم نعود بالإصبع إلى صف </a:t>
            </a:r>
            <a:r>
              <a:rPr lang="ar-SA" sz="4400" b="1" dirty="0" err="1">
                <a:solidFill>
                  <a:srgbClr val="FF0000"/>
                </a:solidFill>
              </a:rPr>
              <a:t>الإرتكاز</a:t>
            </a:r>
            <a:r>
              <a:rPr lang="ar-SA" sz="4400" b="1" dirty="0">
                <a:solidFill>
                  <a:srgbClr val="FF0000"/>
                </a:solidFill>
              </a:rPr>
              <a:t> دون تحريك باقي </a:t>
            </a:r>
            <a:r>
              <a:rPr lang="ar-SA" sz="4400" b="1" dirty="0" smtClean="0">
                <a:solidFill>
                  <a:srgbClr val="FF0000"/>
                </a:solidFill>
              </a:rPr>
              <a:t>الأصابع .</a:t>
            </a:r>
            <a:r>
              <a:rPr lang="ar-SA" sz="4400" b="1" dirty="0">
                <a:solidFill>
                  <a:srgbClr val="FF0000"/>
                </a:solidFill>
              </a:rPr>
              <a:t/>
            </a:r>
            <a:br>
              <a:rPr lang="ar-SA" sz="4400" b="1" dirty="0">
                <a:solidFill>
                  <a:srgbClr val="FF0000"/>
                </a:solidFill>
              </a:rPr>
            </a:br>
            <a:r>
              <a:rPr lang="ar-SA" sz="4400" b="1" dirty="0">
                <a:solidFill>
                  <a:srgbClr val="FF0000"/>
                </a:solidFill>
              </a:rPr>
              <a:t/>
            </a:r>
            <a:br>
              <a:rPr lang="ar-SA" sz="4400" b="1" dirty="0">
                <a:solidFill>
                  <a:srgbClr val="FF0000"/>
                </a:solidFill>
              </a:rPr>
            </a:br>
            <a:endParaRPr lang="ar-SA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6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كيف </a:t>
            </a:r>
            <a:r>
              <a:rPr lang="ar-SA" b="1" dirty="0" err="1" smtClean="0">
                <a:effectLst/>
              </a:rPr>
              <a:t>نكتب (</a:t>
            </a:r>
            <a:r>
              <a:rPr lang="en-US" b="1" dirty="0" smtClean="0">
                <a:effectLst/>
              </a:rPr>
              <a:t>&lt;,&gt;,?</a:t>
            </a:r>
            <a:r>
              <a:rPr lang="ar-SA" b="1" dirty="0">
                <a:effectLst/>
              </a:rPr>
              <a:t> </a:t>
            </a:r>
            <a:r>
              <a:rPr lang="ar-SA" b="1" dirty="0" smtClean="0">
                <a:effectLst/>
              </a:rPr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8933688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 err="1"/>
              <a:t>علامة </a:t>
            </a:r>
            <a:r>
              <a:rPr lang="ar-SA" sz="2200" b="1" u="sng" dirty="0" err="1" smtClean="0"/>
              <a:t>(</a:t>
            </a:r>
            <a:r>
              <a:rPr lang="en-US" sz="2200" b="1" u="sng" dirty="0" smtClean="0"/>
              <a:t>?</a:t>
            </a:r>
            <a:r>
              <a:rPr lang="ar-SA" sz="2200" b="1" u="sng" dirty="0" err="1" smtClean="0"/>
              <a:t>) </a:t>
            </a:r>
            <a:r>
              <a:rPr lang="ar-SA" sz="2200" b="1" dirty="0" smtClean="0"/>
              <a:t>:نضغط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</a:t>
            </a:r>
            <a:r>
              <a:rPr lang="ar-SA" sz="2200" b="1" dirty="0"/>
              <a:t> </a:t>
            </a:r>
            <a:r>
              <a:rPr lang="ar-SA" sz="2200" b="1" dirty="0" smtClean="0"/>
              <a:t>على مفتاح الذي يحوي علامتي  </a:t>
            </a:r>
            <a:r>
              <a:rPr lang="en-US" sz="2200" b="1" dirty="0" smtClean="0"/>
              <a:t>/</a:t>
            </a:r>
            <a:r>
              <a:rPr lang="ar-SA" sz="2200" b="1" dirty="0" smtClean="0"/>
              <a:t> و </a:t>
            </a:r>
            <a:r>
              <a:rPr lang="en-US" sz="2200" b="1" dirty="0" smtClean="0"/>
              <a:t>?</a:t>
            </a:r>
            <a:r>
              <a:rPr lang="ar-SA" sz="2200" b="1" dirty="0" err="1" smtClean="0"/>
              <a:t>.</a:t>
            </a:r>
            <a:endParaRPr lang="ar-SA" sz="2200" b="1" dirty="0" smtClean="0"/>
          </a:p>
          <a:p>
            <a:pPr marL="457200" indent="-457200"/>
            <a:endParaRPr lang="ar-SA" sz="2200" dirty="0" smtClean="0"/>
          </a:p>
          <a:p>
            <a:pPr marL="457200" indent="-457200"/>
            <a:r>
              <a:rPr lang="ar-SA" sz="2200" b="1" u="sng" dirty="0" smtClean="0"/>
              <a:t>لكتابة علامة</a:t>
            </a:r>
            <a:r>
              <a:rPr lang="ar-SA" sz="2200" b="1" u="sng" dirty="0" err="1" smtClean="0"/>
              <a:t>(</a:t>
            </a:r>
            <a:r>
              <a:rPr lang="en-US" sz="2200" b="1" u="sng" dirty="0" smtClean="0"/>
              <a:t>&gt;</a:t>
            </a:r>
            <a:r>
              <a:rPr lang="ar-SA" sz="2200" b="1" u="sng" dirty="0" err="1" smtClean="0"/>
              <a:t>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</a:t>
            </a:r>
            <a:r>
              <a:rPr lang="ar-SA" sz="2200" b="1" dirty="0" smtClean="0">
                <a:solidFill>
                  <a:srgbClr val="FF0000"/>
                </a:solidFill>
              </a:rPr>
              <a:t>البنصر الأيمن </a:t>
            </a:r>
            <a:r>
              <a:rPr lang="ar-SA" sz="2200" b="1" dirty="0"/>
              <a:t>على </a:t>
            </a:r>
            <a:r>
              <a:rPr lang="ar-SA" sz="2200" b="1" dirty="0" smtClean="0"/>
              <a:t>المفتاح الذي يحوي علامتي </a:t>
            </a:r>
            <a:r>
              <a:rPr lang="en-US" sz="2200" b="1" dirty="0" smtClean="0"/>
              <a:t>. </a:t>
            </a:r>
            <a:r>
              <a:rPr lang="ar-SA" sz="2200" b="1" dirty="0" smtClean="0"/>
              <a:t>و </a:t>
            </a:r>
            <a:r>
              <a:rPr lang="en-US" sz="2200" b="1" dirty="0" smtClean="0"/>
              <a:t>&gt;</a:t>
            </a:r>
            <a:endParaRPr lang="ar-SA" sz="2200" b="1" dirty="0" smtClean="0"/>
          </a:p>
          <a:p>
            <a:pPr marL="457200" indent="-457200"/>
            <a:endParaRPr lang="ar-SA" sz="2200" b="1" dirty="0" smtClean="0"/>
          </a:p>
          <a:p>
            <a:pPr marL="457200" indent="-457200"/>
            <a:r>
              <a:rPr lang="ar-SA" sz="2200" b="1" u="sng" dirty="0" smtClean="0"/>
              <a:t>لكتابة علامة</a:t>
            </a:r>
            <a:r>
              <a:rPr lang="ar-SA" sz="2200" b="1" u="sng" dirty="0" err="1" smtClean="0"/>
              <a:t>(</a:t>
            </a:r>
            <a:r>
              <a:rPr lang="en-US" sz="2200" b="1" u="sng" dirty="0" smtClean="0"/>
              <a:t>&lt;</a:t>
            </a:r>
            <a:r>
              <a:rPr lang="ar-SA" sz="2200" b="1" u="sng" dirty="0" err="1" smtClean="0"/>
              <a:t>) </a:t>
            </a:r>
            <a:r>
              <a:rPr lang="ar-SA" sz="2200" b="1" dirty="0" smtClean="0"/>
              <a:t>:فإننا نضغط </a:t>
            </a:r>
            <a:r>
              <a:rPr lang="ar-SA" sz="2200" b="1" dirty="0" smtClean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 smtClean="0"/>
              <a:t>على زر </a:t>
            </a:r>
            <a:r>
              <a:rPr lang="en-US" sz="2200" b="1" dirty="0" smtClean="0"/>
              <a:t>shift </a:t>
            </a:r>
            <a:r>
              <a:rPr lang="ar-SA" sz="2200" b="1" dirty="0" smtClean="0"/>
              <a:t>ثم نضغط لمرة واحدة وبخفة </a:t>
            </a:r>
            <a:r>
              <a:rPr lang="ar-SA" sz="2200" b="1" dirty="0" smtClean="0">
                <a:solidFill>
                  <a:srgbClr val="FF0000"/>
                </a:solidFill>
              </a:rPr>
              <a:t>بإصبع الوسطى الأيمن </a:t>
            </a:r>
            <a:r>
              <a:rPr lang="ar-SA" sz="2200" b="1" dirty="0" smtClean="0"/>
              <a:t>على المفتاح الذي يحوي علامتي </a:t>
            </a:r>
            <a:r>
              <a:rPr lang="en-US" sz="2200" b="1" dirty="0" smtClean="0"/>
              <a:t> , </a:t>
            </a:r>
            <a:r>
              <a:rPr lang="ar-SA" sz="2200" b="1" dirty="0" smtClean="0"/>
              <a:t>و </a:t>
            </a:r>
            <a:r>
              <a:rPr lang="en-US" sz="2200" b="1" dirty="0" smtClean="0"/>
              <a:t>&lt;</a:t>
            </a:r>
            <a:endParaRPr lang="ar-SA" sz="2200" dirty="0" smtClean="0"/>
          </a:p>
          <a:p>
            <a:pPr marL="457200" indent="-457200"/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338110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74543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تبقي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أصابع اليدين على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حسب المكان المخصص لكل اصبع ومنه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تنقلينه إلى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الصفوف الأخرى لضغط الحرف المراد ثم يعود إلى مكانه المخصص في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من غير رفع باقي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الأصابع .</a:t>
            </a:r>
          </a:p>
          <a:p>
            <a:pPr marL="457200" indent="-457200"/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ركزي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نظرك في الورقة أثناء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الطباعة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ولا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تنظري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إلى لوحة المفاتيح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مطلقا.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ماهي </a:t>
            </a:r>
            <a:r>
              <a:rPr lang="ar-JO" dirty="0" smtClean="0"/>
              <a:t>أحرف </a:t>
            </a:r>
            <a:r>
              <a:rPr lang="ar-SA" dirty="0" smtClean="0"/>
              <a:t>ال</a:t>
            </a:r>
            <a:r>
              <a:rPr lang="ar-JO" dirty="0" smtClean="0"/>
              <a:t>صف </a:t>
            </a:r>
            <a:r>
              <a:rPr lang="ar-SA" dirty="0" smtClean="0"/>
              <a:t>الثالث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2667744"/>
          </a:xfrm>
        </p:spPr>
        <p:txBody>
          <a:bodyPr>
            <a:normAutofit/>
          </a:bodyPr>
          <a:lstStyle/>
          <a:p>
            <a:pPr marL="457200" indent="-457200"/>
            <a:r>
              <a:rPr lang="ar-SA" sz="4400" b="1" u="sng" dirty="0" smtClean="0"/>
              <a:t>الإنجليزية</a:t>
            </a:r>
          </a:p>
          <a:p>
            <a:pPr marL="0" indent="0" algn="ctr">
              <a:buNone/>
            </a:pPr>
            <a:r>
              <a:rPr lang="ar-JO" sz="4400" dirty="0" smtClean="0"/>
              <a:t> </a:t>
            </a:r>
            <a:r>
              <a:rPr lang="ar-JO" sz="4400" dirty="0" err="1" smtClean="0"/>
              <a:t>(</a:t>
            </a:r>
            <a:r>
              <a:rPr lang="en-US" sz="4400" dirty="0" smtClean="0"/>
              <a:t>Q,W,E,R,T,Y,U,I,O,P,[,]</a:t>
            </a:r>
            <a:r>
              <a:rPr lang="ar-JO" sz="4400" dirty="0" err="1" smtClean="0"/>
              <a:t>)</a:t>
            </a:r>
            <a:r>
              <a:rPr lang="ar-SA" sz="4400" dirty="0" smtClean="0"/>
              <a:t>            </a:t>
            </a:r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70567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[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]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P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O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I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U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Y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T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حرف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R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E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W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حرف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Q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endParaRPr lang="ar-SA" sz="2400" b="1" dirty="0" smtClean="0">
              <a:solidFill>
                <a:srgbClr val="FF0000"/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كما يمكن توزيعها بالعكس كل حرف </a:t>
            </a:r>
            <a:r>
              <a:rPr lang="ar-SA" sz="2400" b="1" dirty="0" err="1" smtClean="0"/>
              <a:t>ومايقابله</a:t>
            </a:r>
            <a:r>
              <a:rPr lang="ar-SA" sz="2400" b="1" dirty="0" smtClean="0"/>
              <a:t> من حروف </a:t>
            </a:r>
            <a:r>
              <a:rPr lang="ar-SA" sz="2400" dirty="0" smtClean="0"/>
              <a:t> كما يلي &gt;&gt;</a:t>
            </a:r>
            <a:endParaRPr lang="ar-SA" sz="2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56" y="0"/>
            <a:ext cx="8466144" cy="720080"/>
          </a:xfrm>
        </p:spPr>
        <p:txBody>
          <a:bodyPr>
            <a:noAutofit/>
          </a:bodyPr>
          <a:lstStyle/>
          <a:p>
            <a:pPr algn="r"/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توزيع 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الحروف في الصف الذي فوق صف </a:t>
            </a:r>
            <a:r>
              <a:rPr lang="ar-SA" sz="2800" b="1" u="sng" dirty="0" err="1">
                <a:solidFill>
                  <a:schemeClr val="accent4">
                    <a:lumMod val="75000"/>
                  </a:schemeClr>
                </a:solidFill>
                <a:effectLst/>
              </a:rPr>
              <a:t>الإرتكاز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 وفقاً لكل </a:t>
            </a:r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إصبع </a:t>
            </a:r>
            <a:endParaRPr lang="ar-SA" sz="28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287771" y="40466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283968" y="980728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4283968" y="148478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324043" y="2060848"/>
            <a:ext cx="125226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الأيمن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205421" y="2636912"/>
            <a:ext cx="137088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الأيمن</a:t>
            </a:r>
            <a:endParaRPr lang="ar-SA" sz="2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231196" y="3140968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211960" y="3717032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4043645" y="4221088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139952" y="4797152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114176" y="5301208"/>
            <a:ext cx="15392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160790" y="5877272"/>
            <a:ext cx="142058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192723" y="6396335"/>
            <a:ext cx="146065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56" y="260648"/>
            <a:ext cx="8466144" cy="720080"/>
          </a:xfrm>
        </p:spPr>
        <p:txBody>
          <a:bodyPr>
            <a:noAutofit/>
          </a:bodyPr>
          <a:lstStyle/>
          <a:p>
            <a:pPr algn="r"/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توزيع 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الحروف في الصف الذي فوق صف </a:t>
            </a:r>
            <a:r>
              <a:rPr lang="ar-SA" sz="2800" b="1" u="sng" dirty="0" err="1">
                <a:solidFill>
                  <a:schemeClr val="accent4">
                    <a:lumMod val="75000"/>
                  </a:schemeClr>
                </a:solidFill>
                <a:effectLst/>
              </a:rPr>
              <a:t>الإرتكاز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 وفقاً لكل </a:t>
            </a:r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إصبع </a:t>
            </a:r>
            <a:endParaRPr lang="ar-SA" sz="28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40768"/>
            <a:ext cx="8748464" cy="70567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{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}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endParaRPr lang="ar-SA" sz="2400" b="1" dirty="0" smtClean="0">
              <a:solidFill>
                <a:srgbClr val="FF0000"/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19672" y="1484784"/>
            <a:ext cx="39677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</a:t>
            </a:r>
            <a:r>
              <a:rPr lang="ar-SA" sz="2400" b="1" dirty="0" err="1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الأيمن +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SHIFT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بالخنصر الأيسر</a:t>
            </a:r>
            <a:endParaRPr lang="ar-SA" sz="24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1547664" y="2132856"/>
            <a:ext cx="39677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</a:t>
            </a:r>
            <a:r>
              <a:rPr lang="ar-SA" sz="2400" b="1" dirty="0" err="1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الأيمن +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SHIFT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بالخنصر الأيسر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dirty="0">
                <a:solidFill>
                  <a:srgbClr val="C00000"/>
                </a:solidFill>
              </a:rPr>
              <a:t> </a:t>
            </a:r>
            <a:r>
              <a:rPr lang="ar-SA" sz="4400" b="1" dirty="0" smtClean="0">
                <a:solidFill>
                  <a:srgbClr val="C00000"/>
                </a:solidFill>
              </a:rPr>
              <a:t>ارجو </a:t>
            </a:r>
            <a:r>
              <a:rPr lang="ar-SA" sz="4400" b="1" dirty="0" err="1">
                <a:solidFill>
                  <a:srgbClr val="C00000"/>
                </a:solidFill>
              </a:rPr>
              <a:t>الإنتباه</a:t>
            </a:r>
            <a:r>
              <a:rPr lang="ar-SA" sz="4400" b="1" dirty="0">
                <a:solidFill>
                  <a:srgbClr val="C00000"/>
                </a:solidFill>
              </a:rPr>
              <a:t> مرة اخرى ،عندما نقول كلمة يختص به ،يعني الإصبع المختص بضغط أي حرف من الحروف السابقة نضغط به على الحرف ثم نعيد اصبعنا لمكانه كما كان على </a:t>
            </a:r>
            <a:r>
              <a:rPr lang="ar-SA" sz="4400" b="1" u="sng" dirty="0">
                <a:solidFill>
                  <a:srgbClr val="C00000"/>
                </a:solidFill>
              </a:rPr>
              <a:t>صف </a:t>
            </a:r>
            <a:r>
              <a:rPr lang="ar-SA" sz="4400" b="1" u="sng" dirty="0" err="1">
                <a:solidFill>
                  <a:srgbClr val="C00000"/>
                </a:solidFill>
              </a:rPr>
              <a:t>الإرتكاز</a:t>
            </a:r>
            <a:r>
              <a:rPr lang="ar-SA" sz="4400" b="1" dirty="0">
                <a:solidFill>
                  <a:srgbClr val="C00000"/>
                </a:solidFill>
              </a:rPr>
              <a:t> بدون تحريك بقية </a:t>
            </a:r>
            <a:r>
              <a:rPr lang="ar-SA" sz="4400" b="1" dirty="0" smtClean="0">
                <a:solidFill>
                  <a:srgbClr val="C00000"/>
                </a:solidFill>
              </a:rPr>
              <a:t>الأصابع.</a:t>
            </a:r>
            <a:endParaRPr lang="ar-SA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الصف اسفل صف الارتكاز </a:t>
            </a:r>
          </a:p>
          <a:p>
            <a:pPr algn="ctr">
              <a:spcBef>
                <a:spcPct val="0"/>
              </a:spcBef>
            </a:pP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 الصف الأول</a:t>
            </a:r>
            <a:r>
              <a:rPr lang="ar-SA"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ar-SA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714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سنتعلم </a:t>
            </a:r>
            <a:r>
              <a:rPr lang="ar-SA" b="1" dirty="0">
                <a:effectLst/>
              </a:rPr>
              <a:t>الصف الذي أسفل صف </a:t>
            </a:r>
            <a:r>
              <a:rPr lang="ar-SA" b="1" dirty="0" err="1">
                <a:effectLst/>
              </a:rPr>
              <a:t>الإرتكاز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marL="457200" indent="-457200"/>
            <a:r>
              <a:rPr lang="ar-SA" sz="4400" b="1" dirty="0" smtClean="0"/>
              <a:t>الحروف </a:t>
            </a:r>
            <a:r>
              <a:rPr lang="ar-SA" sz="4400" b="1" dirty="0"/>
              <a:t>التي سنأخذها في هذا الصف هي بالترتيب من </a:t>
            </a:r>
            <a:r>
              <a:rPr lang="ar-SA" sz="4400" b="1" dirty="0" err="1" smtClean="0"/>
              <a:t>اليسارإلى</a:t>
            </a:r>
            <a:r>
              <a:rPr lang="ar-SA" sz="4400" b="1" dirty="0" smtClean="0"/>
              <a:t> اليمين </a:t>
            </a:r>
            <a:r>
              <a:rPr lang="ar-SA" sz="4400" b="1" dirty="0" err="1" smtClean="0"/>
              <a:t>كالتالي </a:t>
            </a:r>
            <a:r>
              <a:rPr lang="ar-SA" sz="4400" b="1" dirty="0"/>
              <a:t>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dirty="0" err="1" smtClean="0"/>
              <a:t>(</a:t>
            </a:r>
            <a:r>
              <a:rPr lang="en-US" sz="4400" dirty="0" smtClean="0"/>
              <a:t>z-x-c-v-b-n-m-,-.-/</a:t>
            </a:r>
            <a:r>
              <a:rPr lang="ar-SA" sz="4000" b="1" dirty="0"/>
              <a:t> </a:t>
            </a:r>
            <a:r>
              <a:rPr lang="ar-SA" sz="4400" b="1" dirty="0" smtClean="0"/>
              <a:t>)</a:t>
            </a:r>
            <a:endParaRPr lang="ar-SA" sz="4400" dirty="0" smtClean="0"/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415942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تبق </a:t>
            </a:r>
            <a:r>
              <a:rPr lang="ar-SA" sz="3600" b="1" dirty="0">
                <a:solidFill>
                  <a:srgbClr val="C00000"/>
                </a:solidFill>
              </a:rPr>
              <a:t>أصابع اليدين على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حسب المكان المخصص لكل اصبع ومنه </a:t>
            </a:r>
            <a:r>
              <a:rPr lang="ar-SA" sz="3600" b="1" dirty="0" smtClean="0">
                <a:solidFill>
                  <a:srgbClr val="C00000"/>
                </a:solidFill>
              </a:rPr>
              <a:t>تنقله إلى </a:t>
            </a:r>
            <a:r>
              <a:rPr lang="ar-SA" sz="3600" b="1" dirty="0">
                <a:solidFill>
                  <a:srgbClr val="C00000"/>
                </a:solidFill>
              </a:rPr>
              <a:t>الصفوف الأخرى لضغط الحرف المراد ثم يعود إلى مكانه المخصص في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من غير رفع باقي </a:t>
            </a:r>
            <a:r>
              <a:rPr lang="ar-SA" sz="3600" b="1" dirty="0" smtClean="0">
                <a:solidFill>
                  <a:srgbClr val="C00000"/>
                </a:solidFill>
              </a:rPr>
              <a:t>الأصابع .</a:t>
            </a:r>
          </a:p>
          <a:p>
            <a:pPr marL="457200" indent="-457200"/>
            <a:endParaRPr lang="ar-SA" sz="3600" b="1" dirty="0">
              <a:solidFill>
                <a:srgbClr val="C00000"/>
              </a:solidFill>
            </a:endParaRPr>
          </a:p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ركز </a:t>
            </a:r>
            <a:r>
              <a:rPr lang="ar-SA" sz="3600" b="1" dirty="0">
                <a:solidFill>
                  <a:srgbClr val="C00000"/>
                </a:solidFill>
              </a:rPr>
              <a:t>نظرك في الورقة أثناء الطبع ولا تنظر إلى لوحة المفاتيح إلا في حالة الضرورة القصوى .</a:t>
            </a:r>
            <a:br>
              <a:rPr lang="ar-SA" sz="3600" b="1" dirty="0">
                <a:solidFill>
                  <a:srgbClr val="C00000"/>
                </a:solidFill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84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3DFA58E09EF4594CC0DD75C42FEFF" ma:contentTypeVersion="0" ma:contentTypeDescription="Create a new document." ma:contentTypeScope="" ma:versionID="30e64c5ad0a70b03ce83f7b702236c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EC7068-EA09-4248-B898-8DFD51724A7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E93567-0A05-494E-B2DA-B70CCC4EE6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9AB8FF-F885-461E-9E9A-E810D331E9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482</TotalTime>
  <Words>411</Words>
  <Application>Microsoft Office PowerPoint</Application>
  <PresentationFormat>عرض على الشاشة (3:4)‏</PresentationFormat>
  <Paragraphs>64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انقلاب</vt:lpstr>
      <vt:lpstr>  </vt:lpstr>
      <vt:lpstr>لا تنس أن ...</vt:lpstr>
      <vt:lpstr>ماهي أحرف الصف الثالث </vt:lpstr>
      <vt:lpstr>توزيع الحروف في الصف الذي فوق صف الإرتكاز وفقاً لكل إصبع </vt:lpstr>
      <vt:lpstr>توزيع الحروف في الصف الذي فوق صف الإرتكاز وفقاً لكل إصبع </vt:lpstr>
      <vt:lpstr>لا تنس أن ...</vt:lpstr>
      <vt:lpstr>عرض تقديمي في PowerPoint</vt:lpstr>
      <vt:lpstr>سنتعلم الصف الذي أسفل صف الإرتكاز</vt:lpstr>
      <vt:lpstr>لا تنس أن ...</vt:lpstr>
      <vt:lpstr>توزيع الحروف في الصف اسفل صف الإرتكاز وفقاً لكل اصبع </vt:lpstr>
      <vt:lpstr>لا تنس أن ...</vt:lpstr>
      <vt:lpstr>كيف نكتب (&lt;,&gt;,? 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Monerah Alawadh</cp:lastModifiedBy>
  <cp:revision>50</cp:revision>
  <dcterms:created xsi:type="dcterms:W3CDTF">2014-02-09T17:56:55Z</dcterms:created>
  <dcterms:modified xsi:type="dcterms:W3CDTF">2019-03-19T04:55:56Z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0x010100DBA3DFA58E09EF4594CC0DD75C42FEFF</vt:lpwstr>
  </property>
</Properties>
</file>