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91" r:id="rId3"/>
    <p:sldId id="257" r:id="rId4"/>
    <p:sldId id="290" r:id="rId5"/>
    <p:sldId id="258" r:id="rId6"/>
    <p:sldId id="270" r:id="rId7"/>
    <p:sldId id="261" r:id="rId8"/>
    <p:sldId id="259" r:id="rId9"/>
    <p:sldId id="260" r:id="rId10"/>
    <p:sldId id="262" r:id="rId11"/>
    <p:sldId id="263" r:id="rId12"/>
    <p:sldId id="284" r:id="rId13"/>
    <p:sldId id="285" r:id="rId14"/>
    <p:sldId id="286" r:id="rId15"/>
    <p:sldId id="287" r:id="rId16"/>
    <p:sldId id="288" r:id="rId17"/>
    <p:sldId id="272" r:id="rId18"/>
    <p:sldId id="273" r:id="rId19"/>
    <p:sldId id="274" r:id="rId20"/>
    <p:sldId id="275" r:id="rId21"/>
    <p:sldId id="276" r:id="rId22"/>
    <p:sldId id="277" r:id="rId23"/>
    <p:sldId id="278" r:id="rId24"/>
    <p:sldId id="279" r:id="rId25"/>
    <p:sldId id="280" r:id="rId26"/>
    <p:sldId id="282" r:id="rId27"/>
    <p:sldId id="281" r:id="rId28"/>
    <p:sldId id="283" r:id="rId29"/>
    <p:sldId id="264"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49" d="100"/>
          <a:sy n="49" d="100"/>
        </p:scale>
        <p:origin x="-1080"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ABD21A5-E1A3-4812-B4AE-5E90969E2BB8}" type="datetimeFigureOut">
              <a:rPr lang="ar-SA" smtClean="0"/>
              <a:pPr/>
              <a:t>12/06/37</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91B38EDA-4AF0-4E94-A511-E81E70E6C357}"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ABD21A5-E1A3-4812-B4AE-5E90969E2BB8}" type="datetimeFigureOut">
              <a:rPr lang="ar-SA" smtClean="0"/>
              <a:pPr/>
              <a:t>12/06/37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1B38EDA-4AF0-4E94-A511-E81E70E6C35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7ABD21A5-E1A3-4812-B4AE-5E90969E2BB8}" type="datetimeFigureOut">
              <a:rPr lang="ar-SA" smtClean="0"/>
              <a:pPr/>
              <a:t>12/06/37</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91B38EDA-4AF0-4E94-A511-E81E70E6C357}"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7ABD21A5-E1A3-4812-B4AE-5E90969E2BB8}" type="datetimeFigureOut">
              <a:rPr lang="ar-SA" smtClean="0"/>
              <a:pPr/>
              <a:t>12/06/37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91B38EDA-4AF0-4E94-A511-E81E70E6C357}"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7ABD21A5-E1A3-4812-B4AE-5E90969E2BB8}" type="datetimeFigureOut">
              <a:rPr lang="ar-SA" smtClean="0"/>
              <a:pPr/>
              <a:t>12/06/37</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1B38EDA-4AF0-4E94-A511-E81E70E6C357}"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7ABD21A5-E1A3-4812-B4AE-5E90969E2BB8}" type="datetimeFigureOut">
              <a:rPr lang="ar-SA" smtClean="0"/>
              <a:pPr/>
              <a:t>12/06/37</a:t>
            </a:fld>
            <a:endParaRPr lang="ar-SA"/>
          </a:p>
        </p:txBody>
      </p:sp>
      <p:sp>
        <p:nvSpPr>
          <p:cNvPr id="10" name="عنصر نائب لرقم الشريحة 9"/>
          <p:cNvSpPr>
            <a:spLocks noGrp="1"/>
          </p:cNvSpPr>
          <p:nvPr>
            <p:ph type="sldNum" sz="quarter" idx="16"/>
          </p:nvPr>
        </p:nvSpPr>
        <p:spPr/>
        <p:txBody>
          <a:bodyPr rtlCol="0"/>
          <a:lstStyle/>
          <a:p>
            <a:fld id="{91B38EDA-4AF0-4E94-A511-E81E70E6C357}"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7ABD21A5-E1A3-4812-B4AE-5E90969E2BB8}" type="datetimeFigureOut">
              <a:rPr lang="ar-SA" smtClean="0"/>
              <a:pPr/>
              <a:t>12/06/37</a:t>
            </a:fld>
            <a:endParaRPr lang="ar-SA"/>
          </a:p>
        </p:txBody>
      </p:sp>
      <p:sp>
        <p:nvSpPr>
          <p:cNvPr id="12" name="عنصر نائب لرقم الشريحة 11"/>
          <p:cNvSpPr>
            <a:spLocks noGrp="1"/>
          </p:cNvSpPr>
          <p:nvPr>
            <p:ph type="sldNum" sz="quarter" idx="16"/>
          </p:nvPr>
        </p:nvSpPr>
        <p:spPr/>
        <p:txBody>
          <a:bodyPr rtlCol="0"/>
          <a:lstStyle/>
          <a:p>
            <a:fld id="{91B38EDA-4AF0-4E94-A511-E81E70E6C357}"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7ABD21A5-E1A3-4812-B4AE-5E90969E2BB8}" type="datetimeFigureOut">
              <a:rPr lang="ar-SA" smtClean="0"/>
              <a:pPr/>
              <a:t>12/06/37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91B38EDA-4AF0-4E94-A511-E81E70E6C357}"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ABD21A5-E1A3-4812-B4AE-5E90969E2BB8}" type="datetimeFigureOut">
              <a:rPr lang="ar-SA" smtClean="0"/>
              <a:pPr/>
              <a:t>12/06/37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91B38EDA-4AF0-4E94-A511-E81E70E6C35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7ABD21A5-E1A3-4812-B4AE-5E90969E2BB8}" type="datetimeFigureOut">
              <a:rPr lang="ar-SA" smtClean="0"/>
              <a:pPr/>
              <a:t>12/06/37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91B38EDA-4AF0-4E94-A511-E81E70E6C357}"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7ABD21A5-E1A3-4812-B4AE-5E90969E2BB8}" type="datetimeFigureOut">
              <a:rPr lang="ar-SA" smtClean="0"/>
              <a:pPr/>
              <a:t>12/06/37</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91B38EDA-4AF0-4E94-A511-E81E70E6C357}"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ABD21A5-E1A3-4812-B4AE-5E90969E2BB8}" type="datetimeFigureOut">
              <a:rPr lang="ar-SA" smtClean="0"/>
              <a:pPr/>
              <a:t>12/06/37</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1B38EDA-4AF0-4E94-A511-E81E70E6C35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smtClean="0"/>
              <a:t>المحاضرة الخامسة </a:t>
            </a:r>
            <a:endParaRPr lang="ar-SA" dirty="0"/>
          </a:p>
        </p:txBody>
      </p:sp>
      <p:sp>
        <p:nvSpPr>
          <p:cNvPr id="3" name="عنوان فرعي 2"/>
          <p:cNvSpPr>
            <a:spLocks noGrp="1"/>
          </p:cNvSpPr>
          <p:nvPr>
            <p:ph type="subTitle" idx="1"/>
          </p:nvPr>
        </p:nvSpPr>
        <p:spPr/>
        <p:txBody>
          <a:bodyPr/>
          <a:lstStyle/>
          <a:p>
            <a:r>
              <a:rPr lang="ar-SA" smtClean="0"/>
              <a:t>الصراع </a:t>
            </a:r>
            <a:endParaRPr lang="ar-SA" dirty="0"/>
          </a:p>
        </p:txBody>
      </p:sp>
    </p:spTree>
    <p:extLst>
      <p:ext uri="{BB962C8B-B14F-4D97-AF65-F5344CB8AC3E}">
        <p14:creationId xmlns:p14="http://schemas.microsoft.com/office/powerpoint/2010/main" xmlns="" val="2346684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أسباب الصراع </a:t>
            </a:r>
            <a:endParaRPr lang="ar-SA" dirty="0"/>
          </a:p>
        </p:txBody>
      </p:sp>
      <p:sp>
        <p:nvSpPr>
          <p:cNvPr id="3" name="عنصر نائب للمحتوى 2"/>
          <p:cNvSpPr>
            <a:spLocks noGrp="1"/>
          </p:cNvSpPr>
          <p:nvPr>
            <p:ph sz="quarter" idx="1"/>
          </p:nvPr>
        </p:nvSpPr>
        <p:spPr/>
        <p:txBody>
          <a:bodyPr/>
          <a:lstStyle/>
          <a:p>
            <a:r>
              <a:rPr lang="ar-SA" dirty="0" smtClean="0">
                <a:effectLst/>
                <a:latin typeface="Arial"/>
                <a:ea typeface="Calibri"/>
              </a:rPr>
              <a:t>هناك 6 أسباب للصراع كما يرى </a:t>
            </a:r>
            <a:r>
              <a:rPr lang="en-US" dirty="0" smtClean="0">
                <a:effectLst/>
                <a:latin typeface="Arial"/>
                <a:ea typeface="Calibri"/>
              </a:rPr>
              <a:t>Hodge &amp; Anthony</a:t>
            </a:r>
            <a:r>
              <a:rPr lang="ar-SA" dirty="0" smtClean="0">
                <a:effectLst/>
                <a:latin typeface="Arial"/>
                <a:ea typeface="Calibri"/>
              </a:rPr>
              <a:t> ): وهي</a:t>
            </a:r>
          </a:p>
          <a:p>
            <a:endParaRPr lang="ar-SA" dirty="0" smtClean="0">
              <a:effectLst/>
              <a:latin typeface="Arial"/>
              <a:ea typeface="Calibri"/>
            </a:endParaRPr>
          </a:p>
        </p:txBody>
      </p:sp>
    </p:spTree>
    <p:extLst>
      <p:ext uri="{BB962C8B-B14F-4D97-AF65-F5344CB8AC3E}">
        <p14:creationId xmlns:p14="http://schemas.microsoft.com/office/powerpoint/2010/main" xmlns="" val="2519978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r>
              <a:rPr lang="ar-SA" b="1" dirty="0">
                <a:ea typeface="Calibri"/>
              </a:rPr>
              <a:t>التعارض أو التغيير في الأدوار : </a:t>
            </a:r>
            <a:r>
              <a:rPr lang="ar-SA" dirty="0">
                <a:ea typeface="Calibri"/>
              </a:rPr>
              <a:t>ويحدث بسبب وجود </a:t>
            </a:r>
            <a:r>
              <a:rPr lang="ar-SA" dirty="0" smtClean="0">
                <a:ea typeface="Calibri"/>
              </a:rPr>
              <a:t>مجموعتين </a:t>
            </a:r>
            <a:r>
              <a:rPr lang="ar-SA" dirty="0">
                <a:ea typeface="Calibri"/>
              </a:rPr>
              <a:t>او أكثر من الضغوط يعاني منها الفرد في نفس الوقت ، وبالاستجابة إلى مجموعة واحدة من الضغوط فإن الشخص يجد من الصعوبة الاستجابة الي وحدة او اكثر من مجموعة الضغوط الأخرى.</a:t>
            </a:r>
            <a:endParaRPr lang="ar-SA" dirty="0"/>
          </a:p>
        </p:txBody>
      </p:sp>
    </p:spTree>
    <p:extLst>
      <p:ext uri="{BB962C8B-B14F-4D97-AF65-F5344CB8AC3E}">
        <p14:creationId xmlns:p14="http://schemas.microsoft.com/office/powerpoint/2010/main" xmlns="" val="2570906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lvl="0">
              <a:lnSpc>
                <a:spcPct val="115000"/>
              </a:lnSpc>
              <a:tabLst>
                <a:tab pos="152400" algn="r"/>
                <a:tab pos="179705" algn="l"/>
              </a:tabLst>
            </a:pPr>
            <a:r>
              <a:rPr lang="ar-SA" b="1" dirty="0">
                <a:solidFill>
                  <a:prstClr val="black"/>
                </a:solidFill>
                <a:ea typeface="Calibri"/>
              </a:rPr>
              <a:t>2- التغير في الصلاحيات :</a:t>
            </a:r>
            <a:r>
              <a:rPr lang="ar-SA" dirty="0">
                <a:solidFill>
                  <a:prstClr val="black"/>
                </a:solidFill>
                <a:ea typeface="Calibri"/>
              </a:rPr>
              <a:t> التي يتمتع بها الفرد أو الجماعة ، فزيادة الصلاحيات أو نقصانها يمكن أن تسبب صراعا للفرد أو الجماعة.</a:t>
            </a:r>
            <a:endParaRPr lang="en-US" sz="2400" dirty="0">
              <a:solidFill>
                <a:prstClr val="black"/>
              </a:solidFill>
              <a:ea typeface="Calibri"/>
              <a:cs typeface="Arial"/>
            </a:endParaRPr>
          </a:p>
        </p:txBody>
      </p:sp>
    </p:spTree>
    <p:extLst>
      <p:ext uri="{BB962C8B-B14F-4D97-AF65-F5344CB8AC3E}">
        <p14:creationId xmlns:p14="http://schemas.microsoft.com/office/powerpoint/2010/main" xmlns="" val="8268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lvl="0">
              <a:lnSpc>
                <a:spcPct val="115000"/>
              </a:lnSpc>
              <a:tabLst>
                <a:tab pos="152400" algn="r"/>
                <a:tab pos="179705" algn="l"/>
              </a:tabLst>
            </a:pPr>
            <a:r>
              <a:rPr lang="ar-SA" b="1" dirty="0">
                <a:solidFill>
                  <a:prstClr val="black"/>
                </a:solidFill>
                <a:ea typeface="Calibri"/>
              </a:rPr>
              <a:t>3- التغير في المركز أو الوضع :</a:t>
            </a:r>
            <a:r>
              <a:rPr lang="ar-SA" dirty="0">
                <a:solidFill>
                  <a:prstClr val="black"/>
                </a:solidFill>
                <a:ea typeface="Calibri"/>
              </a:rPr>
              <a:t> قد يسبب التغير في المركز الذي يشغله الفرد في المنظمة صراعا للفرد واضطرابا في الهيكل التنظيمي المتفق عليه.</a:t>
            </a:r>
            <a:endParaRPr lang="en-US" sz="2400" dirty="0">
              <a:solidFill>
                <a:prstClr val="black"/>
              </a:solidFill>
              <a:ea typeface="Calibri"/>
              <a:cs typeface="Arial"/>
            </a:endParaRPr>
          </a:p>
        </p:txBody>
      </p:sp>
    </p:spTree>
    <p:extLst>
      <p:ext uri="{BB962C8B-B14F-4D97-AF65-F5344CB8AC3E}">
        <p14:creationId xmlns:p14="http://schemas.microsoft.com/office/powerpoint/2010/main" xmlns="" val="1045392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lvl="0">
              <a:lnSpc>
                <a:spcPct val="115000"/>
              </a:lnSpc>
              <a:tabLst>
                <a:tab pos="152400" algn="r"/>
                <a:tab pos="179705" algn="l"/>
              </a:tabLst>
            </a:pPr>
            <a:r>
              <a:rPr lang="ar-SA" b="1" dirty="0">
                <a:solidFill>
                  <a:prstClr val="black"/>
                </a:solidFill>
                <a:ea typeface="Calibri"/>
              </a:rPr>
              <a:t>4- حدوث ازدواجية او تداخل في العمل : </a:t>
            </a:r>
            <a:r>
              <a:rPr lang="ar-SA" dirty="0">
                <a:solidFill>
                  <a:prstClr val="black"/>
                </a:solidFill>
                <a:ea typeface="Calibri"/>
              </a:rPr>
              <a:t>ويقع ذلك عندما يطلب من شخصين أو اكثر أن يقوموا بنفس العمل.</a:t>
            </a:r>
            <a:endParaRPr lang="en-US" sz="2400" dirty="0">
              <a:solidFill>
                <a:prstClr val="black"/>
              </a:solidFill>
              <a:ea typeface="Calibri"/>
              <a:cs typeface="Arial"/>
            </a:endParaRPr>
          </a:p>
        </p:txBody>
      </p:sp>
    </p:spTree>
    <p:extLst>
      <p:ext uri="{BB962C8B-B14F-4D97-AF65-F5344CB8AC3E}">
        <p14:creationId xmlns:p14="http://schemas.microsoft.com/office/powerpoint/2010/main" xmlns="" val="2077965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lvl="0">
              <a:lnSpc>
                <a:spcPct val="115000"/>
              </a:lnSpc>
              <a:tabLst>
                <a:tab pos="152400" algn="r"/>
                <a:tab pos="179705" algn="l"/>
              </a:tabLst>
            </a:pPr>
            <a:r>
              <a:rPr lang="ar-SA" b="1" dirty="0">
                <a:solidFill>
                  <a:prstClr val="black"/>
                </a:solidFill>
                <a:ea typeface="Calibri"/>
              </a:rPr>
              <a:t>5- التنافس على الموارد : </a:t>
            </a:r>
            <a:r>
              <a:rPr lang="ar-SA" dirty="0">
                <a:solidFill>
                  <a:prstClr val="black"/>
                </a:solidFill>
                <a:ea typeface="Calibri"/>
              </a:rPr>
              <a:t>قد يحدث نوع من المنافسة بين أفراد المنظمة الواحدة أو بين الإدارات على نفس الموارد المتاحة.</a:t>
            </a:r>
            <a:endParaRPr lang="en-US" sz="2400" dirty="0">
              <a:solidFill>
                <a:prstClr val="black"/>
              </a:solidFill>
              <a:ea typeface="Calibri"/>
              <a:cs typeface="Arial"/>
            </a:endParaRPr>
          </a:p>
        </p:txBody>
      </p:sp>
    </p:spTree>
    <p:extLst>
      <p:ext uri="{BB962C8B-B14F-4D97-AF65-F5344CB8AC3E}">
        <p14:creationId xmlns:p14="http://schemas.microsoft.com/office/powerpoint/2010/main" xmlns="" val="3876698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lvl="0">
              <a:lnSpc>
                <a:spcPct val="115000"/>
              </a:lnSpc>
              <a:tabLst>
                <a:tab pos="152400" algn="r"/>
                <a:tab pos="179705" algn="l"/>
              </a:tabLst>
            </a:pPr>
            <a:r>
              <a:rPr lang="ar-SA" b="1" dirty="0">
                <a:solidFill>
                  <a:prstClr val="black"/>
                </a:solidFill>
                <a:ea typeface="Calibri"/>
              </a:rPr>
              <a:t>6- الاختلاف في الثقافة :</a:t>
            </a:r>
            <a:r>
              <a:rPr lang="ar-SA" dirty="0">
                <a:solidFill>
                  <a:prstClr val="black"/>
                </a:solidFill>
                <a:ea typeface="Calibri"/>
              </a:rPr>
              <a:t> وتعرف الثقافة : “ بأنها مجموعة القيم والمعتقدات والافتراضات والمعاني والتوقعات التي</a:t>
            </a:r>
            <a:endParaRPr lang="en-US" sz="2400" dirty="0">
              <a:solidFill>
                <a:prstClr val="black"/>
              </a:solidFill>
              <a:ea typeface="Calibri"/>
              <a:cs typeface="Arial"/>
            </a:endParaRPr>
          </a:p>
          <a:p>
            <a:pPr lvl="0">
              <a:lnSpc>
                <a:spcPct val="115000"/>
              </a:lnSpc>
              <a:tabLst>
                <a:tab pos="152400" algn="r"/>
                <a:tab pos="179705" algn="l"/>
              </a:tabLst>
            </a:pPr>
            <a:r>
              <a:rPr lang="ar-SA" dirty="0">
                <a:solidFill>
                  <a:prstClr val="black"/>
                </a:solidFill>
                <a:ea typeface="Calibri"/>
              </a:rPr>
              <a:t>يحملها الفرد في منظمة معينة أو جماعة معينة ويكون لها تأثير واضح على سلوكه في تلك المنظمة أو تلك الجماعة والأفراد في المنظمة يحملون ثقافات متباينة والتي غالبا ما تقود إلى الصراع بين الأفراد أو الجماعات “.</a:t>
            </a:r>
            <a:endParaRPr lang="en-US" sz="2400" dirty="0">
              <a:solidFill>
                <a:prstClr val="black"/>
              </a:solidFill>
              <a:ea typeface="Calibri"/>
              <a:cs typeface="Arial"/>
            </a:endParaRPr>
          </a:p>
        </p:txBody>
      </p:sp>
    </p:spTree>
    <p:extLst>
      <p:ext uri="{BB962C8B-B14F-4D97-AF65-F5344CB8AC3E}">
        <p14:creationId xmlns:p14="http://schemas.microsoft.com/office/powerpoint/2010/main" xmlns="" val="171042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r>
              <a:rPr lang="ar-SA" dirty="0" smtClean="0"/>
              <a:t>هل دائما تكون أسباب الصراع منطقية ؟</a:t>
            </a:r>
            <a:endParaRPr lang="ar-SA" dirty="0"/>
          </a:p>
        </p:txBody>
      </p:sp>
    </p:spTree>
    <p:extLst>
      <p:ext uri="{BB962C8B-B14F-4D97-AF65-F5344CB8AC3E}">
        <p14:creationId xmlns:p14="http://schemas.microsoft.com/office/powerpoint/2010/main" xmlns="" val="976063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r>
              <a:rPr lang="ar-SA" dirty="0" smtClean="0"/>
              <a:t>الجواب </a:t>
            </a:r>
            <a:r>
              <a:rPr lang="ar-SA" b="1" dirty="0" smtClean="0">
                <a:ea typeface="Calibri"/>
              </a:rPr>
              <a:t>الاسباب العقلانية المنطقية للصراع فكما سبق ذكره </a:t>
            </a:r>
          </a:p>
          <a:p>
            <a:r>
              <a:rPr lang="ar-SA" b="1" dirty="0" smtClean="0">
                <a:ea typeface="Calibri"/>
              </a:rPr>
              <a:t>أما الأسباب اللاعقلانية </a:t>
            </a:r>
            <a:r>
              <a:rPr lang="ar-SA" b="1" dirty="0">
                <a:ea typeface="Calibri"/>
              </a:rPr>
              <a:t>:</a:t>
            </a:r>
            <a:r>
              <a:rPr lang="ar-SA" dirty="0">
                <a:ea typeface="Calibri"/>
              </a:rPr>
              <a:t> فهي ناجمة عن العدوانية في السلوك ، وتحريف المعلومات ، وغيرها من العوامل الشخصية والاجتماعية للصراع.</a:t>
            </a:r>
            <a:endParaRPr lang="ar-SA" dirty="0"/>
          </a:p>
        </p:txBody>
      </p:sp>
    </p:spTree>
    <p:extLst>
      <p:ext uri="{BB962C8B-B14F-4D97-AF65-F5344CB8AC3E}">
        <p14:creationId xmlns:p14="http://schemas.microsoft.com/office/powerpoint/2010/main" xmlns="" val="3267670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r>
              <a:rPr lang="ar-SA" dirty="0" smtClean="0"/>
              <a:t>ما هي خصائص الصراع ؟</a:t>
            </a:r>
            <a:endParaRPr lang="ar-SA" dirty="0"/>
          </a:p>
        </p:txBody>
      </p:sp>
    </p:spTree>
    <p:extLst>
      <p:ext uri="{BB962C8B-B14F-4D97-AF65-F5344CB8AC3E}">
        <p14:creationId xmlns:p14="http://schemas.microsoft.com/office/powerpoint/2010/main" xmlns="" val="1717740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r>
              <a:rPr lang="ar-SA" dirty="0" smtClean="0"/>
              <a:t>بسم الله الرحمن الرحيم</a:t>
            </a:r>
          </a:p>
          <a:p>
            <a:endParaRPr lang="ar-SA" dirty="0" smtClean="0"/>
          </a:p>
          <a:p>
            <a:r>
              <a:rPr lang="ar-SA" dirty="0" smtClean="0"/>
              <a:t>الحمد لله رب العالمين</a:t>
            </a:r>
          </a:p>
          <a:p>
            <a:endParaRPr lang="ar-SA" dirty="0" smtClean="0"/>
          </a:p>
          <a:p>
            <a:r>
              <a:rPr lang="ar-SA" dirty="0" smtClean="0"/>
              <a:t>والصلاة والسلام على أشرف الأنبياء وسيد المرسلين</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nSpc>
                <a:spcPct val="115000"/>
              </a:lnSpc>
              <a:tabLst>
                <a:tab pos="152400" algn="r"/>
                <a:tab pos="179705" algn="l"/>
              </a:tabLst>
            </a:pPr>
            <a:r>
              <a:rPr lang="ar-SA" b="1" dirty="0">
                <a:ea typeface="Calibri"/>
              </a:rPr>
              <a:t>1- ينطوي الصراع على وجود أهداف أولية غير متكافئة :</a:t>
            </a:r>
            <a:endParaRPr lang="en-US" sz="2400" dirty="0">
              <a:ea typeface="Calibri"/>
              <a:cs typeface="Arial"/>
            </a:endParaRPr>
          </a:p>
          <a:p>
            <a:pPr>
              <a:lnSpc>
                <a:spcPct val="115000"/>
              </a:lnSpc>
              <a:tabLst>
                <a:tab pos="152400" algn="r"/>
                <a:tab pos="179705" algn="l"/>
              </a:tabLst>
            </a:pPr>
            <a:r>
              <a:rPr lang="ar-SA" dirty="0">
                <a:ea typeface="Calibri"/>
              </a:rPr>
              <a:t>لدى أطرافه وتكون عملية الحوار الوسيلة المفضلة من قبل هذه الأطراف للوصول الى حالة من التكافؤ في الأهداف</a:t>
            </a:r>
            <a:r>
              <a:rPr lang="en-US" dirty="0" smtClean="0">
                <a:effectLst/>
                <a:latin typeface="Arial"/>
                <a:ea typeface="Calibri"/>
                <a:cs typeface="Arial"/>
              </a:rPr>
              <a:t>}</a:t>
            </a:r>
            <a:r>
              <a:rPr lang="ar-SA" dirty="0">
                <a:ea typeface="Calibri"/>
              </a:rPr>
              <a:t>المصلحة المشتركة</a:t>
            </a:r>
            <a:r>
              <a:rPr lang="en-US" dirty="0" smtClean="0">
                <a:effectLst/>
                <a:latin typeface="Arial"/>
                <a:ea typeface="Calibri"/>
                <a:cs typeface="Arial"/>
              </a:rPr>
              <a:t>{</a:t>
            </a:r>
            <a:r>
              <a:rPr lang="ar-SA" dirty="0" smtClean="0">
                <a:ea typeface="Calibri"/>
              </a:rPr>
              <a:t>.</a:t>
            </a:r>
            <a:endParaRPr lang="en-US" sz="2400" dirty="0">
              <a:ea typeface="Calibri"/>
              <a:cs typeface="Arial"/>
            </a:endParaRPr>
          </a:p>
        </p:txBody>
      </p:sp>
      <p:pic>
        <p:nvPicPr>
          <p:cNvPr id="4" name="صورة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714500" y="3933056"/>
            <a:ext cx="5715000" cy="2736304"/>
          </a:xfrm>
          <a:prstGeom prst="rect">
            <a:avLst/>
          </a:prstGeom>
        </p:spPr>
      </p:pic>
    </p:spTree>
    <p:extLst>
      <p:ext uri="{BB962C8B-B14F-4D97-AF65-F5344CB8AC3E}">
        <p14:creationId xmlns:p14="http://schemas.microsoft.com/office/powerpoint/2010/main" xmlns="" val="4103599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nSpc>
                <a:spcPct val="115000"/>
              </a:lnSpc>
              <a:tabLst>
                <a:tab pos="152400" algn="r"/>
                <a:tab pos="179705" algn="l"/>
              </a:tabLst>
            </a:pPr>
            <a:r>
              <a:rPr lang="ar-SA" b="1" dirty="0" smtClean="0">
                <a:ea typeface="Calibri"/>
              </a:rPr>
              <a:t>2- </a:t>
            </a:r>
            <a:r>
              <a:rPr lang="ar-SA" b="1" dirty="0">
                <a:ea typeface="Calibri"/>
              </a:rPr>
              <a:t>يعتبر التوتر </a:t>
            </a:r>
            <a:r>
              <a:rPr lang="en-US" b="1" dirty="0" smtClean="0">
                <a:effectLst/>
                <a:latin typeface="Arial"/>
                <a:ea typeface="Calibri"/>
                <a:cs typeface="Arial"/>
              </a:rPr>
              <a:t>Tension</a:t>
            </a:r>
            <a:r>
              <a:rPr lang="ar-SA" b="1" dirty="0">
                <a:ea typeface="Calibri"/>
              </a:rPr>
              <a:t> بعدا اساسيا في الصراع :</a:t>
            </a:r>
            <a:r>
              <a:rPr lang="ar-SA" dirty="0">
                <a:ea typeface="Calibri"/>
              </a:rPr>
              <a:t> وهو </a:t>
            </a:r>
            <a:r>
              <a:rPr lang="ar-SA" dirty="0" err="1">
                <a:ea typeface="Calibri"/>
              </a:rPr>
              <a:t>مايطوي</a:t>
            </a:r>
            <a:r>
              <a:rPr lang="ar-SA" dirty="0">
                <a:ea typeface="Calibri"/>
              </a:rPr>
              <a:t> في ثناياه إمكانية دخول الأطراف المعينة في نشاط عدائي ضد بعضها البعض لإجبار واحد أو اكثر من الأطراف على قبول بعض الحلول التي لا يرضى به.</a:t>
            </a:r>
            <a:endParaRPr lang="en-US" sz="2400" dirty="0">
              <a:ea typeface="Calibri"/>
              <a:cs typeface="Arial"/>
            </a:endParaRP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09750" y="3933056"/>
            <a:ext cx="5524500" cy="2924944"/>
          </a:xfrm>
          <a:prstGeom prst="rect">
            <a:avLst/>
          </a:prstGeom>
        </p:spPr>
      </p:pic>
    </p:spTree>
    <p:extLst>
      <p:ext uri="{BB962C8B-B14F-4D97-AF65-F5344CB8AC3E}">
        <p14:creationId xmlns:p14="http://schemas.microsoft.com/office/powerpoint/2010/main" xmlns="" val="1876304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a:lnSpc>
                <a:spcPct val="115000"/>
              </a:lnSpc>
              <a:tabLst>
                <a:tab pos="152400" algn="r"/>
                <a:tab pos="179705" algn="l"/>
              </a:tabLst>
            </a:pPr>
            <a:r>
              <a:rPr lang="ar-SA" b="1" dirty="0" smtClean="0">
                <a:ea typeface="Calibri"/>
              </a:rPr>
              <a:t>3- </a:t>
            </a:r>
            <a:r>
              <a:rPr lang="ar-SA" b="1" dirty="0">
                <a:ea typeface="Calibri"/>
              </a:rPr>
              <a:t>يمثل الصراع وضعا مؤقتا :</a:t>
            </a:r>
            <a:r>
              <a:rPr lang="ar-SA" dirty="0">
                <a:ea typeface="Calibri"/>
              </a:rPr>
              <a:t> رغم وجود الكثير من الصراعات </a:t>
            </a:r>
            <a:r>
              <a:rPr lang="ar-SA" dirty="0" err="1">
                <a:ea typeface="Calibri"/>
              </a:rPr>
              <a:t>المزمة</a:t>
            </a:r>
            <a:r>
              <a:rPr lang="ar-SA" dirty="0">
                <a:ea typeface="Calibri"/>
              </a:rPr>
              <a:t>.</a:t>
            </a:r>
            <a:endParaRPr lang="en-US" sz="2400" dirty="0">
              <a:ea typeface="Calibri"/>
              <a:cs typeface="Arial"/>
            </a:endParaRPr>
          </a:p>
        </p:txBody>
      </p:sp>
    </p:spTree>
    <p:extLst>
      <p:ext uri="{BB962C8B-B14F-4D97-AF65-F5344CB8AC3E}">
        <p14:creationId xmlns:p14="http://schemas.microsoft.com/office/powerpoint/2010/main" xmlns="" val="4043143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a:lnSpc>
                <a:spcPct val="115000"/>
              </a:lnSpc>
              <a:tabLst>
                <a:tab pos="152400" algn="r"/>
                <a:tab pos="179705" algn="l"/>
              </a:tabLst>
            </a:pPr>
            <a:r>
              <a:rPr lang="ar-SA" dirty="0">
                <a:ea typeface="Calibri"/>
              </a:rPr>
              <a:t>4- ينطوي الصراع على إجبار بعض الأطراف المنافسة على قبول حل أو اتفاقية قد لا تكون الأطراف الاخيرة راغبة فيها.</a:t>
            </a:r>
            <a:endParaRPr lang="en-US" sz="2400" dirty="0">
              <a:ea typeface="Calibri"/>
              <a:cs typeface="Arial"/>
            </a:endParaRPr>
          </a:p>
        </p:txBody>
      </p:sp>
      <p:pic>
        <p:nvPicPr>
          <p:cNvPr id="4" name="صورة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224212" y="2852936"/>
            <a:ext cx="2695575" cy="3672408"/>
          </a:xfrm>
          <a:prstGeom prst="rect">
            <a:avLst/>
          </a:prstGeom>
        </p:spPr>
      </p:pic>
    </p:spTree>
    <p:extLst>
      <p:ext uri="{BB962C8B-B14F-4D97-AF65-F5344CB8AC3E}">
        <p14:creationId xmlns:p14="http://schemas.microsoft.com/office/powerpoint/2010/main" xmlns="" val="843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a:lnSpc>
                <a:spcPct val="115000"/>
              </a:lnSpc>
              <a:tabLst>
                <a:tab pos="152400" algn="r"/>
                <a:tab pos="179705" algn="l"/>
              </a:tabLst>
            </a:pPr>
            <a:r>
              <a:rPr lang="ar-SA" dirty="0">
                <a:ea typeface="Calibri"/>
              </a:rPr>
              <a:t>5- يفرض الصراع أعباء وتكاليف باهظة على الأطراف المعينة به طيلة فترة الصراع ، وهو ما يرغمها </a:t>
            </a:r>
            <a:r>
              <a:rPr lang="ar-SA" dirty="0" err="1">
                <a:ea typeface="Calibri"/>
              </a:rPr>
              <a:t>فى</a:t>
            </a:r>
            <a:r>
              <a:rPr lang="ar-SA" dirty="0">
                <a:ea typeface="Calibri"/>
              </a:rPr>
              <a:t> النهاية على </a:t>
            </a:r>
            <a:r>
              <a:rPr lang="ar-SA" dirty="0" smtClean="0">
                <a:ea typeface="Calibri"/>
              </a:rPr>
              <a:t>حسم </a:t>
            </a:r>
            <a:r>
              <a:rPr lang="ar-SA" dirty="0">
                <a:ea typeface="Calibri"/>
              </a:rPr>
              <a:t>الصراع أما بالطرق السلمية او بالقوة القسرية</a:t>
            </a:r>
            <a:r>
              <a:rPr lang="ar-SA" dirty="0" smtClean="0">
                <a:ea typeface="Calibri"/>
              </a:rPr>
              <a:t>.</a:t>
            </a:r>
          </a:p>
          <a:p>
            <a:pPr>
              <a:lnSpc>
                <a:spcPct val="115000"/>
              </a:lnSpc>
              <a:tabLst>
                <a:tab pos="152400" algn="r"/>
                <a:tab pos="179705" algn="l"/>
              </a:tabLst>
            </a:pPr>
            <a:endParaRPr lang="en-US" sz="2400" dirty="0">
              <a:ea typeface="Calibri"/>
              <a:cs typeface="Arial"/>
            </a:endParaRPr>
          </a:p>
        </p:txBody>
      </p:sp>
      <p:pic>
        <p:nvPicPr>
          <p:cNvPr id="4" name="صورة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43000" y="3284984"/>
            <a:ext cx="6858000" cy="3573016"/>
          </a:xfrm>
          <a:prstGeom prst="rect">
            <a:avLst/>
          </a:prstGeom>
        </p:spPr>
      </p:pic>
    </p:spTree>
    <p:extLst>
      <p:ext uri="{BB962C8B-B14F-4D97-AF65-F5344CB8AC3E}">
        <p14:creationId xmlns:p14="http://schemas.microsoft.com/office/powerpoint/2010/main" xmlns="" val="1999133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مستويات الصراع</a:t>
            </a:r>
            <a:endParaRPr lang="ar-SA" dirty="0"/>
          </a:p>
        </p:txBody>
      </p:sp>
      <p:sp>
        <p:nvSpPr>
          <p:cNvPr id="3" name="عنصر نائب للمحتوى 2"/>
          <p:cNvSpPr>
            <a:spLocks noGrp="1"/>
          </p:cNvSpPr>
          <p:nvPr>
            <p:ph sz="quarter" idx="1"/>
          </p:nvPr>
        </p:nvSpPr>
        <p:spPr/>
        <p:txBody>
          <a:bodyPr>
            <a:normAutofit/>
          </a:bodyPr>
          <a:lstStyle/>
          <a:p>
            <a:pPr>
              <a:lnSpc>
                <a:spcPct val="115000"/>
              </a:lnSpc>
              <a:tabLst>
                <a:tab pos="152400" algn="r"/>
                <a:tab pos="179705" algn="l"/>
              </a:tabLst>
            </a:pPr>
            <a:r>
              <a:rPr lang="ar-SA" dirty="0" smtClean="0">
                <a:ea typeface="Calibri"/>
              </a:rPr>
              <a:t>- </a:t>
            </a:r>
            <a:r>
              <a:rPr lang="ar-SA" dirty="0">
                <a:ea typeface="Calibri"/>
              </a:rPr>
              <a:t>بالرغم من عدم وجود اتفاق حول </a:t>
            </a:r>
            <a:r>
              <a:rPr lang="ar-SA" dirty="0" err="1">
                <a:ea typeface="Calibri"/>
              </a:rPr>
              <a:t>تصنفيات</a:t>
            </a:r>
            <a:r>
              <a:rPr lang="ar-SA" dirty="0">
                <a:ea typeface="Calibri"/>
              </a:rPr>
              <a:t> الصراع التنظيمي او تحديد مستوياته ، إلا أن معظم كتاب الإدارة يتفقون على المستويات التالية للصراع التنظيمي : ( </a:t>
            </a:r>
            <a:r>
              <a:rPr lang="ar-SA" u="sng" dirty="0">
                <a:ea typeface="Calibri"/>
              </a:rPr>
              <a:t>وهي 4 مستويات على النحو </a:t>
            </a:r>
            <a:r>
              <a:rPr lang="ar-SA" u="sng" dirty="0" err="1">
                <a:ea typeface="Calibri"/>
              </a:rPr>
              <a:t>الآتى</a:t>
            </a:r>
            <a:r>
              <a:rPr lang="ar-SA" dirty="0">
                <a:ea typeface="Calibri"/>
              </a:rPr>
              <a:t> ):</a:t>
            </a:r>
            <a:endParaRPr lang="en-US" sz="2400" dirty="0">
              <a:ea typeface="Calibri"/>
              <a:cs typeface="Arial"/>
            </a:endParaRPr>
          </a:p>
          <a:p>
            <a:pPr>
              <a:lnSpc>
                <a:spcPct val="115000"/>
              </a:lnSpc>
              <a:tabLst>
                <a:tab pos="152400" algn="r"/>
                <a:tab pos="179705" algn="l"/>
              </a:tabLst>
            </a:pPr>
            <a:r>
              <a:rPr lang="ar-SA" dirty="0">
                <a:ea typeface="Calibri"/>
              </a:rPr>
              <a:t>اولا: الصراع على مستوى الفرد </a:t>
            </a:r>
            <a:r>
              <a:rPr lang="ar-SA" dirty="0" smtClean="0">
                <a:ea typeface="Calibri"/>
              </a:rPr>
              <a:t>.</a:t>
            </a:r>
          </a:p>
          <a:p>
            <a:pPr>
              <a:lnSpc>
                <a:spcPct val="115000"/>
              </a:lnSpc>
              <a:tabLst>
                <a:tab pos="152400" algn="r"/>
                <a:tab pos="179705" algn="l"/>
              </a:tabLst>
            </a:pPr>
            <a:r>
              <a:rPr lang="ar-SA" dirty="0" smtClean="0">
                <a:ea typeface="Calibri"/>
              </a:rPr>
              <a:t>ثانيا</a:t>
            </a:r>
            <a:r>
              <a:rPr lang="ar-SA" dirty="0">
                <a:ea typeface="Calibri"/>
              </a:rPr>
              <a:t>: الصراع على مستوى الأفراد.</a:t>
            </a:r>
            <a:endParaRPr lang="en-US" sz="2400" dirty="0">
              <a:ea typeface="Calibri"/>
              <a:cs typeface="Arial"/>
            </a:endParaRPr>
          </a:p>
          <a:p>
            <a:r>
              <a:rPr lang="ar-SA" dirty="0">
                <a:ea typeface="Calibri"/>
              </a:rPr>
              <a:t>ثالثا: الصراع على مستوى الجماعات . </a:t>
            </a:r>
            <a:endParaRPr lang="ar-SA" dirty="0" smtClean="0">
              <a:ea typeface="Calibri"/>
            </a:endParaRPr>
          </a:p>
          <a:p>
            <a:pPr marL="0" indent="0">
              <a:buNone/>
            </a:pPr>
            <a:r>
              <a:rPr lang="ar-SA" dirty="0">
                <a:ea typeface="Calibri"/>
              </a:rPr>
              <a:t> </a:t>
            </a:r>
            <a:r>
              <a:rPr lang="ar-SA" dirty="0" smtClean="0">
                <a:ea typeface="Calibri"/>
              </a:rPr>
              <a:t> </a:t>
            </a:r>
            <a:r>
              <a:rPr lang="ar-SA" dirty="0">
                <a:ea typeface="Calibri"/>
              </a:rPr>
              <a:t>رابعا : الصراع على مستوى المنظمات:</a:t>
            </a:r>
            <a:endParaRPr lang="ar-SA" dirty="0"/>
          </a:p>
        </p:txBody>
      </p:sp>
    </p:spTree>
    <p:extLst>
      <p:ext uri="{BB962C8B-B14F-4D97-AF65-F5344CB8AC3E}">
        <p14:creationId xmlns:p14="http://schemas.microsoft.com/office/powerpoint/2010/main" xmlns="" val="2820263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lvl="0">
              <a:lnSpc>
                <a:spcPct val="115000"/>
              </a:lnSpc>
              <a:tabLst>
                <a:tab pos="152400" algn="r"/>
                <a:tab pos="179705" algn="l"/>
                <a:tab pos="198120" algn="l"/>
              </a:tabLst>
            </a:pPr>
            <a:r>
              <a:rPr lang="ar-SA" u="sng" dirty="0" smtClean="0">
                <a:solidFill>
                  <a:prstClr val="black"/>
                </a:solidFill>
                <a:ea typeface="Calibri"/>
              </a:rPr>
              <a:t>ما هي الأمور الواجب مراعاتها حتى </a:t>
            </a:r>
            <a:r>
              <a:rPr lang="ar-SA" u="sng" dirty="0">
                <a:solidFill>
                  <a:prstClr val="black"/>
                </a:solidFill>
                <a:ea typeface="Calibri"/>
              </a:rPr>
              <a:t>يدار الصراع بشكل فعال </a:t>
            </a:r>
            <a:r>
              <a:rPr lang="ar-SA" u="sng" dirty="0" smtClean="0">
                <a:solidFill>
                  <a:prstClr val="black"/>
                </a:solidFill>
                <a:ea typeface="Calibri"/>
              </a:rPr>
              <a:t>وإيجابي ؟</a:t>
            </a:r>
            <a:endParaRPr lang="en-US" sz="2400" dirty="0">
              <a:solidFill>
                <a:prstClr val="black"/>
              </a:solidFill>
              <a:ea typeface="Calibri"/>
              <a:cs typeface="Arial"/>
            </a:endParaRPr>
          </a:p>
        </p:txBody>
      </p:sp>
    </p:spTree>
    <p:extLst>
      <p:ext uri="{BB962C8B-B14F-4D97-AF65-F5344CB8AC3E}">
        <p14:creationId xmlns:p14="http://schemas.microsoft.com/office/powerpoint/2010/main" xmlns="" val="1318495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إدارة الصراع</a:t>
            </a:r>
            <a:endParaRPr lang="ar-SA" dirty="0"/>
          </a:p>
        </p:txBody>
      </p:sp>
      <p:sp>
        <p:nvSpPr>
          <p:cNvPr id="3" name="عنصر نائب للمحتوى 2"/>
          <p:cNvSpPr>
            <a:spLocks noGrp="1"/>
          </p:cNvSpPr>
          <p:nvPr>
            <p:ph sz="quarter" idx="1"/>
          </p:nvPr>
        </p:nvSpPr>
        <p:spPr/>
        <p:txBody>
          <a:bodyPr/>
          <a:lstStyle/>
          <a:p>
            <a:pPr>
              <a:lnSpc>
                <a:spcPct val="115000"/>
              </a:lnSpc>
              <a:tabLst>
                <a:tab pos="152400" algn="r"/>
                <a:tab pos="179705" algn="l"/>
                <a:tab pos="198120" algn="l"/>
              </a:tabLst>
            </a:pPr>
            <a:r>
              <a:rPr lang="ar-SA" u="sng" dirty="0" smtClean="0">
                <a:ea typeface="Calibri"/>
              </a:rPr>
              <a:t>حتى </a:t>
            </a:r>
            <a:r>
              <a:rPr lang="ar-SA" u="sng" dirty="0">
                <a:ea typeface="Calibri"/>
              </a:rPr>
              <a:t>يدار الصراع بشكل فعال وإيجابي يجب مراعات النقاط التالية :</a:t>
            </a:r>
            <a:endParaRPr lang="en-US" sz="2400" dirty="0">
              <a:ea typeface="Calibri"/>
              <a:cs typeface="Arial"/>
            </a:endParaRPr>
          </a:p>
          <a:p>
            <a:pPr>
              <a:lnSpc>
                <a:spcPct val="115000"/>
              </a:lnSpc>
              <a:tabLst>
                <a:tab pos="152400" algn="r"/>
                <a:tab pos="179705" algn="l"/>
                <a:tab pos="198120" algn="l"/>
              </a:tabLst>
            </a:pPr>
            <a:r>
              <a:rPr lang="ar-SA" dirty="0">
                <a:ea typeface="Calibri"/>
              </a:rPr>
              <a:t>1- تحديد اسباب الصراع ومعرفة مشاعر أطرافه.</a:t>
            </a:r>
            <a:endParaRPr lang="en-US" sz="2400" dirty="0">
              <a:ea typeface="Calibri"/>
              <a:cs typeface="Arial"/>
            </a:endParaRPr>
          </a:p>
          <a:p>
            <a:pPr>
              <a:lnSpc>
                <a:spcPct val="115000"/>
              </a:lnSpc>
              <a:tabLst>
                <a:tab pos="152400" algn="r"/>
                <a:tab pos="179705" algn="l"/>
                <a:tab pos="198120" algn="l"/>
              </a:tabLst>
            </a:pPr>
            <a:r>
              <a:rPr lang="ar-SA" dirty="0">
                <a:ea typeface="Calibri"/>
              </a:rPr>
              <a:t>2- التوصل الى التكامل في إفكار الأطراف المتنازعة.</a:t>
            </a:r>
            <a:endParaRPr lang="en-US" sz="2400" dirty="0">
              <a:ea typeface="Calibri"/>
              <a:cs typeface="Arial"/>
            </a:endParaRPr>
          </a:p>
          <a:p>
            <a:pPr>
              <a:lnSpc>
                <a:spcPct val="115000"/>
              </a:lnSpc>
              <a:tabLst>
                <a:tab pos="152400" algn="r"/>
                <a:tab pos="179705" algn="l"/>
                <a:tab pos="198120" algn="l"/>
              </a:tabLst>
            </a:pPr>
            <a:r>
              <a:rPr lang="ar-SA" dirty="0">
                <a:ea typeface="Calibri"/>
              </a:rPr>
              <a:t>3- التوصل الي حلول حقيقية يمكن أن تدعم من قبل أطراف الصراع.</a:t>
            </a:r>
            <a:endParaRPr lang="en-US" sz="2400" dirty="0">
              <a:ea typeface="Calibri"/>
              <a:cs typeface="Arial"/>
            </a:endParaRPr>
          </a:p>
          <a:p>
            <a:pPr>
              <a:lnSpc>
                <a:spcPct val="115000"/>
              </a:lnSpc>
              <a:tabLst>
                <a:tab pos="152400" algn="r"/>
                <a:tab pos="179705" algn="l"/>
                <a:tab pos="198120" algn="l"/>
              </a:tabLst>
            </a:pPr>
            <a:r>
              <a:rPr lang="ar-SA" dirty="0">
                <a:ea typeface="Calibri"/>
              </a:rPr>
              <a:t>4- محاولة إعادة توجيه توترات الأفراد.</a:t>
            </a:r>
            <a:endParaRPr lang="en-US" sz="2400" dirty="0">
              <a:ea typeface="Calibri"/>
              <a:cs typeface="Arial"/>
            </a:endParaRPr>
          </a:p>
        </p:txBody>
      </p:sp>
    </p:spTree>
    <p:extLst>
      <p:ext uri="{BB962C8B-B14F-4D97-AF65-F5344CB8AC3E}">
        <p14:creationId xmlns:p14="http://schemas.microsoft.com/office/powerpoint/2010/main" xmlns="" val="765741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3000" b="1" dirty="0">
                <a:solidFill>
                  <a:prstClr val="black"/>
                </a:solidFill>
                <a:ea typeface="Calibri"/>
                <a:cs typeface="Arial"/>
              </a:rPr>
              <a:t>أساليب إدارة الصراع</a:t>
            </a:r>
            <a:endParaRPr lang="ar-SA" dirty="0"/>
          </a:p>
        </p:txBody>
      </p:sp>
      <p:sp>
        <p:nvSpPr>
          <p:cNvPr id="3" name="عنصر نائب للمحتوى 2"/>
          <p:cNvSpPr>
            <a:spLocks noGrp="1"/>
          </p:cNvSpPr>
          <p:nvPr>
            <p:ph sz="quarter" idx="1"/>
          </p:nvPr>
        </p:nvSpPr>
        <p:spPr/>
        <p:txBody>
          <a:bodyPr>
            <a:normAutofit/>
          </a:bodyPr>
          <a:lstStyle/>
          <a:p>
            <a:pPr>
              <a:lnSpc>
                <a:spcPct val="115000"/>
              </a:lnSpc>
              <a:tabLst>
                <a:tab pos="152400" algn="r"/>
                <a:tab pos="179705" algn="l"/>
                <a:tab pos="198120" algn="l"/>
              </a:tabLst>
            </a:pPr>
            <a:r>
              <a:rPr lang="ar-SA" u="sng" dirty="0" smtClean="0">
                <a:ea typeface="Calibri"/>
              </a:rPr>
              <a:t>يمكن </a:t>
            </a:r>
            <a:r>
              <a:rPr lang="ar-SA" u="sng" dirty="0">
                <a:ea typeface="Calibri"/>
              </a:rPr>
              <a:t>تصنيف أساليب إدارة الصراع التنظيمي </a:t>
            </a:r>
            <a:r>
              <a:rPr lang="ar-SA" u="sng" dirty="0" err="1">
                <a:ea typeface="Calibri"/>
              </a:rPr>
              <a:t>فى</a:t>
            </a:r>
            <a:r>
              <a:rPr lang="ar-SA" u="sng" dirty="0">
                <a:ea typeface="Calibri"/>
              </a:rPr>
              <a:t> ثلاث مجموعات </a:t>
            </a:r>
            <a:r>
              <a:rPr lang="ar-SA" u="sng" dirty="0" err="1">
                <a:ea typeface="Calibri"/>
              </a:rPr>
              <a:t>هى</a:t>
            </a:r>
            <a:r>
              <a:rPr lang="ar-SA" u="sng" dirty="0">
                <a:ea typeface="Calibri"/>
              </a:rPr>
              <a:t> :</a:t>
            </a:r>
            <a:endParaRPr lang="en-US" sz="2400" dirty="0">
              <a:ea typeface="Calibri"/>
              <a:cs typeface="Arial"/>
            </a:endParaRPr>
          </a:p>
          <a:p>
            <a:pPr>
              <a:lnSpc>
                <a:spcPct val="115000"/>
              </a:lnSpc>
              <a:tabLst>
                <a:tab pos="152400" algn="r"/>
                <a:tab pos="179705" algn="l"/>
                <a:tab pos="198120" algn="l"/>
              </a:tabLst>
            </a:pPr>
            <a:r>
              <a:rPr lang="ar-SA" dirty="0">
                <a:ea typeface="Calibri"/>
              </a:rPr>
              <a:t>المجموعة الأولى : وضع أهداف مشتركة تتفق عليها الأطراف المتصارعة.</a:t>
            </a:r>
            <a:endParaRPr lang="en-US" sz="2400" dirty="0">
              <a:ea typeface="Calibri"/>
              <a:cs typeface="Arial"/>
            </a:endParaRPr>
          </a:p>
          <a:p>
            <a:pPr>
              <a:lnSpc>
                <a:spcPct val="115000"/>
              </a:lnSpc>
              <a:tabLst>
                <a:tab pos="152400" algn="r"/>
                <a:tab pos="179705" algn="l"/>
                <a:tab pos="198120" algn="l"/>
              </a:tabLst>
            </a:pPr>
            <a:r>
              <a:rPr lang="ar-SA" dirty="0">
                <a:ea typeface="Calibri"/>
              </a:rPr>
              <a:t>المجموعة الثانية : القيام بتغييرات هيكلية.</a:t>
            </a:r>
            <a:endParaRPr lang="en-US" sz="2400" dirty="0">
              <a:ea typeface="Calibri"/>
              <a:cs typeface="Arial"/>
            </a:endParaRPr>
          </a:p>
          <a:p>
            <a:pPr>
              <a:lnSpc>
                <a:spcPct val="115000"/>
              </a:lnSpc>
              <a:tabLst>
                <a:tab pos="152400" algn="r"/>
                <a:tab pos="179705" algn="l"/>
                <a:tab pos="198120" algn="l"/>
              </a:tabLst>
            </a:pPr>
            <a:r>
              <a:rPr lang="ar-SA" dirty="0">
                <a:ea typeface="Calibri"/>
              </a:rPr>
              <a:t>المجموعة الثالثة : تتضمن عددا من الاساليب الإدارية والسلوكية والقانونية</a:t>
            </a:r>
            <a:r>
              <a:rPr lang="ar-SA" dirty="0" smtClean="0">
                <a:ea typeface="Calibri"/>
              </a:rPr>
              <a:t>.</a:t>
            </a:r>
            <a:endParaRPr lang="en-US" sz="2400" dirty="0">
              <a:ea typeface="Calibri"/>
              <a:cs typeface="Arial"/>
            </a:endParaRPr>
          </a:p>
        </p:txBody>
      </p:sp>
    </p:spTree>
    <p:extLst>
      <p:ext uri="{BB962C8B-B14F-4D97-AF65-F5344CB8AC3E}">
        <p14:creationId xmlns:p14="http://schemas.microsoft.com/office/powerpoint/2010/main" xmlns="" val="1549537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57288" y="2348705"/>
            <a:ext cx="10001288" cy="1446550"/>
          </a:xfrm>
          <a:prstGeom prst="rect">
            <a:avLst/>
          </a:prstGeom>
          <a:solidFill>
            <a:schemeClr val="accent1">
              <a:lumMod val="20000"/>
              <a:lumOff val="80000"/>
            </a:schemeClr>
          </a:solidFill>
        </p:spPr>
        <p:txBody>
          <a:bodyPr wrap="square">
            <a:spAutoFit/>
          </a:bodyPr>
          <a:lstStyle/>
          <a:p>
            <a:pPr marL="342900" lvl="0" indent="-342900">
              <a:spcBef>
                <a:spcPct val="20000"/>
              </a:spcBef>
              <a:buFont typeface="Arial" panose="020B0604020202020204" pitchFamily="34" charset="0"/>
              <a:buChar char="•"/>
            </a:pPr>
            <a:r>
              <a:rPr lang="ar-SA" sz="4000" dirty="0" smtClean="0">
                <a:solidFill>
                  <a:prstClr val="black"/>
                </a:solidFill>
              </a:rPr>
              <a:t>والحمد لله الذي بنعمته تتم الصالحات </a:t>
            </a:r>
          </a:p>
          <a:p>
            <a:pPr marL="342900" lvl="0" indent="-342900">
              <a:spcBef>
                <a:spcPct val="20000"/>
              </a:spcBef>
              <a:buFont typeface="Arial" panose="020B0604020202020204" pitchFamily="34" charset="0"/>
              <a:buChar char="•"/>
            </a:pPr>
            <a:r>
              <a:rPr lang="ar-SA" sz="4000" dirty="0" smtClean="0">
                <a:solidFill>
                  <a:prstClr val="black"/>
                </a:solidFill>
              </a:rPr>
              <a:t>وصل </a:t>
            </a:r>
            <a:r>
              <a:rPr lang="ar-SA" sz="4000" dirty="0">
                <a:solidFill>
                  <a:prstClr val="black"/>
                </a:solidFill>
              </a:rPr>
              <a:t>اللهم على سيدنا محمد وعلى آله وصحبه وسلم </a:t>
            </a:r>
            <a:endParaRPr lang="ar-SA" sz="4000" dirty="0"/>
          </a:p>
        </p:txBody>
      </p:sp>
    </p:spTree>
    <p:extLst>
      <p:ext uri="{BB962C8B-B14F-4D97-AF65-F5344CB8AC3E}">
        <p14:creationId xmlns:p14="http://schemas.microsoft.com/office/powerpoint/2010/main" xmlns="" val="372984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الصراع </a:t>
            </a:r>
            <a:endParaRPr lang="ar-SA" dirty="0"/>
          </a:p>
        </p:txBody>
      </p:sp>
      <p:sp>
        <p:nvSpPr>
          <p:cNvPr id="3" name="عنصر نائب للمحتوى 2"/>
          <p:cNvSpPr>
            <a:spLocks noGrp="1"/>
          </p:cNvSpPr>
          <p:nvPr>
            <p:ph sz="quarter" idx="1"/>
          </p:nvPr>
        </p:nvSpPr>
        <p:spPr/>
        <p:txBody>
          <a:bodyPr/>
          <a:lstStyle/>
          <a:p>
            <a:r>
              <a:rPr lang="ar-SA" dirty="0" smtClean="0"/>
              <a:t>تعريفه </a:t>
            </a:r>
          </a:p>
          <a:p>
            <a:r>
              <a:rPr lang="ar-SA" dirty="0" smtClean="0"/>
              <a:t>أسبابه </a:t>
            </a:r>
          </a:p>
          <a:p>
            <a:r>
              <a:rPr lang="ar-SA" dirty="0" smtClean="0"/>
              <a:t>إدارته </a:t>
            </a:r>
            <a:endParaRPr lang="ar-SA" dirty="0"/>
          </a:p>
        </p:txBody>
      </p:sp>
    </p:spTree>
    <p:extLst>
      <p:ext uri="{BB962C8B-B14F-4D97-AF65-F5344CB8AC3E}">
        <p14:creationId xmlns:p14="http://schemas.microsoft.com/office/powerpoint/2010/main" xmlns="" val="590904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sz="quarter" idx="1"/>
          </p:nvPr>
        </p:nvPicPr>
        <p:blipFill>
          <a:blip r:embed="rId2">
            <a:extLst>
              <a:ext uri="{28A0092B-C50C-407E-A947-70E740481C1C}">
                <a14:useLocalDpi xmlns:a14="http://schemas.microsoft.com/office/drawing/2010/main" xmlns="" val="0"/>
              </a:ext>
            </a:extLst>
          </a:blip>
          <a:stretch>
            <a:fillRect/>
          </a:stretch>
        </p:blipFill>
        <p:spPr>
          <a:xfrm>
            <a:off x="18887" y="-171400"/>
            <a:ext cx="9108480" cy="7605845"/>
          </a:xfrm>
        </p:spPr>
      </p:pic>
    </p:spTree>
    <p:extLst>
      <p:ext uri="{BB962C8B-B14F-4D97-AF65-F5344CB8AC3E}">
        <p14:creationId xmlns:p14="http://schemas.microsoft.com/office/powerpoint/2010/main" xmlns="" val="700192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تعريفه</a:t>
            </a:r>
            <a:endParaRPr lang="ar-SA" dirty="0"/>
          </a:p>
        </p:txBody>
      </p:sp>
      <p:sp>
        <p:nvSpPr>
          <p:cNvPr id="3" name="عنصر نائب للمحتوى 2"/>
          <p:cNvSpPr>
            <a:spLocks noGrp="1"/>
          </p:cNvSpPr>
          <p:nvPr>
            <p:ph sz="quarter" idx="1"/>
          </p:nvPr>
        </p:nvSpPr>
        <p:spPr/>
        <p:txBody>
          <a:bodyPr/>
          <a:lstStyle/>
          <a:p>
            <a:r>
              <a:rPr lang="ar-SA" dirty="0">
                <a:ea typeface="Calibri"/>
              </a:rPr>
              <a:t>: </a:t>
            </a:r>
            <a:r>
              <a:rPr lang="ar-SA" u="sng" dirty="0">
                <a:ea typeface="Calibri"/>
              </a:rPr>
              <a:t>هو موقف تنافسي بين فريقين أو تنظيمين</a:t>
            </a:r>
            <a:r>
              <a:rPr lang="ar-SA" dirty="0">
                <a:ea typeface="Calibri"/>
              </a:rPr>
              <a:t> أهدافهما متعارضة يكون فيه أطراف الصراع مدركين للتعارض فيما بينهم </a:t>
            </a:r>
            <a:r>
              <a:rPr lang="ar-SA" dirty="0" smtClean="0">
                <a:ea typeface="Calibri"/>
              </a:rPr>
              <a:t>.</a:t>
            </a:r>
          </a:p>
          <a:p>
            <a:endParaRPr lang="ar-SA" dirty="0"/>
          </a:p>
        </p:txBody>
      </p:sp>
    </p:spTree>
    <p:extLst>
      <p:ext uri="{BB962C8B-B14F-4D97-AF65-F5344CB8AC3E}">
        <p14:creationId xmlns:p14="http://schemas.microsoft.com/office/powerpoint/2010/main" xmlns="" val="368010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sz="quarter" idx="1"/>
          </p:nvPr>
        </p:nvPicPr>
        <p:blipFill>
          <a:blip r:embed="rId2">
            <a:extLst>
              <a:ext uri="{28A0092B-C50C-407E-A947-70E740481C1C}">
                <a14:useLocalDpi xmlns:a14="http://schemas.microsoft.com/office/drawing/2010/main" xmlns="" val="0"/>
              </a:ext>
            </a:extLst>
          </a:blip>
          <a:stretch>
            <a:fillRect/>
          </a:stretch>
        </p:blipFill>
        <p:spPr>
          <a:xfrm>
            <a:off x="-235029" y="1"/>
            <a:ext cx="9559557" cy="7424872"/>
          </a:xfrm>
        </p:spPr>
      </p:pic>
    </p:spTree>
    <p:extLst>
      <p:ext uri="{BB962C8B-B14F-4D97-AF65-F5344CB8AC3E}">
        <p14:creationId xmlns:p14="http://schemas.microsoft.com/office/powerpoint/2010/main" xmlns="" val="3257950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r>
              <a:rPr lang="ar-SA" dirty="0" smtClean="0"/>
              <a:t>هل الصراع أمر جيد ؟</a:t>
            </a:r>
            <a:endParaRPr lang="ar-SA" dirty="0"/>
          </a:p>
        </p:txBody>
      </p:sp>
    </p:spTree>
    <p:extLst>
      <p:ext uri="{BB962C8B-B14F-4D97-AF65-F5344CB8AC3E}">
        <p14:creationId xmlns:p14="http://schemas.microsoft.com/office/powerpoint/2010/main" xmlns="" val="1617223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a:lnSpc>
                <a:spcPct val="115000"/>
              </a:lnSpc>
              <a:tabLst>
                <a:tab pos="152400" algn="r"/>
                <a:tab pos="179705" algn="l"/>
              </a:tabLst>
            </a:pPr>
            <a:r>
              <a:rPr lang="ar-SA" b="1" dirty="0" smtClean="0">
                <a:ea typeface="Calibri"/>
              </a:rPr>
              <a:t>الصراع </a:t>
            </a:r>
            <a:r>
              <a:rPr lang="ar-SA" b="1" dirty="0">
                <a:ea typeface="Calibri"/>
              </a:rPr>
              <a:t>التنظيمي:</a:t>
            </a:r>
            <a:r>
              <a:rPr lang="ar-SA" dirty="0">
                <a:ea typeface="Calibri"/>
              </a:rPr>
              <a:t> يمكن </a:t>
            </a:r>
            <a:r>
              <a:rPr lang="ar-SA" dirty="0" smtClean="0">
                <a:ea typeface="Calibri"/>
              </a:rPr>
              <a:t>أن يكون </a:t>
            </a:r>
            <a:r>
              <a:rPr lang="ar-SA" dirty="0" err="1" smtClean="0">
                <a:ea typeface="Calibri"/>
              </a:rPr>
              <a:t>بناءاً</a:t>
            </a:r>
            <a:r>
              <a:rPr lang="ar-SA" dirty="0" smtClean="0">
                <a:ea typeface="Calibri"/>
              </a:rPr>
              <a:t> </a:t>
            </a:r>
            <a:r>
              <a:rPr lang="ar-SA" dirty="0">
                <a:ea typeface="Calibri"/>
              </a:rPr>
              <a:t>أو </a:t>
            </a:r>
            <a:r>
              <a:rPr lang="ar-SA" dirty="0" smtClean="0">
                <a:ea typeface="Calibri"/>
              </a:rPr>
              <a:t>مدمراً </a:t>
            </a:r>
            <a:r>
              <a:rPr lang="ar-SA" dirty="0">
                <a:ea typeface="Calibri"/>
              </a:rPr>
              <a:t>، ويمكن أن يكون ذا هدف وظيفي ، وقد يؤدي إلى الاختلال الوظيفي.</a:t>
            </a:r>
            <a:endParaRPr lang="en-US" sz="2400" dirty="0">
              <a:ea typeface="Calibri"/>
              <a:cs typeface="Arial"/>
            </a:endParaRPr>
          </a:p>
        </p:txBody>
      </p:sp>
    </p:spTree>
    <p:extLst>
      <p:ext uri="{BB962C8B-B14F-4D97-AF65-F5344CB8AC3E}">
        <p14:creationId xmlns:p14="http://schemas.microsoft.com/office/powerpoint/2010/main" xmlns="" val="3220841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r>
              <a:rPr lang="ar-SA" dirty="0" smtClean="0"/>
              <a:t>ما هي أسباب الصراع ؟ </a:t>
            </a:r>
            <a:endParaRPr lang="ar-SA" dirty="0"/>
          </a:p>
        </p:txBody>
      </p:sp>
    </p:spTree>
    <p:extLst>
      <p:ext uri="{BB962C8B-B14F-4D97-AF65-F5344CB8AC3E}">
        <p14:creationId xmlns:p14="http://schemas.microsoft.com/office/powerpoint/2010/main" xmlns="" val="400988978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104</TotalTime>
  <Words>637</Words>
  <Application>Microsoft Office PowerPoint</Application>
  <PresentationFormat>عرض على الشاشة (3:4)‏</PresentationFormat>
  <Paragraphs>55</Paragraphs>
  <Slides>29</Slides>
  <Notes>0</Notes>
  <HiddenSlides>0</HiddenSlides>
  <MMClips>0</MMClips>
  <ScaleCrop>false</ScaleCrop>
  <HeadingPairs>
    <vt:vector size="4" baseType="variant">
      <vt:variant>
        <vt:lpstr>سمة</vt:lpstr>
      </vt:variant>
      <vt:variant>
        <vt:i4>1</vt:i4>
      </vt:variant>
      <vt:variant>
        <vt:lpstr>عناوين الشرائح</vt:lpstr>
      </vt:variant>
      <vt:variant>
        <vt:i4>29</vt:i4>
      </vt:variant>
    </vt:vector>
  </HeadingPairs>
  <TitlesOfParts>
    <vt:vector size="30" baseType="lpstr">
      <vt:lpstr>ألوان متوسطة</vt:lpstr>
      <vt:lpstr>المحاضرة الخامسة </vt:lpstr>
      <vt:lpstr>الشريحة 2</vt:lpstr>
      <vt:lpstr>الصراع </vt:lpstr>
      <vt:lpstr>الشريحة 4</vt:lpstr>
      <vt:lpstr>تعريفه</vt:lpstr>
      <vt:lpstr>الشريحة 6</vt:lpstr>
      <vt:lpstr>الشريحة 7</vt:lpstr>
      <vt:lpstr>الشريحة 8</vt:lpstr>
      <vt:lpstr>الشريحة 9</vt:lpstr>
      <vt:lpstr>أسباب الصراع </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مستويات الصراع</vt:lpstr>
      <vt:lpstr>الشريحة 26</vt:lpstr>
      <vt:lpstr>إدارة الصراع</vt:lpstr>
      <vt:lpstr>أساليب إدارة الصراع</vt:lpstr>
      <vt:lpstr>الشريحة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dc:title>
  <dc:creator>Alanod Mohammed Altayyar</dc:creator>
  <cp:lastModifiedBy>عنود</cp:lastModifiedBy>
  <cp:revision>8</cp:revision>
  <dcterms:created xsi:type="dcterms:W3CDTF">2016-03-09T06:42:26Z</dcterms:created>
  <dcterms:modified xsi:type="dcterms:W3CDTF">2016-03-21T19:50:05Z</dcterms:modified>
</cp:coreProperties>
</file>