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6" r:id="rId5"/>
    <p:sldId id="292" r:id="rId6"/>
    <p:sldId id="293" r:id="rId7"/>
    <p:sldId id="259" r:id="rId8"/>
    <p:sldId id="260" r:id="rId9"/>
    <p:sldId id="261" r:id="rId10"/>
    <p:sldId id="294" r:id="rId11"/>
    <p:sldId id="267" r:id="rId12"/>
    <p:sldId id="262" r:id="rId13"/>
    <p:sldId id="263" r:id="rId14"/>
    <p:sldId id="264" r:id="rId15"/>
    <p:sldId id="265" r:id="rId16"/>
    <p:sldId id="268" r:id="rId17"/>
    <p:sldId id="269" r:id="rId18"/>
    <p:sldId id="270" r:id="rId19"/>
    <p:sldId id="271" r:id="rId20"/>
    <p:sldId id="272" r:id="rId21"/>
    <p:sldId id="273" r:id="rId22"/>
    <p:sldId id="274" r:id="rId23"/>
    <p:sldId id="275" r:id="rId24"/>
    <p:sldId id="281" r:id="rId25"/>
    <p:sldId id="290" r:id="rId26"/>
    <p:sldId id="289" r:id="rId27"/>
    <p:sldId id="282" r:id="rId28"/>
    <p:sldId id="283" r:id="rId29"/>
    <p:sldId id="284" r:id="rId30"/>
    <p:sldId id="285" r:id="rId31"/>
    <p:sldId id="286" r:id="rId32"/>
    <p:sldId id="288" r:id="rId33"/>
    <p:sldId id="287" r:id="rId34"/>
    <p:sldId id="278" r:id="rId35"/>
    <p:sldId id="279" r:id="rId36"/>
    <p:sldId id="291" r:id="rId37"/>
    <p:sldId id="280" r:id="rId3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56" d="100"/>
          <a:sy n="56" d="100"/>
        </p:scale>
        <p:origin x="-34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9BCA12D5-FF0F-4650-9E04-F1B2D76D938B}" type="datetimeFigureOut">
              <a:rPr lang="ar-SA" smtClean="0"/>
              <a:t>05/01/1435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AFBB96F-FA26-4699-81FE-7CF47276B584}"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BCA12D5-FF0F-4650-9E04-F1B2D76D938B}" type="datetimeFigureOut">
              <a:rPr lang="ar-SA" smtClean="0"/>
              <a:t>05/01/1435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AFBB96F-FA26-4699-81FE-7CF47276B584}"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BCA12D5-FF0F-4650-9E04-F1B2D76D938B}" type="datetimeFigureOut">
              <a:rPr lang="ar-SA" smtClean="0"/>
              <a:t>05/01/1435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AFBB96F-FA26-4699-81FE-7CF47276B584}"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BCA12D5-FF0F-4650-9E04-F1B2D76D938B}" type="datetimeFigureOut">
              <a:rPr lang="ar-SA" smtClean="0"/>
              <a:t>05/01/1435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AFBB96F-FA26-4699-81FE-7CF47276B584}"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BCA12D5-FF0F-4650-9E04-F1B2D76D938B}" type="datetimeFigureOut">
              <a:rPr lang="ar-SA" smtClean="0"/>
              <a:t>05/01/1435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AFBB96F-FA26-4699-81FE-7CF47276B584}"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9BCA12D5-FF0F-4650-9E04-F1B2D76D938B}" type="datetimeFigureOut">
              <a:rPr lang="ar-SA" smtClean="0"/>
              <a:t>05/01/1435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AFBB96F-FA26-4699-81FE-7CF47276B584}"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9BCA12D5-FF0F-4650-9E04-F1B2D76D938B}" type="datetimeFigureOut">
              <a:rPr lang="ar-SA" smtClean="0"/>
              <a:t>05/01/1435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AFBB96F-FA26-4699-81FE-7CF47276B584}"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9BCA12D5-FF0F-4650-9E04-F1B2D76D938B}" type="datetimeFigureOut">
              <a:rPr lang="ar-SA" smtClean="0"/>
              <a:t>05/01/1435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AFBB96F-FA26-4699-81FE-7CF47276B584}"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BCA12D5-FF0F-4650-9E04-F1B2D76D938B}" type="datetimeFigureOut">
              <a:rPr lang="ar-SA" smtClean="0"/>
              <a:t>05/01/1435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AFBB96F-FA26-4699-81FE-7CF47276B584}"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BCA12D5-FF0F-4650-9E04-F1B2D76D938B}" type="datetimeFigureOut">
              <a:rPr lang="ar-SA" smtClean="0"/>
              <a:t>05/01/1435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AFBB96F-FA26-4699-81FE-7CF47276B584}"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BCA12D5-FF0F-4650-9E04-F1B2D76D938B}" type="datetimeFigureOut">
              <a:rPr lang="ar-SA" smtClean="0"/>
              <a:t>05/01/1435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AFBB96F-FA26-4699-81FE-7CF47276B584}"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BCA12D5-FF0F-4650-9E04-F1B2D76D938B}" type="datetimeFigureOut">
              <a:rPr lang="ar-SA" smtClean="0"/>
              <a:t>05/01/1435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AFBB96F-FA26-4699-81FE-7CF47276B584}"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الخامسة </a:t>
            </a:r>
            <a:endParaRPr lang="ar-SA" dirty="0"/>
          </a:p>
        </p:txBody>
      </p:sp>
      <p:sp>
        <p:nvSpPr>
          <p:cNvPr id="3" name="عنوان فرعي 2"/>
          <p:cNvSpPr>
            <a:spLocks noGrp="1"/>
          </p:cNvSpPr>
          <p:nvPr>
            <p:ph type="subTitle" idx="1"/>
          </p:nvPr>
        </p:nvSpPr>
        <p:spPr/>
        <p:style>
          <a:lnRef idx="1">
            <a:schemeClr val="accent3"/>
          </a:lnRef>
          <a:fillRef idx="2">
            <a:schemeClr val="accent3"/>
          </a:fillRef>
          <a:effectRef idx="1">
            <a:schemeClr val="accent3"/>
          </a:effectRef>
          <a:fontRef idx="minor">
            <a:schemeClr val="dk1"/>
          </a:fontRef>
        </p:style>
        <p:txBody>
          <a:bodyPr>
            <a:normAutofit/>
          </a:bodyPr>
          <a:lstStyle/>
          <a:p>
            <a:r>
              <a:rPr lang="ar-SA" sz="6000" dirty="0" smtClean="0">
                <a:solidFill>
                  <a:srgbClr val="C00000"/>
                </a:solidFill>
              </a:rPr>
              <a:t>نظرة مستقبلية</a:t>
            </a:r>
            <a:endParaRPr lang="ar-SA" sz="6000"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شاهدي مقطع </a:t>
            </a:r>
            <a:r>
              <a:rPr lang="ar-SA" dirty="0" err="1" smtClean="0"/>
              <a:t>يوتيوب</a:t>
            </a:r>
            <a:r>
              <a:rPr lang="ar-SA" dirty="0" smtClean="0"/>
              <a:t> عن خلق الإنسان للدكتور راتب النابلسي </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رسم تخطيطي لرحم المرأة</a:t>
            </a:r>
            <a:endParaRPr lang="ar-SA" dirty="0"/>
          </a:p>
        </p:txBody>
      </p:sp>
      <p:pic>
        <p:nvPicPr>
          <p:cNvPr id="4" name="عنصر نائب للمحتوى 3" descr="رسم تخطيطي لرحم المرأة.jpg"/>
          <p:cNvPicPr>
            <a:picLocks noGrp="1" noChangeAspect="1"/>
          </p:cNvPicPr>
          <p:nvPr>
            <p:ph idx="1"/>
          </p:nvPr>
        </p:nvPicPr>
        <p:blipFill>
          <a:blip r:embed="rId2"/>
          <a:stretch>
            <a:fillRect/>
          </a:stretch>
        </p:blipFill>
        <p:spPr>
          <a:xfrm>
            <a:off x="285720" y="1285860"/>
            <a:ext cx="8429683" cy="535785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صورة الحيوان المنوي يلقح البويضة</a:t>
            </a:r>
            <a:endParaRPr lang="ar-SA" dirty="0">
              <a:solidFill>
                <a:srgbClr val="FF0000"/>
              </a:solidFill>
            </a:endParaRPr>
          </a:p>
        </p:txBody>
      </p:sp>
      <p:pic>
        <p:nvPicPr>
          <p:cNvPr id="4" name="عنصر نائب للمحتوى 3" descr="صورة الحيوان المنوي يلقح البويضة.JPG"/>
          <p:cNvPicPr>
            <a:picLocks noGrp="1" noChangeAspect="1"/>
          </p:cNvPicPr>
          <p:nvPr>
            <p:ph idx="1"/>
          </p:nvPr>
        </p:nvPicPr>
        <p:blipFill>
          <a:blip r:embed="rId2"/>
          <a:stretch>
            <a:fillRect/>
          </a:stretch>
        </p:blipFill>
        <p:spPr>
          <a:xfrm>
            <a:off x="500034" y="1643050"/>
            <a:ext cx="8143932" cy="4786346"/>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مراحل الخلق </a:t>
            </a:r>
            <a:endParaRPr lang="ar-SA" dirty="0">
              <a:solidFill>
                <a:srgbClr val="FF0000"/>
              </a:solidFill>
            </a:endParaRPr>
          </a:p>
        </p:txBody>
      </p:sp>
      <p:pic>
        <p:nvPicPr>
          <p:cNvPr id="4" name="عنصر نائب للمحتوى 3" descr="صورة تبين مراحل الخلق.jpg"/>
          <p:cNvPicPr>
            <a:picLocks noGrp="1" noChangeAspect="1"/>
          </p:cNvPicPr>
          <p:nvPr>
            <p:ph idx="1"/>
          </p:nvPr>
        </p:nvPicPr>
        <p:blipFill>
          <a:blip r:embed="rId2"/>
          <a:stretch>
            <a:fillRect/>
          </a:stretch>
        </p:blipFill>
        <p:spPr>
          <a:xfrm>
            <a:off x="500035" y="1500174"/>
            <a:ext cx="7929618" cy="5072098"/>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جنين ميت وطفل في أحسن تقويم </a:t>
            </a:r>
            <a:endParaRPr lang="ar-SA" dirty="0"/>
          </a:p>
        </p:txBody>
      </p:sp>
      <p:pic>
        <p:nvPicPr>
          <p:cNvPr id="4" name="عنصر نائب للمحتوى 3" descr="صورة طفل جميل.jpg"/>
          <p:cNvPicPr>
            <a:picLocks noGrp="1" noChangeAspect="1"/>
          </p:cNvPicPr>
          <p:nvPr>
            <p:ph idx="1"/>
          </p:nvPr>
        </p:nvPicPr>
        <p:blipFill>
          <a:blip r:embed="rId2"/>
          <a:stretch>
            <a:fillRect/>
          </a:stretch>
        </p:blipFill>
        <p:spPr>
          <a:xfrm>
            <a:off x="4500562" y="1500174"/>
            <a:ext cx="4210547" cy="4714908"/>
          </a:xfrm>
        </p:spPr>
      </p:pic>
      <p:pic>
        <p:nvPicPr>
          <p:cNvPr id="5" name="صورة 4" descr="جنين ميت في الشهور الأولى.jpg"/>
          <p:cNvPicPr>
            <a:picLocks noChangeAspect="1"/>
          </p:cNvPicPr>
          <p:nvPr/>
        </p:nvPicPr>
        <p:blipFill>
          <a:blip r:embed="rId3"/>
          <a:stretch>
            <a:fillRect/>
          </a:stretch>
        </p:blipFill>
        <p:spPr>
          <a:xfrm>
            <a:off x="357158" y="1571612"/>
            <a:ext cx="4071967" cy="450059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في أحسن تقويم</a:t>
            </a:r>
            <a:endParaRPr lang="ar-SA" dirty="0"/>
          </a:p>
        </p:txBody>
      </p:sp>
      <p:pic>
        <p:nvPicPr>
          <p:cNvPr id="4" name="عنصر نائب للمحتوى 3" descr="طفلة جميلة تقرأ مع لعبتها.jpg"/>
          <p:cNvPicPr>
            <a:picLocks noGrp="1" noChangeAspect="1"/>
          </p:cNvPicPr>
          <p:nvPr>
            <p:ph idx="1"/>
          </p:nvPr>
        </p:nvPicPr>
        <p:blipFill>
          <a:blip r:embed="rId2"/>
          <a:stretch>
            <a:fillRect/>
          </a:stretch>
        </p:blipFill>
        <p:spPr>
          <a:xfrm>
            <a:off x="500034" y="1500174"/>
            <a:ext cx="8215370" cy="5000659"/>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ثالثاً : مكونات الإنسان</a:t>
            </a:r>
            <a:endParaRPr lang="ar-SA" dirty="0">
              <a:solidFill>
                <a:srgbClr val="FF0000"/>
              </a:solidFill>
            </a:endParaRPr>
          </a:p>
        </p:txBody>
      </p:sp>
      <p:sp>
        <p:nvSpPr>
          <p:cNvPr id="3" name="عنصر نائب للمحتوى 2"/>
          <p:cNvSpPr>
            <a:spLocks noGrp="1"/>
          </p:cNvSpPr>
          <p:nvPr>
            <p:ph idx="1"/>
          </p:nvPr>
        </p:nvSpPr>
        <p:spPr>
          <a:xfrm>
            <a:off x="428596" y="1500174"/>
            <a:ext cx="8229600" cy="4525963"/>
          </a:xfrm>
        </p:spPr>
        <p:txBody>
          <a:bodyPr/>
          <a:lstStyle/>
          <a:p>
            <a:endParaRPr lang="ar-SA" dirty="0" smtClean="0"/>
          </a:p>
          <a:p>
            <a:r>
              <a:rPr lang="ar-EG" dirty="0" smtClean="0"/>
              <a:t>يتكون </a:t>
            </a:r>
            <a:r>
              <a:rPr lang="ar-EG" dirty="0"/>
              <a:t>الإنسان في الأصل من جانبين هما </a:t>
            </a:r>
            <a:r>
              <a:rPr lang="ar-EG" dirty="0">
                <a:solidFill>
                  <a:srgbClr val="00B050"/>
                </a:solidFill>
              </a:rPr>
              <a:t>الجسم والروح</a:t>
            </a:r>
            <a:r>
              <a:rPr lang="ar-EG" dirty="0"/>
              <a:t>, ويدخل كذلك في تركيب الإنسان الجانب </a:t>
            </a:r>
            <a:r>
              <a:rPr lang="ar-EG" dirty="0">
                <a:solidFill>
                  <a:schemeClr val="accent6">
                    <a:lumMod val="75000"/>
                  </a:schemeClr>
                </a:solidFill>
              </a:rPr>
              <a:t>العقلي</a:t>
            </a:r>
            <a:r>
              <a:rPr lang="ar-EG" dirty="0"/>
              <a:t> وهو مناط التكليف الشرعي، والجانب </a:t>
            </a:r>
            <a:r>
              <a:rPr lang="ar-EG" dirty="0">
                <a:solidFill>
                  <a:schemeClr val="accent6">
                    <a:lumMod val="75000"/>
                  </a:schemeClr>
                </a:solidFill>
              </a:rPr>
              <a:t>الوجداني الاجتماعي </a:t>
            </a:r>
            <a:r>
              <a:rPr lang="ar-EG" dirty="0"/>
              <a:t>ومجال إسهامها في علاقة الإنسان بغيره.</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رابعاً : غاية وجود الإنسان</a:t>
            </a:r>
            <a:endParaRPr lang="ar-SA" dirty="0">
              <a:solidFill>
                <a:srgbClr val="FF0000"/>
              </a:solidFill>
            </a:endParaRPr>
          </a:p>
        </p:txBody>
      </p:sp>
      <p:sp>
        <p:nvSpPr>
          <p:cNvPr id="3" name="عنصر نائب للمحتوى 2"/>
          <p:cNvSpPr>
            <a:spLocks noGrp="1"/>
          </p:cNvSpPr>
          <p:nvPr>
            <p:ph idx="1"/>
          </p:nvPr>
        </p:nvSpPr>
        <p:spPr/>
        <p:txBody>
          <a:bodyPr/>
          <a:lstStyle/>
          <a:p>
            <a:endParaRPr lang="ar-SA" dirty="0" smtClean="0"/>
          </a:p>
          <a:p>
            <a:r>
              <a:rPr lang="ar-EG" dirty="0" smtClean="0"/>
              <a:t>وهو </a:t>
            </a:r>
            <a:r>
              <a:rPr lang="ar-EG" dirty="0"/>
              <a:t>ما يتهرب منه علماء النفس الغربيون ويعتبرونه من الفلسفة, والحقيقة أن الهرب دليل العجز عن الإجابة, بينما المسلم يجد الإجابة في القرآن في قوله تعالى:</a:t>
            </a:r>
            <a:r>
              <a:rPr lang="ar-EG" dirty="0">
                <a:solidFill>
                  <a:schemeClr val="accent6">
                    <a:lumMod val="50000"/>
                  </a:schemeClr>
                </a:solidFill>
              </a:rPr>
              <a:t> {وَمَا خَلَقْتُ الْجِنَّ وَالْإِنْسَ إِلَّا لِيَعْبُدُونِ}(</a:t>
            </a:r>
            <a:r>
              <a:rPr lang="ar-EG" dirty="0" err="1">
                <a:solidFill>
                  <a:schemeClr val="accent6">
                    <a:lumMod val="50000"/>
                  </a:schemeClr>
                </a:solidFill>
              </a:rPr>
              <a:t>الذاريات</a:t>
            </a:r>
            <a:r>
              <a:rPr lang="ar-EG" dirty="0">
                <a:solidFill>
                  <a:schemeClr val="accent6">
                    <a:lumMod val="50000"/>
                  </a:schemeClr>
                </a:solidFill>
              </a:rPr>
              <a:t>:56).</a:t>
            </a: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خامساً : وظيفة الإنسان</a:t>
            </a:r>
            <a:endParaRPr lang="ar-SA" dirty="0">
              <a:solidFill>
                <a:srgbClr val="FF0000"/>
              </a:solidFill>
            </a:endParaRPr>
          </a:p>
        </p:txBody>
      </p:sp>
      <p:sp>
        <p:nvSpPr>
          <p:cNvPr id="3" name="عنصر نائب للمحتوى 2"/>
          <p:cNvSpPr>
            <a:spLocks noGrp="1"/>
          </p:cNvSpPr>
          <p:nvPr>
            <p:ph idx="1"/>
          </p:nvPr>
        </p:nvSpPr>
        <p:spPr/>
        <p:txBody>
          <a:bodyPr/>
          <a:lstStyle/>
          <a:p>
            <a:endParaRPr lang="ar-SA" dirty="0" smtClean="0"/>
          </a:p>
          <a:p>
            <a:r>
              <a:rPr lang="ar-EG" dirty="0" smtClean="0"/>
              <a:t>وهي </a:t>
            </a:r>
            <a:r>
              <a:rPr lang="ar-EG" dirty="0">
                <a:solidFill>
                  <a:schemeClr val="accent6">
                    <a:lumMod val="50000"/>
                  </a:schemeClr>
                </a:solidFill>
              </a:rPr>
              <a:t>خلافة الله وعمارة الأرض بالحق</a:t>
            </a:r>
            <a:r>
              <a:rPr lang="ar-EG" dirty="0"/>
              <a:t>, وعلى الباحث المسلم أن يعي هذه الوظيفة ويتعامل مع الإنسان على أساس هذا التكليف الإلهي.</a:t>
            </a: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عمارة الإنسان للأرض : تربية الحيوان</a:t>
            </a:r>
            <a:endParaRPr lang="ar-SA" dirty="0"/>
          </a:p>
        </p:txBody>
      </p:sp>
      <p:pic>
        <p:nvPicPr>
          <p:cNvPr id="4" name="عنصر نائب للمحتوى 3" descr="إنسان تحبه الأسود.jpg"/>
          <p:cNvPicPr>
            <a:picLocks noGrp="1" noChangeAspect="1"/>
          </p:cNvPicPr>
          <p:nvPr>
            <p:ph idx="1"/>
          </p:nvPr>
        </p:nvPicPr>
        <p:blipFill>
          <a:blip r:embed="rId2"/>
          <a:stretch>
            <a:fillRect/>
          </a:stretch>
        </p:blipFill>
        <p:spPr>
          <a:xfrm>
            <a:off x="428596" y="1357298"/>
            <a:ext cx="8286808" cy="5106213"/>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6">
                    <a:lumMod val="50000"/>
                  </a:schemeClr>
                </a:solidFill>
              </a:rPr>
              <a:t>المسلمات العامة للتأصيل الإسلامي لعلم النفس</a:t>
            </a:r>
            <a:endParaRPr lang="ar-SA" dirty="0">
              <a:solidFill>
                <a:schemeClr val="accent6">
                  <a:lumMod val="50000"/>
                </a:schemeClr>
              </a:solidFill>
            </a:endParaRPr>
          </a:p>
        </p:txBody>
      </p:sp>
      <p:sp>
        <p:nvSpPr>
          <p:cNvPr id="3" name="عنصر نائب للمحتوى 2"/>
          <p:cNvSpPr>
            <a:spLocks noGrp="1"/>
          </p:cNvSpPr>
          <p:nvPr>
            <p:ph idx="1"/>
          </p:nvPr>
        </p:nvSpPr>
        <p:spPr>
          <a:xfrm>
            <a:off x="457200" y="1600200"/>
            <a:ext cx="8229600" cy="5257800"/>
          </a:xfrm>
        </p:spPr>
        <p:txBody>
          <a:bodyPr/>
          <a:lstStyle/>
          <a:p>
            <a:r>
              <a:rPr lang="ar-SA" dirty="0" smtClean="0"/>
              <a:t>هناك </a:t>
            </a:r>
            <a:r>
              <a:rPr lang="ar-SA" dirty="0"/>
              <a:t>العديد من المسلمات العامة للتأصيل الإسلامي, خاصة في مجال علم النفس من </a:t>
            </a:r>
            <a:r>
              <a:rPr lang="ar-SA" dirty="0" smtClean="0"/>
              <a:t>أهمها : </a:t>
            </a:r>
            <a:r>
              <a:rPr lang="ar-SA" dirty="0" smtClean="0">
                <a:solidFill>
                  <a:srgbClr val="FF0000"/>
                </a:solidFill>
              </a:rPr>
              <a:t>أولاً : </a:t>
            </a:r>
            <a:r>
              <a:rPr lang="ar-SA" sz="4000" b="1" dirty="0" smtClean="0">
                <a:solidFill>
                  <a:srgbClr val="FF0000"/>
                </a:solidFill>
              </a:rPr>
              <a:t>التوحيد :</a:t>
            </a:r>
          </a:p>
          <a:p>
            <a:endParaRPr lang="ar-SA" dirty="0"/>
          </a:p>
          <a:p>
            <a:pPr>
              <a:buNone/>
            </a:pPr>
            <a:endParaRPr lang="ar-SA" dirty="0" smtClean="0"/>
          </a:p>
        </p:txBody>
      </p:sp>
      <p:pic>
        <p:nvPicPr>
          <p:cNvPr id="4" name="صورة 3" descr="منظر جميل مكتوب عليه لا إله إلا الله.jpg"/>
          <p:cNvPicPr>
            <a:picLocks noChangeAspect="1"/>
          </p:cNvPicPr>
          <p:nvPr/>
        </p:nvPicPr>
        <p:blipFill>
          <a:blip r:embed="rId2"/>
          <a:stretch>
            <a:fillRect/>
          </a:stretch>
        </p:blipFill>
        <p:spPr>
          <a:xfrm>
            <a:off x="1500166" y="2714620"/>
            <a:ext cx="6072230" cy="414338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عمارة الإنسان للأرض ( تربية الإنسان )</a:t>
            </a:r>
            <a:endParaRPr lang="ar-SA" dirty="0"/>
          </a:p>
        </p:txBody>
      </p:sp>
      <p:pic>
        <p:nvPicPr>
          <p:cNvPr id="4" name="عنصر نائب للمحتوى 3" descr="عمارة الإنسان بالرض الأم.jpg"/>
          <p:cNvPicPr>
            <a:picLocks noGrp="1" noChangeAspect="1"/>
          </p:cNvPicPr>
          <p:nvPr>
            <p:ph idx="1"/>
          </p:nvPr>
        </p:nvPicPr>
        <p:blipFill>
          <a:blip r:embed="rId2"/>
          <a:stretch>
            <a:fillRect/>
          </a:stretch>
        </p:blipFill>
        <p:spPr>
          <a:xfrm>
            <a:off x="571472" y="1500174"/>
            <a:ext cx="8143932" cy="5072098"/>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الصيد</a:t>
            </a:r>
            <a:endParaRPr lang="ar-SA" dirty="0"/>
          </a:p>
        </p:txBody>
      </p:sp>
      <p:pic>
        <p:nvPicPr>
          <p:cNvPr id="4" name="عنصر نائب للمحتوى 3" descr="الصيد.jpg"/>
          <p:cNvPicPr>
            <a:picLocks noGrp="1" noChangeAspect="1"/>
          </p:cNvPicPr>
          <p:nvPr>
            <p:ph idx="1"/>
          </p:nvPr>
        </p:nvPicPr>
        <p:blipFill>
          <a:blip r:embed="rId2"/>
          <a:stretch>
            <a:fillRect/>
          </a:stretch>
        </p:blipFill>
        <p:spPr>
          <a:xfrm>
            <a:off x="0" y="1500174"/>
            <a:ext cx="9144000" cy="5357826"/>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التخطيط</a:t>
            </a:r>
            <a:endParaRPr lang="ar-SA" dirty="0"/>
          </a:p>
        </p:txBody>
      </p:sp>
      <p:pic>
        <p:nvPicPr>
          <p:cNvPr id="4" name="عنصر نائب للمحتوى 3" descr="التخطيط.jpg"/>
          <p:cNvPicPr>
            <a:picLocks noGrp="1" noChangeAspect="1"/>
          </p:cNvPicPr>
          <p:nvPr>
            <p:ph idx="1"/>
          </p:nvPr>
        </p:nvPicPr>
        <p:blipFill>
          <a:blip r:embed="rId2"/>
          <a:stretch>
            <a:fillRect/>
          </a:stretch>
        </p:blipFill>
        <p:spPr>
          <a:xfrm>
            <a:off x="571472" y="1428736"/>
            <a:ext cx="8072494" cy="5214974"/>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سادساً : السنن الكونية</a:t>
            </a:r>
            <a:endParaRPr lang="ar-SA" dirty="0">
              <a:solidFill>
                <a:srgbClr val="FF0000"/>
              </a:solidFill>
            </a:endParaRPr>
          </a:p>
        </p:txBody>
      </p:sp>
      <p:sp>
        <p:nvSpPr>
          <p:cNvPr id="3" name="عنصر نائب للمحتوى 2"/>
          <p:cNvSpPr>
            <a:spLocks noGrp="1"/>
          </p:cNvSpPr>
          <p:nvPr>
            <p:ph idx="1"/>
          </p:nvPr>
        </p:nvSpPr>
        <p:spPr/>
        <p:txBody>
          <a:bodyPr/>
          <a:lstStyle/>
          <a:p>
            <a:pPr>
              <a:buNone/>
            </a:pPr>
            <a:endParaRPr lang="ar-SA" dirty="0" smtClean="0"/>
          </a:p>
          <a:p>
            <a:pPr>
              <a:buNone/>
            </a:pPr>
            <a:endParaRPr lang="ar-SA" dirty="0"/>
          </a:p>
          <a:p>
            <a:pPr>
              <a:buNone/>
            </a:pPr>
            <a:r>
              <a:rPr lang="ar-SA" dirty="0" smtClean="0"/>
              <a:t>   </a:t>
            </a:r>
            <a:r>
              <a:rPr lang="ar-EG" dirty="0"/>
              <a:t> لقد خلق الله سبحانه وتعالى الكون وفق </a:t>
            </a:r>
            <a:r>
              <a:rPr lang="ar-EG" dirty="0">
                <a:solidFill>
                  <a:srgbClr val="FF0000"/>
                </a:solidFill>
              </a:rPr>
              <a:t>سنن ثابتة </a:t>
            </a:r>
            <a:r>
              <a:rPr lang="ar-EG" dirty="0"/>
              <a:t>يسير عليها بكل ما فيه من كواكب ونجوم وحركة بشكل يجعل المجال للإنسان مفتوحاً للاستفادة من هذه السنن.</a:t>
            </a:r>
          </a:p>
          <a:p>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b="1" dirty="0"/>
              <a:t>السنن الكونية هي ما أودعه الله في الكون من أسباب وقوانين لا تحابي أحدا، ولا تتغير ولا تتبدل، يبني عليها الإنسان أمور معيشته ، </a:t>
            </a:r>
            <a:r>
              <a:rPr lang="ar-SA" b="1" dirty="0" err="1"/>
              <a:t>فبها</a:t>
            </a:r>
            <a:r>
              <a:rPr lang="ar-SA" b="1" dirty="0"/>
              <a:t> نسّير أمور </a:t>
            </a:r>
            <a:r>
              <a:rPr lang="ar-SA" b="1" dirty="0" smtClean="0"/>
              <a:t>حياتنا</a:t>
            </a:r>
          </a:p>
          <a:p>
            <a:r>
              <a:rPr lang="ar-EG" dirty="0"/>
              <a:t>قال تعالى (والشمس تجرى لمستقر لها ذلك تقدير العزيز العليم – والقمر قدرناه منازل حتى عاد </a:t>
            </a:r>
            <a:r>
              <a:rPr lang="ar-EG" dirty="0" err="1"/>
              <a:t>كالعرجون</a:t>
            </a:r>
            <a:r>
              <a:rPr lang="ar-EG" dirty="0"/>
              <a:t> القديم لا الشمس ينبغي لها أن تدرك القمر ولا الليل سابق النهار وكل في فلك يسبحون ) يس 38-40 </a:t>
            </a:r>
            <a:endParaRPr lang="en-US" dirty="0"/>
          </a:p>
          <a:p>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صورة كونية.jpg"/>
          <p:cNvPicPr>
            <a:picLocks noGrp="1" noChangeAspect="1"/>
          </p:cNvPicPr>
          <p:nvPr>
            <p:ph idx="1"/>
          </p:nvPr>
        </p:nvPicPr>
        <p:blipFill>
          <a:blip r:embed="rId2"/>
          <a:stretch>
            <a:fillRect/>
          </a:stretch>
        </p:blipFill>
        <p:spPr>
          <a:xfrm>
            <a:off x="0" y="0"/>
            <a:ext cx="9143999" cy="6858000"/>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سابعاً : السنن الاجتماعية</a:t>
            </a:r>
            <a:endParaRPr lang="ar-SA" dirty="0"/>
          </a:p>
        </p:txBody>
      </p:sp>
      <p:sp>
        <p:nvSpPr>
          <p:cNvPr id="3" name="عنصر نائب للمحتوى 2"/>
          <p:cNvSpPr>
            <a:spLocks noGrp="1"/>
          </p:cNvSpPr>
          <p:nvPr>
            <p:ph idx="1"/>
          </p:nvPr>
        </p:nvSpPr>
        <p:spPr/>
        <p:txBody>
          <a:bodyPr/>
          <a:lstStyle/>
          <a:p>
            <a:endParaRPr lang="ar-SA" dirty="0"/>
          </a:p>
          <a:p>
            <a:r>
              <a:rPr lang="ar-EG" dirty="0" smtClean="0"/>
              <a:t>قال تعالى ( أحسب الناس أن يتركوا أن يقولوا أمنا وهم </a:t>
            </a:r>
            <a:r>
              <a:rPr lang="ar-EG" dirty="0" err="1" smtClean="0"/>
              <a:t>لايفتنون</a:t>
            </a:r>
            <a:r>
              <a:rPr lang="ar-EG" dirty="0" smtClean="0"/>
              <a:t> ولقد فتنا الذين من قبلهم فليعلمن الله الذين صدقوا وليعلمن الكاذبين ) العنكبوت 2-3</a:t>
            </a:r>
            <a:endParaRPr lang="en-US" dirty="0" smtClean="0"/>
          </a:p>
          <a:p>
            <a:r>
              <a:rPr lang="ar-EG" dirty="0" smtClean="0"/>
              <a:t>وقال تعالى ( ولولا دفع الله الناس بعضهم ببعض لفسدت الأرض ) البقرة 253 </a:t>
            </a:r>
            <a:endParaRPr lang="en-US" dirty="0" smtClean="0"/>
          </a:p>
          <a:p>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ar-EG" dirty="0" smtClean="0"/>
              <a:t>وقال تعالى ( وإن تتولوا يستبدل قوما غيركم ثم </a:t>
            </a:r>
            <a:r>
              <a:rPr lang="ar-EG" dirty="0" err="1" smtClean="0"/>
              <a:t>لايكونوا</a:t>
            </a:r>
            <a:r>
              <a:rPr lang="ar-EG" dirty="0" smtClean="0"/>
              <a:t> أمثالكم ) محمد 35 </a:t>
            </a:r>
            <a:endParaRPr lang="en-US" dirty="0" smtClean="0"/>
          </a:p>
          <a:p>
            <a:r>
              <a:rPr lang="ar-EG" dirty="0" smtClean="0"/>
              <a:t>وقال تعالى ( إن يمسسكم قرح فقد مس القوم قرح مثله وتلك الأيام نداولها بين الناس )آل عمران 140 </a:t>
            </a:r>
            <a:endParaRPr lang="en-US" dirty="0" smtClean="0"/>
          </a:p>
          <a:p>
            <a:r>
              <a:rPr lang="ar-EG" dirty="0" smtClean="0"/>
              <a:t>ما الذي يجمع بين الآيات السابقة ؟ </a:t>
            </a:r>
            <a:endParaRPr lang="en-US" dirty="0" smtClean="0"/>
          </a:p>
          <a:p>
            <a:r>
              <a:rPr lang="ar-EG" dirty="0" smtClean="0"/>
              <a:t>إنها السنن </a:t>
            </a:r>
            <a:r>
              <a:rPr lang="ar-SA" dirty="0" smtClean="0"/>
              <a:t>الاجتماعية </a:t>
            </a:r>
            <a:r>
              <a:rPr lang="ar-EG" dirty="0" smtClean="0"/>
              <a:t>والشرعية </a:t>
            </a:r>
            <a:endParaRPr lang="en-US" dirty="0" smtClean="0"/>
          </a:p>
          <a:p>
            <a:r>
              <a:rPr lang="ar-EG" dirty="0" smtClean="0"/>
              <a:t>الكون قائم على سنن تسير وفق ما أراد الله </a:t>
            </a:r>
            <a:r>
              <a:rPr lang="ar-EG" dirty="0" err="1" smtClean="0"/>
              <a:t>لاتتغير</a:t>
            </a:r>
            <a:r>
              <a:rPr lang="ar-EG" dirty="0" smtClean="0"/>
              <a:t> ولا تتبدل ولا تتحول ولا تحابى ولا تجامل ولا تتأثر بالأماني بل بالأعمال </a:t>
            </a:r>
            <a:endParaRPr lang="en-US" dirty="0" smtClean="0"/>
          </a:p>
          <a:p>
            <a:r>
              <a:rPr lang="ar-EG" dirty="0" smtClean="0"/>
              <a:t>والسنن جمع سنة والسنة هي الطريقة الدائمة </a:t>
            </a:r>
            <a:endParaRPr lang="en-US" dirty="0" smtClean="0"/>
          </a:p>
          <a:p>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ar-EG" dirty="0" smtClean="0"/>
              <a:t>وقال تعالى ( وإن تتولوا يستبدل قوما غيركم ثم </a:t>
            </a:r>
            <a:r>
              <a:rPr lang="ar-EG" dirty="0" err="1" smtClean="0"/>
              <a:t>لايكونوا</a:t>
            </a:r>
            <a:r>
              <a:rPr lang="ar-EG" dirty="0" smtClean="0"/>
              <a:t> أمثالكم ) محمد 35 </a:t>
            </a:r>
            <a:endParaRPr lang="en-US" dirty="0" smtClean="0"/>
          </a:p>
          <a:p>
            <a:r>
              <a:rPr lang="ar-EG" dirty="0" smtClean="0"/>
              <a:t>وقال تعالى ( إن يمسسكم قرح فقد مس القوم قرح مثله وتلك الأيام نداولها بين الناس )آل عمران 140 </a:t>
            </a:r>
            <a:endParaRPr lang="en-US" dirty="0" smtClean="0"/>
          </a:p>
          <a:p>
            <a:r>
              <a:rPr lang="ar-EG" dirty="0" smtClean="0"/>
              <a:t>ما الذي يجمع بين الآيات السابقة ؟ </a:t>
            </a:r>
            <a:endParaRPr lang="en-US" dirty="0" smtClean="0"/>
          </a:p>
          <a:p>
            <a:r>
              <a:rPr lang="ar-EG" dirty="0" smtClean="0"/>
              <a:t>إنها السنن نعم هي السنن الكونية والشرعية </a:t>
            </a:r>
            <a:endParaRPr lang="en-US" dirty="0" smtClean="0"/>
          </a:p>
          <a:p>
            <a:r>
              <a:rPr lang="ar-EG" dirty="0" smtClean="0"/>
              <a:t>الكون قائم على سنن تسير وفق ما أراد الله </a:t>
            </a:r>
            <a:r>
              <a:rPr lang="ar-EG" dirty="0" err="1" smtClean="0"/>
              <a:t>لاتتغير</a:t>
            </a:r>
            <a:r>
              <a:rPr lang="ar-EG" dirty="0" smtClean="0"/>
              <a:t> ولا تتبدل ولا تتحول ولا تحابى ولا تجامل ولا تتأثر بالأماني بل بالأعمال </a:t>
            </a:r>
            <a:endParaRPr lang="en-US" dirty="0" smtClean="0"/>
          </a:p>
          <a:p>
            <a:r>
              <a:rPr lang="ar-EG" dirty="0" smtClean="0"/>
              <a:t>والسنن جمع سنة والسنة هي الطريقة الدائمة </a:t>
            </a:r>
            <a:endParaRPr lang="en-US" dirty="0" smtClean="0"/>
          </a:p>
          <a:p>
            <a:endParaRPr lang="ar-S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EG" b="1" dirty="0">
                <a:solidFill>
                  <a:srgbClr val="FF0000"/>
                </a:solidFill>
              </a:rPr>
              <a:t>سنة الابتلاء </a:t>
            </a:r>
            <a:endParaRPr lang="en-US" b="1" dirty="0">
              <a:solidFill>
                <a:srgbClr val="FF0000"/>
              </a:solidFill>
            </a:endParaRPr>
          </a:p>
          <a:p>
            <a:r>
              <a:rPr lang="ar-EG" dirty="0"/>
              <a:t>الابتلاء هو الامتحان قال تعالى (إنما أموالكم وأولادكم فتنة ) التغابن 15 </a:t>
            </a:r>
            <a:endParaRPr lang="en-US" dirty="0"/>
          </a:p>
          <a:p>
            <a:r>
              <a:rPr lang="ar-EG" dirty="0"/>
              <a:t>وقال تعالى (أم حسبتم أن تدخلوا الجنة ولما يأتكم مثل الذين خلوا من قبلكم مستهم البأساء والضراء وزلزلوا حتى يقول الرسول والذين امنوا معه متى نصر الله ألا إن نصر الله قريب ) البقرة 214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القرآن الكريم</a:t>
            </a:r>
            <a:endParaRPr lang="ar-SA" dirty="0"/>
          </a:p>
        </p:txBody>
      </p:sp>
      <p:pic>
        <p:nvPicPr>
          <p:cNvPr id="4" name="عنصر نائب للمحتوى 3" descr="صورة القرآن الكريم.jpg"/>
          <p:cNvPicPr>
            <a:picLocks noGrp="1" noChangeAspect="1"/>
          </p:cNvPicPr>
          <p:nvPr>
            <p:ph idx="1"/>
          </p:nvPr>
        </p:nvPicPr>
        <p:blipFill>
          <a:blip r:embed="rId2"/>
          <a:stretch>
            <a:fillRect/>
          </a:stretch>
        </p:blipFill>
        <p:spPr>
          <a:xfrm>
            <a:off x="357158" y="1500174"/>
            <a:ext cx="8501122" cy="5046973"/>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7500" lnSpcReduction="20000"/>
          </a:bodyPr>
          <a:lstStyle/>
          <a:p>
            <a:r>
              <a:rPr lang="ar-EG" dirty="0" smtClean="0"/>
              <a:t>من سنن الله </a:t>
            </a:r>
            <a:r>
              <a:rPr lang="ar-SA" dirty="0" smtClean="0"/>
              <a:t>:</a:t>
            </a:r>
          </a:p>
          <a:p>
            <a:r>
              <a:rPr lang="ar-EG" b="1" dirty="0" smtClean="0">
                <a:solidFill>
                  <a:srgbClr val="FF0000"/>
                </a:solidFill>
              </a:rPr>
              <a:t>أنه ينصر الدولة العادلة ولو كافرة ويخذل الدولة الظالمة ولو كانت مسلمة </a:t>
            </a:r>
            <a:endParaRPr lang="ar-SA" b="1" dirty="0" smtClean="0">
              <a:solidFill>
                <a:srgbClr val="FF0000"/>
              </a:solidFill>
            </a:endParaRPr>
          </a:p>
          <a:p>
            <a:endParaRPr lang="en-US" dirty="0" smtClean="0">
              <a:solidFill>
                <a:schemeClr val="tx2">
                  <a:lumMod val="60000"/>
                  <a:lumOff val="40000"/>
                </a:schemeClr>
              </a:solidFill>
            </a:endParaRPr>
          </a:p>
          <a:p>
            <a:r>
              <a:rPr lang="ar-EG" b="1" dirty="0" smtClean="0">
                <a:solidFill>
                  <a:srgbClr val="FF0000"/>
                </a:solidFill>
              </a:rPr>
              <a:t>كلما انهزم المسلمون انتصر الإسلام </a:t>
            </a:r>
            <a:endParaRPr lang="en-US" b="1" dirty="0" smtClean="0">
              <a:solidFill>
                <a:srgbClr val="FF0000"/>
              </a:solidFill>
            </a:endParaRPr>
          </a:p>
          <a:p>
            <a:r>
              <a:rPr lang="ar-EG" dirty="0" smtClean="0"/>
              <a:t>حملات تلو حملات تريد استئصال </a:t>
            </a:r>
            <a:r>
              <a:rPr lang="ar-EG" dirty="0" err="1" smtClean="0"/>
              <a:t>شأفة</a:t>
            </a:r>
            <a:r>
              <a:rPr lang="ar-EG" dirty="0" smtClean="0"/>
              <a:t> الإسلام فلم يستطيعوا إلى الآن ولن يستطيعوا إن شاء الله وهذا وعد الله عز وجل </a:t>
            </a:r>
            <a:endParaRPr lang="ar-SA" dirty="0" smtClean="0"/>
          </a:p>
          <a:p>
            <a:endParaRPr lang="en-US" dirty="0" smtClean="0"/>
          </a:p>
          <a:p>
            <a:r>
              <a:rPr lang="ar-EG" b="1" dirty="0" smtClean="0">
                <a:solidFill>
                  <a:srgbClr val="FF0000"/>
                </a:solidFill>
              </a:rPr>
              <a:t>سنة التمكين </a:t>
            </a:r>
            <a:endParaRPr lang="en-US" b="1" dirty="0" smtClean="0">
              <a:solidFill>
                <a:srgbClr val="FF0000"/>
              </a:solidFill>
            </a:endParaRPr>
          </a:p>
          <a:p>
            <a:r>
              <a:rPr lang="ar-EG" dirty="0" err="1" smtClean="0"/>
              <a:t>لاتتحق</a:t>
            </a:r>
            <a:r>
              <a:rPr lang="ar-EG" dirty="0" smtClean="0"/>
              <a:t> إلا بعد الابتلاء والتمحيص 0 </a:t>
            </a:r>
            <a:endParaRPr lang="en-US" dirty="0" smtClean="0"/>
          </a:p>
          <a:p>
            <a:r>
              <a:rPr lang="ar-EG" dirty="0" smtClean="0"/>
              <a:t>سئل الشافعي أيما أفضل للرجل أن يمكن له أو يبتلى فقال </a:t>
            </a:r>
            <a:r>
              <a:rPr lang="ar-EG" dirty="0" err="1" smtClean="0"/>
              <a:t>لايمكن</a:t>
            </a:r>
            <a:r>
              <a:rPr lang="ar-EG" dirty="0" smtClean="0"/>
              <a:t> له حتى يبتلى فإن الله ابتلى </a:t>
            </a:r>
            <a:endParaRPr lang="ar-SA" dirty="0" smtClean="0"/>
          </a:p>
          <a:p>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EG" b="1" dirty="0">
                <a:solidFill>
                  <a:srgbClr val="FF0000"/>
                </a:solidFill>
              </a:rPr>
              <a:t>سنة المداولة </a:t>
            </a:r>
            <a:endParaRPr lang="en-US" b="1" dirty="0">
              <a:solidFill>
                <a:srgbClr val="FF0000"/>
              </a:solidFill>
            </a:endParaRPr>
          </a:p>
          <a:p>
            <a:r>
              <a:rPr lang="ar-EG" dirty="0"/>
              <a:t>تتداول الأيام بين الناس فالأحوال </a:t>
            </a:r>
            <a:r>
              <a:rPr lang="ar-EG" dirty="0" err="1"/>
              <a:t>لاتدوم</a:t>
            </a:r>
            <a:r>
              <a:rPr lang="ar-EG" dirty="0"/>
              <a:t> </a:t>
            </a:r>
            <a:r>
              <a:rPr lang="ar-EG" dirty="0" err="1"/>
              <a:t>لادول</a:t>
            </a:r>
            <a:r>
              <a:rPr lang="ar-EG" dirty="0"/>
              <a:t> ولا قبائل ولا الأفراد بل تدال من شدة إلى رخاء ومن رخاء إلى شدة ومن نصر إلى هزيمة ومن هزيمة إلى نصر (إن يمسسكم قرح فقد مس القوم قرح مثله وتلك الأيام نداولها بين الناس ) آل عمران 140 </a:t>
            </a:r>
            <a:endParaRPr lang="en-US" dirty="0"/>
          </a:p>
          <a:p>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r>
              <a:rPr lang="ar-EG" sz="3800" b="1" dirty="0" smtClean="0">
                <a:solidFill>
                  <a:srgbClr val="FF0000"/>
                </a:solidFill>
              </a:rPr>
              <a:t>سنة التدافع </a:t>
            </a:r>
            <a:endParaRPr lang="en-US" sz="3800" b="1" dirty="0" smtClean="0">
              <a:solidFill>
                <a:srgbClr val="FF0000"/>
              </a:solidFill>
            </a:endParaRPr>
          </a:p>
          <a:p>
            <a:r>
              <a:rPr lang="ar-EG" dirty="0" smtClean="0"/>
              <a:t>قال تعالى ( ولولا دفع الله الناس بعضهم ببعض  لهدمت صوامع وبيع وصلوات ومساجد يذكر فيها اسم الله كثيرا ولينصرن الله من ينصره  إن الله لقوى عزيز ) الحج 40 وهى لحماية الحق من غلبة الباطل ولامتحان مواقع الناس في خنادق الصراع  إما في خندق الإيمان  أو في خندق الكفر  وهكذا حتى يرث الله الأرض وما عليها </a:t>
            </a:r>
            <a:endParaRPr lang="en-US" dirty="0" smtClean="0"/>
          </a:p>
          <a:p>
            <a:r>
              <a:rPr lang="ar-EG" dirty="0" smtClean="0"/>
              <a:t>ولا يشترط أن تكون سنة التدافع حربا بين دول بل إنسان وإنسان  وبين إنسان وقوة </a:t>
            </a:r>
            <a:r>
              <a:rPr lang="ar-EG" dirty="0" err="1" smtClean="0"/>
              <a:t>طاغوتية</a:t>
            </a:r>
            <a:r>
              <a:rPr lang="ar-EG" dirty="0" smtClean="0"/>
              <a:t> </a:t>
            </a:r>
            <a:endParaRPr lang="en-US" dirty="0" smtClean="0"/>
          </a:p>
          <a:p>
            <a:r>
              <a:rPr lang="ar-EG" dirty="0" smtClean="0"/>
              <a:t>وسبحان الله تجد بنات تلبس ( </a:t>
            </a:r>
            <a:r>
              <a:rPr lang="ar-EG" dirty="0" err="1" smtClean="0"/>
              <a:t>البودى</a:t>
            </a:r>
            <a:r>
              <a:rPr lang="ar-EG" dirty="0" smtClean="0"/>
              <a:t> </a:t>
            </a:r>
            <a:r>
              <a:rPr lang="ar-EG" dirty="0" err="1" smtClean="0"/>
              <a:t>والهوت</a:t>
            </a:r>
            <a:r>
              <a:rPr lang="ar-EG" dirty="0" smtClean="0"/>
              <a:t> </a:t>
            </a:r>
            <a:r>
              <a:rPr lang="ar-EG" dirty="0" err="1" smtClean="0"/>
              <a:t>شورت</a:t>
            </a:r>
            <a:r>
              <a:rPr lang="ar-EG" dirty="0" smtClean="0"/>
              <a:t> ) وأخريات يلبسن النقاب </a:t>
            </a:r>
            <a:endParaRPr lang="en-US" dirty="0" smtClean="0"/>
          </a:p>
          <a:p>
            <a:r>
              <a:rPr lang="ar-EG" dirty="0" smtClean="0"/>
              <a:t>ظهرت قنوات فضائية للأغاني </a:t>
            </a:r>
            <a:r>
              <a:rPr lang="ar-EG" dirty="0" err="1" smtClean="0"/>
              <a:t>والكليبات</a:t>
            </a:r>
            <a:r>
              <a:rPr lang="ar-EG" dirty="0" smtClean="0"/>
              <a:t> فظهرت قنوات دينية </a:t>
            </a:r>
            <a:endParaRPr lang="en-US" dirty="0" smtClean="0"/>
          </a:p>
          <a:p>
            <a:r>
              <a:rPr lang="ar-EG" dirty="0" smtClean="0"/>
              <a:t>وهكذا سنة التدافع من سنن الله في الكون </a:t>
            </a:r>
            <a:endParaRPr lang="en-US" dirty="0" smtClean="0"/>
          </a:p>
          <a:p>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0000" lnSpcReduction="20000"/>
          </a:bodyPr>
          <a:lstStyle/>
          <a:p>
            <a:r>
              <a:rPr lang="ar-EG" sz="4600" b="1" dirty="0" smtClean="0">
                <a:solidFill>
                  <a:srgbClr val="FF0000"/>
                </a:solidFill>
              </a:rPr>
              <a:t>سنة الاستبدال </a:t>
            </a:r>
            <a:endParaRPr lang="en-US" sz="4600" b="1" dirty="0" smtClean="0">
              <a:solidFill>
                <a:srgbClr val="FF0000"/>
              </a:solidFill>
            </a:endParaRPr>
          </a:p>
          <a:p>
            <a:r>
              <a:rPr lang="ar-EG" sz="3400" dirty="0" smtClean="0"/>
              <a:t>يقول رب العزة ( وإن تتولوا يستبدل قوما غيركم ثم </a:t>
            </a:r>
            <a:r>
              <a:rPr lang="ar-EG" sz="3400" dirty="0" err="1" smtClean="0"/>
              <a:t>لايكونوا</a:t>
            </a:r>
            <a:r>
              <a:rPr lang="ar-EG" sz="3400" dirty="0" smtClean="0"/>
              <a:t> أمثالكم ) محمد 38 </a:t>
            </a:r>
            <a:endParaRPr lang="en-US" sz="3400" dirty="0" smtClean="0"/>
          </a:p>
          <a:p>
            <a:r>
              <a:rPr lang="ar-EG" sz="3400" dirty="0" smtClean="0"/>
              <a:t>وفى حديث صححه الألباني أن الله أمر يحيى بن زكريا بخمس كلمات أن يعمل </a:t>
            </a:r>
            <a:r>
              <a:rPr lang="ar-EG" sz="3400" dirty="0" err="1" smtClean="0"/>
              <a:t>بهن</a:t>
            </a:r>
            <a:r>
              <a:rPr lang="ar-EG" sz="3400" dirty="0" smtClean="0"/>
              <a:t> وأن يأمر بني إسرائيل أن يعملوا </a:t>
            </a:r>
            <a:r>
              <a:rPr lang="ar-EG" sz="3400" dirty="0" err="1" smtClean="0"/>
              <a:t>بهن</a:t>
            </a:r>
            <a:r>
              <a:rPr lang="ar-EG" sz="3400" dirty="0" smtClean="0"/>
              <a:t> فكأنه أبطأ </a:t>
            </a:r>
            <a:r>
              <a:rPr lang="ar-EG" sz="3400" dirty="0" err="1" smtClean="0"/>
              <a:t>بهن</a:t>
            </a:r>
            <a:r>
              <a:rPr lang="ar-EG" sz="3400" dirty="0" smtClean="0"/>
              <a:t> فأوحى الله إلى عيسى إما أن يبلغهن أو تبلغهن فأتاه عيسى فقال له إنك أمرت بخمس كلمات أن تعمل </a:t>
            </a:r>
            <a:r>
              <a:rPr lang="ar-EG" sz="3400" dirty="0" err="1" smtClean="0"/>
              <a:t>بهن</a:t>
            </a:r>
            <a:r>
              <a:rPr lang="ar-EG" sz="3400" dirty="0" smtClean="0"/>
              <a:t> وتأمر بني إسرائيل أن يعملوا </a:t>
            </a:r>
            <a:r>
              <a:rPr lang="ar-EG" sz="3400" dirty="0" err="1" smtClean="0"/>
              <a:t>بهن</a:t>
            </a:r>
            <a:r>
              <a:rPr lang="ar-EG" sz="3400" dirty="0" smtClean="0"/>
              <a:t> فإما أن تبلغهن أو أبلغهن فقال </a:t>
            </a:r>
            <a:r>
              <a:rPr lang="ar-EG" sz="3400" dirty="0" err="1" smtClean="0"/>
              <a:t>ياروح</a:t>
            </a:r>
            <a:r>
              <a:rPr lang="ar-EG" sz="3400" dirty="0" smtClean="0"/>
              <a:t> الله إني أخشى إن سبقتني أن أعذب أو يخسف </a:t>
            </a:r>
            <a:r>
              <a:rPr lang="ar-EG" sz="3400" dirty="0" err="1" smtClean="0"/>
              <a:t>بى</a:t>
            </a:r>
            <a:r>
              <a:rPr lang="ar-EG" sz="3400" dirty="0" smtClean="0"/>
              <a:t> ----------) جزء من حديث طويل  والشاهد من الحديث أن يحيى عليه السلام تأخر قليلا عن تبليغ بني إسرائيل فأوحى الله إلى نبي آخر إما أن يبلغهن أو تبلغهن </a:t>
            </a:r>
            <a:endParaRPr lang="en-US" sz="3400" dirty="0" smtClean="0"/>
          </a:p>
          <a:p>
            <a:r>
              <a:rPr lang="ar-EG" sz="3400" dirty="0" smtClean="0"/>
              <a:t>فإن لن نقم نحن بالدين كما ينبغي فسوف يستبدلنا الله عز وجل </a:t>
            </a:r>
            <a:endParaRPr lang="en-US" sz="3400" dirty="0" smtClean="0"/>
          </a:p>
          <a:p>
            <a:r>
              <a:rPr lang="ar-EG" sz="3400" dirty="0" smtClean="0"/>
              <a:t>لذا فمن الأدعية أن تقول اللهم استعملنا ولا تستبدلنا </a:t>
            </a:r>
            <a:r>
              <a:rPr lang="ar-SA" sz="3400" dirty="0" smtClean="0"/>
              <a:t>.</a:t>
            </a:r>
          </a:p>
          <a:p>
            <a:endParaRPr lang="ar-SA" dirty="0" smtClean="0"/>
          </a:p>
          <a:p>
            <a:r>
              <a:rPr lang="ar-SA" dirty="0" smtClean="0"/>
              <a:t>من موقع </a:t>
            </a:r>
            <a:r>
              <a:rPr lang="ar-SA" dirty="0" err="1" smtClean="0"/>
              <a:t>د</a:t>
            </a:r>
            <a:r>
              <a:rPr lang="ar-SA" dirty="0" smtClean="0"/>
              <a:t> </a:t>
            </a:r>
            <a:r>
              <a:rPr lang="ar-SA" dirty="0" err="1" smtClean="0"/>
              <a:t>عبدالكريم</a:t>
            </a:r>
            <a:r>
              <a:rPr lang="ar-SA" dirty="0" smtClean="0"/>
              <a:t> بكار </a:t>
            </a:r>
            <a:endParaRPr lang="en-US" dirty="0" smtClean="0"/>
          </a:p>
          <a:p>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EG" b="1" dirty="0" smtClean="0"/>
              <a:t>شروط الباحث المتصدر لعملية التأصيل الإسلامي</a:t>
            </a:r>
            <a:r>
              <a:rPr lang="ar-EG" dirty="0" smtClean="0"/>
              <a:t/>
            </a:r>
            <a:br>
              <a:rPr lang="ar-EG" dirty="0" smtClean="0"/>
            </a:br>
            <a:endParaRPr lang="ar-SA" dirty="0"/>
          </a:p>
        </p:txBody>
      </p:sp>
      <p:sp>
        <p:nvSpPr>
          <p:cNvPr id="3" name="عنصر نائب للمحتوى 2"/>
          <p:cNvSpPr>
            <a:spLocks noGrp="1"/>
          </p:cNvSpPr>
          <p:nvPr>
            <p:ph idx="1"/>
          </p:nvPr>
        </p:nvSpPr>
        <p:spPr/>
        <p:txBody>
          <a:bodyPr>
            <a:normAutofit fontScale="92500" lnSpcReduction="10000"/>
          </a:bodyPr>
          <a:lstStyle/>
          <a:p>
            <a:r>
              <a:rPr lang="ar-EG" dirty="0" smtClean="0"/>
              <a:t>هناك </a:t>
            </a:r>
            <a:r>
              <a:rPr lang="ar-EG" dirty="0"/>
              <a:t>شروط متعلقة بالصفات الشخصية للباحث المتصدر لعملية التأصيل الإسلامي، ولعل أهمها </a:t>
            </a:r>
            <a:r>
              <a:rPr lang="ar-EG" dirty="0">
                <a:solidFill>
                  <a:srgbClr val="FF0000"/>
                </a:solidFill>
              </a:rPr>
              <a:t>الالتزام بالمنهج الإسلامي </a:t>
            </a:r>
            <a:r>
              <a:rPr lang="ar-EG" dirty="0"/>
              <a:t>اعتقاداً وقولاً وعملاً, والتخلق بالخلق العلمي الإسلامي.</a:t>
            </a:r>
          </a:p>
          <a:p>
            <a:r>
              <a:rPr lang="ar-EG" dirty="0"/>
              <a:t>أما الشروط المتعلقة </a:t>
            </a:r>
            <a:r>
              <a:rPr lang="ar-EG" dirty="0">
                <a:solidFill>
                  <a:srgbClr val="FF0000"/>
                </a:solidFill>
              </a:rPr>
              <a:t>بالعلم الشرعي </a:t>
            </a:r>
            <a:r>
              <a:rPr lang="ar-EG" dirty="0"/>
              <a:t>فهي الإلمام بالقرآن الكريم وعلومه, والإلمام بالسنة النبوية وعلومها.</a:t>
            </a:r>
          </a:p>
          <a:p>
            <a:r>
              <a:rPr lang="ar-EG" dirty="0"/>
              <a:t>والشروط المتعلقة</a:t>
            </a:r>
            <a:r>
              <a:rPr lang="ar-EG" dirty="0">
                <a:solidFill>
                  <a:srgbClr val="FF0000"/>
                </a:solidFill>
              </a:rPr>
              <a:t> بالتخصص </a:t>
            </a:r>
            <a:r>
              <a:rPr lang="ar-EG" dirty="0"/>
              <a:t>فهي عدم استخدام نص تراثي في غير مكانه المناسب, وعدم تحميل النص التراثي ما لا يحتمل, والوعي بتأثير عاملي الزمان والمكان اللذين ظهر فيهما النص التراثي, والحرص على الرجوع إلى النسخ المحققة من كتب التراث</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هكذا خلق الله الكون وبقي على الإنسان أن يعمره لا أن يخربه  </a:t>
            </a:r>
            <a:endParaRPr lang="ar-SA" dirty="0"/>
          </a:p>
        </p:txBody>
      </p:sp>
      <p:pic>
        <p:nvPicPr>
          <p:cNvPr id="4" name="عنصر نائب للمحتوى 3" descr="منظر طبيعي ماء وسما وشجر.jpg"/>
          <p:cNvPicPr>
            <a:picLocks noGrp="1" noChangeAspect="1"/>
          </p:cNvPicPr>
          <p:nvPr>
            <p:ph idx="1"/>
          </p:nvPr>
        </p:nvPicPr>
        <p:blipFill>
          <a:blip r:embed="rId2"/>
          <a:stretch>
            <a:fillRect/>
          </a:stretch>
        </p:blipFill>
        <p:spPr>
          <a:xfrm>
            <a:off x="0" y="1785926"/>
            <a:ext cx="9144000" cy="5072074"/>
          </a:xfr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إعصار </a:t>
            </a:r>
            <a:r>
              <a:rPr lang="ar-SA" dirty="0" err="1" smtClean="0"/>
              <a:t>تسونامي</a:t>
            </a:r>
            <a:endParaRPr lang="ar-SA" dirty="0"/>
          </a:p>
        </p:txBody>
      </p:sp>
      <p:pic>
        <p:nvPicPr>
          <p:cNvPr id="4" name="عنصر نائب للمحتوى 3" descr="إعصار تسونامي.jpg"/>
          <p:cNvPicPr>
            <a:picLocks noGrp="1" noChangeAspect="1"/>
          </p:cNvPicPr>
          <p:nvPr>
            <p:ph idx="1"/>
          </p:nvPr>
        </p:nvPicPr>
        <p:blipFill>
          <a:blip r:embed="rId2"/>
          <a:stretch>
            <a:fillRect/>
          </a:stretch>
        </p:blipFill>
        <p:spPr>
          <a:xfrm>
            <a:off x="0" y="1428736"/>
            <a:ext cx="9144000" cy="5429263"/>
          </a:xfr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buNone/>
            </a:pPr>
            <a:endParaRPr lang="ar-SA" dirty="0" smtClean="0"/>
          </a:p>
          <a:p>
            <a:pPr>
              <a:buNone/>
            </a:pPr>
            <a:endParaRPr lang="ar-SA" dirty="0"/>
          </a:p>
          <a:p>
            <a:pPr>
              <a:buNone/>
            </a:pPr>
            <a:endParaRPr lang="ar-SA" dirty="0" smtClean="0"/>
          </a:p>
          <a:p>
            <a:pPr>
              <a:buNone/>
            </a:pPr>
            <a:r>
              <a:rPr lang="ar-SA" sz="5400" b="1" dirty="0">
                <a:solidFill>
                  <a:schemeClr val="accent6">
                    <a:lumMod val="50000"/>
                  </a:schemeClr>
                </a:solidFill>
              </a:rPr>
              <a:t> </a:t>
            </a:r>
            <a:r>
              <a:rPr lang="ar-SA" sz="5400" b="1" dirty="0" smtClean="0">
                <a:solidFill>
                  <a:schemeClr val="accent6">
                    <a:lumMod val="50000"/>
                  </a:schemeClr>
                </a:solidFill>
              </a:rPr>
              <a:t>       والحمد لله رب العالمين </a:t>
            </a:r>
            <a:endParaRPr lang="ar-SA" sz="5400" b="1" dirty="0">
              <a:solidFill>
                <a:schemeClr val="accent6">
                  <a:lumMod val="5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صورة تبين محمد رسول الله.jpg"/>
          <p:cNvPicPr>
            <a:picLocks noGrp="1" noChangeAspect="1"/>
          </p:cNvPicPr>
          <p:nvPr>
            <p:ph idx="1"/>
          </p:nvPr>
        </p:nvPicPr>
        <p:blipFill>
          <a:blip r:embed="rId2"/>
          <a:stretch>
            <a:fillRect/>
          </a:stretch>
        </p:blipFill>
        <p:spPr>
          <a:xfrm>
            <a:off x="500034" y="1571612"/>
            <a:ext cx="8072494" cy="4929222"/>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endParaRPr lang="ar-SA" dirty="0" smtClean="0"/>
          </a:p>
          <a:p>
            <a:endParaRPr lang="ar-SA" dirty="0">
              <a:solidFill>
                <a:srgbClr val="0070C0"/>
              </a:solidFill>
            </a:endParaRPr>
          </a:p>
          <a:p>
            <a:r>
              <a:rPr lang="ar-SA" dirty="0" smtClean="0">
                <a:solidFill>
                  <a:srgbClr val="FF0000"/>
                </a:solidFill>
              </a:rPr>
              <a:t>والتوحيد </a:t>
            </a:r>
            <a:r>
              <a:rPr lang="ar-SA" dirty="0" smtClean="0">
                <a:solidFill>
                  <a:srgbClr val="0070C0"/>
                </a:solidFill>
              </a:rPr>
              <a:t>هو </a:t>
            </a:r>
            <a:r>
              <a:rPr lang="ar-SA" dirty="0">
                <a:solidFill>
                  <a:srgbClr val="0070C0"/>
                </a:solidFill>
              </a:rPr>
              <a:t>الحقيقة الكبرى التي جاء الإسلام للتأكيد عليها وإعادة إحياء جذورها في </a:t>
            </a:r>
            <a:r>
              <a:rPr lang="ar-SA" dirty="0" smtClean="0">
                <a:solidFill>
                  <a:srgbClr val="0070C0"/>
                </a:solidFill>
              </a:rPr>
              <a:t>النفوس .</a:t>
            </a:r>
            <a:endParaRPr lang="ar-SA" dirty="0">
              <a:solidFill>
                <a:srgbClr val="0070C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ثانياً : أصل الإنسان </a:t>
            </a:r>
            <a:endParaRPr lang="ar-SA" dirty="0">
              <a:solidFill>
                <a:srgbClr val="FF0000"/>
              </a:solidFill>
            </a:endParaRPr>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endParaRPr lang="ar-SA" dirty="0" smtClean="0"/>
          </a:p>
          <a:p>
            <a:r>
              <a:rPr lang="ar-SA" dirty="0" smtClean="0"/>
              <a:t>فإذا </a:t>
            </a:r>
            <a:r>
              <a:rPr lang="ar-SA" dirty="0"/>
              <a:t>كان الإنسان الغربي ما زال يبحث عن أصله في نظريات أرضية كنظرية دارون، فقد تكفل الوحي بمصدريه بالإجابة عن هذا السؤال بقوله تعالى: {إِنَّ مَثَلَ عِيسَى عِنْدَ اللَّهِ كَمَثَلِ آَدَمَ خَلَقَهُ مِنْ تُرَابٍ ثُمَّ قَالَ لَهُ كُنْ فَيَكُونُ}(آل عمران:59).</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457200" y="1214422"/>
            <a:ext cx="8229600" cy="4911741"/>
          </a:xfrm>
        </p:spPr>
        <p:txBody>
          <a:bodyPr/>
          <a:lstStyle/>
          <a:p>
            <a:r>
              <a:rPr lang="ar-SA" dirty="0" smtClean="0"/>
              <a:t>قال تعالى : </a:t>
            </a:r>
            <a:r>
              <a:rPr lang="ar-SA" b="1" dirty="0" smtClean="0"/>
              <a:t>{ </a:t>
            </a:r>
            <a:r>
              <a:rPr lang="ar-SA" b="1" dirty="0" smtClean="0"/>
              <a:t>وَلَقَدْ </a:t>
            </a:r>
            <a:r>
              <a:rPr lang="ar-SA" b="1" dirty="0"/>
              <a:t>خَلَقْنَا الْإِنسَانَ مِن سُلَالَةٍ مِّن طِينٍ {12} ثُمَّ جَعَلْنَاهُ نُطْفَةً فِي قَرَارٍ مَّكِينٍ {13} ثُمَّ خَلَقْنَا النُّطْفَةَ عَلَقَةً فَخَلَقْنَا الْعَلَقَةَ مُضْغَةً فَخَلَقْنَا الْمُضْغَةَ عِظَامًا فَكَسَوْنَا الْعِظَامَ لَحْمًا ثُمَّ </a:t>
            </a:r>
            <a:r>
              <a:rPr lang="ar-SA" b="1" dirty="0" err="1"/>
              <a:t>أَنشَأْنَاهُ</a:t>
            </a:r>
            <a:r>
              <a:rPr lang="ar-SA" b="1" dirty="0"/>
              <a:t> خَلْقًا آخَرَ فَتَبَارَكَ اللَّهُ أَحْسَنُ الْخَالِقِينَ {14</a:t>
            </a:r>
            <a:r>
              <a:rPr lang="ar-SA" b="1" dirty="0" smtClean="0"/>
              <a:t>}</a:t>
            </a:r>
          </a:p>
          <a:p>
            <a:endParaRPr lang="ar-SA" dirty="0"/>
          </a:p>
        </p:txBody>
      </p:sp>
      <p:pic>
        <p:nvPicPr>
          <p:cNvPr id="6" name="صورة 5" descr="خلق الإنسان من تراب صورة.jpg"/>
          <p:cNvPicPr>
            <a:picLocks noChangeAspect="1"/>
          </p:cNvPicPr>
          <p:nvPr/>
        </p:nvPicPr>
        <p:blipFill>
          <a:blip r:embed="rId2"/>
          <a:stretch>
            <a:fillRect/>
          </a:stretch>
        </p:blipFill>
        <p:spPr>
          <a:xfrm>
            <a:off x="1071538" y="3786190"/>
            <a:ext cx="7000924" cy="307180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خلق الإنسان من طين</a:t>
            </a:r>
            <a:endParaRPr lang="ar-SA" dirty="0">
              <a:solidFill>
                <a:srgbClr val="FF0000"/>
              </a:solidFill>
            </a:endParaRPr>
          </a:p>
        </p:txBody>
      </p:sp>
      <p:pic>
        <p:nvPicPr>
          <p:cNvPr id="4" name="عنصر نائب للمحتوى 3" descr="صورة الطين الذي خلق منه الإنسان.jpg"/>
          <p:cNvPicPr>
            <a:picLocks noGrp="1" noChangeAspect="1"/>
          </p:cNvPicPr>
          <p:nvPr>
            <p:ph idx="1"/>
          </p:nvPr>
        </p:nvPicPr>
        <p:blipFill>
          <a:blip r:embed="rId2"/>
          <a:stretch>
            <a:fillRect/>
          </a:stretch>
        </p:blipFill>
        <p:spPr>
          <a:xfrm>
            <a:off x="1071538" y="1357298"/>
            <a:ext cx="6929486" cy="4857784"/>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خلق الإنسان من طين</a:t>
            </a:r>
            <a:endParaRPr lang="ar-SA" dirty="0">
              <a:solidFill>
                <a:srgbClr val="FF0000"/>
              </a:solidFill>
            </a:endParaRPr>
          </a:p>
        </p:txBody>
      </p:sp>
      <p:pic>
        <p:nvPicPr>
          <p:cNvPr id="4" name="عنصر نائب للمحتوى 3" descr="صورة طين خلق منه الإنسان.bmp"/>
          <p:cNvPicPr>
            <a:picLocks noGrp="1" noChangeAspect="1"/>
          </p:cNvPicPr>
          <p:nvPr>
            <p:ph idx="1"/>
          </p:nvPr>
        </p:nvPicPr>
        <p:blipFill>
          <a:blip r:embed="rId2"/>
          <a:stretch>
            <a:fillRect/>
          </a:stretch>
        </p:blipFill>
        <p:spPr>
          <a:xfrm>
            <a:off x="500034" y="1857364"/>
            <a:ext cx="8001056" cy="4429156"/>
          </a:xfrm>
        </p:spPr>
      </p:pic>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TotalTime>
  <Words>1051</Words>
  <Application>Microsoft Office PowerPoint</Application>
  <PresentationFormat>عرض على الشاشة (3:4)‏</PresentationFormat>
  <Paragraphs>92</Paragraphs>
  <Slides>37</Slides>
  <Notes>0</Notes>
  <HiddenSlides>0</HiddenSlides>
  <MMClips>0</MMClips>
  <ScaleCrop>false</ScaleCrop>
  <HeadingPairs>
    <vt:vector size="4" baseType="variant">
      <vt:variant>
        <vt:lpstr>سمة</vt:lpstr>
      </vt:variant>
      <vt:variant>
        <vt:i4>1</vt:i4>
      </vt:variant>
      <vt:variant>
        <vt:lpstr>عناوين الشرائح</vt:lpstr>
      </vt:variant>
      <vt:variant>
        <vt:i4>37</vt:i4>
      </vt:variant>
    </vt:vector>
  </HeadingPairs>
  <TitlesOfParts>
    <vt:vector size="38" baseType="lpstr">
      <vt:lpstr>سمة Office</vt:lpstr>
      <vt:lpstr>المحاضرة الخامسة </vt:lpstr>
      <vt:lpstr>المسلمات العامة للتأصيل الإسلامي لعلم النفس</vt:lpstr>
      <vt:lpstr>القرآن الكريم</vt:lpstr>
      <vt:lpstr>الشريحة 4</vt:lpstr>
      <vt:lpstr>الشريحة 5</vt:lpstr>
      <vt:lpstr>ثانياً : أصل الإنسان </vt:lpstr>
      <vt:lpstr>الشريحة 7</vt:lpstr>
      <vt:lpstr>خلق الإنسان من طين</vt:lpstr>
      <vt:lpstr>خلق الإنسان من طين</vt:lpstr>
      <vt:lpstr>الشريحة 10</vt:lpstr>
      <vt:lpstr>رسم تخطيطي لرحم المرأة</vt:lpstr>
      <vt:lpstr>صورة الحيوان المنوي يلقح البويضة</vt:lpstr>
      <vt:lpstr>مراحل الخلق </vt:lpstr>
      <vt:lpstr>جنين ميت وطفل في أحسن تقويم </vt:lpstr>
      <vt:lpstr>في أحسن تقويم</vt:lpstr>
      <vt:lpstr>ثالثاً : مكونات الإنسان</vt:lpstr>
      <vt:lpstr>رابعاً : غاية وجود الإنسان</vt:lpstr>
      <vt:lpstr>خامساً : وظيفة الإنسان</vt:lpstr>
      <vt:lpstr>عمارة الإنسان للأرض : تربية الحيوان</vt:lpstr>
      <vt:lpstr>عمارة الإنسان للأرض ( تربية الإنسان )</vt:lpstr>
      <vt:lpstr>الصيد</vt:lpstr>
      <vt:lpstr>التخطيط</vt:lpstr>
      <vt:lpstr>سادساً : السنن الكونية</vt:lpstr>
      <vt:lpstr>الشريحة 24</vt:lpstr>
      <vt:lpstr>الشريحة 25</vt:lpstr>
      <vt:lpstr>سابعاً : السنن الاجتماعية</vt:lpstr>
      <vt:lpstr>الشريحة 27</vt:lpstr>
      <vt:lpstr>الشريحة 28</vt:lpstr>
      <vt:lpstr>الشريحة 29</vt:lpstr>
      <vt:lpstr>الشريحة 30</vt:lpstr>
      <vt:lpstr>الشريحة 31</vt:lpstr>
      <vt:lpstr>الشريحة 32</vt:lpstr>
      <vt:lpstr>الشريحة 33</vt:lpstr>
      <vt:lpstr>شروط الباحث المتصدر لعملية التأصيل الإسلامي </vt:lpstr>
      <vt:lpstr>هكذا خلق الله الكون وبقي على الإنسان أن يعمره لا أن يخربه  </vt:lpstr>
      <vt:lpstr>إعصار تسونامي</vt:lpstr>
      <vt:lpstr>الشريحة 37</vt:lpstr>
    </vt:vector>
  </TitlesOfParts>
  <Company>Compume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الخامسة </dc:title>
  <dc:creator>FG</dc:creator>
  <cp:lastModifiedBy>FG</cp:lastModifiedBy>
  <cp:revision>19</cp:revision>
  <dcterms:created xsi:type="dcterms:W3CDTF">2013-11-08T04:16:10Z</dcterms:created>
  <dcterms:modified xsi:type="dcterms:W3CDTF">2013-11-08T07:18:13Z</dcterms:modified>
</cp:coreProperties>
</file>