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35"/>
  </p:notesMasterIdLst>
  <p:sldIdLst>
    <p:sldId id="256" r:id="rId2"/>
    <p:sldId id="323" r:id="rId3"/>
    <p:sldId id="273" r:id="rId4"/>
    <p:sldId id="268" r:id="rId5"/>
    <p:sldId id="394" r:id="rId6"/>
    <p:sldId id="327" r:id="rId7"/>
    <p:sldId id="329" r:id="rId8"/>
    <p:sldId id="333" r:id="rId9"/>
    <p:sldId id="365" r:id="rId10"/>
    <p:sldId id="337" r:id="rId11"/>
    <p:sldId id="341" r:id="rId12"/>
    <p:sldId id="343" r:id="rId13"/>
    <p:sldId id="367" r:id="rId14"/>
    <p:sldId id="369" r:id="rId15"/>
    <p:sldId id="371" r:id="rId16"/>
    <p:sldId id="373" r:id="rId17"/>
    <p:sldId id="375" r:id="rId18"/>
    <p:sldId id="377" r:id="rId19"/>
    <p:sldId id="379" r:id="rId20"/>
    <p:sldId id="381" r:id="rId21"/>
    <p:sldId id="383" r:id="rId22"/>
    <p:sldId id="345" r:id="rId23"/>
    <p:sldId id="347" r:id="rId24"/>
    <p:sldId id="351" r:id="rId25"/>
    <p:sldId id="353" r:id="rId26"/>
    <p:sldId id="355" r:id="rId27"/>
    <p:sldId id="357" r:id="rId28"/>
    <p:sldId id="384" r:id="rId29"/>
    <p:sldId id="395" r:id="rId30"/>
    <p:sldId id="385" r:id="rId31"/>
    <p:sldId id="397" r:id="rId32"/>
    <p:sldId id="386" r:id="rId33"/>
    <p:sldId id="387"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7" d="100"/>
          <a:sy n="47" d="100"/>
        </p:scale>
        <p:origin x="-1276"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7B11E-5F93-42EB-BC49-165B10704DA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4F87E271-F57B-4338-BF39-01EE1A8BEE44}">
      <dgm:prSet phldrT="[نص]" custT="1"/>
      <dgm:spPr/>
      <dgm:t>
        <a:bodyPr/>
        <a:lstStyle/>
        <a:p>
          <a:pPr rtl="1"/>
          <a:r>
            <a:rPr lang="ar-SA" sz="2800" b="1" dirty="0" smtClean="0">
              <a:solidFill>
                <a:srgbClr val="C00000"/>
              </a:solidFill>
            </a:rPr>
            <a:t>أنواع الفقرات</a:t>
          </a:r>
          <a:endParaRPr lang="ar-SA" sz="2800" b="1" dirty="0">
            <a:solidFill>
              <a:srgbClr val="C00000"/>
            </a:solidFill>
          </a:endParaRPr>
        </a:p>
      </dgm:t>
    </dgm:pt>
    <dgm:pt modelId="{938AB2B7-F70C-4F4A-813D-5FC96D919B49}" type="parTrans" cxnId="{BB8E3532-DD77-4C75-BB02-1C21102771BB}">
      <dgm:prSet/>
      <dgm:spPr/>
      <dgm:t>
        <a:bodyPr/>
        <a:lstStyle/>
        <a:p>
          <a:pPr rtl="1"/>
          <a:endParaRPr lang="ar-SA"/>
        </a:p>
      </dgm:t>
    </dgm:pt>
    <dgm:pt modelId="{EB05BB9D-AF79-49DE-AEBC-D2B1CEBD05C5}" type="sibTrans" cxnId="{BB8E3532-DD77-4C75-BB02-1C21102771BB}">
      <dgm:prSet/>
      <dgm:spPr/>
      <dgm:t>
        <a:bodyPr/>
        <a:lstStyle/>
        <a:p>
          <a:pPr rtl="1"/>
          <a:endParaRPr lang="ar-SA"/>
        </a:p>
      </dgm:t>
    </dgm:pt>
    <dgm:pt modelId="{3ABB5C39-B178-4170-9855-926256D36EA3}">
      <dgm:prSet phldrT="[نص]" custT="1"/>
      <dgm:spPr/>
      <dgm:t>
        <a:bodyPr/>
        <a:lstStyle/>
        <a:p>
          <a:pPr rtl="1"/>
          <a:r>
            <a:rPr lang="ar-SA" sz="2400" b="1" dirty="0" smtClean="0">
              <a:solidFill>
                <a:srgbClr val="00B050"/>
              </a:solidFill>
            </a:rPr>
            <a:t>فقرات ذات الإجابة المصوغة (المقالية)</a:t>
          </a:r>
          <a:endParaRPr lang="ar-SA" sz="2400" b="1" dirty="0">
            <a:solidFill>
              <a:srgbClr val="00B050"/>
            </a:solidFill>
          </a:endParaRPr>
        </a:p>
      </dgm:t>
    </dgm:pt>
    <dgm:pt modelId="{9ABFB29A-2437-4D08-ACAB-D1F6E463679F}" type="parTrans" cxnId="{362447B6-1807-4C5C-99BE-C67BA011CF32}">
      <dgm:prSet/>
      <dgm:spPr/>
      <dgm:t>
        <a:bodyPr/>
        <a:lstStyle/>
        <a:p>
          <a:pPr rtl="1"/>
          <a:endParaRPr lang="ar-SA"/>
        </a:p>
      </dgm:t>
    </dgm:pt>
    <dgm:pt modelId="{D21603A5-AED0-4737-ACDF-3A612B6D0743}" type="sibTrans" cxnId="{362447B6-1807-4C5C-99BE-C67BA011CF32}">
      <dgm:prSet/>
      <dgm:spPr/>
      <dgm:t>
        <a:bodyPr/>
        <a:lstStyle/>
        <a:p>
          <a:pPr rtl="1"/>
          <a:endParaRPr lang="ar-SA"/>
        </a:p>
      </dgm:t>
    </dgm:pt>
    <dgm:pt modelId="{CE33E8EA-460D-438D-A742-9FAA2D5FB67E}">
      <dgm:prSet phldrT="[نص]"/>
      <dgm:spPr/>
      <dgm:t>
        <a:bodyPr/>
        <a:lstStyle/>
        <a:p>
          <a:pPr rtl="1"/>
          <a:r>
            <a:rPr lang="ar-SA" b="1" dirty="0" smtClean="0"/>
            <a:t>الإنشائية المفتوحة</a:t>
          </a:r>
          <a:endParaRPr lang="ar-SA" b="1" dirty="0"/>
        </a:p>
      </dgm:t>
    </dgm:pt>
    <dgm:pt modelId="{10A87D87-FEB1-4B11-8941-E22EE383CBB9}" type="parTrans" cxnId="{A48C0D59-3B6E-435D-B02E-A0895C829A3E}">
      <dgm:prSet/>
      <dgm:spPr/>
      <dgm:t>
        <a:bodyPr/>
        <a:lstStyle/>
        <a:p>
          <a:pPr rtl="1"/>
          <a:endParaRPr lang="ar-SA"/>
        </a:p>
      </dgm:t>
    </dgm:pt>
    <dgm:pt modelId="{0443D3EF-7721-4200-B2F6-EEB17FEEE0E0}" type="sibTrans" cxnId="{A48C0D59-3B6E-435D-B02E-A0895C829A3E}">
      <dgm:prSet/>
      <dgm:spPr/>
      <dgm:t>
        <a:bodyPr/>
        <a:lstStyle/>
        <a:p>
          <a:pPr rtl="1"/>
          <a:endParaRPr lang="ar-SA"/>
        </a:p>
      </dgm:t>
    </dgm:pt>
    <dgm:pt modelId="{C3F5FED6-FBFA-4412-8EDF-6741A67CBB8F}">
      <dgm:prSet phldrT="[نص]"/>
      <dgm:spPr/>
      <dgm:t>
        <a:bodyPr/>
        <a:lstStyle/>
        <a:p>
          <a:pPr rtl="1"/>
          <a:r>
            <a:rPr lang="ar-SA" b="1" dirty="0" smtClean="0"/>
            <a:t>التكميل</a:t>
          </a:r>
          <a:endParaRPr lang="ar-SA" b="1" dirty="0"/>
        </a:p>
      </dgm:t>
    </dgm:pt>
    <dgm:pt modelId="{5D7C2B63-8415-48BC-A06A-85AE17FAB3B6}" type="parTrans" cxnId="{9BD97EAF-41D8-427A-BEEF-0100FE17F2D5}">
      <dgm:prSet/>
      <dgm:spPr/>
      <dgm:t>
        <a:bodyPr/>
        <a:lstStyle/>
        <a:p>
          <a:pPr rtl="1"/>
          <a:endParaRPr lang="ar-SA"/>
        </a:p>
      </dgm:t>
    </dgm:pt>
    <dgm:pt modelId="{84F78BF1-C8E4-48D3-81F2-A5CB6602A169}" type="sibTrans" cxnId="{9BD97EAF-41D8-427A-BEEF-0100FE17F2D5}">
      <dgm:prSet/>
      <dgm:spPr/>
      <dgm:t>
        <a:bodyPr/>
        <a:lstStyle/>
        <a:p>
          <a:pPr rtl="1"/>
          <a:endParaRPr lang="ar-SA"/>
        </a:p>
      </dgm:t>
    </dgm:pt>
    <dgm:pt modelId="{E9DA15F0-F1FF-457A-8318-5FC72D45B0A5}">
      <dgm:prSet phldrT="[نص]"/>
      <dgm:spPr/>
      <dgm:t>
        <a:bodyPr/>
        <a:lstStyle/>
        <a:p>
          <a:pPr rtl="1"/>
          <a:r>
            <a:rPr lang="ar-SA" b="1" dirty="0" smtClean="0"/>
            <a:t>الصواب والخطأ</a:t>
          </a:r>
          <a:endParaRPr lang="ar-SA" b="1" dirty="0"/>
        </a:p>
      </dgm:t>
    </dgm:pt>
    <dgm:pt modelId="{22E3377A-EC4E-46C9-B0F6-120B3F627D9D}" type="parTrans" cxnId="{CCB281E0-AE24-456F-8889-28039604304A}">
      <dgm:prSet/>
      <dgm:spPr/>
      <dgm:t>
        <a:bodyPr/>
        <a:lstStyle/>
        <a:p>
          <a:pPr rtl="1"/>
          <a:endParaRPr lang="ar-SA"/>
        </a:p>
      </dgm:t>
    </dgm:pt>
    <dgm:pt modelId="{11E7FD81-3EC1-4FE3-B720-96CCCD27B01E}" type="sibTrans" cxnId="{CCB281E0-AE24-456F-8889-28039604304A}">
      <dgm:prSet/>
      <dgm:spPr/>
      <dgm:t>
        <a:bodyPr/>
        <a:lstStyle/>
        <a:p>
          <a:pPr rtl="1"/>
          <a:endParaRPr lang="ar-SA"/>
        </a:p>
      </dgm:t>
    </dgm:pt>
    <dgm:pt modelId="{2F2A4A5A-5D02-4E89-85F3-6C30AFD2FBB8}">
      <dgm:prSet phldrT="[نص]" custT="1"/>
      <dgm:spPr/>
      <dgm:t>
        <a:bodyPr/>
        <a:lstStyle/>
        <a:p>
          <a:pPr rtl="1"/>
          <a:r>
            <a:rPr lang="ar-SA" sz="2400" b="1" dirty="0" smtClean="0">
              <a:solidFill>
                <a:srgbClr val="00B050"/>
              </a:solidFill>
            </a:rPr>
            <a:t>فقرات ذات الإجابة المنتقاة (الموضوعية)</a:t>
          </a:r>
          <a:endParaRPr lang="ar-SA" sz="2400" b="1" dirty="0">
            <a:solidFill>
              <a:srgbClr val="00B050"/>
            </a:solidFill>
          </a:endParaRPr>
        </a:p>
      </dgm:t>
    </dgm:pt>
    <dgm:pt modelId="{6A99F9AF-C622-4ED7-A604-A64391D8A662}" type="sibTrans" cxnId="{8CA54C14-B78F-4BCD-A5D1-C30DA414F02E}">
      <dgm:prSet/>
      <dgm:spPr/>
      <dgm:t>
        <a:bodyPr/>
        <a:lstStyle/>
        <a:p>
          <a:pPr rtl="1"/>
          <a:endParaRPr lang="ar-SA"/>
        </a:p>
      </dgm:t>
    </dgm:pt>
    <dgm:pt modelId="{F14015E8-AC26-4500-9130-455D30D724BB}" type="parTrans" cxnId="{8CA54C14-B78F-4BCD-A5D1-C30DA414F02E}">
      <dgm:prSet/>
      <dgm:spPr/>
      <dgm:t>
        <a:bodyPr/>
        <a:lstStyle/>
        <a:p>
          <a:pPr rtl="1"/>
          <a:endParaRPr lang="ar-SA"/>
        </a:p>
      </dgm:t>
    </dgm:pt>
    <dgm:pt modelId="{1FF7FD40-C963-4592-A22F-3E7FAD714A7C}">
      <dgm:prSet/>
      <dgm:spPr/>
      <dgm:t>
        <a:bodyPr/>
        <a:lstStyle/>
        <a:p>
          <a:pPr rtl="1"/>
          <a:r>
            <a:rPr lang="ar-SA" b="1" dirty="0" smtClean="0"/>
            <a:t>الاختيار من متعدد</a:t>
          </a:r>
          <a:endParaRPr lang="ar-SA" b="1" dirty="0"/>
        </a:p>
      </dgm:t>
    </dgm:pt>
    <dgm:pt modelId="{D4E21E25-80ED-49CB-8343-3F975FE4AAB1}" type="parTrans" cxnId="{2BE28E51-7EE0-4AA9-A0A7-28D67A06C32B}">
      <dgm:prSet/>
      <dgm:spPr/>
      <dgm:t>
        <a:bodyPr/>
        <a:lstStyle/>
        <a:p>
          <a:pPr rtl="1"/>
          <a:endParaRPr lang="ar-SA"/>
        </a:p>
      </dgm:t>
    </dgm:pt>
    <dgm:pt modelId="{4A68B27E-59E1-444B-A10E-375389493259}" type="sibTrans" cxnId="{2BE28E51-7EE0-4AA9-A0A7-28D67A06C32B}">
      <dgm:prSet/>
      <dgm:spPr/>
      <dgm:t>
        <a:bodyPr/>
        <a:lstStyle/>
        <a:p>
          <a:pPr rtl="1"/>
          <a:endParaRPr lang="ar-SA"/>
        </a:p>
      </dgm:t>
    </dgm:pt>
    <dgm:pt modelId="{DC3A9AA8-E539-40E9-8781-05444FCFB47A}">
      <dgm:prSet/>
      <dgm:spPr/>
      <dgm:t>
        <a:bodyPr/>
        <a:lstStyle/>
        <a:p>
          <a:pPr rtl="1"/>
          <a:r>
            <a:rPr lang="ar-SA" b="1" dirty="0" smtClean="0"/>
            <a:t>المطابقة أو المزاوجة</a:t>
          </a:r>
          <a:endParaRPr lang="ar-SA" b="1" dirty="0"/>
        </a:p>
      </dgm:t>
    </dgm:pt>
    <dgm:pt modelId="{7962098F-115E-46DA-9740-5BE24D46F1BF}" type="parTrans" cxnId="{DC89B39F-289C-49DA-9052-C97BC19E9C75}">
      <dgm:prSet/>
      <dgm:spPr/>
      <dgm:t>
        <a:bodyPr/>
        <a:lstStyle/>
        <a:p>
          <a:pPr rtl="1"/>
          <a:endParaRPr lang="ar-SA"/>
        </a:p>
      </dgm:t>
    </dgm:pt>
    <dgm:pt modelId="{4E0029F4-BB04-498A-B02A-72CE74EB1719}" type="sibTrans" cxnId="{DC89B39F-289C-49DA-9052-C97BC19E9C75}">
      <dgm:prSet/>
      <dgm:spPr/>
      <dgm:t>
        <a:bodyPr/>
        <a:lstStyle/>
        <a:p>
          <a:pPr rtl="1"/>
          <a:endParaRPr lang="ar-SA"/>
        </a:p>
      </dgm:t>
    </dgm:pt>
    <dgm:pt modelId="{0A089A95-DA97-48A8-BA7D-EBE5E1829CA1}">
      <dgm:prSet/>
      <dgm:spPr/>
      <dgm:t>
        <a:bodyPr/>
        <a:lstStyle/>
        <a:p>
          <a:pPr rtl="1"/>
          <a:r>
            <a:rPr lang="ar-SA" b="1" dirty="0" smtClean="0"/>
            <a:t>الإنشائية المحددة</a:t>
          </a:r>
          <a:endParaRPr lang="ar-SA" b="1" dirty="0"/>
        </a:p>
      </dgm:t>
    </dgm:pt>
    <dgm:pt modelId="{AF9BA927-2E3C-4A71-A280-9E105F2BB582}" type="parTrans" cxnId="{C98DD98D-5250-4ABB-AB5A-9EAE56C14EC5}">
      <dgm:prSet/>
      <dgm:spPr/>
      <dgm:t>
        <a:bodyPr/>
        <a:lstStyle/>
        <a:p>
          <a:pPr rtl="1"/>
          <a:endParaRPr lang="ar-SA"/>
        </a:p>
      </dgm:t>
    </dgm:pt>
    <dgm:pt modelId="{CA97D52E-0A55-4B38-92C5-FCD47D18E741}" type="sibTrans" cxnId="{C98DD98D-5250-4ABB-AB5A-9EAE56C14EC5}">
      <dgm:prSet/>
      <dgm:spPr/>
      <dgm:t>
        <a:bodyPr/>
        <a:lstStyle/>
        <a:p>
          <a:pPr rtl="1"/>
          <a:endParaRPr lang="ar-SA"/>
        </a:p>
      </dgm:t>
    </dgm:pt>
    <dgm:pt modelId="{0E22B8C5-65DB-4A85-8F49-4EF3021F4E41}" type="pres">
      <dgm:prSet presAssocID="{2647B11E-5F93-42EB-BC49-165B10704DAC}" presName="hierChild1" presStyleCnt="0">
        <dgm:presLayoutVars>
          <dgm:chPref val="1"/>
          <dgm:dir/>
          <dgm:animOne val="branch"/>
          <dgm:animLvl val="lvl"/>
          <dgm:resizeHandles/>
        </dgm:presLayoutVars>
      </dgm:prSet>
      <dgm:spPr/>
      <dgm:t>
        <a:bodyPr/>
        <a:lstStyle/>
        <a:p>
          <a:pPr rtl="1"/>
          <a:endParaRPr lang="ar-SA"/>
        </a:p>
      </dgm:t>
    </dgm:pt>
    <dgm:pt modelId="{B05C525E-BD41-455E-9278-04CF0E3F8457}" type="pres">
      <dgm:prSet presAssocID="{4F87E271-F57B-4338-BF39-01EE1A8BEE44}" presName="hierRoot1" presStyleCnt="0"/>
      <dgm:spPr/>
    </dgm:pt>
    <dgm:pt modelId="{E9DF560B-AD5E-41C6-B52E-ED8C41744ED2}" type="pres">
      <dgm:prSet presAssocID="{4F87E271-F57B-4338-BF39-01EE1A8BEE44}" presName="composite" presStyleCnt="0"/>
      <dgm:spPr/>
    </dgm:pt>
    <dgm:pt modelId="{2A37F199-778D-4BFB-99A9-E5F63256D6F7}" type="pres">
      <dgm:prSet presAssocID="{4F87E271-F57B-4338-BF39-01EE1A8BEE44}" presName="background" presStyleLbl="node0" presStyleIdx="0" presStyleCnt="1"/>
      <dgm:spPr/>
    </dgm:pt>
    <dgm:pt modelId="{0C71B6EB-D0C7-400C-AC99-B575BC04D3CB}" type="pres">
      <dgm:prSet presAssocID="{4F87E271-F57B-4338-BF39-01EE1A8BEE44}" presName="text" presStyleLbl="fgAcc0" presStyleIdx="0" presStyleCnt="1" custScaleX="223378">
        <dgm:presLayoutVars>
          <dgm:chPref val="3"/>
        </dgm:presLayoutVars>
      </dgm:prSet>
      <dgm:spPr/>
      <dgm:t>
        <a:bodyPr/>
        <a:lstStyle/>
        <a:p>
          <a:pPr rtl="1"/>
          <a:endParaRPr lang="ar-SA"/>
        </a:p>
      </dgm:t>
    </dgm:pt>
    <dgm:pt modelId="{96BE482B-53C4-4CDB-B7B0-4822261EFAD0}" type="pres">
      <dgm:prSet presAssocID="{4F87E271-F57B-4338-BF39-01EE1A8BEE44}" presName="hierChild2" presStyleCnt="0"/>
      <dgm:spPr/>
    </dgm:pt>
    <dgm:pt modelId="{BD1778AD-99F7-404A-B2CE-2F3761AE5338}" type="pres">
      <dgm:prSet presAssocID="{9ABFB29A-2437-4D08-ACAB-D1F6E463679F}" presName="Name10" presStyleLbl="parChTrans1D2" presStyleIdx="0" presStyleCnt="2"/>
      <dgm:spPr/>
      <dgm:t>
        <a:bodyPr/>
        <a:lstStyle/>
        <a:p>
          <a:pPr rtl="1"/>
          <a:endParaRPr lang="ar-SA"/>
        </a:p>
      </dgm:t>
    </dgm:pt>
    <dgm:pt modelId="{72211D52-4938-4018-A6DC-87B5F381A65A}" type="pres">
      <dgm:prSet presAssocID="{3ABB5C39-B178-4170-9855-926256D36EA3}" presName="hierRoot2" presStyleCnt="0"/>
      <dgm:spPr/>
    </dgm:pt>
    <dgm:pt modelId="{FE5EE034-EC6D-4C98-A01F-FC3AFE23BAB9}" type="pres">
      <dgm:prSet presAssocID="{3ABB5C39-B178-4170-9855-926256D36EA3}" presName="composite2" presStyleCnt="0"/>
      <dgm:spPr/>
    </dgm:pt>
    <dgm:pt modelId="{1743095A-FED6-4595-9AD4-F7C8840F1F91}" type="pres">
      <dgm:prSet presAssocID="{3ABB5C39-B178-4170-9855-926256D36EA3}" presName="background2" presStyleLbl="node2" presStyleIdx="0" presStyleCnt="2"/>
      <dgm:spPr/>
    </dgm:pt>
    <dgm:pt modelId="{BCF9DEA7-6604-4026-9937-6336662BE005}" type="pres">
      <dgm:prSet presAssocID="{3ABB5C39-B178-4170-9855-926256D36EA3}" presName="text2" presStyleLbl="fgAcc2" presStyleIdx="0" presStyleCnt="2" custScaleX="326183">
        <dgm:presLayoutVars>
          <dgm:chPref val="3"/>
        </dgm:presLayoutVars>
      </dgm:prSet>
      <dgm:spPr/>
      <dgm:t>
        <a:bodyPr/>
        <a:lstStyle/>
        <a:p>
          <a:pPr rtl="1"/>
          <a:endParaRPr lang="ar-SA"/>
        </a:p>
      </dgm:t>
    </dgm:pt>
    <dgm:pt modelId="{859877CD-6FA3-449D-813D-64CB3A96F054}" type="pres">
      <dgm:prSet presAssocID="{3ABB5C39-B178-4170-9855-926256D36EA3}" presName="hierChild3" presStyleCnt="0"/>
      <dgm:spPr/>
    </dgm:pt>
    <dgm:pt modelId="{2C7B18C7-4D33-4234-916A-9DF528D6F908}" type="pres">
      <dgm:prSet presAssocID="{10A87D87-FEB1-4B11-8941-E22EE383CBB9}" presName="Name17" presStyleLbl="parChTrans1D3" presStyleIdx="0" presStyleCnt="6"/>
      <dgm:spPr/>
      <dgm:t>
        <a:bodyPr/>
        <a:lstStyle/>
        <a:p>
          <a:pPr rtl="1"/>
          <a:endParaRPr lang="ar-SA"/>
        </a:p>
      </dgm:t>
    </dgm:pt>
    <dgm:pt modelId="{63606F41-F806-481D-89A8-DC9B6F15E720}" type="pres">
      <dgm:prSet presAssocID="{CE33E8EA-460D-438D-A742-9FAA2D5FB67E}" presName="hierRoot3" presStyleCnt="0"/>
      <dgm:spPr/>
    </dgm:pt>
    <dgm:pt modelId="{DC246284-7A27-46E4-A6A9-A34DD265DAC0}" type="pres">
      <dgm:prSet presAssocID="{CE33E8EA-460D-438D-A742-9FAA2D5FB67E}" presName="composite3" presStyleCnt="0"/>
      <dgm:spPr/>
    </dgm:pt>
    <dgm:pt modelId="{C0114113-5A92-48B7-A079-64227C1F01D5}" type="pres">
      <dgm:prSet presAssocID="{CE33E8EA-460D-438D-A742-9FAA2D5FB67E}" presName="background3" presStyleLbl="node3" presStyleIdx="0" presStyleCnt="6"/>
      <dgm:spPr/>
    </dgm:pt>
    <dgm:pt modelId="{19A4C32B-9CA4-4383-95D6-49A101B27091}" type="pres">
      <dgm:prSet presAssocID="{CE33E8EA-460D-438D-A742-9FAA2D5FB67E}" presName="text3" presStyleLbl="fgAcc3" presStyleIdx="0" presStyleCnt="6">
        <dgm:presLayoutVars>
          <dgm:chPref val="3"/>
        </dgm:presLayoutVars>
      </dgm:prSet>
      <dgm:spPr/>
      <dgm:t>
        <a:bodyPr/>
        <a:lstStyle/>
        <a:p>
          <a:pPr rtl="1"/>
          <a:endParaRPr lang="ar-SA"/>
        </a:p>
      </dgm:t>
    </dgm:pt>
    <dgm:pt modelId="{BDDA3BC1-7D73-45CE-B8C8-89B5F6C5382B}" type="pres">
      <dgm:prSet presAssocID="{CE33E8EA-460D-438D-A742-9FAA2D5FB67E}" presName="hierChild4" presStyleCnt="0"/>
      <dgm:spPr/>
    </dgm:pt>
    <dgm:pt modelId="{27B02E96-7CF6-43BA-83E0-3A14792876DA}" type="pres">
      <dgm:prSet presAssocID="{AF9BA927-2E3C-4A71-A280-9E105F2BB582}" presName="Name17" presStyleLbl="parChTrans1D3" presStyleIdx="1" presStyleCnt="6"/>
      <dgm:spPr/>
      <dgm:t>
        <a:bodyPr/>
        <a:lstStyle/>
        <a:p>
          <a:pPr rtl="1"/>
          <a:endParaRPr lang="ar-SA"/>
        </a:p>
      </dgm:t>
    </dgm:pt>
    <dgm:pt modelId="{A66272DA-04FF-4D1B-9635-E85EF3BAE362}" type="pres">
      <dgm:prSet presAssocID="{0A089A95-DA97-48A8-BA7D-EBE5E1829CA1}" presName="hierRoot3" presStyleCnt="0"/>
      <dgm:spPr/>
    </dgm:pt>
    <dgm:pt modelId="{0DC45843-3472-48A6-B2FE-F00B14AA7417}" type="pres">
      <dgm:prSet presAssocID="{0A089A95-DA97-48A8-BA7D-EBE5E1829CA1}" presName="composite3" presStyleCnt="0"/>
      <dgm:spPr/>
    </dgm:pt>
    <dgm:pt modelId="{8EE6001C-A73C-492D-95C2-AE54FF99C273}" type="pres">
      <dgm:prSet presAssocID="{0A089A95-DA97-48A8-BA7D-EBE5E1829CA1}" presName="background3" presStyleLbl="node3" presStyleIdx="1" presStyleCnt="6"/>
      <dgm:spPr/>
    </dgm:pt>
    <dgm:pt modelId="{C16D237E-A4A1-4744-AA53-254FCBDE51DF}" type="pres">
      <dgm:prSet presAssocID="{0A089A95-DA97-48A8-BA7D-EBE5E1829CA1}" presName="text3" presStyleLbl="fgAcc3" presStyleIdx="1" presStyleCnt="6">
        <dgm:presLayoutVars>
          <dgm:chPref val="3"/>
        </dgm:presLayoutVars>
      </dgm:prSet>
      <dgm:spPr/>
      <dgm:t>
        <a:bodyPr/>
        <a:lstStyle/>
        <a:p>
          <a:pPr rtl="1"/>
          <a:endParaRPr lang="ar-SA"/>
        </a:p>
      </dgm:t>
    </dgm:pt>
    <dgm:pt modelId="{35FC63CF-9D08-4453-85B4-43DCFE10B616}" type="pres">
      <dgm:prSet presAssocID="{0A089A95-DA97-48A8-BA7D-EBE5E1829CA1}" presName="hierChild4" presStyleCnt="0"/>
      <dgm:spPr/>
    </dgm:pt>
    <dgm:pt modelId="{4360003B-1C1D-4265-B774-346F91D50316}" type="pres">
      <dgm:prSet presAssocID="{5D7C2B63-8415-48BC-A06A-85AE17FAB3B6}" presName="Name17" presStyleLbl="parChTrans1D3" presStyleIdx="2" presStyleCnt="6"/>
      <dgm:spPr/>
      <dgm:t>
        <a:bodyPr/>
        <a:lstStyle/>
        <a:p>
          <a:pPr rtl="1"/>
          <a:endParaRPr lang="ar-SA"/>
        </a:p>
      </dgm:t>
    </dgm:pt>
    <dgm:pt modelId="{D5C05D2D-3FA7-4EC0-8095-EC0819619C8A}" type="pres">
      <dgm:prSet presAssocID="{C3F5FED6-FBFA-4412-8EDF-6741A67CBB8F}" presName="hierRoot3" presStyleCnt="0"/>
      <dgm:spPr/>
    </dgm:pt>
    <dgm:pt modelId="{2169E808-4271-45A0-B811-05DF1995660F}" type="pres">
      <dgm:prSet presAssocID="{C3F5FED6-FBFA-4412-8EDF-6741A67CBB8F}" presName="composite3" presStyleCnt="0"/>
      <dgm:spPr/>
    </dgm:pt>
    <dgm:pt modelId="{57F6F726-C1E0-4278-9C7D-4FB095519133}" type="pres">
      <dgm:prSet presAssocID="{C3F5FED6-FBFA-4412-8EDF-6741A67CBB8F}" presName="background3" presStyleLbl="node3" presStyleIdx="2" presStyleCnt="6"/>
      <dgm:spPr/>
    </dgm:pt>
    <dgm:pt modelId="{91B65BB8-FEAC-4945-923B-4A738A6212C4}" type="pres">
      <dgm:prSet presAssocID="{C3F5FED6-FBFA-4412-8EDF-6741A67CBB8F}" presName="text3" presStyleLbl="fgAcc3" presStyleIdx="2" presStyleCnt="6">
        <dgm:presLayoutVars>
          <dgm:chPref val="3"/>
        </dgm:presLayoutVars>
      </dgm:prSet>
      <dgm:spPr/>
      <dgm:t>
        <a:bodyPr/>
        <a:lstStyle/>
        <a:p>
          <a:pPr rtl="1"/>
          <a:endParaRPr lang="ar-SA"/>
        </a:p>
      </dgm:t>
    </dgm:pt>
    <dgm:pt modelId="{474968E4-30CC-4617-B1CB-C81DA226A531}" type="pres">
      <dgm:prSet presAssocID="{C3F5FED6-FBFA-4412-8EDF-6741A67CBB8F}" presName="hierChild4" presStyleCnt="0"/>
      <dgm:spPr/>
    </dgm:pt>
    <dgm:pt modelId="{B89F8CB6-B14E-477E-81C9-0F37D47FA605}" type="pres">
      <dgm:prSet presAssocID="{F14015E8-AC26-4500-9130-455D30D724BB}" presName="Name10" presStyleLbl="parChTrans1D2" presStyleIdx="1" presStyleCnt="2"/>
      <dgm:spPr/>
      <dgm:t>
        <a:bodyPr/>
        <a:lstStyle/>
        <a:p>
          <a:pPr rtl="1"/>
          <a:endParaRPr lang="ar-SA"/>
        </a:p>
      </dgm:t>
    </dgm:pt>
    <dgm:pt modelId="{D25C32AC-F6C6-4952-8157-9E96AD2A76F8}" type="pres">
      <dgm:prSet presAssocID="{2F2A4A5A-5D02-4E89-85F3-6C30AFD2FBB8}" presName="hierRoot2" presStyleCnt="0"/>
      <dgm:spPr/>
    </dgm:pt>
    <dgm:pt modelId="{5A86813E-2759-413A-9964-84B63B9A4E7E}" type="pres">
      <dgm:prSet presAssocID="{2F2A4A5A-5D02-4E89-85F3-6C30AFD2FBB8}" presName="composite2" presStyleCnt="0"/>
      <dgm:spPr/>
    </dgm:pt>
    <dgm:pt modelId="{4C23A784-2B4D-4FF7-9212-AF4292D543A5}" type="pres">
      <dgm:prSet presAssocID="{2F2A4A5A-5D02-4E89-85F3-6C30AFD2FBB8}" presName="background2" presStyleLbl="node2" presStyleIdx="1" presStyleCnt="2"/>
      <dgm:spPr/>
    </dgm:pt>
    <dgm:pt modelId="{871FCBE7-27AF-49DC-9573-8863F08EAFBD}" type="pres">
      <dgm:prSet presAssocID="{2F2A4A5A-5D02-4E89-85F3-6C30AFD2FBB8}" presName="text2" presStyleLbl="fgAcc2" presStyleIdx="1" presStyleCnt="2" custScaleX="293066">
        <dgm:presLayoutVars>
          <dgm:chPref val="3"/>
        </dgm:presLayoutVars>
      </dgm:prSet>
      <dgm:spPr/>
      <dgm:t>
        <a:bodyPr/>
        <a:lstStyle/>
        <a:p>
          <a:pPr rtl="1"/>
          <a:endParaRPr lang="ar-SA"/>
        </a:p>
      </dgm:t>
    </dgm:pt>
    <dgm:pt modelId="{B6C60693-C40C-4755-B143-260E72B43807}" type="pres">
      <dgm:prSet presAssocID="{2F2A4A5A-5D02-4E89-85F3-6C30AFD2FBB8}" presName="hierChild3" presStyleCnt="0"/>
      <dgm:spPr/>
    </dgm:pt>
    <dgm:pt modelId="{85833DAF-729D-4CD9-8761-D658DF3F0E2B}" type="pres">
      <dgm:prSet presAssocID="{7962098F-115E-46DA-9740-5BE24D46F1BF}" presName="Name17" presStyleLbl="parChTrans1D3" presStyleIdx="3" presStyleCnt="6"/>
      <dgm:spPr/>
      <dgm:t>
        <a:bodyPr/>
        <a:lstStyle/>
        <a:p>
          <a:pPr rtl="1"/>
          <a:endParaRPr lang="ar-SA"/>
        </a:p>
      </dgm:t>
    </dgm:pt>
    <dgm:pt modelId="{F9F592D8-994D-4821-B157-F202C619705B}" type="pres">
      <dgm:prSet presAssocID="{DC3A9AA8-E539-40E9-8781-05444FCFB47A}" presName="hierRoot3" presStyleCnt="0"/>
      <dgm:spPr/>
    </dgm:pt>
    <dgm:pt modelId="{5CD9138B-87A8-409E-B66C-CF60CDD82E5E}" type="pres">
      <dgm:prSet presAssocID="{DC3A9AA8-E539-40E9-8781-05444FCFB47A}" presName="composite3" presStyleCnt="0"/>
      <dgm:spPr/>
    </dgm:pt>
    <dgm:pt modelId="{D8519983-32F5-4C4B-8183-864A6C4338B9}" type="pres">
      <dgm:prSet presAssocID="{DC3A9AA8-E539-40E9-8781-05444FCFB47A}" presName="background3" presStyleLbl="node3" presStyleIdx="3" presStyleCnt="6"/>
      <dgm:spPr/>
    </dgm:pt>
    <dgm:pt modelId="{E8858290-B85C-4299-9B0C-C201E31C2024}" type="pres">
      <dgm:prSet presAssocID="{DC3A9AA8-E539-40E9-8781-05444FCFB47A}" presName="text3" presStyleLbl="fgAcc3" presStyleIdx="3" presStyleCnt="6">
        <dgm:presLayoutVars>
          <dgm:chPref val="3"/>
        </dgm:presLayoutVars>
      </dgm:prSet>
      <dgm:spPr/>
      <dgm:t>
        <a:bodyPr/>
        <a:lstStyle/>
        <a:p>
          <a:pPr rtl="1"/>
          <a:endParaRPr lang="ar-SA"/>
        </a:p>
      </dgm:t>
    </dgm:pt>
    <dgm:pt modelId="{938FBDB3-60DC-4F77-966D-F9159044E12C}" type="pres">
      <dgm:prSet presAssocID="{DC3A9AA8-E539-40E9-8781-05444FCFB47A}" presName="hierChild4" presStyleCnt="0"/>
      <dgm:spPr/>
    </dgm:pt>
    <dgm:pt modelId="{DBA0D33C-662C-4676-89CB-60E587F67C6A}" type="pres">
      <dgm:prSet presAssocID="{D4E21E25-80ED-49CB-8343-3F975FE4AAB1}" presName="Name17" presStyleLbl="parChTrans1D3" presStyleIdx="4" presStyleCnt="6"/>
      <dgm:spPr/>
      <dgm:t>
        <a:bodyPr/>
        <a:lstStyle/>
        <a:p>
          <a:pPr rtl="1"/>
          <a:endParaRPr lang="ar-SA"/>
        </a:p>
      </dgm:t>
    </dgm:pt>
    <dgm:pt modelId="{06AC1611-E4EB-4FF2-BF8C-4FAE6F703A45}" type="pres">
      <dgm:prSet presAssocID="{1FF7FD40-C963-4592-A22F-3E7FAD714A7C}" presName="hierRoot3" presStyleCnt="0"/>
      <dgm:spPr/>
    </dgm:pt>
    <dgm:pt modelId="{9DDA3099-E374-48CF-8249-28545F1EFB60}" type="pres">
      <dgm:prSet presAssocID="{1FF7FD40-C963-4592-A22F-3E7FAD714A7C}" presName="composite3" presStyleCnt="0"/>
      <dgm:spPr/>
    </dgm:pt>
    <dgm:pt modelId="{BDE60DDF-9BDE-4F01-9EAD-4A6254481A13}" type="pres">
      <dgm:prSet presAssocID="{1FF7FD40-C963-4592-A22F-3E7FAD714A7C}" presName="background3" presStyleLbl="node3" presStyleIdx="4" presStyleCnt="6"/>
      <dgm:spPr/>
    </dgm:pt>
    <dgm:pt modelId="{1CE37DB0-0D1C-4171-8198-537668C018F1}" type="pres">
      <dgm:prSet presAssocID="{1FF7FD40-C963-4592-A22F-3E7FAD714A7C}" presName="text3" presStyleLbl="fgAcc3" presStyleIdx="4" presStyleCnt="6">
        <dgm:presLayoutVars>
          <dgm:chPref val="3"/>
        </dgm:presLayoutVars>
      </dgm:prSet>
      <dgm:spPr/>
      <dgm:t>
        <a:bodyPr/>
        <a:lstStyle/>
        <a:p>
          <a:pPr rtl="1"/>
          <a:endParaRPr lang="ar-SA"/>
        </a:p>
      </dgm:t>
    </dgm:pt>
    <dgm:pt modelId="{B234AF04-3A56-43EF-9F19-CF75AC902C08}" type="pres">
      <dgm:prSet presAssocID="{1FF7FD40-C963-4592-A22F-3E7FAD714A7C}" presName="hierChild4" presStyleCnt="0"/>
      <dgm:spPr/>
    </dgm:pt>
    <dgm:pt modelId="{F2DCD31B-24E2-4B51-AB9D-4A1FED3B3102}" type="pres">
      <dgm:prSet presAssocID="{22E3377A-EC4E-46C9-B0F6-120B3F627D9D}" presName="Name17" presStyleLbl="parChTrans1D3" presStyleIdx="5" presStyleCnt="6"/>
      <dgm:spPr/>
      <dgm:t>
        <a:bodyPr/>
        <a:lstStyle/>
        <a:p>
          <a:pPr rtl="1"/>
          <a:endParaRPr lang="ar-SA"/>
        </a:p>
      </dgm:t>
    </dgm:pt>
    <dgm:pt modelId="{3D02110E-9CB6-447E-B8E1-787B68908323}" type="pres">
      <dgm:prSet presAssocID="{E9DA15F0-F1FF-457A-8318-5FC72D45B0A5}" presName="hierRoot3" presStyleCnt="0"/>
      <dgm:spPr/>
    </dgm:pt>
    <dgm:pt modelId="{BE21DCDA-B2F9-4DAC-A83C-E0201F42F021}" type="pres">
      <dgm:prSet presAssocID="{E9DA15F0-F1FF-457A-8318-5FC72D45B0A5}" presName="composite3" presStyleCnt="0"/>
      <dgm:spPr/>
    </dgm:pt>
    <dgm:pt modelId="{0CEF76A0-5222-46CA-9382-9C419BC68AC3}" type="pres">
      <dgm:prSet presAssocID="{E9DA15F0-F1FF-457A-8318-5FC72D45B0A5}" presName="background3" presStyleLbl="node3" presStyleIdx="5" presStyleCnt="6"/>
      <dgm:spPr/>
    </dgm:pt>
    <dgm:pt modelId="{E263EB82-08C8-414C-9F42-4EEE4CF27616}" type="pres">
      <dgm:prSet presAssocID="{E9DA15F0-F1FF-457A-8318-5FC72D45B0A5}" presName="text3" presStyleLbl="fgAcc3" presStyleIdx="5" presStyleCnt="6">
        <dgm:presLayoutVars>
          <dgm:chPref val="3"/>
        </dgm:presLayoutVars>
      </dgm:prSet>
      <dgm:spPr/>
      <dgm:t>
        <a:bodyPr/>
        <a:lstStyle/>
        <a:p>
          <a:pPr rtl="1"/>
          <a:endParaRPr lang="ar-SA"/>
        </a:p>
      </dgm:t>
    </dgm:pt>
    <dgm:pt modelId="{116209E5-DA77-405D-B55A-39C3FB2DB5B4}" type="pres">
      <dgm:prSet presAssocID="{E9DA15F0-F1FF-457A-8318-5FC72D45B0A5}" presName="hierChild4" presStyleCnt="0"/>
      <dgm:spPr/>
    </dgm:pt>
  </dgm:ptLst>
  <dgm:cxnLst>
    <dgm:cxn modelId="{0350A04C-1539-40EF-86AE-B052FF90AD24}" type="presOf" srcId="{D4E21E25-80ED-49CB-8343-3F975FE4AAB1}" destId="{DBA0D33C-662C-4676-89CB-60E587F67C6A}" srcOrd="0" destOrd="0" presId="urn:microsoft.com/office/officeart/2005/8/layout/hierarchy1"/>
    <dgm:cxn modelId="{DC89B39F-289C-49DA-9052-C97BC19E9C75}" srcId="{2F2A4A5A-5D02-4E89-85F3-6C30AFD2FBB8}" destId="{DC3A9AA8-E539-40E9-8781-05444FCFB47A}" srcOrd="0" destOrd="0" parTransId="{7962098F-115E-46DA-9740-5BE24D46F1BF}" sibTransId="{4E0029F4-BB04-498A-B02A-72CE74EB1719}"/>
    <dgm:cxn modelId="{682CFA13-5898-4F79-80A5-725ABC0A2C47}" type="presOf" srcId="{4F87E271-F57B-4338-BF39-01EE1A8BEE44}" destId="{0C71B6EB-D0C7-400C-AC99-B575BC04D3CB}" srcOrd="0" destOrd="0" presId="urn:microsoft.com/office/officeart/2005/8/layout/hierarchy1"/>
    <dgm:cxn modelId="{54888EDE-67D4-493E-B9F3-138CA668E88F}" type="presOf" srcId="{2F2A4A5A-5D02-4E89-85F3-6C30AFD2FBB8}" destId="{871FCBE7-27AF-49DC-9573-8863F08EAFBD}" srcOrd="0" destOrd="0" presId="urn:microsoft.com/office/officeart/2005/8/layout/hierarchy1"/>
    <dgm:cxn modelId="{2BE28E51-7EE0-4AA9-A0A7-28D67A06C32B}" srcId="{2F2A4A5A-5D02-4E89-85F3-6C30AFD2FBB8}" destId="{1FF7FD40-C963-4592-A22F-3E7FAD714A7C}" srcOrd="1" destOrd="0" parTransId="{D4E21E25-80ED-49CB-8343-3F975FE4AAB1}" sibTransId="{4A68B27E-59E1-444B-A10E-375389493259}"/>
    <dgm:cxn modelId="{DE037555-BB99-431C-8DF1-F4AE29318602}" type="presOf" srcId="{22E3377A-EC4E-46C9-B0F6-120B3F627D9D}" destId="{F2DCD31B-24E2-4B51-AB9D-4A1FED3B3102}" srcOrd="0" destOrd="0" presId="urn:microsoft.com/office/officeart/2005/8/layout/hierarchy1"/>
    <dgm:cxn modelId="{9998A085-E71D-4BF2-BB79-92011F4F178B}" type="presOf" srcId="{AF9BA927-2E3C-4A71-A280-9E105F2BB582}" destId="{27B02E96-7CF6-43BA-83E0-3A14792876DA}" srcOrd="0" destOrd="0" presId="urn:microsoft.com/office/officeart/2005/8/layout/hierarchy1"/>
    <dgm:cxn modelId="{53E9CFAF-7E4D-4E7B-9484-4FA3E3D606DB}" type="presOf" srcId="{2647B11E-5F93-42EB-BC49-165B10704DAC}" destId="{0E22B8C5-65DB-4A85-8F49-4EF3021F4E41}" srcOrd="0" destOrd="0" presId="urn:microsoft.com/office/officeart/2005/8/layout/hierarchy1"/>
    <dgm:cxn modelId="{82BC8DA8-0813-4213-92FF-08CB7593C0EE}" type="presOf" srcId="{7962098F-115E-46DA-9740-5BE24D46F1BF}" destId="{85833DAF-729D-4CD9-8761-D658DF3F0E2B}" srcOrd="0" destOrd="0" presId="urn:microsoft.com/office/officeart/2005/8/layout/hierarchy1"/>
    <dgm:cxn modelId="{38E02293-3CF3-4E4C-A579-8BB4F70E1E49}" type="presOf" srcId="{E9DA15F0-F1FF-457A-8318-5FC72D45B0A5}" destId="{E263EB82-08C8-414C-9F42-4EEE4CF27616}" srcOrd="0" destOrd="0" presId="urn:microsoft.com/office/officeart/2005/8/layout/hierarchy1"/>
    <dgm:cxn modelId="{ED6D9C74-6A68-4DFB-ADA0-8AB53ACAF0DF}" type="presOf" srcId="{9ABFB29A-2437-4D08-ACAB-D1F6E463679F}" destId="{BD1778AD-99F7-404A-B2CE-2F3761AE5338}" srcOrd="0" destOrd="0" presId="urn:microsoft.com/office/officeart/2005/8/layout/hierarchy1"/>
    <dgm:cxn modelId="{58D400D5-96C0-41E6-8C3E-FA9D52D0BE5F}" type="presOf" srcId="{1FF7FD40-C963-4592-A22F-3E7FAD714A7C}" destId="{1CE37DB0-0D1C-4171-8198-537668C018F1}" srcOrd="0" destOrd="0" presId="urn:microsoft.com/office/officeart/2005/8/layout/hierarchy1"/>
    <dgm:cxn modelId="{9BD97EAF-41D8-427A-BEEF-0100FE17F2D5}" srcId="{3ABB5C39-B178-4170-9855-926256D36EA3}" destId="{C3F5FED6-FBFA-4412-8EDF-6741A67CBB8F}" srcOrd="2" destOrd="0" parTransId="{5D7C2B63-8415-48BC-A06A-85AE17FAB3B6}" sibTransId="{84F78BF1-C8E4-48D3-81F2-A5CB6602A169}"/>
    <dgm:cxn modelId="{24C82AA8-448C-4245-A3DE-17F99572722A}" type="presOf" srcId="{5D7C2B63-8415-48BC-A06A-85AE17FAB3B6}" destId="{4360003B-1C1D-4265-B774-346F91D50316}" srcOrd="0" destOrd="0" presId="urn:microsoft.com/office/officeart/2005/8/layout/hierarchy1"/>
    <dgm:cxn modelId="{2F263F7F-B211-4B90-9A4F-A813D2A5F7CD}" type="presOf" srcId="{0A089A95-DA97-48A8-BA7D-EBE5E1829CA1}" destId="{C16D237E-A4A1-4744-AA53-254FCBDE51DF}" srcOrd="0" destOrd="0" presId="urn:microsoft.com/office/officeart/2005/8/layout/hierarchy1"/>
    <dgm:cxn modelId="{A48C0D59-3B6E-435D-B02E-A0895C829A3E}" srcId="{3ABB5C39-B178-4170-9855-926256D36EA3}" destId="{CE33E8EA-460D-438D-A742-9FAA2D5FB67E}" srcOrd="0" destOrd="0" parTransId="{10A87D87-FEB1-4B11-8941-E22EE383CBB9}" sibTransId="{0443D3EF-7721-4200-B2F6-EEB17FEEE0E0}"/>
    <dgm:cxn modelId="{362447B6-1807-4C5C-99BE-C67BA011CF32}" srcId="{4F87E271-F57B-4338-BF39-01EE1A8BEE44}" destId="{3ABB5C39-B178-4170-9855-926256D36EA3}" srcOrd="0" destOrd="0" parTransId="{9ABFB29A-2437-4D08-ACAB-D1F6E463679F}" sibTransId="{D21603A5-AED0-4737-ACDF-3A612B6D0743}"/>
    <dgm:cxn modelId="{8CA54C14-B78F-4BCD-A5D1-C30DA414F02E}" srcId="{4F87E271-F57B-4338-BF39-01EE1A8BEE44}" destId="{2F2A4A5A-5D02-4E89-85F3-6C30AFD2FBB8}" srcOrd="1" destOrd="0" parTransId="{F14015E8-AC26-4500-9130-455D30D724BB}" sibTransId="{6A99F9AF-C622-4ED7-A604-A64391D8A662}"/>
    <dgm:cxn modelId="{BB8E3532-DD77-4C75-BB02-1C21102771BB}" srcId="{2647B11E-5F93-42EB-BC49-165B10704DAC}" destId="{4F87E271-F57B-4338-BF39-01EE1A8BEE44}" srcOrd="0" destOrd="0" parTransId="{938AB2B7-F70C-4F4A-813D-5FC96D919B49}" sibTransId="{EB05BB9D-AF79-49DE-AEBC-D2B1CEBD05C5}"/>
    <dgm:cxn modelId="{CCB281E0-AE24-456F-8889-28039604304A}" srcId="{2F2A4A5A-5D02-4E89-85F3-6C30AFD2FBB8}" destId="{E9DA15F0-F1FF-457A-8318-5FC72D45B0A5}" srcOrd="2" destOrd="0" parTransId="{22E3377A-EC4E-46C9-B0F6-120B3F627D9D}" sibTransId="{11E7FD81-3EC1-4FE3-B720-96CCCD27B01E}"/>
    <dgm:cxn modelId="{5B07CF59-A4EE-462B-87D9-7CE36ECF62B6}" type="presOf" srcId="{3ABB5C39-B178-4170-9855-926256D36EA3}" destId="{BCF9DEA7-6604-4026-9937-6336662BE005}" srcOrd="0" destOrd="0" presId="urn:microsoft.com/office/officeart/2005/8/layout/hierarchy1"/>
    <dgm:cxn modelId="{6CE9558D-4B53-4781-AF6F-7321C480889B}" type="presOf" srcId="{F14015E8-AC26-4500-9130-455D30D724BB}" destId="{B89F8CB6-B14E-477E-81C9-0F37D47FA605}" srcOrd="0" destOrd="0" presId="urn:microsoft.com/office/officeart/2005/8/layout/hierarchy1"/>
    <dgm:cxn modelId="{402A8F77-0CB1-4E79-9C30-06FE10A22815}" type="presOf" srcId="{C3F5FED6-FBFA-4412-8EDF-6741A67CBB8F}" destId="{91B65BB8-FEAC-4945-923B-4A738A6212C4}" srcOrd="0" destOrd="0" presId="urn:microsoft.com/office/officeart/2005/8/layout/hierarchy1"/>
    <dgm:cxn modelId="{C98DD98D-5250-4ABB-AB5A-9EAE56C14EC5}" srcId="{3ABB5C39-B178-4170-9855-926256D36EA3}" destId="{0A089A95-DA97-48A8-BA7D-EBE5E1829CA1}" srcOrd="1" destOrd="0" parTransId="{AF9BA927-2E3C-4A71-A280-9E105F2BB582}" sibTransId="{CA97D52E-0A55-4B38-92C5-FCD47D18E741}"/>
    <dgm:cxn modelId="{4CEAA87F-DBF1-4949-BDC5-3B60F413D632}" type="presOf" srcId="{CE33E8EA-460D-438D-A742-9FAA2D5FB67E}" destId="{19A4C32B-9CA4-4383-95D6-49A101B27091}" srcOrd="0" destOrd="0" presId="urn:microsoft.com/office/officeart/2005/8/layout/hierarchy1"/>
    <dgm:cxn modelId="{F9C2AA5B-1FED-4435-AA0A-FAA838968139}" type="presOf" srcId="{10A87D87-FEB1-4B11-8941-E22EE383CBB9}" destId="{2C7B18C7-4D33-4234-916A-9DF528D6F908}" srcOrd="0" destOrd="0" presId="urn:microsoft.com/office/officeart/2005/8/layout/hierarchy1"/>
    <dgm:cxn modelId="{CAAA8C55-6E7A-4B48-9E67-4B8DC1DCE371}" type="presOf" srcId="{DC3A9AA8-E539-40E9-8781-05444FCFB47A}" destId="{E8858290-B85C-4299-9B0C-C201E31C2024}" srcOrd="0" destOrd="0" presId="urn:microsoft.com/office/officeart/2005/8/layout/hierarchy1"/>
    <dgm:cxn modelId="{CF904EEA-9075-46AD-81C1-424A5B90CEE3}" type="presParOf" srcId="{0E22B8C5-65DB-4A85-8F49-4EF3021F4E41}" destId="{B05C525E-BD41-455E-9278-04CF0E3F8457}" srcOrd="0" destOrd="0" presId="urn:microsoft.com/office/officeart/2005/8/layout/hierarchy1"/>
    <dgm:cxn modelId="{B9E8524C-F631-4E63-82AF-A6D475B9ED81}" type="presParOf" srcId="{B05C525E-BD41-455E-9278-04CF0E3F8457}" destId="{E9DF560B-AD5E-41C6-B52E-ED8C41744ED2}" srcOrd="0" destOrd="0" presId="urn:microsoft.com/office/officeart/2005/8/layout/hierarchy1"/>
    <dgm:cxn modelId="{18C9C060-8AB5-478F-A8D3-38624A51B03F}" type="presParOf" srcId="{E9DF560B-AD5E-41C6-B52E-ED8C41744ED2}" destId="{2A37F199-778D-4BFB-99A9-E5F63256D6F7}" srcOrd="0" destOrd="0" presId="urn:microsoft.com/office/officeart/2005/8/layout/hierarchy1"/>
    <dgm:cxn modelId="{7F9FF00F-7213-4CE5-A218-DD386CDE03F5}" type="presParOf" srcId="{E9DF560B-AD5E-41C6-B52E-ED8C41744ED2}" destId="{0C71B6EB-D0C7-400C-AC99-B575BC04D3CB}" srcOrd="1" destOrd="0" presId="urn:microsoft.com/office/officeart/2005/8/layout/hierarchy1"/>
    <dgm:cxn modelId="{C63EF341-6F79-42E2-8DF6-59CA58E46F18}" type="presParOf" srcId="{B05C525E-BD41-455E-9278-04CF0E3F8457}" destId="{96BE482B-53C4-4CDB-B7B0-4822261EFAD0}" srcOrd="1" destOrd="0" presId="urn:microsoft.com/office/officeart/2005/8/layout/hierarchy1"/>
    <dgm:cxn modelId="{D2DB9012-7DD4-4D29-AD54-0FCEBE6AB815}" type="presParOf" srcId="{96BE482B-53C4-4CDB-B7B0-4822261EFAD0}" destId="{BD1778AD-99F7-404A-B2CE-2F3761AE5338}" srcOrd="0" destOrd="0" presId="urn:microsoft.com/office/officeart/2005/8/layout/hierarchy1"/>
    <dgm:cxn modelId="{24CE0E08-B4BE-472D-862E-8CF4C82FF35A}" type="presParOf" srcId="{96BE482B-53C4-4CDB-B7B0-4822261EFAD0}" destId="{72211D52-4938-4018-A6DC-87B5F381A65A}" srcOrd="1" destOrd="0" presId="urn:microsoft.com/office/officeart/2005/8/layout/hierarchy1"/>
    <dgm:cxn modelId="{E541F1F0-3489-4205-B37D-B41C156684FF}" type="presParOf" srcId="{72211D52-4938-4018-A6DC-87B5F381A65A}" destId="{FE5EE034-EC6D-4C98-A01F-FC3AFE23BAB9}" srcOrd="0" destOrd="0" presId="urn:microsoft.com/office/officeart/2005/8/layout/hierarchy1"/>
    <dgm:cxn modelId="{8E57FAC4-0F8D-4F09-8C48-4DDF35F992AF}" type="presParOf" srcId="{FE5EE034-EC6D-4C98-A01F-FC3AFE23BAB9}" destId="{1743095A-FED6-4595-9AD4-F7C8840F1F91}" srcOrd="0" destOrd="0" presId="urn:microsoft.com/office/officeart/2005/8/layout/hierarchy1"/>
    <dgm:cxn modelId="{666F5484-4A3C-49C1-90C8-9DAAED1E5AD3}" type="presParOf" srcId="{FE5EE034-EC6D-4C98-A01F-FC3AFE23BAB9}" destId="{BCF9DEA7-6604-4026-9937-6336662BE005}" srcOrd="1" destOrd="0" presId="urn:microsoft.com/office/officeart/2005/8/layout/hierarchy1"/>
    <dgm:cxn modelId="{5E09974E-52CA-4FAB-B402-F170012FB206}" type="presParOf" srcId="{72211D52-4938-4018-A6DC-87B5F381A65A}" destId="{859877CD-6FA3-449D-813D-64CB3A96F054}" srcOrd="1" destOrd="0" presId="urn:microsoft.com/office/officeart/2005/8/layout/hierarchy1"/>
    <dgm:cxn modelId="{E7B76E00-C255-44B1-8C6B-6C10621C3AD7}" type="presParOf" srcId="{859877CD-6FA3-449D-813D-64CB3A96F054}" destId="{2C7B18C7-4D33-4234-916A-9DF528D6F908}" srcOrd="0" destOrd="0" presId="urn:microsoft.com/office/officeart/2005/8/layout/hierarchy1"/>
    <dgm:cxn modelId="{89630254-6DD9-4A5D-B421-34EE54706DCD}" type="presParOf" srcId="{859877CD-6FA3-449D-813D-64CB3A96F054}" destId="{63606F41-F806-481D-89A8-DC9B6F15E720}" srcOrd="1" destOrd="0" presId="urn:microsoft.com/office/officeart/2005/8/layout/hierarchy1"/>
    <dgm:cxn modelId="{FAECB75A-ABC2-4B1D-8762-E57E291BFD75}" type="presParOf" srcId="{63606F41-F806-481D-89A8-DC9B6F15E720}" destId="{DC246284-7A27-46E4-A6A9-A34DD265DAC0}" srcOrd="0" destOrd="0" presId="urn:microsoft.com/office/officeart/2005/8/layout/hierarchy1"/>
    <dgm:cxn modelId="{BD786B68-2905-4D2D-B835-3648F28D5A9C}" type="presParOf" srcId="{DC246284-7A27-46E4-A6A9-A34DD265DAC0}" destId="{C0114113-5A92-48B7-A079-64227C1F01D5}" srcOrd="0" destOrd="0" presId="urn:microsoft.com/office/officeart/2005/8/layout/hierarchy1"/>
    <dgm:cxn modelId="{EDDAA361-E4DA-41B0-84DC-319DB4C74A38}" type="presParOf" srcId="{DC246284-7A27-46E4-A6A9-A34DD265DAC0}" destId="{19A4C32B-9CA4-4383-95D6-49A101B27091}" srcOrd="1" destOrd="0" presId="urn:microsoft.com/office/officeart/2005/8/layout/hierarchy1"/>
    <dgm:cxn modelId="{EF8F437E-0AA4-42E1-807B-73FBD9468739}" type="presParOf" srcId="{63606F41-F806-481D-89A8-DC9B6F15E720}" destId="{BDDA3BC1-7D73-45CE-B8C8-89B5F6C5382B}" srcOrd="1" destOrd="0" presId="urn:microsoft.com/office/officeart/2005/8/layout/hierarchy1"/>
    <dgm:cxn modelId="{3A596346-16BB-472B-A6BE-97E4751A2808}" type="presParOf" srcId="{859877CD-6FA3-449D-813D-64CB3A96F054}" destId="{27B02E96-7CF6-43BA-83E0-3A14792876DA}" srcOrd="2" destOrd="0" presId="urn:microsoft.com/office/officeart/2005/8/layout/hierarchy1"/>
    <dgm:cxn modelId="{96601E68-D2CF-43D6-9177-86E152FAC650}" type="presParOf" srcId="{859877CD-6FA3-449D-813D-64CB3A96F054}" destId="{A66272DA-04FF-4D1B-9635-E85EF3BAE362}" srcOrd="3" destOrd="0" presId="urn:microsoft.com/office/officeart/2005/8/layout/hierarchy1"/>
    <dgm:cxn modelId="{FA9E6E51-3684-4F93-925D-DAFF6AEC6AD3}" type="presParOf" srcId="{A66272DA-04FF-4D1B-9635-E85EF3BAE362}" destId="{0DC45843-3472-48A6-B2FE-F00B14AA7417}" srcOrd="0" destOrd="0" presId="urn:microsoft.com/office/officeart/2005/8/layout/hierarchy1"/>
    <dgm:cxn modelId="{45CF4528-EF1A-4241-B926-42E88421135B}" type="presParOf" srcId="{0DC45843-3472-48A6-B2FE-F00B14AA7417}" destId="{8EE6001C-A73C-492D-95C2-AE54FF99C273}" srcOrd="0" destOrd="0" presId="urn:microsoft.com/office/officeart/2005/8/layout/hierarchy1"/>
    <dgm:cxn modelId="{FF2B6199-9A08-4D95-B611-96868CB61E2E}" type="presParOf" srcId="{0DC45843-3472-48A6-B2FE-F00B14AA7417}" destId="{C16D237E-A4A1-4744-AA53-254FCBDE51DF}" srcOrd="1" destOrd="0" presId="urn:microsoft.com/office/officeart/2005/8/layout/hierarchy1"/>
    <dgm:cxn modelId="{80B48DE3-E7B8-43A6-BACD-0F5DF804DCC9}" type="presParOf" srcId="{A66272DA-04FF-4D1B-9635-E85EF3BAE362}" destId="{35FC63CF-9D08-4453-85B4-43DCFE10B616}" srcOrd="1" destOrd="0" presId="urn:microsoft.com/office/officeart/2005/8/layout/hierarchy1"/>
    <dgm:cxn modelId="{356A2E45-86C8-4289-AFB0-C9FF55D50BA2}" type="presParOf" srcId="{859877CD-6FA3-449D-813D-64CB3A96F054}" destId="{4360003B-1C1D-4265-B774-346F91D50316}" srcOrd="4" destOrd="0" presId="urn:microsoft.com/office/officeart/2005/8/layout/hierarchy1"/>
    <dgm:cxn modelId="{D085E0A3-9A5A-49B9-8C39-39513B566061}" type="presParOf" srcId="{859877CD-6FA3-449D-813D-64CB3A96F054}" destId="{D5C05D2D-3FA7-4EC0-8095-EC0819619C8A}" srcOrd="5" destOrd="0" presId="urn:microsoft.com/office/officeart/2005/8/layout/hierarchy1"/>
    <dgm:cxn modelId="{581E29CB-FE51-412E-8A15-47B37F3D8B10}" type="presParOf" srcId="{D5C05D2D-3FA7-4EC0-8095-EC0819619C8A}" destId="{2169E808-4271-45A0-B811-05DF1995660F}" srcOrd="0" destOrd="0" presId="urn:microsoft.com/office/officeart/2005/8/layout/hierarchy1"/>
    <dgm:cxn modelId="{DF1DAAB0-A5D9-4594-AFCA-2E9F3FDD4F35}" type="presParOf" srcId="{2169E808-4271-45A0-B811-05DF1995660F}" destId="{57F6F726-C1E0-4278-9C7D-4FB095519133}" srcOrd="0" destOrd="0" presId="urn:microsoft.com/office/officeart/2005/8/layout/hierarchy1"/>
    <dgm:cxn modelId="{256F2247-D6B5-422C-A8EA-57E6F00D22A4}" type="presParOf" srcId="{2169E808-4271-45A0-B811-05DF1995660F}" destId="{91B65BB8-FEAC-4945-923B-4A738A6212C4}" srcOrd="1" destOrd="0" presId="urn:microsoft.com/office/officeart/2005/8/layout/hierarchy1"/>
    <dgm:cxn modelId="{FACD73E8-F809-4A2A-9251-5E7F5BF51840}" type="presParOf" srcId="{D5C05D2D-3FA7-4EC0-8095-EC0819619C8A}" destId="{474968E4-30CC-4617-B1CB-C81DA226A531}" srcOrd="1" destOrd="0" presId="urn:microsoft.com/office/officeart/2005/8/layout/hierarchy1"/>
    <dgm:cxn modelId="{1889CF95-3FC2-409A-B8F7-C547A62DEBFD}" type="presParOf" srcId="{96BE482B-53C4-4CDB-B7B0-4822261EFAD0}" destId="{B89F8CB6-B14E-477E-81C9-0F37D47FA605}" srcOrd="2" destOrd="0" presId="urn:microsoft.com/office/officeart/2005/8/layout/hierarchy1"/>
    <dgm:cxn modelId="{D598A50C-2C1B-4E83-B094-311598356746}" type="presParOf" srcId="{96BE482B-53C4-4CDB-B7B0-4822261EFAD0}" destId="{D25C32AC-F6C6-4952-8157-9E96AD2A76F8}" srcOrd="3" destOrd="0" presId="urn:microsoft.com/office/officeart/2005/8/layout/hierarchy1"/>
    <dgm:cxn modelId="{9920B60A-9B24-4396-8D78-32C5367ED4AE}" type="presParOf" srcId="{D25C32AC-F6C6-4952-8157-9E96AD2A76F8}" destId="{5A86813E-2759-413A-9964-84B63B9A4E7E}" srcOrd="0" destOrd="0" presId="urn:microsoft.com/office/officeart/2005/8/layout/hierarchy1"/>
    <dgm:cxn modelId="{AF0D9598-99E9-4E76-B0E5-760E51115FFD}" type="presParOf" srcId="{5A86813E-2759-413A-9964-84B63B9A4E7E}" destId="{4C23A784-2B4D-4FF7-9212-AF4292D543A5}" srcOrd="0" destOrd="0" presId="urn:microsoft.com/office/officeart/2005/8/layout/hierarchy1"/>
    <dgm:cxn modelId="{D1BA5452-EB94-49A6-965A-E05587104698}" type="presParOf" srcId="{5A86813E-2759-413A-9964-84B63B9A4E7E}" destId="{871FCBE7-27AF-49DC-9573-8863F08EAFBD}" srcOrd="1" destOrd="0" presId="urn:microsoft.com/office/officeart/2005/8/layout/hierarchy1"/>
    <dgm:cxn modelId="{305EE895-3A20-4EB2-B6B4-7F281E50107F}" type="presParOf" srcId="{D25C32AC-F6C6-4952-8157-9E96AD2A76F8}" destId="{B6C60693-C40C-4755-B143-260E72B43807}" srcOrd="1" destOrd="0" presId="urn:microsoft.com/office/officeart/2005/8/layout/hierarchy1"/>
    <dgm:cxn modelId="{28CE9ED1-BB26-43D2-A0DB-A6EC91D4007A}" type="presParOf" srcId="{B6C60693-C40C-4755-B143-260E72B43807}" destId="{85833DAF-729D-4CD9-8761-D658DF3F0E2B}" srcOrd="0" destOrd="0" presId="urn:microsoft.com/office/officeart/2005/8/layout/hierarchy1"/>
    <dgm:cxn modelId="{1447B624-95CA-4C4F-AA80-5CAD8E2943B5}" type="presParOf" srcId="{B6C60693-C40C-4755-B143-260E72B43807}" destId="{F9F592D8-994D-4821-B157-F202C619705B}" srcOrd="1" destOrd="0" presId="urn:microsoft.com/office/officeart/2005/8/layout/hierarchy1"/>
    <dgm:cxn modelId="{777F2422-95B5-4D81-9ABF-5638E7BDA40E}" type="presParOf" srcId="{F9F592D8-994D-4821-B157-F202C619705B}" destId="{5CD9138B-87A8-409E-B66C-CF60CDD82E5E}" srcOrd="0" destOrd="0" presId="urn:microsoft.com/office/officeart/2005/8/layout/hierarchy1"/>
    <dgm:cxn modelId="{ACC1BE17-6336-4B5E-A02E-0C811D9841D3}" type="presParOf" srcId="{5CD9138B-87A8-409E-B66C-CF60CDD82E5E}" destId="{D8519983-32F5-4C4B-8183-864A6C4338B9}" srcOrd="0" destOrd="0" presId="urn:microsoft.com/office/officeart/2005/8/layout/hierarchy1"/>
    <dgm:cxn modelId="{05405EBA-D741-44BF-9E97-593109A8F175}" type="presParOf" srcId="{5CD9138B-87A8-409E-B66C-CF60CDD82E5E}" destId="{E8858290-B85C-4299-9B0C-C201E31C2024}" srcOrd="1" destOrd="0" presId="urn:microsoft.com/office/officeart/2005/8/layout/hierarchy1"/>
    <dgm:cxn modelId="{E06DCA45-FAC6-47C8-9D85-0E5DACD39FDD}" type="presParOf" srcId="{F9F592D8-994D-4821-B157-F202C619705B}" destId="{938FBDB3-60DC-4F77-966D-F9159044E12C}" srcOrd="1" destOrd="0" presId="urn:microsoft.com/office/officeart/2005/8/layout/hierarchy1"/>
    <dgm:cxn modelId="{BDC9BD92-CE5E-49C3-A073-3430D3292DC5}" type="presParOf" srcId="{B6C60693-C40C-4755-B143-260E72B43807}" destId="{DBA0D33C-662C-4676-89CB-60E587F67C6A}" srcOrd="2" destOrd="0" presId="urn:microsoft.com/office/officeart/2005/8/layout/hierarchy1"/>
    <dgm:cxn modelId="{BF35D7C3-E94D-4AB1-B2F0-8BCF0DDAD95A}" type="presParOf" srcId="{B6C60693-C40C-4755-B143-260E72B43807}" destId="{06AC1611-E4EB-4FF2-BF8C-4FAE6F703A45}" srcOrd="3" destOrd="0" presId="urn:microsoft.com/office/officeart/2005/8/layout/hierarchy1"/>
    <dgm:cxn modelId="{0BF317A0-2452-4E86-AB83-AAF4258BC31C}" type="presParOf" srcId="{06AC1611-E4EB-4FF2-BF8C-4FAE6F703A45}" destId="{9DDA3099-E374-48CF-8249-28545F1EFB60}" srcOrd="0" destOrd="0" presId="urn:microsoft.com/office/officeart/2005/8/layout/hierarchy1"/>
    <dgm:cxn modelId="{181C76B6-E0DD-4774-8A79-E0A197EB403A}" type="presParOf" srcId="{9DDA3099-E374-48CF-8249-28545F1EFB60}" destId="{BDE60DDF-9BDE-4F01-9EAD-4A6254481A13}" srcOrd="0" destOrd="0" presId="urn:microsoft.com/office/officeart/2005/8/layout/hierarchy1"/>
    <dgm:cxn modelId="{ADD3E157-C23C-462B-B66E-4DDCD5CE6ABC}" type="presParOf" srcId="{9DDA3099-E374-48CF-8249-28545F1EFB60}" destId="{1CE37DB0-0D1C-4171-8198-537668C018F1}" srcOrd="1" destOrd="0" presId="urn:microsoft.com/office/officeart/2005/8/layout/hierarchy1"/>
    <dgm:cxn modelId="{E57666A1-FDBE-4846-8B76-1CB2CD1FBFBD}" type="presParOf" srcId="{06AC1611-E4EB-4FF2-BF8C-4FAE6F703A45}" destId="{B234AF04-3A56-43EF-9F19-CF75AC902C08}" srcOrd="1" destOrd="0" presId="urn:microsoft.com/office/officeart/2005/8/layout/hierarchy1"/>
    <dgm:cxn modelId="{427B762D-4771-41FC-8FBF-CC7C947D772C}" type="presParOf" srcId="{B6C60693-C40C-4755-B143-260E72B43807}" destId="{F2DCD31B-24E2-4B51-AB9D-4A1FED3B3102}" srcOrd="4" destOrd="0" presId="urn:microsoft.com/office/officeart/2005/8/layout/hierarchy1"/>
    <dgm:cxn modelId="{70C78A80-C9A3-4A35-A5C6-CF03694E6E49}" type="presParOf" srcId="{B6C60693-C40C-4755-B143-260E72B43807}" destId="{3D02110E-9CB6-447E-B8E1-787B68908323}" srcOrd="5" destOrd="0" presId="urn:microsoft.com/office/officeart/2005/8/layout/hierarchy1"/>
    <dgm:cxn modelId="{5F831968-D773-4C62-8313-66BC7FDF4284}" type="presParOf" srcId="{3D02110E-9CB6-447E-B8E1-787B68908323}" destId="{BE21DCDA-B2F9-4DAC-A83C-E0201F42F021}" srcOrd="0" destOrd="0" presId="urn:microsoft.com/office/officeart/2005/8/layout/hierarchy1"/>
    <dgm:cxn modelId="{D0DF04EA-BE60-4FCE-A7C1-B23A0899E813}" type="presParOf" srcId="{BE21DCDA-B2F9-4DAC-A83C-E0201F42F021}" destId="{0CEF76A0-5222-46CA-9382-9C419BC68AC3}" srcOrd="0" destOrd="0" presId="urn:microsoft.com/office/officeart/2005/8/layout/hierarchy1"/>
    <dgm:cxn modelId="{5A44DDFC-45E8-4EFA-B5C6-5BB0AD96765F}" type="presParOf" srcId="{BE21DCDA-B2F9-4DAC-A83C-E0201F42F021}" destId="{E263EB82-08C8-414C-9F42-4EEE4CF27616}" srcOrd="1" destOrd="0" presId="urn:microsoft.com/office/officeart/2005/8/layout/hierarchy1"/>
    <dgm:cxn modelId="{356570B1-599D-410F-83E9-2EEFEC83EE89}" type="presParOf" srcId="{3D02110E-9CB6-447E-B8E1-787B68908323}" destId="{116209E5-DA77-405D-B55A-39C3FB2DB5B4}"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2DCD31B-24E2-4B51-AB9D-4A1FED3B3102}">
      <dsp:nvSpPr>
        <dsp:cNvPr id="0" name=""/>
        <dsp:cNvSpPr/>
      </dsp:nvSpPr>
      <dsp:spPr>
        <a:xfrm>
          <a:off x="6083200" y="2546680"/>
          <a:ext cx="1379469" cy="328250"/>
        </a:xfrm>
        <a:custGeom>
          <a:avLst/>
          <a:gdLst/>
          <a:ahLst/>
          <a:cxnLst/>
          <a:rect l="0" t="0" r="0" b="0"/>
          <a:pathLst>
            <a:path>
              <a:moveTo>
                <a:pt x="0" y="0"/>
              </a:moveTo>
              <a:lnTo>
                <a:pt x="0" y="223693"/>
              </a:lnTo>
              <a:lnTo>
                <a:pt x="1379469" y="223693"/>
              </a:lnTo>
              <a:lnTo>
                <a:pt x="1379469"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A0D33C-662C-4676-89CB-60E587F67C6A}">
      <dsp:nvSpPr>
        <dsp:cNvPr id="0" name=""/>
        <dsp:cNvSpPr/>
      </dsp:nvSpPr>
      <dsp:spPr>
        <a:xfrm>
          <a:off x="6037480" y="2546680"/>
          <a:ext cx="91440" cy="328250"/>
        </a:xfrm>
        <a:custGeom>
          <a:avLst/>
          <a:gdLst/>
          <a:ahLst/>
          <a:cxnLst/>
          <a:rect l="0" t="0" r="0" b="0"/>
          <a:pathLst>
            <a:path>
              <a:moveTo>
                <a:pt x="45720" y="0"/>
              </a:moveTo>
              <a:lnTo>
                <a:pt x="45720"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833DAF-729D-4CD9-8761-D658DF3F0E2B}">
      <dsp:nvSpPr>
        <dsp:cNvPr id="0" name=""/>
        <dsp:cNvSpPr/>
      </dsp:nvSpPr>
      <dsp:spPr>
        <a:xfrm>
          <a:off x="4703731" y="2546680"/>
          <a:ext cx="1379469" cy="328250"/>
        </a:xfrm>
        <a:custGeom>
          <a:avLst/>
          <a:gdLst/>
          <a:ahLst/>
          <a:cxnLst/>
          <a:rect l="0" t="0" r="0" b="0"/>
          <a:pathLst>
            <a:path>
              <a:moveTo>
                <a:pt x="1379469" y="0"/>
              </a:moveTo>
              <a:lnTo>
                <a:pt x="1379469" y="223693"/>
              </a:lnTo>
              <a:lnTo>
                <a:pt x="0" y="223693"/>
              </a:lnTo>
              <a:lnTo>
                <a:pt x="0"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9F8CB6-B14E-477E-81C9-0F37D47FA605}">
      <dsp:nvSpPr>
        <dsp:cNvPr id="0" name=""/>
        <dsp:cNvSpPr/>
      </dsp:nvSpPr>
      <dsp:spPr>
        <a:xfrm>
          <a:off x="3920552" y="1501732"/>
          <a:ext cx="2162648" cy="328250"/>
        </a:xfrm>
        <a:custGeom>
          <a:avLst/>
          <a:gdLst/>
          <a:ahLst/>
          <a:cxnLst/>
          <a:rect l="0" t="0" r="0" b="0"/>
          <a:pathLst>
            <a:path>
              <a:moveTo>
                <a:pt x="0" y="0"/>
              </a:moveTo>
              <a:lnTo>
                <a:pt x="0" y="223693"/>
              </a:lnTo>
              <a:lnTo>
                <a:pt x="2162648" y="223693"/>
              </a:lnTo>
              <a:lnTo>
                <a:pt x="2162648" y="3282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60003B-1C1D-4265-B774-346F91D50316}">
      <dsp:nvSpPr>
        <dsp:cNvPr id="0" name=""/>
        <dsp:cNvSpPr/>
      </dsp:nvSpPr>
      <dsp:spPr>
        <a:xfrm>
          <a:off x="1944792" y="2546680"/>
          <a:ext cx="1379469" cy="328250"/>
        </a:xfrm>
        <a:custGeom>
          <a:avLst/>
          <a:gdLst/>
          <a:ahLst/>
          <a:cxnLst/>
          <a:rect l="0" t="0" r="0" b="0"/>
          <a:pathLst>
            <a:path>
              <a:moveTo>
                <a:pt x="0" y="0"/>
              </a:moveTo>
              <a:lnTo>
                <a:pt x="0" y="223693"/>
              </a:lnTo>
              <a:lnTo>
                <a:pt x="1379469" y="223693"/>
              </a:lnTo>
              <a:lnTo>
                <a:pt x="1379469"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B02E96-7CF6-43BA-83E0-3A14792876DA}">
      <dsp:nvSpPr>
        <dsp:cNvPr id="0" name=""/>
        <dsp:cNvSpPr/>
      </dsp:nvSpPr>
      <dsp:spPr>
        <a:xfrm>
          <a:off x="1899072" y="2546680"/>
          <a:ext cx="91440" cy="328250"/>
        </a:xfrm>
        <a:custGeom>
          <a:avLst/>
          <a:gdLst/>
          <a:ahLst/>
          <a:cxnLst/>
          <a:rect l="0" t="0" r="0" b="0"/>
          <a:pathLst>
            <a:path>
              <a:moveTo>
                <a:pt x="45720" y="0"/>
              </a:moveTo>
              <a:lnTo>
                <a:pt x="45720"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7B18C7-4D33-4234-916A-9DF528D6F908}">
      <dsp:nvSpPr>
        <dsp:cNvPr id="0" name=""/>
        <dsp:cNvSpPr/>
      </dsp:nvSpPr>
      <dsp:spPr>
        <a:xfrm>
          <a:off x="565323" y="2546680"/>
          <a:ext cx="1379469" cy="328250"/>
        </a:xfrm>
        <a:custGeom>
          <a:avLst/>
          <a:gdLst/>
          <a:ahLst/>
          <a:cxnLst/>
          <a:rect l="0" t="0" r="0" b="0"/>
          <a:pathLst>
            <a:path>
              <a:moveTo>
                <a:pt x="1379469" y="0"/>
              </a:moveTo>
              <a:lnTo>
                <a:pt x="1379469" y="223693"/>
              </a:lnTo>
              <a:lnTo>
                <a:pt x="0" y="223693"/>
              </a:lnTo>
              <a:lnTo>
                <a:pt x="0" y="3282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1778AD-99F7-404A-B2CE-2F3761AE5338}">
      <dsp:nvSpPr>
        <dsp:cNvPr id="0" name=""/>
        <dsp:cNvSpPr/>
      </dsp:nvSpPr>
      <dsp:spPr>
        <a:xfrm>
          <a:off x="1944792" y="1501732"/>
          <a:ext cx="1975759" cy="328250"/>
        </a:xfrm>
        <a:custGeom>
          <a:avLst/>
          <a:gdLst/>
          <a:ahLst/>
          <a:cxnLst/>
          <a:rect l="0" t="0" r="0" b="0"/>
          <a:pathLst>
            <a:path>
              <a:moveTo>
                <a:pt x="1975759" y="0"/>
              </a:moveTo>
              <a:lnTo>
                <a:pt x="1975759" y="223693"/>
              </a:lnTo>
              <a:lnTo>
                <a:pt x="0" y="223693"/>
              </a:lnTo>
              <a:lnTo>
                <a:pt x="0" y="3282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37F199-778D-4BFB-99A9-E5F63256D6F7}">
      <dsp:nvSpPr>
        <dsp:cNvPr id="0" name=""/>
        <dsp:cNvSpPr/>
      </dsp:nvSpPr>
      <dsp:spPr>
        <a:xfrm>
          <a:off x="2659967" y="785035"/>
          <a:ext cx="2521170"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71B6EB-D0C7-400C-AC99-B575BC04D3CB}">
      <dsp:nvSpPr>
        <dsp:cNvPr id="0" name=""/>
        <dsp:cNvSpPr/>
      </dsp:nvSpPr>
      <dsp:spPr>
        <a:xfrm>
          <a:off x="2785373" y="904171"/>
          <a:ext cx="2521170"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C00000"/>
              </a:solidFill>
            </a:rPr>
            <a:t>أنواع الفقرات</a:t>
          </a:r>
          <a:endParaRPr lang="ar-SA" sz="2800" b="1" kern="1200" dirty="0">
            <a:solidFill>
              <a:srgbClr val="C00000"/>
            </a:solidFill>
          </a:endParaRPr>
        </a:p>
      </dsp:txBody>
      <dsp:txXfrm>
        <a:off x="2785373" y="904171"/>
        <a:ext cx="2521170" cy="716696"/>
      </dsp:txXfrm>
    </dsp:sp>
    <dsp:sp modelId="{1743095A-FED6-4595-9AD4-F7C8840F1F91}">
      <dsp:nvSpPr>
        <dsp:cNvPr id="0" name=""/>
        <dsp:cNvSpPr/>
      </dsp:nvSpPr>
      <dsp:spPr>
        <a:xfrm>
          <a:off x="104049" y="1829983"/>
          <a:ext cx="368148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F9DEA7-6604-4026-9937-6336662BE005}">
      <dsp:nvSpPr>
        <dsp:cNvPr id="0" name=""/>
        <dsp:cNvSpPr/>
      </dsp:nvSpPr>
      <dsp:spPr>
        <a:xfrm>
          <a:off x="229456" y="1949119"/>
          <a:ext cx="368148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00B050"/>
              </a:solidFill>
            </a:rPr>
            <a:t>فقرات ذات الإجابة المصوغة (المقالية)</a:t>
          </a:r>
          <a:endParaRPr lang="ar-SA" sz="2400" b="1" kern="1200" dirty="0">
            <a:solidFill>
              <a:srgbClr val="00B050"/>
            </a:solidFill>
          </a:endParaRPr>
        </a:p>
      </dsp:txBody>
      <dsp:txXfrm>
        <a:off x="229456" y="1949119"/>
        <a:ext cx="3681486" cy="716696"/>
      </dsp:txXfrm>
    </dsp:sp>
    <dsp:sp modelId="{C0114113-5A92-48B7-A079-64227C1F01D5}">
      <dsp:nvSpPr>
        <dsp:cNvPr id="0" name=""/>
        <dsp:cNvSpPr/>
      </dsp:nvSpPr>
      <dsp:spPr>
        <a:xfrm>
          <a:off x="995"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A4C32B-9CA4-4383-95D6-49A101B27091}">
      <dsp:nvSpPr>
        <dsp:cNvPr id="0" name=""/>
        <dsp:cNvSpPr/>
      </dsp:nvSpPr>
      <dsp:spPr>
        <a:xfrm>
          <a:off x="126401"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الإنشائية المفتوحة</a:t>
          </a:r>
          <a:endParaRPr lang="ar-SA" sz="1900" b="1" kern="1200" dirty="0"/>
        </a:p>
      </dsp:txBody>
      <dsp:txXfrm>
        <a:off x="126401" y="2994067"/>
        <a:ext cx="1128656" cy="716696"/>
      </dsp:txXfrm>
    </dsp:sp>
    <dsp:sp modelId="{8EE6001C-A73C-492D-95C2-AE54FF99C273}">
      <dsp:nvSpPr>
        <dsp:cNvPr id="0" name=""/>
        <dsp:cNvSpPr/>
      </dsp:nvSpPr>
      <dsp:spPr>
        <a:xfrm>
          <a:off x="1380464"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6D237E-A4A1-4744-AA53-254FCBDE51DF}">
      <dsp:nvSpPr>
        <dsp:cNvPr id="0" name=""/>
        <dsp:cNvSpPr/>
      </dsp:nvSpPr>
      <dsp:spPr>
        <a:xfrm>
          <a:off x="1505870"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الإنشائية المحددة</a:t>
          </a:r>
          <a:endParaRPr lang="ar-SA" sz="1900" b="1" kern="1200" dirty="0"/>
        </a:p>
      </dsp:txBody>
      <dsp:txXfrm>
        <a:off x="1505870" y="2994067"/>
        <a:ext cx="1128656" cy="716696"/>
      </dsp:txXfrm>
    </dsp:sp>
    <dsp:sp modelId="{57F6F726-C1E0-4278-9C7D-4FB095519133}">
      <dsp:nvSpPr>
        <dsp:cNvPr id="0" name=""/>
        <dsp:cNvSpPr/>
      </dsp:nvSpPr>
      <dsp:spPr>
        <a:xfrm>
          <a:off x="2759933"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B65BB8-FEAC-4945-923B-4A738A6212C4}">
      <dsp:nvSpPr>
        <dsp:cNvPr id="0" name=""/>
        <dsp:cNvSpPr/>
      </dsp:nvSpPr>
      <dsp:spPr>
        <a:xfrm>
          <a:off x="2885340"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التكميل</a:t>
          </a:r>
          <a:endParaRPr lang="ar-SA" sz="1900" b="1" kern="1200" dirty="0"/>
        </a:p>
      </dsp:txBody>
      <dsp:txXfrm>
        <a:off x="2885340" y="2994067"/>
        <a:ext cx="1128656" cy="716696"/>
      </dsp:txXfrm>
    </dsp:sp>
    <dsp:sp modelId="{4C23A784-2B4D-4FF7-9212-AF4292D543A5}">
      <dsp:nvSpPr>
        <dsp:cNvPr id="0" name=""/>
        <dsp:cNvSpPr/>
      </dsp:nvSpPr>
      <dsp:spPr>
        <a:xfrm>
          <a:off x="4429346" y="1829983"/>
          <a:ext cx="3307709"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1FCBE7-27AF-49DC-9573-8863F08EAFBD}">
      <dsp:nvSpPr>
        <dsp:cNvPr id="0" name=""/>
        <dsp:cNvSpPr/>
      </dsp:nvSpPr>
      <dsp:spPr>
        <a:xfrm>
          <a:off x="4554752" y="1949119"/>
          <a:ext cx="3307709"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00B050"/>
              </a:solidFill>
            </a:rPr>
            <a:t>فقرات ذات الإجابة المنتقاة (الموضوعية)</a:t>
          </a:r>
          <a:endParaRPr lang="ar-SA" sz="2400" b="1" kern="1200" dirty="0">
            <a:solidFill>
              <a:srgbClr val="00B050"/>
            </a:solidFill>
          </a:endParaRPr>
        </a:p>
      </dsp:txBody>
      <dsp:txXfrm>
        <a:off x="4554752" y="1949119"/>
        <a:ext cx="3307709" cy="716696"/>
      </dsp:txXfrm>
    </dsp:sp>
    <dsp:sp modelId="{D8519983-32F5-4C4B-8183-864A6C4338B9}">
      <dsp:nvSpPr>
        <dsp:cNvPr id="0" name=""/>
        <dsp:cNvSpPr/>
      </dsp:nvSpPr>
      <dsp:spPr>
        <a:xfrm>
          <a:off x="4139403"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858290-B85C-4299-9B0C-C201E31C2024}">
      <dsp:nvSpPr>
        <dsp:cNvPr id="0" name=""/>
        <dsp:cNvSpPr/>
      </dsp:nvSpPr>
      <dsp:spPr>
        <a:xfrm>
          <a:off x="4264809"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المطابقة أو المزاوجة</a:t>
          </a:r>
          <a:endParaRPr lang="ar-SA" sz="1900" b="1" kern="1200" dirty="0"/>
        </a:p>
      </dsp:txBody>
      <dsp:txXfrm>
        <a:off x="4264809" y="2994067"/>
        <a:ext cx="1128656" cy="716696"/>
      </dsp:txXfrm>
    </dsp:sp>
    <dsp:sp modelId="{BDE60DDF-9BDE-4F01-9EAD-4A6254481A13}">
      <dsp:nvSpPr>
        <dsp:cNvPr id="0" name=""/>
        <dsp:cNvSpPr/>
      </dsp:nvSpPr>
      <dsp:spPr>
        <a:xfrm>
          <a:off x="5518872"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E37DB0-0D1C-4171-8198-537668C018F1}">
      <dsp:nvSpPr>
        <dsp:cNvPr id="0" name=""/>
        <dsp:cNvSpPr/>
      </dsp:nvSpPr>
      <dsp:spPr>
        <a:xfrm>
          <a:off x="5644278"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الاختيار من متعدد</a:t>
          </a:r>
          <a:endParaRPr lang="ar-SA" sz="1900" b="1" kern="1200" dirty="0"/>
        </a:p>
      </dsp:txBody>
      <dsp:txXfrm>
        <a:off x="5644278" y="2994067"/>
        <a:ext cx="1128656" cy="716696"/>
      </dsp:txXfrm>
    </dsp:sp>
    <dsp:sp modelId="{0CEF76A0-5222-46CA-9382-9C419BC68AC3}">
      <dsp:nvSpPr>
        <dsp:cNvPr id="0" name=""/>
        <dsp:cNvSpPr/>
      </dsp:nvSpPr>
      <dsp:spPr>
        <a:xfrm>
          <a:off x="6898341" y="2874931"/>
          <a:ext cx="1128656" cy="7166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63EB82-08C8-414C-9F42-4EEE4CF27616}">
      <dsp:nvSpPr>
        <dsp:cNvPr id="0" name=""/>
        <dsp:cNvSpPr/>
      </dsp:nvSpPr>
      <dsp:spPr>
        <a:xfrm>
          <a:off x="7023748" y="2994067"/>
          <a:ext cx="1128656" cy="71669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b="1" kern="1200" dirty="0" smtClean="0"/>
            <a:t>الصواب والخطأ</a:t>
          </a:r>
          <a:endParaRPr lang="ar-SA" sz="1900" b="1" kern="1200" dirty="0"/>
        </a:p>
      </dsp:txBody>
      <dsp:txXfrm>
        <a:off x="7023748" y="2994067"/>
        <a:ext cx="1128656" cy="7166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BD9A03A-EB17-4D97-A47F-8956AE6EE6B0}" type="datetimeFigureOut">
              <a:rPr lang="ar-SA" smtClean="0"/>
              <a:pPr/>
              <a:t>23/05/37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287BEFF-C180-4801-BC7E-2B7F71D8123B}" type="slidenum">
              <a:rPr lang="ar-SA" smtClean="0"/>
              <a:pPr/>
              <a:t>‹#›</a:t>
            </a:fld>
            <a:endParaRPr lang="ar-SA"/>
          </a:p>
        </p:txBody>
      </p:sp>
    </p:spTree>
    <p:extLst>
      <p:ext uri="{BB962C8B-B14F-4D97-AF65-F5344CB8AC3E}">
        <p14:creationId xmlns="" xmlns:p14="http://schemas.microsoft.com/office/powerpoint/2010/main" val="28329951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7347D75-23C0-4EEE-B528-A4F67B24739D}" type="slidenum">
              <a:rPr lang="ar-SA"/>
              <a:pPr/>
              <a:t>13</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29843BF-D16A-45E2-BCA8-D7F3DDB7599C}" type="slidenum">
              <a:rPr lang="ar-SA"/>
              <a:pPr/>
              <a:t>15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0F5FB65-66D8-43C6-8EC4-39D3E2164A99}" type="slidenum">
              <a:rPr lang="ar-SA"/>
              <a:pPr/>
              <a:t>16</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893F378-8264-4C19-9FCA-8B640AF8E796}" type="slidenum">
              <a:rPr lang="ar-SA"/>
              <a:pPr/>
              <a:t>19</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3FAF207-F543-4C80-B563-69431CF2F00B}" type="slidenum">
              <a:rPr lang="ar-SA"/>
              <a:pPr/>
              <a:t>20</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D98244F-8933-4967-973D-E5E06CECC894}" type="slidenum">
              <a:rPr lang="ar-SA"/>
              <a:pPr/>
              <a:t>21</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287BEFF-C180-4801-BC7E-2B7F71D8123B}" type="slidenum">
              <a:rPr lang="ar-SA" smtClean="0"/>
              <a:pPr/>
              <a:t>22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600200"/>
            <a:ext cx="8229600" cy="4525963"/>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1DCF28-02EB-4A47-A271-641790D94B1F}" type="slidenum">
              <a:rPr lang="ar-SA"/>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23/05/37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96DB054-7942-4A62-B5DC-8C2F3DF90C8F}" type="datetimeFigureOut">
              <a:rPr lang="ar-SA" smtClean="0"/>
              <a:pPr/>
              <a:t>23/05/37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60936D4-688D-48E5-8588-C41A7C94D53F}"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03648" y="332656"/>
            <a:ext cx="7406640" cy="3600400"/>
          </a:xfrm>
        </p:spPr>
        <p:txBody>
          <a:bodyPr/>
          <a:lstStyle/>
          <a:p>
            <a:pPr algn="ctr"/>
            <a:r>
              <a:rPr lang="ar-SA" b="1" dirty="0" smtClean="0">
                <a:solidFill>
                  <a:schemeClr val="accent3">
                    <a:lumMod val="50000"/>
                  </a:schemeClr>
                </a:solidFill>
              </a:rPr>
              <a:t>تقويم نواتج التعلم </a:t>
            </a:r>
            <a:r>
              <a:rPr lang="ar-SA" b="1" dirty="0" smtClean="0">
                <a:solidFill>
                  <a:schemeClr val="accent3">
                    <a:lumMod val="50000"/>
                  </a:schemeClr>
                </a:solidFill>
              </a:rPr>
              <a:t>المعرفية</a:t>
            </a:r>
            <a:br>
              <a:rPr lang="ar-SA" b="1" dirty="0" smtClean="0">
                <a:solidFill>
                  <a:schemeClr val="accent3">
                    <a:lumMod val="50000"/>
                  </a:schemeClr>
                </a:solidFill>
              </a:rPr>
            </a:br>
            <a:r>
              <a:rPr lang="ar-SA" b="1" dirty="0" smtClean="0">
                <a:solidFill>
                  <a:schemeClr val="accent3">
                    <a:lumMod val="50000"/>
                  </a:schemeClr>
                </a:solidFill>
              </a:rPr>
              <a:t/>
            </a:r>
            <a:br>
              <a:rPr lang="ar-SA" b="1" dirty="0" smtClean="0">
                <a:solidFill>
                  <a:schemeClr val="accent3">
                    <a:lumMod val="50000"/>
                  </a:schemeClr>
                </a:solidFill>
              </a:rPr>
            </a:br>
            <a:r>
              <a:rPr lang="ar-SA" sz="3000" b="1" dirty="0" smtClean="0">
                <a:solidFill>
                  <a:schemeClr val="accent3">
                    <a:lumMod val="50000"/>
                  </a:schemeClr>
                </a:solidFill>
                <a:effectLst/>
              </a:rPr>
              <a:t>أنواع </a:t>
            </a:r>
            <a:r>
              <a:rPr lang="ar-SA" sz="3000" b="1" dirty="0" smtClean="0">
                <a:solidFill>
                  <a:schemeClr val="accent3">
                    <a:lumMod val="50000"/>
                  </a:schemeClr>
                </a:solidFill>
                <a:effectLst/>
              </a:rPr>
              <a:t>الأسئلة </a:t>
            </a:r>
            <a:r>
              <a:rPr lang="ar-SA" sz="3000" dirty="0" smtClean="0">
                <a:solidFill>
                  <a:schemeClr val="accent3">
                    <a:lumMod val="50000"/>
                  </a:schemeClr>
                </a:solidFill>
                <a:effectLst/>
              </a:rPr>
              <a:t/>
            </a:r>
            <a:br>
              <a:rPr lang="ar-SA" sz="3000" dirty="0" smtClean="0">
                <a:solidFill>
                  <a:schemeClr val="accent3">
                    <a:lumMod val="50000"/>
                  </a:schemeClr>
                </a:solidFill>
                <a:effectLst/>
              </a:rPr>
            </a:br>
            <a:r>
              <a:rPr lang="ar-SA" sz="3000" dirty="0" smtClean="0">
                <a:solidFill>
                  <a:schemeClr val="accent3">
                    <a:lumMod val="50000"/>
                  </a:schemeClr>
                </a:solidFill>
                <a:effectLst/>
              </a:rPr>
              <a:t>إيجابياتها وسلبياتها</a:t>
            </a:r>
            <a:br>
              <a:rPr lang="ar-SA" sz="3000" dirty="0" smtClean="0">
                <a:solidFill>
                  <a:schemeClr val="accent3">
                    <a:lumMod val="50000"/>
                  </a:schemeClr>
                </a:solidFill>
                <a:effectLst/>
              </a:rPr>
            </a:br>
            <a:r>
              <a:rPr lang="ar-SA" sz="3000" dirty="0" smtClean="0">
                <a:solidFill>
                  <a:schemeClr val="accent3">
                    <a:lumMod val="50000"/>
                  </a:schemeClr>
                </a:solidFill>
                <a:effectLst/>
              </a:rPr>
              <a:t>إرشادات لإعداد أسئلة </a:t>
            </a:r>
            <a:r>
              <a:rPr lang="ar-SA" sz="3000" dirty="0" smtClean="0">
                <a:solidFill>
                  <a:schemeClr val="accent3">
                    <a:lumMod val="50000"/>
                  </a:schemeClr>
                </a:solidFill>
                <a:effectLst/>
              </a:rPr>
              <a:t>نموذجية</a:t>
            </a:r>
            <a:r>
              <a:rPr lang="ar-SA" sz="2400" dirty="0" smtClean="0">
                <a:solidFill>
                  <a:schemeClr val="accent3">
                    <a:lumMod val="50000"/>
                  </a:schemeClr>
                </a:solidFill>
                <a:effectLst/>
              </a:rPr>
              <a:t/>
            </a:r>
            <a:br>
              <a:rPr lang="ar-SA" sz="2400" dirty="0" smtClean="0">
                <a:solidFill>
                  <a:schemeClr val="accent3">
                    <a:lumMod val="50000"/>
                  </a:schemeClr>
                </a:solidFill>
                <a:effectLst/>
              </a:rPr>
            </a:br>
            <a:r>
              <a:rPr lang="ar-SA" sz="2400" dirty="0" smtClean="0">
                <a:solidFill>
                  <a:schemeClr val="accent3">
                    <a:lumMod val="50000"/>
                  </a:schemeClr>
                </a:solidFill>
                <a:effectLst/>
              </a:rPr>
              <a:t/>
            </a:r>
            <a:br>
              <a:rPr lang="ar-SA" sz="2400" dirty="0" smtClean="0">
                <a:solidFill>
                  <a:schemeClr val="accent3">
                    <a:lumMod val="50000"/>
                  </a:schemeClr>
                </a:solidFill>
                <a:effectLst/>
              </a:rPr>
            </a:br>
            <a:r>
              <a:rPr lang="ar-SA" sz="2400" b="1" dirty="0" smtClean="0">
                <a:solidFill>
                  <a:schemeClr val="accent3">
                    <a:lumMod val="50000"/>
                  </a:schemeClr>
                </a:solidFill>
                <a:effectLst/>
              </a:rPr>
              <a:t>المحاضرة الخامسة</a:t>
            </a:r>
            <a:endParaRPr lang="ar-SA" sz="2400" b="1" dirty="0">
              <a:solidFill>
                <a:schemeClr val="accent3">
                  <a:lumMod val="50000"/>
                </a:schemeClr>
              </a:solidFill>
              <a:effectLst/>
            </a:endParaRPr>
          </a:p>
        </p:txBody>
      </p:sp>
      <p:pic>
        <p:nvPicPr>
          <p:cNvPr id="3" name="صورة 2" descr="HO.jpg"/>
          <p:cNvPicPr>
            <a:picLocks noChangeAspect="1"/>
          </p:cNvPicPr>
          <p:nvPr/>
        </p:nvPicPr>
        <p:blipFill>
          <a:blip r:embed="rId2" cstate="print"/>
          <a:stretch>
            <a:fillRect/>
          </a:stretch>
        </p:blipFill>
        <p:spPr>
          <a:xfrm>
            <a:off x="1785918" y="4071942"/>
            <a:ext cx="2143125" cy="2143125"/>
          </a:xfrm>
          <a:prstGeom prst="rect">
            <a:avLst/>
          </a:prstGeom>
        </p:spPr>
      </p:pic>
      <p:pic>
        <p:nvPicPr>
          <p:cNvPr id="5" name="صورة 4" descr="بدون عنوان.png"/>
          <p:cNvPicPr>
            <a:picLocks noChangeAspect="1"/>
          </p:cNvPicPr>
          <p:nvPr/>
        </p:nvPicPr>
        <p:blipFill>
          <a:blip r:embed="rId3" cstate="print"/>
          <a:stretch>
            <a:fillRect/>
          </a:stretch>
        </p:blipFill>
        <p:spPr>
          <a:xfrm>
            <a:off x="5572132" y="4000504"/>
            <a:ext cx="2247900" cy="20383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571480"/>
            <a:ext cx="7818072" cy="5676920"/>
          </a:xfrm>
        </p:spPr>
        <p:txBody>
          <a:bodyPr>
            <a:normAutofit/>
          </a:bodyPr>
          <a:lstStyle/>
          <a:p>
            <a:pPr>
              <a:buFont typeface="Courier New" pitchFamily="49" charset="0"/>
              <a:buChar char="o"/>
            </a:pPr>
            <a:r>
              <a:rPr lang="ar-SA" sz="2800" b="1" dirty="0" smtClean="0">
                <a:solidFill>
                  <a:schemeClr val="accent1">
                    <a:lumMod val="75000"/>
                  </a:schemeClr>
                </a:solidFill>
              </a:rPr>
              <a:t>إيجابياتها:</a:t>
            </a:r>
          </a:p>
          <a:p>
            <a:pPr>
              <a:buFont typeface="Courier New" pitchFamily="49" charset="0"/>
              <a:buChar char="o"/>
            </a:pPr>
            <a:r>
              <a:rPr lang="ar-SA" sz="2400" dirty="0" smtClean="0"/>
              <a:t>سهلة التصحيح. </a:t>
            </a:r>
          </a:p>
          <a:p>
            <a:pPr>
              <a:buFont typeface="Courier New" pitchFamily="49" charset="0"/>
              <a:buChar char="o"/>
            </a:pPr>
            <a:r>
              <a:rPr lang="ar-SA" sz="2400" dirty="0" smtClean="0"/>
              <a:t>موضوعية التصحيح.</a:t>
            </a:r>
          </a:p>
          <a:p>
            <a:pPr>
              <a:buFont typeface="Courier New" pitchFamily="49" charset="0"/>
              <a:buChar char="o"/>
            </a:pPr>
            <a:r>
              <a:rPr lang="ar-SA" sz="2400" dirty="0" smtClean="0"/>
              <a:t> يمكن صياغتها في مستويات معرفية مختلفة.</a:t>
            </a:r>
          </a:p>
          <a:p>
            <a:pPr>
              <a:buFont typeface="Courier New" pitchFamily="49" charset="0"/>
              <a:buChar char="o"/>
            </a:pPr>
            <a:r>
              <a:rPr lang="ar-SA" sz="2400" dirty="0" smtClean="0"/>
              <a:t>تغطي موضوعات كثيرة من المقرر.</a:t>
            </a:r>
          </a:p>
          <a:p>
            <a:pPr>
              <a:buFont typeface="Courier New" pitchFamily="49" charset="0"/>
              <a:buChar char="o"/>
            </a:pPr>
            <a:r>
              <a:rPr lang="ar-SA" sz="2400" dirty="0" smtClean="0"/>
              <a:t>فرصة التخمين أقل من فقرات الصواب والخطأ لتعدد البدائل</a:t>
            </a:r>
            <a:r>
              <a:rPr lang="ar-SA" sz="2400" dirty="0" smtClean="0"/>
              <a:t>.</a:t>
            </a:r>
          </a:p>
          <a:p>
            <a:pPr>
              <a:buNone/>
            </a:pPr>
            <a:endParaRPr lang="ar-SA" sz="2400" dirty="0" smtClean="0"/>
          </a:p>
          <a:p>
            <a:pPr>
              <a:buFont typeface="Courier New" pitchFamily="49" charset="0"/>
              <a:buChar char="o"/>
            </a:pPr>
            <a:r>
              <a:rPr lang="ar-SA" sz="2800" b="1" dirty="0" smtClean="0">
                <a:solidFill>
                  <a:schemeClr val="accent1">
                    <a:lumMod val="75000"/>
                  </a:schemeClr>
                </a:solidFill>
              </a:rPr>
              <a:t>سلبياتها:</a:t>
            </a:r>
          </a:p>
          <a:p>
            <a:pPr>
              <a:buFont typeface="Courier New" pitchFamily="49" charset="0"/>
              <a:buChar char="o"/>
            </a:pPr>
            <a:r>
              <a:rPr lang="ar-SA" sz="2400" dirty="0" smtClean="0"/>
              <a:t>تتطلب مهارة وجهد فني في إعدادها.</a:t>
            </a:r>
          </a:p>
          <a:p>
            <a:pPr>
              <a:buFont typeface="Courier New" pitchFamily="49" charset="0"/>
              <a:buChar char="o"/>
            </a:pPr>
            <a:r>
              <a:rPr lang="ar-SA" sz="2400" dirty="0" smtClean="0"/>
              <a:t>يشغل الاختبار </a:t>
            </a:r>
            <a:r>
              <a:rPr lang="ar-SA" sz="2400" dirty="0" smtClean="0"/>
              <a:t>حيزاً </a:t>
            </a:r>
            <a:r>
              <a:rPr lang="ar-SA" sz="2400" dirty="0" smtClean="0"/>
              <a:t>على الورق أكبر مما تشغله أسئلة الاختبارات الأخرى.</a:t>
            </a:r>
          </a:p>
          <a:p>
            <a:pPr>
              <a:buFont typeface="Courier New" pitchFamily="49" charset="0"/>
              <a:buChar char="o"/>
            </a:pPr>
            <a:r>
              <a:rPr lang="ar-SA" sz="2400" dirty="0" smtClean="0"/>
              <a:t>لا تقيس قدرة الطالب على تنظيم الأفكار والابتكار والتعبير الكتابي.</a:t>
            </a:r>
          </a:p>
          <a:p>
            <a:pPr>
              <a:buNone/>
            </a:pPr>
            <a:endParaRPr lang="ar-SA" sz="2400" dirty="0" smtClean="0"/>
          </a:p>
          <a:p>
            <a:pPr>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562074"/>
          </a:xfrm>
        </p:spPr>
        <p:txBody>
          <a:bodyPr>
            <a:normAutofit fontScale="90000"/>
          </a:bodyPr>
          <a:lstStyle/>
          <a:p>
            <a:pPr algn="ctr"/>
            <a:r>
              <a:rPr lang="ar-SA" sz="3200" b="1" dirty="0" smtClean="0">
                <a:solidFill>
                  <a:schemeClr val="accent1">
                    <a:lumMod val="75000"/>
                  </a:schemeClr>
                </a:solidFill>
              </a:rPr>
              <a:t>إرشادات لإعداد أسئلة الاختيار من متعدد</a:t>
            </a:r>
            <a:endParaRPr lang="ar-SA" sz="3200" b="1" dirty="0">
              <a:solidFill>
                <a:schemeClr val="accent1">
                  <a:lumMod val="75000"/>
                </a:schemeClr>
              </a:solidFill>
            </a:endParaRPr>
          </a:p>
        </p:txBody>
      </p:sp>
      <p:sp>
        <p:nvSpPr>
          <p:cNvPr id="3" name="عنصر نائب للمحتوى 2"/>
          <p:cNvSpPr>
            <a:spLocks noGrp="1"/>
          </p:cNvSpPr>
          <p:nvPr>
            <p:ph idx="1"/>
          </p:nvPr>
        </p:nvSpPr>
        <p:spPr>
          <a:xfrm>
            <a:off x="1115616" y="980728"/>
            <a:ext cx="7818072" cy="5616624"/>
          </a:xfrm>
        </p:spPr>
        <p:txBody>
          <a:bodyPr>
            <a:normAutofit/>
          </a:bodyPr>
          <a:lstStyle/>
          <a:p>
            <a:pPr>
              <a:buFont typeface="Wingdings" pitchFamily="2" charset="2"/>
              <a:buChar char="v"/>
            </a:pPr>
            <a:r>
              <a:rPr lang="ar-SA" sz="2400" dirty="0" smtClean="0"/>
              <a:t> يجب أن يحتوي جذر السؤال على مشكلة واضحة بحيث يستطيع الطالب فهم المطلوب قبل قراءة البدائل.</a:t>
            </a:r>
          </a:p>
          <a:p>
            <a:pPr>
              <a:buFont typeface="Wingdings" pitchFamily="2" charset="2"/>
              <a:buChar char="v"/>
            </a:pPr>
            <a:r>
              <a:rPr lang="ar-SA" sz="2400" dirty="0" smtClean="0"/>
              <a:t>أن تكون الأسئلة </a:t>
            </a:r>
            <a:r>
              <a:rPr lang="ar-SA" sz="2400" dirty="0" smtClean="0"/>
              <a:t>المفيدة </a:t>
            </a:r>
            <a:r>
              <a:rPr lang="ar-SA" sz="2400" dirty="0" smtClean="0"/>
              <a:t>في قياس مخرجات المقرر والابتعاد عن التفاصيل الغير مهمة.</a:t>
            </a:r>
          </a:p>
          <a:p>
            <a:pPr>
              <a:buFont typeface="Wingdings" pitchFamily="2" charset="2"/>
              <a:buChar char="v"/>
            </a:pPr>
            <a:r>
              <a:rPr lang="ar-SA" sz="2600" dirty="0" smtClean="0"/>
              <a:t>ترتيب البدائل بشكل جيد إما عمودي أو أفقي.</a:t>
            </a:r>
          </a:p>
          <a:p>
            <a:pPr>
              <a:buFont typeface="Wingdings" pitchFamily="2" charset="2"/>
              <a:buChar char="v"/>
            </a:pPr>
            <a:r>
              <a:rPr lang="ar-SA" sz="2600" dirty="0" smtClean="0"/>
              <a:t> أن تكون البدائل متساوية في جميع الأسئلة.</a:t>
            </a:r>
          </a:p>
          <a:p>
            <a:pPr>
              <a:buFont typeface="Wingdings" pitchFamily="2" charset="2"/>
              <a:buChar char="v"/>
            </a:pPr>
            <a:r>
              <a:rPr lang="ar-SA" sz="2600" dirty="0" smtClean="0"/>
              <a:t> يفضل أن لا يقل عدد البدائل عن أربعة ويفضل خمسة لتقليل احتمالية التخمين.</a:t>
            </a:r>
          </a:p>
          <a:p>
            <a:pPr>
              <a:buFont typeface="Wingdings" pitchFamily="2" charset="2"/>
              <a:buChar char="v"/>
            </a:pPr>
            <a:r>
              <a:rPr lang="ar-SA" sz="2600" dirty="0" smtClean="0"/>
              <a:t>مراعاة أن تكون البدائل متساوية في الطول.</a:t>
            </a:r>
          </a:p>
          <a:p>
            <a:pPr>
              <a:buFont typeface="Wingdings" pitchFamily="2" charset="2"/>
              <a:buChar char="v"/>
            </a:pPr>
            <a:r>
              <a:rPr lang="ar-SA" sz="2600" dirty="0" smtClean="0"/>
              <a:t> أن تتصف البدائل بالفاعلية: أن تكون جميعها متساوية من وجهة نظر الطالب.</a:t>
            </a:r>
          </a:p>
          <a:p>
            <a:pPr>
              <a:buFont typeface="Wingdings" pitchFamily="2" charset="2"/>
              <a:buChar char="v"/>
            </a:pPr>
            <a:r>
              <a:rPr lang="ar-SA" sz="2600" dirty="0" smtClean="0"/>
              <a:t> يجب أن يختلف ترتيب الإجابات الصحيحة بالنسبة للبدائل المعطاة.</a:t>
            </a:r>
          </a:p>
          <a:p>
            <a:pPr>
              <a:buNone/>
            </a:pPr>
            <a:endParaRPr lang="ar-SA"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1052736"/>
            <a:ext cx="7790712" cy="5195664"/>
          </a:xfrm>
        </p:spPr>
        <p:txBody>
          <a:bodyPr>
            <a:normAutofit lnSpcReduction="10000"/>
          </a:bodyPr>
          <a:lstStyle/>
          <a:p>
            <a:pPr algn="just">
              <a:buFont typeface="Wingdings" pitchFamily="2" charset="2"/>
              <a:buChar char="v"/>
            </a:pPr>
            <a:r>
              <a:rPr lang="ar-SA" sz="2800" dirty="0" smtClean="0"/>
              <a:t> يجب أن تكون البدائل متجانسة (مثل جميعها تواريخ أو أمراض أو علماء...الخ)</a:t>
            </a:r>
          </a:p>
          <a:p>
            <a:pPr algn="just">
              <a:buFont typeface="Wingdings" pitchFamily="2" charset="2"/>
              <a:buChar char="v"/>
            </a:pPr>
            <a:r>
              <a:rPr lang="ar-SA" sz="2800" dirty="0" smtClean="0"/>
              <a:t>ألا يتضمن </a:t>
            </a:r>
            <a:r>
              <a:rPr lang="ar-SA" sz="2800" dirty="0" smtClean="0"/>
              <a:t>أحد </a:t>
            </a:r>
            <a:r>
              <a:rPr lang="ar-SA" sz="2800" dirty="0" smtClean="0"/>
              <a:t>الأسئلة إجابة عن سؤال سابق له أو تال له.</a:t>
            </a:r>
          </a:p>
          <a:p>
            <a:pPr algn="just">
              <a:buFont typeface="Wingdings" pitchFamily="2" charset="2"/>
              <a:buChar char="v"/>
            </a:pPr>
            <a:r>
              <a:rPr lang="ar-SA" sz="2800" dirty="0" smtClean="0"/>
              <a:t> ترتيب </a:t>
            </a:r>
            <a:r>
              <a:rPr lang="ar-SA" sz="2800" dirty="0" smtClean="0"/>
              <a:t>الأسئلة من السهل إلى الصعب.</a:t>
            </a:r>
          </a:p>
          <a:p>
            <a:pPr algn="just">
              <a:buFont typeface="Wingdings" pitchFamily="2" charset="2"/>
              <a:buChar char="v"/>
            </a:pPr>
            <a:r>
              <a:rPr lang="ar-SA" sz="2800" dirty="0" smtClean="0"/>
              <a:t>لا تستخدم عبارات النفي في فقرات أسئلة الاختيار من متعدد.</a:t>
            </a:r>
          </a:p>
          <a:p>
            <a:pPr algn="just">
              <a:buFont typeface="Wingdings" pitchFamily="2" charset="2"/>
              <a:buChar char="v"/>
            </a:pPr>
            <a:r>
              <a:rPr lang="ar-SA" sz="2800" dirty="0" smtClean="0"/>
              <a:t> يجب ألا تكون هناك أكثر من إجابة واحده صحيحة.</a:t>
            </a:r>
          </a:p>
          <a:p>
            <a:pPr algn="just">
              <a:buFont typeface="Wingdings" pitchFamily="2" charset="2"/>
              <a:buChar char="v"/>
            </a:pPr>
            <a:r>
              <a:rPr lang="ar-SA" sz="2800" dirty="0" smtClean="0"/>
              <a:t> يجب </a:t>
            </a:r>
            <a:r>
              <a:rPr lang="ar-SA" sz="2800" dirty="0" smtClean="0"/>
              <a:t>أن يكون السؤال </a:t>
            </a:r>
            <a:r>
              <a:rPr lang="ar-SA" sz="2800" dirty="0" smtClean="0"/>
              <a:t>خالياً </a:t>
            </a:r>
            <a:r>
              <a:rPr lang="ar-SA" sz="2800" dirty="0" smtClean="0"/>
              <a:t>من أي جمل معترضة تسبب التشويش للسؤال.</a:t>
            </a:r>
          </a:p>
          <a:p>
            <a:pPr algn="just">
              <a:buFont typeface="Wingdings" pitchFamily="2" charset="2"/>
              <a:buChar char="v"/>
            </a:pPr>
            <a:r>
              <a:rPr lang="ar-SA" sz="2800" dirty="0" smtClean="0"/>
              <a:t> يجب </a:t>
            </a:r>
            <a:r>
              <a:rPr lang="ar-SA" sz="2800" dirty="0" smtClean="0"/>
              <a:t>أن تكون البدائل من محتوى المقرر.</a:t>
            </a:r>
          </a:p>
          <a:p>
            <a:pPr algn="just">
              <a:buFont typeface="Wingdings" pitchFamily="2" charset="2"/>
              <a:buChar char="v"/>
            </a:pPr>
            <a:r>
              <a:rPr lang="ar-SA" sz="2800" dirty="0" smtClean="0"/>
              <a:t>الابتعاد عن البديل ( جميع ما ذكر – لا شئ مما سبق – كل ما سبق).</a:t>
            </a:r>
          </a:p>
          <a:p>
            <a:pPr algn="just"/>
            <a:endParaRPr lang="ar-SA" dirty="0"/>
          </a:p>
        </p:txBody>
      </p:sp>
      <p:sp>
        <p:nvSpPr>
          <p:cNvPr id="4" name="عنوان 1"/>
          <p:cNvSpPr>
            <a:spLocks noGrp="1"/>
          </p:cNvSpPr>
          <p:nvPr>
            <p:ph type="title"/>
          </p:nvPr>
        </p:nvSpPr>
        <p:spPr>
          <a:xfrm>
            <a:off x="1435608" y="274638"/>
            <a:ext cx="7498080" cy="562074"/>
          </a:xfrm>
        </p:spPr>
        <p:txBody>
          <a:bodyPr>
            <a:normAutofit fontScale="90000"/>
          </a:bodyPr>
          <a:lstStyle/>
          <a:p>
            <a:pPr algn="ctr"/>
            <a:r>
              <a:rPr lang="ar-SA" sz="3200" b="1" dirty="0" smtClean="0">
                <a:solidFill>
                  <a:schemeClr val="accent1">
                    <a:lumMod val="75000"/>
                  </a:schemeClr>
                </a:solidFill>
              </a:rPr>
              <a:t>إرشادات لإعداد أسئلة الاختيار من متعدد</a:t>
            </a:r>
            <a:endParaRPr lang="ar-SA" sz="3200"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5"/>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1509" name="Text Box 6"/>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5063" name="Group 7"/>
          <p:cNvGraphicFramePr>
            <a:graphicFrameLocks noGrp="1"/>
          </p:cNvGraphicFramePr>
          <p:nvPr/>
        </p:nvGraphicFramePr>
        <p:xfrm>
          <a:off x="1763713" y="1928802"/>
          <a:ext cx="6096000" cy="1259840"/>
        </p:xfrm>
        <a:graphic>
          <a:graphicData uri="http://schemas.openxmlformats.org/drawingml/2006/table">
            <a:tbl>
              <a:tblPr rtl="1"/>
              <a:tblGrid>
                <a:gridCol w="3048000"/>
                <a:gridCol w="3048000"/>
              </a:tblGrid>
              <a:tr h="131773">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إن خلايا جزر البنكرياس :</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أ ) تحتوي على </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قنوات.</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err="1" smtClean="0">
                          <a:ln>
                            <a:noFill/>
                          </a:ln>
                          <a:solidFill>
                            <a:srgbClr val="003366"/>
                          </a:solidFill>
                          <a:effectLst/>
                          <a:latin typeface="Times New Roman" pitchFamily="18" charset="0"/>
                          <a:cs typeface="Times New Roman" pitchFamily="18" charset="0"/>
                        </a:rPr>
                        <a:t>ب </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 تنتج </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الأنسولين.</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تختفي مع التقدم في </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العمر.</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تقع على أطراف </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البنكرياس.</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1523" name="Text Box 20"/>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5077" name="Group 21"/>
          <p:cNvGraphicFramePr>
            <a:graphicFrameLocks noGrp="1"/>
          </p:cNvGraphicFramePr>
          <p:nvPr/>
        </p:nvGraphicFramePr>
        <p:xfrm>
          <a:off x="1785918" y="4357694"/>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تفرز خلايا جزر البنكرياس  مادة تسمى:</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أ ) </a:t>
                      </a:r>
                      <a:r>
                        <a:rPr kumimoji="0" lang="ar-SA" sz="2000" b="1" i="0" u="none" strike="noStrike" cap="none" normalizeH="0" baseline="0" dirty="0" err="1" smtClean="0">
                          <a:ln>
                            <a:noFill/>
                          </a:ln>
                          <a:solidFill>
                            <a:srgbClr val="003366"/>
                          </a:solidFill>
                          <a:effectLst/>
                          <a:latin typeface="Times New Roman" pitchFamily="18" charset="0"/>
                          <a:cs typeface="Times New Roman" pitchFamily="18" charset="0"/>
                        </a:rPr>
                        <a:t>تريبسين</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ب ) أنسولين .</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سكرين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a:t>
                      </a:r>
                      <a:r>
                        <a:rPr kumimoji="0" lang="ar-SA" sz="2000" b="1" i="0" u="none" strike="noStrike" cap="none" normalizeH="0" baseline="0" dirty="0" err="1" smtClean="0">
                          <a:ln>
                            <a:noFill/>
                          </a:ln>
                          <a:solidFill>
                            <a:srgbClr val="003366"/>
                          </a:solidFill>
                          <a:effectLst/>
                          <a:latin typeface="Times New Roman" pitchFamily="18" charset="0"/>
                          <a:cs typeface="Times New Roman" pitchFamily="18" charset="0"/>
                        </a:rPr>
                        <a:t>ادرنالين</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763688" y="620688"/>
            <a:ext cx="6192688" cy="830997"/>
          </a:xfrm>
          <a:prstGeom prst="rect">
            <a:avLst/>
          </a:prstGeom>
          <a:noFill/>
        </p:spPr>
        <p:txBody>
          <a:bodyPr wrap="square" rtlCol="1">
            <a:spAutoFit/>
          </a:bodyPr>
          <a:lstStyle/>
          <a:p>
            <a:r>
              <a:rPr lang="ar-SA" sz="2400" dirty="0" smtClean="0">
                <a:solidFill>
                  <a:schemeClr val="accent1">
                    <a:lumMod val="75000"/>
                  </a:schemeClr>
                </a:solidFill>
              </a:rPr>
              <a:t>خطأ: البدائل غير متجانسة فهي مرة تتحدث عن وظيفة ومره مكونات ومره موقع البنكرياس...</a:t>
            </a:r>
            <a:endParaRPr lang="ar-SA" sz="2400" dirty="0">
              <a:solidFill>
                <a:schemeClr val="accent1">
                  <a:lumMod val="75000"/>
                </a:schemeClr>
              </a:solidFill>
            </a:endParaRPr>
          </a:p>
        </p:txBody>
      </p:sp>
      <p:sp>
        <p:nvSpPr>
          <p:cNvPr id="8" name="مربع نص 7"/>
          <p:cNvSpPr txBox="1"/>
          <p:nvPr/>
        </p:nvSpPr>
        <p:spPr>
          <a:xfrm>
            <a:off x="1331640" y="3500438"/>
            <a:ext cx="7200800" cy="477054"/>
          </a:xfrm>
          <a:prstGeom prst="rect">
            <a:avLst/>
          </a:prstGeom>
          <a:noFill/>
        </p:spPr>
        <p:txBody>
          <a:bodyPr wrap="square" rtlCol="1">
            <a:spAutoFit/>
          </a:bodyPr>
          <a:lstStyle/>
          <a:p>
            <a:r>
              <a:rPr lang="ar-SA" sz="2500" dirty="0" smtClean="0">
                <a:solidFill>
                  <a:srgbClr val="00B050"/>
                </a:solidFill>
              </a:rPr>
              <a:t>التصحيح: حددنا طلب وهو ( ماذا تنتج ؟) جميع البدائل هي </a:t>
            </a:r>
            <a:r>
              <a:rPr lang="ar-SA" sz="2500" dirty="0" err="1" smtClean="0">
                <a:solidFill>
                  <a:srgbClr val="00B050"/>
                </a:solidFill>
              </a:rPr>
              <a:t>هرمونات</a:t>
            </a:r>
            <a:endParaRPr lang="ar-SA" sz="2500"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strips(downLeft)">
                                      <p:cBhvr>
                                        <p:cTn id="7" dur="2000"/>
                                        <p:tgtEl>
                                          <p:spTgt spid="4506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5077"/>
                                        </p:tgtEl>
                                        <p:attrNameLst>
                                          <p:attrName>style.visibility</p:attrName>
                                        </p:attrNameLst>
                                      </p:cBhvr>
                                      <p:to>
                                        <p:strVal val="visible"/>
                                      </p:to>
                                    </p:set>
                                    <p:animEffect transition="in" filter="strips(downLeft)">
                                      <p:cBhvr>
                                        <p:cTn id="12" dur="2000"/>
                                        <p:tgtEl>
                                          <p:spTgt spid="45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43"/>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2533" name="Text Box 144"/>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1825" name="Group 145"/>
          <p:cNvGraphicFramePr>
            <a:graphicFrameLocks noGrp="1"/>
          </p:cNvGraphicFramePr>
          <p:nvPr/>
        </p:nvGraphicFramePr>
        <p:xfrm>
          <a:off x="1763713" y="1973263"/>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محمد في </a:t>
                      </a:r>
                      <a:r>
                        <a:rPr kumimoji="0" lang="ar-SA" sz="2000" b="1" i="0" u="none" strike="noStrike" cap="none" normalizeH="0" baseline="0" dirty="0" err="1" smtClean="0">
                          <a:ln>
                            <a:noFill/>
                          </a:ln>
                          <a:solidFill>
                            <a:srgbClr val="FF3300"/>
                          </a:solidFill>
                          <a:effectLst/>
                          <a:latin typeface="Times New Roman" pitchFamily="18" charset="0"/>
                          <a:cs typeface="Times New Roman" pitchFamily="18" charset="0"/>
                        </a:rPr>
                        <a:t>قولنا: </a:t>
                      </a: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 خرج محمد من </a:t>
                      </a:r>
                      <a:r>
                        <a:rPr kumimoji="0" lang="ar-SA" sz="2000" b="1" i="0" u="none" strike="noStrike" cap="none" normalizeH="0" baseline="0" dirty="0" err="1" smtClean="0">
                          <a:ln>
                            <a:noFill/>
                          </a:ln>
                          <a:solidFill>
                            <a:srgbClr val="FF3300"/>
                          </a:solidFill>
                          <a:effectLst/>
                          <a:latin typeface="Times New Roman" pitchFamily="18" charset="0"/>
                          <a:cs typeface="Times New Roman" pitchFamily="18" charset="0"/>
                        </a:rPr>
                        <a:t>منزله </a:t>
                      </a:r>
                      <a:r>
                        <a:rPr kumimoji="0" lang="ar-SA" sz="2000" b="1" i="0" u="none" strike="noStrike" cap="none" normalizeH="0" baseline="0" dirty="0" err="1" smtClean="0">
                          <a:ln>
                            <a:noFill/>
                          </a:ln>
                          <a:solidFill>
                            <a:srgbClr val="FF3300"/>
                          </a:solidFill>
                          <a:effectLst/>
                          <a:latin typeface="Times New Roman" pitchFamily="18" charset="0"/>
                          <a:cs typeface="Times New Roman" pitchFamily="18" charset="0"/>
                        </a:rPr>
                        <a:t>):</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أ ) يعرب خبرا</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ب ) فعل مضارع</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لا يدخل  عليه حرف جازم</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فاعل</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71839" name="Group 159"/>
          <p:cNvGraphicFramePr>
            <a:graphicFrameLocks noGrp="1"/>
          </p:cNvGraphicFramePr>
          <p:nvPr/>
        </p:nvGraphicFramePr>
        <p:xfrm>
          <a:off x="1714480" y="4500570"/>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يعرب محمد في قولنا ( خرج محمد من </a:t>
                      </a:r>
                      <a:r>
                        <a:rPr kumimoji="0" lang="ar-SA" sz="2000" b="1" i="0" u="none" strike="noStrike" cap="none" normalizeH="0" baseline="0" dirty="0" err="1" smtClean="0">
                          <a:ln>
                            <a:noFill/>
                          </a:ln>
                          <a:solidFill>
                            <a:srgbClr val="FF0000"/>
                          </a:solidFill>
                          <a:effectLst/>
                          <a:latin typeface="Times New Roman" pitchFamily="18" charset="0"/>
                          <a:cs typeface="Times New Roman" pitchFamily="18" charset="0"/>
                        </a:rPr>
                        <a:t>منزله </a:t>
                      </a:r>
                      <a:r>
                        <a:rPr kumimoji="0" lang="ar-SA" sz="2000" b="1" i="0" u="none" strike="noStrike" cap="none" normalizeH="0" baseline="0" dirty="0" err="1" smtClean="0">
                          <a:ln>
                            <a:noFill/>
                          </a:ln>
                          <a:solidFill>
                            <a:srgbClr val="FF0000"/>
                          </a:solidFill>
                          <a:effectLst/>
                          <a:latin typeface="Times New Roman" pitchFamily="18" charset="0"/>
                          <a:cs typeface="Times New Roman" pitchFamily="18" charset="0"/>
                        </a:rPr>
                        <a:t>):</a:t>
                      </a:r>
                      <a:endParaRPr kumimoji="0" lang="en-US" sz="20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أ ) </a:t>
                      </a: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فاعلا.</a:t>
                      </a:r>
                      <a:endParaRPr kumimoji="0" lang="en-US" sz="20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ب ) مبتدأ .</a:t>
                      </a:r>
                      <a:endParaRPr kumimoji="0" lang="en-US" sz="20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ج ) خبرا .</a:t>
                      </a:r>
                      <a:endParaRPr kumimoji="0" lang="en-US" sz="20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د ) بدلا .</a:t>
                      </a:r>
                      <a:endParaRPr kumimoji="0" lang="en-US" sz="20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 name="مربع نص 5"/>
          <p:cNvSpPr txBox="1"/>
          <p:nvPr/>
        </p:nvSpPr>
        <p:spPr>
          <a:xfrm>
            <a:off x="1403648" y="836712"/>
            <a:ext cx="6840760" cy="861774"/>
          </a:xfrm>
          <a:prstGeom prst="rect">
            <a:avLst/>
          </a:prstGeom>
          <a:noFill/>
        </p:spPr>
        <p:txBody>
          <a:bodyPr wrap="square" rtlCol="1">
            <a:spAutoFit/>
          </a:bodyPr>
          <a:lstStyle/>
          <a:p>
            <a:r>
              <a:rPr lang="ar-SA" sz="2500" b="1" dirty="0" smtClean="0">
                <a:solidFill>
                  <a:srgbClr val="00B050"/>
                </a:solidFill>
              </a:rPr>
              <a:t>خطأ: وجود بديل ( </a:t>
            </a:r>
            <a:r>
              <a:rPr lang="ar-SA" sz="2500" b="1" dirty="0" err="1" smtClean="0">
                <a:solidFill>
                  <a:srgbClr val="00B050"/>
                </a:solidFill>
              </a:rPr>
              <a:t>ج</a:t>
            </a:r>
            <a:r>
              <a:rPr lang="ar-SA" sz="2500" b="1" dirty="0" smtClean="0">
                <a:solidFill>
                  <a:srgbClr val="00B050"/>
                </a:solidFill>
              </a:rPr>
              <a:t> )  نفي وطويل مختلف عن البدائل الأخرى، أيضا غير واضح المطلوب في السؤال. </a:t>
            </a:r>
            <a:endParaRPr lang="ar-SA" sz="2500" b="1" dirty="0">
              <a:solidFill>
                <a:srgbClr val="00B050"/>
              </a:solidFill>
            </a:endParaRPr>
          </a:p>
        </p:txBody>
      </p:sp>
      <p:sp>
        <p:nvSpPr>
          <p:cNvPr id="7" name="مربع نص 6"/>
          <p:cNvSpPr txBox="1"/>
          <p:nvPr/>
        </p:nvSpPr>
        <p:spPr>
          <a:xfrm>
            <a:off x="1043608" y="3573016"/>
            <a:ext cx="7704856" cy="477054"/>
          </a:xfrm>
          <a:prstGeom prst="rect">
            <a:avLst/>
          </a:prstGeom>
          <a:noFill/>
        </p:spPr>
        <p:txBody>
          <a:bodyPr wrap="square" rtlCol="1">
            <a:spAutoFit/>
          </a:bodyPr>
          <a:lstStyle/>
          <a:p>
            <a:r>
              <a:rPr lang="ar-SA" sz="2500" b="1" dirty="0" smtClean="0">
                <a:solidFill>
                  <a:srgbClr val="00B050"/>
                </a:solidFill>
              </a:rPr>
              <a:t>خطأ: حددنا المطلوب وهو الإعراب + البدائل متجانسة ومتماثلة في الطول</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1825"/>
                                        </p:tgtEl>
                                        <p:attrNameLst>
                                          <p:attrName>style.visibility</p:attrName>
                                        </p:attrNameLst>
                                      </p:cBhvr>
                                      <p:to>
                                        <p:strVal val="visible"/>
                                      </p:to>
                                    </p:set>
                                    <p:animEffect transition="in" filter="strips(downLeft)">
                                      <p:cBhvr>
                                        <p:cTn id="7" dur="2000"/>
                                        <p:tgtEl>
                                          <p:spTgt spid="7182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1839"/>
                                        </p:tgtEl>
                                        <p:attrNameLst>
                                          <p:attrName>style.visibility</p:attrName>
                                        </p:attrNameLst>
                                      </p:cBhvr>
                                      <p:to>
                                        <p:strVal val="visible"/>
                                      </p:to>
                                    </p:set>
                                    <p:animEffect transition="in" filter="strips(downLeft)">
                                      <p:cBhvr>
                                        <p:cTn id="12" dur="2000"/>
                                        <p:tgtEl>
                                          <p:spTgt spid="71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3556"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7110" name="Group 6"/>
          <p:cNvGraphicFramePr>
            <a:graphicFrameLocks noGrp="1"/>
          </p:cNvGraphicFramePr>
          <p:nvPr/>
        </p:nvGraphicFramePr>
        <p:xfrm>
          <a:off x="1785918" y="1428736"/>
          <a:ext cx="6096000" cy="245935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إن  مصطلح الطعام ( ذي السعر الخالي ) يعني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أ ) الطعام الذي تقل فيه المواد الغذائية الأساسية وترتفع قيمته الحرارية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ب ) الطعام الذي ليس فيه مواد غذائية أساسية ولا قيمه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حرارية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ج ) الطعام الذي تتوافر فيه القيمة الغذائية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و</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قيمه الحرارية معاً.</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الطعام الذي تكون القيمة  الغذائية فيه عالية  والقيمة حرارية منخفضة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3570"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7124" name="Group 20"/>
          <p:cNvGraphicFramePr>
            <a:graphicFrameLocks noGrp="1"/>
          </p:cNvGraphicFramePr>
          <p:nvPr/>
        </p:nvGraphicFramePr>
        <p:xfrm>
          <a:off x="1619250" y="4494213"/>
          <a:ext cx="6408738" cy="172783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يطلق  مصطلح ( السعر الخالي ) على الأطعمة التي تكون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أ ) قيمتها الغذائية منخفضة  والحرارية عاليه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ب ) منخفضة في قيمتها الغذائية  وحرارية معاً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FF0000"/>
                          </a:solidFill>
                          <a:effectLst/>
                          <a:latin typeface="Times New Roman" pitchFamily="18" charset="0"/>
                          <a:cs typeface="Times New Roman" pitchFamily="18" charset="0"/>
                        </a:rPr>
                        <a:t>ج ) مرتفعة في قيمتها الغذائية  وحرارية معاً  .</a:t>
                      </a:r>
                      <a:endParaRPr kumimoji="0" lang="en-US" sz="1800" b="1"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د ) قيمتها الغذائية عاليه والحرارية منخفضة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428860" y="642918"/>
            <a:ext cx="4929222" cy="477054"/>
          </a:xfrm>
          <a:prstGeom prst="rect">
            <a:avLst/>
          </a:prstGeom>
          <a:noFill/>
        </p:spPr>
        <p:txBody>
          <a:bodyPr wrap="square" rtlCol="1">
            <a:spAutoFit/>
          </a:bodyPr>
          <a:lstStyle/>
          <a:p>
            <a:r>
              <a:rPr lang="ar-SA" sz="2500" b="1" dirty="0" smtClean="0">
                <a:solidFill>
                  <a:srgbClr val="00B050"/>
                </a:solidFill>
              </a:rPr>
              <a:t>خطأ: البدائل طويلة ومشتته .</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Effect transition="in" filter="strips(downLeft)">
                                      <p:cBhvr>
                                        <p:cTn id="7" dur="500"/>
                                        <p:tgtEl>
                                          <p:spTgt spid="471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7124"/>
                                        </p:tgtEl>
                                        <p:attrNameLst>
                                          <p:attrName>style.visibility</p:attrName>
                                        </p:attrNameLst>
                                      </p:cBhvr>
                                      <p:to>
                                        <p:strVal val="visible"/>
                                      </p:to>
                                    </p:set>
                                    <p:animEffect transition="in" filter="strips(downLeft)">
                                      <p:cBhvr>
                                        <p:cTn id="12" dur="500"/>
                                        <p:tgtEl>
                                          <p:spTgt spid="47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4580"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9158" name="Group 6"/>
          <p:cNvGraphicFramePr>
            <a:graphicFrameLocks noGrp="1"/>
          </p:cNvGraphicFramePr>
          <p:nvPr/>
        </p:nvGraphicFramePr>
        <p:xfrm>
          <a:off x="1692275" y="1525588"/>
          <a:ext cx="6335713" cy="1869440"/>
        </p:xfrm>
        <a:graphic>
          <a:graphicData uri="http://schemas.openxmlformats.org/drawingml/2006/table">
            <a:tbl>
              <a:tblPr rtl="1"/>
              <a:tblGrid>
                <a:gridCol w="3167063"/>
                <a:gridCol w="31686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هناك خلايا من نوع واحد ، تنتمي إلى فئة واحده وتؤدي وظيفة متخصصة ويطلق على هذه الفئة من خلايا ”النسيج“ ولدي كل منا أنواع مختلفة من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الانسجة</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في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اجسامنا</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أي مما يلي يمكن تصنيفه كنسيج طلائي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أ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الأوتار.</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ب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الزوائد</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الانفية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ج ) الاغشية المخاطية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الغضاريف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4594"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9172" name="Group 20"/>
          <p:cNvGraphicFramePr>
            <a:graphicFrameLocks noGrp="1"/>
          </p:cNvGraphicFramePr>
          <p:nvPr/>
        </p:nvGraphicFramePr>
        <p:xfrm>
          <a:off x="1619250" y="4652963"/>
          <a:ext cx="6408738" cy="131127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أي مما يلي يمكن تصنيفه كنسيج طلائي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أ ) الأوتار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ب ) الزوائد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الانفية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rPr>
                        <a:t>ج ) الاغشية المخاطية .</a:t>
                      </a:r>
                      <a:endParaRPr kumimoji="0" lang="en-US"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د ) الغضاريف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571736" y="571480"/>
            <a:ext cx="4929222" cy="461665"/>
          </a:xfrm>
          <a:prstGeom prst="rect">
            <a:avLst/>
          </a:prstGeom>
          <a:noFill/>
        </p:spPr>
        <p:txBody>
          <a:bodyPr wrap="square" rtlCol="1">
            <a:spAutoFit/>
          </a:bodyPr>
          <a:lstStyle/>
          <a:p>
            <a:r>
              <a:rPr lang="ar-SA" sz="2400" b="1" dirty="0" smtClean="0">
                <a:solidFill>
                  <a:srgbClr val="00B050"/>
                </a:solidFill>
              </a:rPr>
              <a:t>خطأ</a:t>
            </a:r>
            <a:r>
              <a:rPr lang="ar-SA" sz="2400" b="1" dirty="0" smtClean="0">
                <a:solidFill>
                  <a:srgbClr val="00B050"/>
                </a:solidFill>
              </a:rPr>
              <a:t>: الجذر </a:t>
            </a:r>
            <a:r>
              <a:rPr lang="ar-SA" sz="2400" b="1" dirty="0" smtClean="0">
                <a:solidFill>
                  <a:srgbClr val="00B050"/>
                </a:solidFill>
              </a:rPr>
              <a:t>طويل جداً ويمكننا اختصاره.</a:t>
            </a:r>
            <a:endParaRPr lang="ar-SA" sz="24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9158"/>
                                        </p:tgtEl>
                                        <p:attrNameLst>
                                          <p:attrName>style.visibility</p:attrName>
                                        </p:attrNameLst>
                                      </p:cBhvr>
                                      <p:to>
                                        <p:strVal val="visible"/>
                                      </p:to>
                                    </p:set>
                                    <p:animEffect transition="in" filter="strips(downLeft)">
                                      <p:cBhvr>
                                        <p:cTn id="7" dur="500"/>
                                        <p:tgtEl>
                                          <p:spTgt spid="4915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9172"/>
                                        </p:tgtEl>
                                        <p:attrNameLst>
                                          <p:attrName>style.visibility</p:attrName>
                                        </p:attrNameLst>
                                      </p:cBhvr>
                                      <p:to>
                                        <p:strVal val="visible"/>
                                      </p:to>
                                    </p:set>
                                    <p:animEffect transition="in" filter="strips(downLeft)">
                                      <p:cBhvr>
                                        <p:cTn id="12" dur="500"/>
                                        <p:tgtEl>
                                          <p:spTgt spid="49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6"/>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8886" name="Group 38"/>
          <p:cNvGraphicFramePr>
            <a:graphicFrameLocks noGrp="1"/>
          </p:cNvGraphicFramePr>
          <p:nvPr/>
        </p:nvGraphicFramePr>
        <p:xfrm>
          <a:off x="1692275" y="1844675"/>
          <a:ext cx="6335713" cy="1564640"/>
        </p:xfrm>
        <a:graphic>
          <a:graphicData uri="http://schemas.openxmlformats.org/drawingml/2006/table">
            <a:tbl>
              <a:tblPr rtl="1"/>
              <a:tblGrid>
                <a:gridCol w="3167063"/>
                <a:gridCol w="31686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يتميز الشعر – مما يتميز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به</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 في العصر الحديث بظهور مذاهب شعرية جديدة مستقاة من الآداب الغربية ومن أشهر شعرائها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أ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أحمد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شوقي.</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ب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كعب بن مالك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ج )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البحتري.</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امرؤ </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القيس.</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5617" name="Text Box 21"/>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8870" name="Group 22"/>
          <p:cNvGraphicFramePr>
            <a:graphicFrameLocks noGrp="1"/>
          </p:cNvGraphicFramePr>
          <p:nvPr/>
        </p:nvGraphicFramePr>
        <p:xfrm>
          <a:off x="1619250" y="4292600"/>
          <a:ext cx="6408738" cy="131127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من شعراء العصر الحديث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أ </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 أحمد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شوقي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ب ) كعب بن </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مالك.</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ج </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البحتري.</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د ) امرؤ </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القيس.</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 name="مربع نص 5"/>
          <p:cNvSpPr txBox="1"/>
          <p:nvPr/>
        </p:nvSpPr>
        <p:spPr>
          <a:xfrm>
            <a:off x="1259632" y="785794"/>
            <a:ext cx="7416824" cy="861774"/>
          </a:xfrm>
          <a:prstGeom prst="rect">
            <a:avLst/>
          </a:prstGeom>
          <a:noFill/>
        </p:spPr>
        <p:txBody>
          <a:bodyPr wrap="square" rtlCol="1">
            <a:spAutoFit/>
          </a:bodyPr>
          <a:lstStyle/>
          <a:p>
            <a:r>
              <a:rPr lang="ar-SA" sz="2500" b="1" dirty="0" smtClean="0">
                <a:solidFill>
                  <a:srgbClr val="00B050"/>
                </a:solidFill>
              </a:rPr>
              <a:t>خطأ: وجود جملة معترضة ( مما يتميز </a:t>
            </a:r>
            <a:r>
              <a:rPr lang="ar-SA" sz="2500" b="1" dirty="0" err="1" smtClean="0">
                <a:solidFill>
                  <a:srgbClr val="00B050"/>
                </a:solidFill>
              </a:rPr>
              <a:t>به</a:t>
            </a:r>
            <a:r>
              <a:rPr lang="ar-SA" sz="2500" b="1" dirty="0" smtClean="0">
                <a:solidFill>
                  <a:srgbClr val="00B050"/>
                </a:solidFill>
              </a:rPr>
              <a:t>) فهي تسبب التشتيت للطالبة بما هو مطلوب فتحذف لا داع لها. أيضا الجذر يمكن اختصاره.</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8886"/>
                                        </p:tgtEl>
                                        <p:attrNameLst>
                                          <p:attrName>style.visibility</p:attrName>
                                        </p:attrNameLst>
                                      </p:cBhvr>
                                      <p:to>
                                        <p:strVal val="visible"/>
                                      </p:to>
                                    </p:set>
                                    <p:animEffect transition="in" filter="strips(downLeft)">
                                      <p:cBhvr>
                                        <p:cTn id="7" dur="500"/>
                                        <p:tgtEl>
                                          <p:spTgt spid="7888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8870"/>
                                        </p:tgtEl>
                                        <p:attrNameLst>
                                          <p:attrName>style.visibility</p:attrName>
                                        </p:attrNameLst>
                                      </p:cBhvr>
                                      <p:to>
                                        <p:strVal val="visible"/>
                                      </p:to>
                                    </p:set>
                                    <p:animEffect transition="in" filter="strips(downLeft)">
                                      <p:cBhvr>
                                        <p:cTn id="12" dur="500"/>
                                        <p:tgtEl>
                                          <p:spTgt spid="78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6"/>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6628" name="Text Box 7"/>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9880" name="Group 8"/>
          <p:cNvGraphicFramePr>
            <a:graphicFrameLocks noGrp="1"/>
          </p:cNvGraphicFramePr>
          <p:nvPr/>
        </p:nvGraphicFramePr>
        <p:xfrm>
          <a:off x="1908175" y="1628775"/>
          <a:ext cx="6311900" cy="1311275"/>
        </p:xfrm>
        <a:graphic>
          <a:graphicData uri="http://schemas.openxmlformats.org/drawingml/2006/table">
            <a:tbl>
              <a:tblPr rtl="1"/>
              <a:tblGrid>
                <a:gridCol w="3155950"/>
                <a:gridCol w="31559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أي الحيوانات التالية لا يدخل في فئة </a:t>
                      </a:r>
                      <a:r>
                        <a:rPr kumimoji="0" lang="ar-SA" sz="1800" b="1" i="0" u="none" strike="noStrike" cap="none" normalizeH="0" baseline="0" dirty="0" err="1" smtClean="0">
                          <a:ln>
                            <a:noFill/>
                          </a:ln>
                          <a:solidFill>
                            <a:srgbClr val="FF3300"/>
                          </a:solidFill>
                          <a:effectLst/>
                          <a:latin typeface="Times New Roman" pitchFamily="18" charset="0"/>
                          <a:cs typeface="Times New Roman" pitchFamily="18" charset="0"/>
                        </a:rPr>
                        <a:t>الثديات:</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a:t>
                      </a:r>
                      <a:r>
                        <a:rPr kumimoji="0" lang="ar-SA" sz="1800" b="1" i="0" u="none" strike="noStrike" cap="none" normalizeH="0" baseline="0" dirty="0" err="1" smtClean="0">
                          <a:ln>
                            <a:noFill/>
                          </a:ln>
                          <a:solidFill>
                            <a:srgbClr val="003366"/>
                          </a:solidFill>
                          <a:effectLst/>
                          <a:latin typeface="Times New Roman" pitchFamily="18" charset="0"/>
                          <a:cs typeface="Times New Roman" pitchFamily="18" charset="0"/>
                        </a:rPr>
                        <a:t>الارنب</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الثعبان</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ج ) الأسد</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الزرافة</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6642" name="Text Box 21"/>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9894" name="Group 22"/>
          <p:cNvGraphicFramePr>
            <a:graphicFrameLocks noGrp="1"/>
          </p:cNvGraphicFramePr>
          <p:nvPr/>
        </p:nvGraphicFramePr>
        <p:xfrm>
          <a:off x="1908175" y="3500438"/>
          <a:ext cx="6408738" cy="1285885"/>
        </p:xfrm>
        <a:graphic>
          <a:graphicData uri="http://schemas.openxmlformats.org/drawingml/2006/table">
            <a:tbl>
              <a:tblPr rtl="1"/>
              <a:tblGrid>
                <a:gridCol w="3203575"/>
                <a:gridCol w="3205163"/>
              </a:tblGrid>
              <a:tr h="439007">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أي الحيوانات التالية يدخل ضمن فئة </a:t>
                      </a: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الزواحف:</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23439">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أ ) </a:t>
                      </a:r>
                      <a:r>
                        <a:rPr kumimoji="0" lang="ar-SA" sz="1800" b="1" i="0" u="none" strike="noStrike" cap="none" normalizeH="0" baseline="0" dirty="0" err="1" smtClean="0">
                          <a:ln>
                            <a:noFill/>
                          </a:ln>
                          <a:solidFill>
                            <a:srgbClr val="0070C0"/>
                          </a:solidFill>
                          <a:effectLst/>
                          <a:latin typeface="Times New Roman" pitchFamily="18" charset="0"/>
                          <a:cs typeface="Times New Roman" pitchFamily="18" charset="0"/>
                        </a:rPr>
                        <a:t>الارنب</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ب ) الثعبان</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23439">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ج ) الأسد</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د )  الزرافة</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428860" y="785794"/>
            <a:ext cx="4929222" cy="477054"/>
          </a:xfrm>
          <a:prstGeom prst="rect">
            <a:avLst/>
          </a:prstGeom>
          <a:noFill/>
        </p:spPr>
        <p:txBody>
          <a:bodyPr wrap="square" rtlCol="1">
            <a:spAutoFit/>
          </a:bodyPr>
          <a:lstStyle/>
          <a:p>
            <a:r>
              <a:rPr lang="ar-SA" sz="2500" b="1" dirty="0" smtClean="0">
                <a:solidFill>
                  <a:srgbClr val="00B050"/>
                </a:solidFill>
              </a:rPr>
              <a:t>خطأ: وجود نفي في الجذر.</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9880"/>
                                        </p:tgtEl>
                                        <p:attrNameLst>
                                          <p:attrName>style.visibility</p:attrName>
                                        </p:attrNameLst>
                                      </p:cBhvr>
                                      <p:to>
                                        <p:strVal val="visible"/>
                                      </p:to>
                                    </p:set>
                                    <p:animEffect transition="in" filter="strips(downLeft)">
                                      <p:cBhvr>
                                        <p:cTn id="7" dur="500"/>
                                        <p:tgtEl>
                                          <p:spTgt spid="7988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9894"/>
                                        </p:tgtEl>
                                        <p:attrNameLst>
                                          <p:attrName>style.visibility</p:attrName>
                                        </p:attrNameLst>
                                      </p:cBhvr>
                                      <p:to>
                                        <p:strVal val="visible"/>
                                      </p:to>
                                    </p:set>
                                    <p:animEffect transition="in" filter="strips(downLeft)">
                                      <p:cBhvr>
                                        <p:cTn id="12" dur="500"/>
                                        <p:tgtEl>
                                          <p:spTgt spid="79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7652"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5302" name="Group 6"/>
          <p:cNvGraphicFramePr>
            <a:graphicFrameLocks noGrp="1"/>
          </p:cNvGraphicFramePr>
          <p:nvPr/>
        </p:nvGraphicFramePr>
        <p:xfrm>
          <a:off x="1908175" y="1643052"/>
          <a:ext cx="6096000" cy="1641487"/>
        </p:xfrm>
        <a:graphic>
          <a:graphicData uri="http://schemas.openxmlformats.org/drawingml/2006/table">
            <a:tbl>
              <a:tblPr rtl="1"/>
              <a:tblGrid>
                <a:gridCol w="2424112"/>
                <a:gridCol w="3671888"/>
              </a:tblGrid>
              <a:tr h="560411">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”المنافق لم </a:t>
                      </a:r>
                      <a:r>
                        <a:rPr kumimoji="0" lang="ar-SA" sz="1800" b="1" i="0" u="sng" strike="noStrike" cap="none" normalizeH="0" baseline="0" dirty="0" smtClean="0">
                          <a:ln>
                            <a:noFill/>
                          </a:ln>
                          <a:solidFill>
                            <a:srgbClr val="FF3300"/>
                          </a:solidFill>
                          <a:effectLst/>
                          <a:latin typeface="Times New Roman" pitchFamily="18" charset="0"/>
                          <a:cs typeface="Times New Roman" pitchFamily="18" charset="0"/>
                        </a:rPr>
                        <a:t>يوف</a:t>
                      </a: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 بوعده ” ما تحته خط مجزوم وعلامة </a:t>
                      </a: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جزمه:</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540538">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حذف حرف العلة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الشدة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40538">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ج ) حرف </a:t>
                      </a: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محذوف.</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حرف </a:t>
                      </a: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الضاد.</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7666"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5316" name="Group 20"/>
          <p:cNvGraphicFramePr>
            <a:graphicFrameLocks noGrp="1"/>
          </p:cNvGraphicFramePr>
          <p:nvPr/>
        </p:nvGraphicFramePr>
        <p:xfrm>
          <a:off x="1690688" y="4278313"/>
          <a:ext cx="6264275" cy="1311275"/>
        </p:xfrm>
        <a:graphic>
          <a:graphicData uri="http://schemas.openxmlformats.org/drawingml/2006/table">
            <a:tbl>
              <a:tblPr rtl="1"/>
              <a:tblGrid>
                <a:gridCol w="3132138"/>
                <a:gridCol w="3132137"/>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a:t>
                      </a: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المنافق لم </a:t>
                      </a:r>
                      <a:r>
                        <a:rPr kumimoji="0" lang="ar-SA" sz="2000" b="1" i="0" u="sng" strike="noStrike" cap="none" normalizeH="0" baseline="0" dirty="0" smtClean="0">
                          <a:ln>
                            <a:noFill/>
                          </a:ln>
                          <a:solidFill>
                            <a:srgbClr val="FF0000"/>
                          </a:solidFill>
                          <a:effectLst/>
                          <a:latin typeface="Times New Roman" pitchFamily="18" charset="0"/>
                          <a:cs typeface="Times New Roman" pitchFamily="18" charset="0"/>
                        </a:rPr>
                        <a:t>يوف</a:t>
                      </a: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 بوعده </a:t>
                      </a: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 ما تحته خط مجزوم وعلامة </a:t>
                      </a: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جزمه:</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أ ) حذف حرف العلة.</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ب ) السكون.</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ج ) حذف النون .</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د )الكسرة.</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403648" y="548680"/>
            <a:ext cx="7056784" cy="861774"/>
          </a:xfrm>
          <a:prstGeom prst="rect">
            <a:avLst/>
          </a:prstGeom>
          <a:noFill/>
        </p:spPr>
        <p:txBody>
          <a:bodyPr wrap="square" rtlCol="1">
            <a:spAutoFit/>
          </a:bodyPr>
          <a:lstStyle/>
          <a:p>
            <a:r>
              <a:rPr lang="ar-SA" sz="2500" b="1" dirty="0" smtClean="0">
                <a:solidFill>
                  <a:srgbClr val="00B050"/>
                </a:solidFill>
              </a:rPr>
              <a:t>خطأ: وجود بديل شاذ وهو ( </a:t>
            </a:r>
            <a:r>
              <a:rPr lang="ar-SA" sz="2500" b="1" dirty="0" err="1" smtClean="0">
                <a:solidFill>
                  <a:srgbClr val="00B050"/>
                </a:solidFill>
              </a:rPr>
              <a:t>د</a:t>
            </a:r>
            <a:r>
              <a:rPr lang="ar-SA" sz="2500" b="1" dirty="0" smtClean="0">
                <a:solidFill>
                  <a:srgbClr val="00B050"/>
                </a:solidFill>
              </a:rPr>
              <a:t>) وبذلك الطالبة تستبعده فوراً</a:t>
            </a:r>
          </a:p>
          <a:p>
            <a:r>
              <a:rPr lang="ar-SA" sz="2500" b="1" dirty="0" smtClean="0">
                <a:solidFill>
                  <a:srgbClr val="00B050"/>
                </a:solidFill>
              </a:rPr>
              <a:t>والمطلوب وضع بدائل متجانسة. </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5302"/>
                                        </p:tgtEl>
                                        <p:attrNameLst>
                                          <p:attrName>style.visibility</p:attrName>
                                        </p:attrNameLst>
                                      </p:cBhvr>
                                      <p:to>
                                        <p:strVal val="visible"/>
                                      </p:to>
                                    </p:set>
                                    <p:animEffect transition="in" filter="strips(downLeft)">
                                      <p:cBhvr>
                                        <p:cTn id="7" dur="500"/>
                                        <p:tgtEl>
                                          <p:spTgt spid="5530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5316"/>
                                        </p:tgtEl>
                                        <p:attrNameLst>
                                          <p:attrName>style.visibility</p:attrName>
                                        </p:attrNameLst>
                                      </p:cBhvr>
                                      <p:to>
                                        <p:strVal val="visible"/>
                                      </p:to>
                                    </p:set>
                                    <p:animEffect transition="in" filter="strips(downLeft)">
                                      <p:cBhvr>
                                        <p:cTn id="12" dur="500"/>
                                        <p:tgtEl>
                                          <p:spTgt spid="55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87624" y="642918"/>
            <a:ext cx="7746064" cy="5954434"/>
          </a:xfrm>
        </p:spPr>
        <p:txBody>
          <a:bodyPr>
            <a:normAutofit/>
          </a:bodyPr>
          <a:lstStyle/>
          <a:p>
            <a:r>
              <a:rPr lang="ar-SA" sz="4000" b="1" dirty="0" smtClean="0">
                <a:solidFill>
                  <a:schemeClr val="accent1">
                    <a:lumMod val="75000"/>
                  </a:schemeClr>
                </a:solidFill>
              </a:rPr>
              <a:t>الاختبارات الشفهية:</a:t>
            </a:r>
          </a:p>
          <a:p>
            <a:pPr algn="just">
              <a:buNone/>
            </a:pPr>
            <a:r>
              <a:rPr lang="ar-SA" sz="2800" dirty="0" smtClean="0">
                <a:solidFill>
                  <a:srgbClr val="002060"/>
                </a:solidFill>
              </a:rPr>
              <a:t>   </a:t>
            </a:r>
            <a:r>
              <a:rPr lang="ar-SA" sz="2800" dirty="0" smtClean="0"/>
              <a:t>تعد </a:t>
            </a:r>
            <a:r>
              <a:rPr lang="ar-SA" sz="2800" dirty="0" smtClean="0"/>
              <a:t>هذه الاختبارات من أقدم أنواع الاختبارات التي استخدمت في </a:t>
            </a:r>
            <a:r>
              <a:rPr lang="ar-SA" sz="2800" dirty="0" smtClean="0"/>
              <a:t>تقييم </a:t>
            </a:r>
            <a:r>
              <a:rPr lang="ar-SA" sz="2800" dirty="0" smtClean="0"/>
              <a:t>وتقويم النواتج المعرفية، حيث يقوم المعلم بإلقاء بعض الأسئلة الشفهية على التلاميذ ويطلب منهم الإجابة عنها بصورة شفهية لمعرفة فهم الطالب للمقرر الدراسي ومدى قدرته على </a:t>
            </a:r>
            <a:r>
              <a:rPr lang="ar-SA" sz="2800" dirty="0" smtClean="0"/>
              <a:t>التعبير وهي </a:t>
            </a:r>
            <a:r>
              <a:rPr lang="ar-SA" sz="2800" dirty="0" smtClean="0"/>
              <a:t>ضرورية في بعض المواقف التعليمية مثل: القراءة </a:t>
            </a:r>
            <a:r>
              <a:rPr lang="ar-SA" sz="2800" dirty="0" err="1" smtClean="0"/>
              <a:t>الجهرية</a:t>
            </a:r>
            <a:r>
              <a:rPr lang="ar-SA" sz="2800" dirty="0" smtClean="0"/>
              <a:t> – الإلقاء – تلاوة القرآن الكريم، مناقشة البحوث والأنشطة مع الطالب.</a:t>
            </a:r>
          </a:p>
          <a:p>
            <a:pPr>
              <a:buNone/>
            </a:pPr>
            <a:endParaRPr lang="ar-SA" sz="4000" b="1" u="sng" dirty="0" smtClean="0">
              <a:solidFill>
                <a:srgbClr val="FF0000"/>
              </a:solidFill>
            </a:endParaRPr>
          </a:p>
          <a:p>
            <a:pPr>
              <a:buNone/>
            </a:pPr>
            <a:endParaRPr lang="ar-SA" sz="4000" b="1" u="sng" dirty="0" smtClean="0">
              <a:solidFill>
                <a:srgbClr val="FF0000"/>
              </a:solidFill>
            </a:endParaRPr>
          </a:p>
        </p:txBody>
      </p:sp>
      <p:pic>
        <p:nvPicPr>
          <p:cNvPr id="3" name="صورة 2" descr="المعرفة.png"/>
          <p:cNvPicPr>
            <a:picLocks noChangeAspect="1"/>
          </p:cNvPicPr>
          <p:nvPr/>
        </p:nvPicPr>
        <p:blipFill>
          <a:blip r:embed="rId2" cstate="print"/>
          <a:stretch>
            <a:fillRect/>
          </a:stretch>
        </p:blipFill>
        <p:spPr>
          <a:xfrm>
            <a:off x="1691680" y="4581128"/>
            <a:ext cx="2857520" cy="190369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9700" name="Text Box 5"/>
          <p:cNvSpPr txBox="1">
            <a:spLocks noChangeArrowheads="1"/>
          </p:cNvSpPr>
          <p:nvPr/>
        </p:nvSpPr>
        <p:spPr bwMode="auto">
          <a:xfrm>
            <a:off x="1928794" y="1071546"/>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9398" name="Group 6"/>
          <p:cNvGraphicFramePr>
            <a:graphicFrameLocks noGrp="1"/>
          </p:cNvGraphicFramePr>
          <p:nvPr/>
        </p:nvGraphicFramePr>
        <p:xfrm>
          <a:off x="1908175" y="2046288"/>
          <a:ext cx="6096000" cy="1311275"/>
        </p:xfrm>
        <a:graphic>
          <a:graphicData uri="http://schemas.openxmlformats.org/drawingml/2006/table">
            <a:tbl>
              <a:tblPr rtl="1"/>
              <a:tblGrid>
                <a:gridCol w="3216275"/>
                <a:gridCol w="2879725"/>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أي العوامل الآتية يؤخذ بعين الاعتبار في حساب متطلبات الطاقة الأساسية ؟</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أ ) العمر.</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الطول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ج ) الوزن .</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جميع ما ذكر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9714"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6" name="مربع نص 5"/>
          <p:cNvSpPr txBox="1"/>
          <p:nvPr/>
        </p:nvSpPr>
        <p:spPr>
          <a:xfrm>
            <a:off x="1835696" y="692696"/>
            <a:ext cx="6264696" cy="861774"/>
          </a:xfrm>
          <a:prstGeom prst="rect">
            <a:avLst/>
          </a:prstGeom>
          <a:noFill/>
        </p:spPr>
        <p:txBody>
          <a:bodyPr wrap="square" rtlCol="1">
            <a:spAutoFit/>
          </a:bodyPr>
          <a:lstStyle/>
          <a:p>
            <a:r>
              <a:rPr lang="ar-SA" sz="2500" b="1" dirty="0" smtClean="0">
                <a:solidFill>
                  <a:srgbClr val="00B050"/>
                </a:solidFill>
              </a:rPr>
              <a:t>خطأ: البديل (جميع </a:t>
            </a:r>
            <a:r>
              <a:rPr lang="ar-SA" sz="2500" b="1" dirty="0" err="1" smtClean="0">
                <a:solidFill>
                  <a:srgbClr val="00B050"/>
                </a:solidFill>
              </a:rPr>
              <a:t>ماذكر</a:t>
            </a:r>
            <a:r>
              <a:rPr lang="ar-SA" sz="2500" b="1" dirty="0" smtClean="0">
                <a:solidFill>
                  <a:srgbClr val="00B050"/>
                </a:solidFill>
              </a:rPr>
              <a:t>) .  إن لم يوجد بديل متجانس فيستحسن وضع </a:t>
            </a:r>
            <a:r>
              <a:rPr lang="ar-SA" sz="2500" b="1" dirty="0" err="1" smtClean="0">
                <a:solidFill>
                  <a:srgbClr val="00B050"/>
                </a:solidFill>
              </a:rPr>
              <a:t>العباره</a:t>
            </a:r>
            <a:r>
              <a:rPr lang="ar-SA" sz="2500" b="1" dirty="0" smtClean="0">
                <a:solidFill>
                  <a:srgbClr val="00B050"/>
                </a:solidFill>
              </a:rPr>
              <a:t> صح أو </a:t>
            </a:r>
            <a:r>
              <a:rPr lang="ar-SA" sz="2500" b="1" dirty="0" smtClean="0">
                <a:solidFill>
                  <a:srgbClr val="00B050"/>
                </a:solidFill>
              </a:rPr>
              <a:t>خطأ.</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9398"/>
                                        </p:tgtEl>
                                        <p:attrNameLst>
                                          <p:attrName>style.visibility</p:attrName>
                                        </p:attrNameLst>
                                      </p:cBhvr>
                                      <p:to>
                                        <p:strVal val="visible"/>
                                      </p:to>
                                    </p:set>
                                    <p:animEffect transition="in" filter="strips(downLeft)">
                                      <p:cBhvr>
                                        <p:cTn id="7" dur="500"/>
                                        <p:tgtEl>
                                          <p:spTgt spid="59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30724"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61446" name="Group 6"/>
          <p:cNvGraphicFramePr>
            <a:graphicFrameLocks noGrp="1"/>
          </p:cNvGraphicFramePr>
          <p:nvPr/>
        </p:nvGraphicFramePr>
        <p:xfrm>
          <a:off x="1908175" y="1973263"/>
          <a:ext cx="6096000" cy="1503680"/>
        </p:xfrm>
        <a:graphic>
          <a:graphicData uri="http://schemas.openxmlformats.org/drawingml/2006/table">
            <a:tbl>
              <a:tblPr rtl="1"/>
              <a:tblGrid>
                <a:gridCol w="3216275"/>
                <a:gridCol w="2879725"/>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في عام 1967م كان معدل الوفيات في جميع أنواع الحوادث في كل 100000من السكان في فئة العمر  15-24 هو  :</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59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59.1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ج ) 59.2   .</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59.3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30738"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61460" name="Group 20"/>
          <p:cNvGraphicFramePr>
            <a:graphicFrameLocks noGrp="1"/>
          </p:cNvGraphicFramePr>
          <p:nvPr/>
        </p:nvGraphicFramePr>
        <p:xfrm>
          <a:off x="1908175" y="4278313"/>
          <a:ext cx="6046788" cy="1311275"/>
        </p:xfrm>
        <a:graphic>
          <a:graphicData uri="http://schemas.openxmlformats.org/drawingml/2006/table">
            <a:tbl>
              <a:tblPr rtl="1"/>
              <a:tblGrid>
                <a:gridCol w="3022600"/>
                <a:gridCol w="3024188"/>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في عام 1967م كان السبب الرئيسي للوفيات في فئة العمر  15-24 هو  :</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أ ) الحوادث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ب ) السرطان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ج ) الامراض الصدرية .</a:t>
                      </a:r>
                      <a:endParaRPr kumimoji="0" lang="en-US" sz="1800" b="1"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د ) </a:t>
                      </a:r>
                      <a:r>
                        <a:rPr kumimoji="0" lang="ar-SA" sz="1800" b="1" i="0" u="none" strike="noStrike" cap="none" normalizeH="0" baseline="0" dirty="0" err="1" smtClean="0">
                          <a:ln>
                            <a:noFill/>
                          </a:ln>
                          <a:solidFill>
                            <a:schemeClr val="tx1">
                              <a:lumMod val="95000"/>
                              <a:lumOff val="5000"/>
                            </a:schemeClr>
                          </a:solidFill>
                          <a:effectLst/>
                          <a:latin typeface="Times New Roman" pitchFamily="18" charset="0"/>
                          <a:cs typeface="Times New Roman" pitchFamily="18" charset="0"/>
                        </a:rPr>
                        <a:t>امراض</a:t>
                      </a: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 القلب .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691680" y="764704"/>
            <a:ext cx="6768752" cy="861774"/>
          </a:xfrm>
          <a:prstGeom prst="rect">
            <a:avLst/>
          </a:prstGeom>
          <a:noFill/>
        </p:spPr>
        <p:txBody>
          <a:bodyPr wrap="square" rtlCol="1">
            <a:spAutoFit/>
          </a:bodyPr>
          <a:lstStyle/>
          <a:p>
            <a:r>
              <a:rPr lang="ar-SA" sz="2500" b="1" dirty="0" smtClean="0">
                <a:solidFill>
                  <a:srgbClr val="00B050"/>
                </a:solidFill>
              </a:rPr>
              <a:t>خطأ: المطلوب في السؤال هو معلومة غير مهمة ونجد الأهم منها معرفة سبب الوفاة وليس الإحصائية</a:t>
            </a:r>
            <a:endParaRPr lang="ar-SA" sz="25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1446"/>
                                        </p:tgtEl>
                                        <p:attrNameLst>
                                          <p:attrName>style.visibility</p:attrName>
                                        </p:attrNameLst>
                                      </p:cBhvr>
                                      <p:to>
                                        <p:strVal val="visible"/>
                                      </p:to>
                                    </p:set>
                                    <p:animEffect transition="in" filter="strips(downLeft)">
                                      <p:cBhvr>
                                        <p:cTn id="7" dur="500"/>
                                        <p:tgtEl>
                                          <p:spTgt spid="6144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1460"/>
                                        </p:tgtEl>
                                        <p:attrNameLst>
                                          <p:attrName>style.visibility</p:attrName>
                                        </p:attrNameLst>
                                      </p:cBhvr>
                                      <p:to>
                                        <p:strVal val="visible"/>
                                      </p:to>
                                    </p:set>
                                    <p:animEffect transition="in" filter="strips(downLeft)">
                                      <p:cBhvr>
                                        <p:cTn id="12" dur="500"/>
                                        <p:tgtEl>
                                          <p:spTgt spid="61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normAutofit/>
          </a:bodyPr>
          <a:lstStyle/>
          <a:p>
            <a:pPr algn="ctr"/>
            <a:r>
              <a:rPr lang="ar-SA" sz="3200" b="1" dirty="0" smtClean="0">
                <a:solidFill>
                  <a:schemeClr val="accent1">
                    <a:lumMod val="75000"/>
                  </a:schemeClr>
                </a:solidFill>
                <a:effectLst/>
              </a:rPr>
              <a:t>المطابقة (المزاوجة)</a:t>
            </a:r>
            <a:endParaRPr lang="ar-SA" sz="3200" b="1" dirty="0">
              <a:solidFill>
                <a:schemeClr val="accent1">
                  <a:lumMod val="75000"/>
                </a:schemeClr>
              </a:solidFill>
              <a:effectLst/>
            </a:endParaRPr>
          </a:p>
        </p:txBody>
      </p:sp>
      <p:sp>
        <p:nvSpPr>
          <p:cNvPr id="3" name="عنصر نائب للمحتوى 2"/>
          <p:cNvSpPr>
            <a:spLocks noGrp="1"/>
          </p:cNvSpPr>
          <p:nvPr>
            <p:ph idx="1"/>
          </p:nvPr>
        </p:nvSpPr>
        <p:spPr>
          <a:xfrm>
            <a:off x="1115616" y="1071546"/>
            <a:ext cx="7818072" cy="5429288"/>
          </a:xfrm>
        </p:spPr>
        <p:txBody>
          <a:bodyPr>
            <a:noAutofit/>
          </a:bodyPr>
          <a:lstStyle/>
          <a:p>
            <a:pPr algn="just">
              <a:buFont typeface="Wingdings" pitchFamily="2" charset="2"/>
              <a:buChar char="Ø"/>
            </a:pPr>
            <a:r>
              <a:rPr lang="ar-SA" sz="2800" dirty="0" smtClean="0">
                <a:latin typeface="Times New Roman" pitchFamily="18" charset="0"/>
                <a:cs typeface="Times New Roman" pitchFamily="18" charset="0"/>
              </a:rPr>
              <a:t>أسئلة تحتوي على قائمتين متقابلتين، والتي تتطلب أن يحدد الطالب العلاقة بين فقرات القائمتين، ويطابق بينهما بشكل صحيح.</a:t>
            </a:r>
          </a:p>
          <a:p>
            <a:pPr algn="just">
              <a:buFont typeface="Wingdings" pitchFamily="2" charset="2"/>
              <a:buChar char="Ø"/>
            </a:pPr>
            <a:r>
              <a:rPr lang="ar-SA" sz="2800" dirty="0" smtClean="0">
                <a:latin typeface="Times New Roman" pitchFamily="18" charset="0"/>
                <a:cs typeface="Times New Roman" pitchFamily="18" charset="0"/>
              </a:rPr>
              <a:t> تسمى القائمة الأولى ( المثيرات) وتسمى القائمة </a:t>
            </a:r>
            <a:r>
              <a:rPr lang="ar-SA" sz="2800" dirty="0" err="1" smtClean="0">
                <a:latin typeface="Times New Roman" pitchFamily="18" charset="0"/>
                <a:cs typeface="Times New Roman" pitchFamily="18" charset="0"/>
              </a:rPr>
              <a:t>الثانية </a:t>
            </a:r>
            <a:r>
              <a:rPr lang="ar-SA" sz="2800" dirty="0" smtClean="0">
                <a:latin typeface="Times New Roman" pitchFamily="18" charset="0"/>
                <a:cs typeface="Times New Roman" pitchFamily="18" charset="0"/>
              </a:rPr>
              <a:t>(الاجابات</a:t>
            </a:r>
            <a:r>
              <a:rPr lang="ar-SA" sz="2800" dirty="0" smtClean="0">
                <a:latin typeface="Times New Roman" pitchFamily="18" charset="0"/>
                <a:cs typeface="Times New Roman" pitchFamily="18" charset="0"/>
              </a:rPr>
              <a:t>) بحيث يكون لكل مثير في القائمة الأولى إجابة من بين الإجابات في القائمة الثانية.</a:t>
            </a:r>
          </a:p>
          <a:p>
            <a:pPr algn="just">
              <a:buFont typeface="Wingdings" pitchFamily="2" charset="2"/>
              <a:buChar char="Ø"/>
            </a:pPr>
            <a:r>
              <a:rPr lang="ar-SA" sz="2800" dirty="0" smtClean="0">
                <a:latin typeface="Times New Roman" pitchFamily="18" charset="0"/>
                <a:cs typeface="Times New Roman" pitchFamily="18" charset="0"/>
              </a:rPr>
              <a:t> من صورها الثانوية/ أن يرسم المعلم خريطة أو </a:t>
            </a:r>
            <a:r>
              <a:rPr lang="ar-SA" sz="2800" dirty="0" smtClean="0">
                <a:latin typeface="Times New Roman" pitchFamily="18" charset="0"/>
                <a:cs typeface="Times New Roman" pitchFamily="18" charset="0"/>
              </a:rPr>
              <a:t>نموذجا، </a:t>
            </a:r>
            <a:r>
              <a:rPr lang="ar-SA" sz="2800" dirty="0" smtClean="0">
                <a:latin typeface="Times New Roman" pitchFamily="18" charset="0"/>
                <a:cs typeface="Times New Roman" pitchFamily="18" charset="0"/>
              </a:rPr>
              <a:t>ويكتب اجابات وعلى الطالب تعيينها على الرسم.</a:t>
            </a:r>
          </a:p>
          <a:p>
            <a:pPr algn="just">
              <a:buFont typeface="Wingdings" pitchFamily="2" charset="2"/>
              <a:buChar char="Ø"/>
            </a:pPr>
            <a:r>
              <a:rPr lang="ar-SA" sz="2800" dirty="0" smtClean="0">
                <a:latin typeface="Times New Roman" pitchFamily="18" charset="0"/>
                <a:cs typeface="Times New Roman" pitchFamily="18" charset="0"/>
              </a:rPr>
              <a:t> فقرة المطابقة تعتبر مجموعة فرعية من الاختيار من متعدد مع اختلاف عدد البدائل لكل فقرة.</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214290"/>
            <a:ext cx="7818072" cy="6034110"/>
          </a:xfrm>
        </p:spPr>
        <p:txBody>
          <a:bodyPr>
            <a:normAutofit/>
          </a:bodyPr>
          <a:lstStyle/>
          <a:p>
            <a:pPr>
              <a:buFont typeface="Wingdings" pitchFamily="2" charset="2"/>
              <a:buChar char="ü"/>
            </a:pPr>
            <a:r>
              <a:rPr lang="ar-SA" b="1" dirty="0" smtClean="0">
                <a:solidFill>
                  <a:schemeClr val="accent1">
                    <a:lumMod val="75000"/>
                  </a:schemeClr>
                </a:solidFill>
              </a:rPr>
              <a:t>إيجابياتها:</a:t>
            </a:r>
          </a:p>
          <a:p>
            <a:pPr>
              <a:buFont typeface="Wingdings" pitchFamily="2" charset="2"/>
              <a:buChar char="ü"/>
            </a:pPr>
            <a:r>
              <a:rPr lang="ar-SA" dirty="0" smtClean="0"/>
              <a:t>  </a:t>
            </a:r>
            <a:r>
              <a:rPr lang="ar-SA" sz="2800" dirty="0" smtClean="0"/>
              <a:t>تساعد المعلم في تقييم كمية كبيرة من المعلومات في مساحة صغيرة من الورقة.</a:t>
            </a:r>
          </a:p>
          <a:p>
            <a:pPr>
              <a:buFont typeface="Wingdings" pitchFamily="2" charset="2"/>
              <a:buChar char="ü"/>
            </a:pPr>
            <a:r>
              <a:rPr lang="ar-SA" sz="2800" dirty="0" smtClean="0"/>
              <a:t> إذا تم تصميمها بمهارة فإن إمكانية التخمين قليلة.</a:t>
            </a:r>
          </a:p>
          <a:p>
            <a:pPr>
              <a:buFont typeface="Wingdings" pitchFamily="2" charset="2"/>
              <a:buChar char="ü"/>
            </a:pPr>
            <a:r>
              <a:rPr lang="ar-SA" sz="2800" dirty="0" smtClean="0"/>
              <a:t> تصحيحها موضوعي وسهل .</a:t>
            </a:r>
          </a:p>
          <a:p>
            <a:pPr>
              <a:buFont typeface="Wingdings" pitchFamily="2" charset="2"/>
              <a:buChar char="ü"/>
            </a:pPr>
            <a:r>
              <a:rPr lang="ar-SA" sz="2800" dirty="0" smtClean="0"/>
              <a:t> تكون لدى الطالب القدرة على الربط المنطقي الصحيح</a:t>
            </a:r>
            <a:r>
              <a:rPr lang="ar-SA" sz="2800" dirty="0" smtClean="0"/>
              <a:t>.</a:t>
            </a:r>
          </a:p>
          <a:p>
            <a:pPr>
              <a:buNone/>
            </a:pPr>
            <a:endParaRPr lang="ar-SA" sz="2800" dirty="0" smtClean="0"/>
          </a:p>
          <a:p>
            <a:pPr>
              <a:buFont typeface="Wingdings" pitchFamily="2" charset="2"/>
              <a:buChar char="ü"/>
            </a:pPr>
            <a:r>
              <a:rPr lang="ar-SA" b="1" dirty="0" smtClean="0">
                <a:solidFill>
                  <a:schemeClr val="accent1">
                    <a:lumMod val="75000"/>
                  </a:schemeClr>
                </a:solidFill>
              </a:rPr>
              <a:t>سلبياتها:</a:t>
            </a:r>
          </a:p>
          <a:p>
            <a:pPr>
              <a:buFont typeface="Wingdings" pitchFamily="2" charset="2"/>
              <a:buChar char="Ø"/>
            </a:pPr>
            <a:r>
              <a:rPr lang="ar-SA" sz="2800" dirty="0" smtClean="0"/>
              <a:t>لا تقيس مستويات التفكير العليا وإنما تركز على التذكر.</a:t>
            </a:r>
          </a:p>
          <a:p>
            <a:pPr>
              <a:buFont typeface="Wingdings" pitchFamily="2" charset="2"/>
              <a:buChar char="Ø"/>
            </a:pPr>
            <a:r>
              <a:rPr lang="ar-SA" sz="2800" dirty="0" smtClean="0"/>
              <a:t> يقتصر استخدامها على الفقرات المتجانسة التي يمكن أن تشترك في موضوع واحد مثل ( المعارك- مراحل </a:t>
            </a:r>
            <a:r>
              <a:rPr lang="ar-SA" sz="2800" dirty="0" smtClean="0"/>
              <a:t>نمو- أمراض-</a:t>
            </a:r>
            <a:r>
              <a:rPr lang="ar-SA" sz="2800" dirty="0" err="1" smtClean="0"/>
              <a:t>أدويه.).</a:t>
            </a:r>
            <a:endParaRPr lang="ar-SA" sz="2800" dirty="0" smtClean="0"/>
          </a:p>
          <a:p>
            <a:pPr>
              <a:buNone/>
            </a:pPr>
            <a:endParaRPr lang="ar-SA" b="1" dirty="0" smtClean="0">
              <a:solidFill>
                <a:srgbClr val="C00000"/>
              </a:solidFill>
            </a:endParaRPr>
          </a:p>
          <a:p>
            <a:pPr>
              <a:buNone/>
            </a:pP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chemeClr val="accent1">
                    <a:lumMod val="75000"/>
                  </a:schemeClr>
                </a:solidFill>
                <a:effectLst/>
              </a:rPr>
              <a:t>إرشادات لإعداد أسئلة المطابقة</a:t>
            </a:r>
            <a:endParaRPr lang="ar-SA" sz="3200" b="1" dirty="0">
              <a:solidFill>
                <a:schemeClr val="accent1">
                  <a:lumMod val="75000"/>
                </a:schemeClr>
              </a:solidFill>
              <a:effectLst/>
            </a:endParaRPr>
          </a:p>
        </p:txBody>
      </p:sp>
      <p:sp>
        <p:nvSpPr>
          <p:cNvPr id="3" name="عنصر نائب للمحتوى 2"/>
          <p:cNvSpPr>
            <a:spLocks noGrp="1"/>
          </p:cNvSpPr>
          <p:nvPr>
            <p:ph idx="1"/>
          </p:nvPr>
        </p:nvSpPr>
        <p:spPr>
          <a:xfrm>
            <a:off x="1115616" y="1196752"/>
            <a:ext cx="7818072" cy="5472608"/>
          </a:xfrm>
        </p:spPr>
        <p:txBody>
          <a:bodyPr>
            <a:normAutofit fontScale="70000" lnSpcReduction="20000"/>
          </a:bodyPr>
          <a:lstStyle/>
          <a:p>
            <a:pPr algn="just">
              <a:lnSpc>
                <a:spcPct val="120000"/>
              </a:lnSpc>
              <a:spcAft>
                <a:spcPts val="600"/>
              </a:spcAft>
              <a:buFont typeface="Wingdings" pitchFamily="2" charset="2"/>
              <a:buChar char="v"/>
            </a:pPr>
            <a:r>
              <a:rPr lang="en-US" dirty="0" smtClean="0"/>
              <a:t>  </a:t>
            </a:r>
            <a:r>
              <a:rPr lang="ar-SA" sz="3300" dirty="0" smtClean="0"/>
              <a:t>يجب أن تكون عناصر العمود الأول متجانسة.</a:t>
            </a:r>
          </a:p>
          <a:p>
            <a:pPr algn="just">
              <a:lnSpc>
                <a:spcPct val="120000"/>
              </a:lnSpc>
              <a:spcAft>
                <a:spcPts val="600"/>
              </a:spcAft>
              <a:buFont typeface="Wingdings" pitchFamily="2" charset="2"/>
              <a:buChar char="v"/>
            </a:pPr>
            <a:r>
              <a:rPr lang="ar-SA" sz="3300" dirty="0" smtClean="0"/>
              <a:t> يجب أن تكون العناصر قصيرة لكن ليس على حساب المعنى.</a:t>
            </a:r>
          </a:p>
          <a:p>
            <a:pPr algn="just">
              <a:lnSpc>
                <a:spcPct val="120000"/>
              </a:lnSpc>
              <a:spcAft>
                <a:spcPts val="600"/>
              </a:spcAft>
              <a:buFont typeface="Wingdings" pitchFamily="2" charset="2"/>
              <a:buChar char="v"/>
            </a:pPr>
            <a:r>
              <a:rPr lang="ar-SA" sz="3300" dirty="0" smtClean="0"/>
              <a:t> يفضل </a:t>
            </a:r>
            <a:r>
              <a:rPr lang="ar-SA" sz="3300" dirty="0" smtClean="0"/>
              <a:t>تغيير المعلم نوع السؤال من مطابقة إلى تكميل أو إجابة قصيرة إذا اضطر لوضع عبارات طويلة.</a:t>
            </a:r>
          </a:p>
          <a:p>
            <a:pPr algn="just">
              <a:lnSpc>
                <a:spcPct val="120000"/>
              </a:lnSpc>
              <a:spcAft>
                <a:spcPts val="600"/>
              </a:spcAft>
              <a:buFont typeface="Wingdings" pitchFamily="2" charset="2"/>
              <a:buChar char="v"/>
            </a:pPr>
            <a:r>
              <a:rPr lang="ar-SA" sz="3300" dirty="0" smtClean="0"/>
              <a:t>يجب أن يكون عدد عناصر الإجابات أكثر من عدد عناصر المثيرات.</a:t>
            </a:r>
          </a:p>
          <a:p>
            <a:pPr algn="just">
              <a:lnSpc>
                <a:spcPct val="120000"/>
              </a:lnSpc>
              <a:spcAft>
                <a:spcPts val="600"/>
              </a:spcAft>
              <a:buFont typeface="Wingdings" pitchFamily="2" charset="2"/>
              <a:buChar char="v"/>
            </a:pPr>
            <a:r>
              <a:rPr lang="ar-SA" sz="3300" dirty="0" smtClean="0"/>
              <a:t> عدم الإكثار من عدد العناصر في العمود الواحد، فالعدد المقترح الجيد تكون مثلا خمسة عناصر في المثيرات وعشرة عناصر في الإجابات.</a:t>
            </a:r>
          </a:p>
          <a:p>
            <a:pPr algn="just">
              <a:lnSpc>
                <a:spcPct val="120000"/>
              </a:lnSpc>
              <a:spcAft>
                <a:spcPts val="600"/>
              </a:spcAft>
              <a:buFont typeface="Wingdings" pitchFamily="2" charset="2"/>
              <a:buChar char="v"/>
            </a:pPr>
            <a:r>
              <a:rPr lang="ar-SA" sz="3300" dirty="0" smtClean="0"/>
              <a:t> يجب ترتيب العناصر </a:t>
            </a:r>
            <a:r>
              <a:rPr lang="ar-SA" sz="3300" dirty="0" smtClean="0"/>
              <a:t>ترتيباً عشوائياً </a:t>
            </a:r>
            <a:r>
              <a:rPr lang="ar-SA" sz="3300" dirty="0" smtClean="0"/>
              <a:t>في المقدمات, حتى لا يكون هناك تسلسل معين موحي بالإجابة .</a:t>
            </a:r>
          </a:p>
          <a:p>
            <a:pPr algn="just">
              <a:lnSpc>
                <a:spcPct val="120000"/>
              </a:lnSpc>
              <a:spcAft>
                <a:spcPts val="600"/>
              </a:spcAft>
              <a:buFont typeface="Wingdings" pitchFamily="2" charset="2"/>
              <a:buChar char="v"/>
            </a:pPr>
            <a:r>
              <a:rPr lang="ar-SA" sz="3300" dirty="0" smtClean="0"/>
              <a:t>أن ينتمي السؤال للمادة </a:t>
            </a:r>
            <a:r>
              <a:rPr lang="ar-SA" sz="3300" dirty="0" smtClean="0"/>
              <a:t>الدراسية.</a:t>
            </a:r>
            <a:endParaRPr lang="ar-SA" sz="3300" dirty="0" smtClean="0"/>
          </a:p>
          <a:p>
            <a:pPr algn="just">
              <a:lnSpc>
                <a:spcPct val="120000"/>
              </a:lnSpc>
              <a:spcAft>
                <a:spcPts val="600"/>
              </a:spcAft>
              <a:buFont typeface="Wingdings" pitchFamily="2" charset="2"/>
              <a:buChar char="v"/>
            </a:pPr>
            <a:r>
              <a:rPr lang="ar-SA" sz="3300" dirty="0" smtClean="0"/>
              <a:t>أن يكون جدول المطابقة في صفحة واحدة</a:t>
            </a:r>
            <a:r>
              <a:rPr lang="ar-SA" sz="3300" dirty="0" smtClean="0"/>
              <a:t>.</a:t>
            </a:r>
            <a:endParaRPr lang="ar-SA" sz="33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rPr>
              <a:t>الأسئلة </a:t>
            </a:r>
            <a:r>
              <a:rPr lang="ar-SA" b="1" dirty="0" err="1" smtClean="0">
                <a:solidFill>
                  <a:schemeClr val="accent1">
                    <a:lumMod val="75000"/>
                  </a:schemeClr>
                </a:solidFill>
              </a:rPr>
              <a:t>المقالية</a:t>
            </a:r>
            <a:r>
              <a:rPr lang="ar-SA" b="1" dirty="0" smtClean="0">
                <a:solidFill>
                  <a:srgbClr val="FF0000"/>
                </a:solidFill>
              </a:rPr>
              <a:t>: </a:t>
            </a:r>
            <a:r>
              <a:rPr lang="ar-SA" b="1" dirty="0" smtClean="0"/>
              <a:t>أسئلة </a:t>
            </a:r>
            <a:r>
              <a:rPr lang="ar-SA" b="1" dirty="0" smtClean="0"/>
              <a:t>التكميل</a:t>
            </a:r>
            <a:endParaRPr lang="ar-SA" b="1" dirty="0"/>
          </a:p>
        </p:txBody>
      </p:sp>
      <p:sp>
        <p:nvSpPr>
          <p:cNvPr id="3" name="عنصر نائب للمحتوى 2"/>
          <p:cNvSpPr>
            <a:spLocks noGrp="1"/>
          </p:cNvSpPr>
          <p:nvPr>
            <p:ph idx="1"/>
          </p:nvPr>
        </p:nvSpPr>
        <p:spPr>
          <a:xfrm>
            <a:off x="1115616" y="1447800"/>
            <a:ext cx="7818072" cy="4800600"/>
          </a:xfrm>
        </p:spPr>
        <p:txBody>
          <a:bodyPr>
            <a:noAutofit/>
          </a:bodyPr>
          <a:lstStyle/>
          <a:p>
            <a:pPr algn="just"/>
            <a:r>
              <a:rPr lang="ar-SA" sz="2800" dirty="0" smtClean="0"/>
              <a:t> نوع من الأسئلة ذات نهايات مفتوحة، وتعد من الاختبارات الفعالة في قياس تحصيل الطلبة، ويطلق عليها </a:t>
            </a:r>
            <a:r>
              <a:rPr lang="ar-SA" sz="2800" dirty="0" err="1" smtClean="0"/>
              <a:t>اختبارات </a:t>
            </a:r>
            <a:r>
              <a:rPr lang="ar-SA" sz="2800" dirty="0" smtClean="0"/>
              <a:t>(الاستدعاء </a:t>
            </a:r>
            <a:r>
              <a:rPr lang="ar-SA" sz="2800" dirty="0" smtClean="0"/>
              <a:t>أو التذكر).</a:t>
            </a:r>
          </a:p>
          <a:p>
            <a:pPr algn="just"/>
            <a:r>
              <a:rPr lang="ar-SA" sz="2800" dirty="0" smtClean="0"/>
              <a:t>تتعدد صورها فمنها:</a:t>
            </a:r>
          </a:p>
          <a:p>
            <a:pPr marL="571500" indent="-571500" algn="just">
              <a:buNone/>
            </a:pPr>
            <a:r>
              <a:rPr lang="ar-SA" sz="2800" dirty="0" smtClean="0"/>
              <a:t>أ- </a:t>
            </a:r>
            <a:r>
              <a:rPr lang="ar-SA" sz="2800" dirty="0" smtClean="0"/>
              <a:t>صور </a:t>
            </a:r>
            <a:r>
              <a:rPr lang="ar-SA" sz="2800" dirty="0" smtClean="0"/>
              <a:t>الإجابات القصيرة: سؤال يمكن الإجابة عليه بكلمة أو اكثر.</a:t>
            </a:r>
          </a:p>
          <a:p>
            <a:pPr marL="571500" indent="-571500" algn="just">
              <a:buNone/>
            </a:pPr>
            <a:r>
              <a:rPr lang="ar-SA" sz="2800" dirty="0" smtClean="0"/>
              <a:t>مثل/ من رواد النظرية المعرفية.................</a:t>
            </a:r>
          </a:p>
          <a:p>
            <a:pPr marL="571500" indent="-571500" algn="just">
              <a:buNone/>
            </a:pPr>
            <a:r>
              <a:rPr lang="ar-SA" sz="2800" dirty="0" smtClean="0"/>
              <a:t>ب- معرفة </a:t>
            </a:r>
            <a:r>
              <a:rPr lang="ar-SA" sz="2800" dirty="0" smtClean="0"/>
              <a:t>المصطلحات: </a:t>
            </a:r>
          </a:p>
          <a:p>
            <a:pPr marL="571500" indent="-571500" algn="just">
              <a:buNone/>
            </a:pPr>
            <a:r>
              <a:rPr lang="ar-SA" sz="2800" dirty="0" smtClean="0"/>
              <a:t>مثل/ نسمي </a:t>
            </a:r>
            <a:r>
              <a:rPr lang="ar-SA" sz="2800" dirty="0" smtClean="0"/>
              <a:t>العدد الذي لا يقبل القسمة على نفسه أو </a:t>
            </a:r>
            <a:r>
              <a:rPr lang="ar-SA" sz="2800" dirty="0" smtClean="0"/>
              <a:t>العدد </a:t>
            </a:r>
            <a:r>
              <a:rPr lang="ar-SA" sz="2800" dirty="0" err="1" smtClean="0"/>
              <a:t>1.............</a:t>
            </a:r>
            <a:endParaRPr lang="ar-SA"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أسئلة التكميل</a:t>
            </a:r>
            <a:endParaRPr lang="ar-SA" dirty="0"/>
          </a:p>
        </p:txBody>
      </p:sp>
      <p:sp>
        <p:nvSpPr>
          <p:cNvPr id="3" name="عنصر نائب للمحتوى 2"/>
          <p:cNvSpPr>
            <a:spLocks noGrp="1"/>
          </p:cNvSpPr>
          <p:nvPr>
            <p:ph idx="1"/>
          </p:nvPr>
        </p:nvSpPr>
        <p:spPr>
          <a:xfrm>
            <a:off x="1043608" y="1447800"/>
            <a:ext cx="7890080" cy="4800600"/>
          </a:xfrm>
        </p:spPr>
        <p:txBody>
          <a:bodyPr>
            <a:normAutofit fontScale="70000" lnSpcReduction="20000"/>
          </a:bodyPr>
          <a:lstStyle/>
          <a:p>
            <a:pPr>
              <a:buNone/>
            </a:pPr>
            <a:r>
              <a:rPr lang="ar-SA" dirty="0" smtClean="0"/>
              <a:t>ج- </a:t>
            </a:r>
            <a:r>
              <a:rPr lang="ar-SA" dirty="0" smtClean="0"/>
              <a:t>معرفة حوادث وتواريخ معينة.</a:t>
            </a:r>
          </a:p>
          <a:p>
            <a:pPr>
              <a:buNone/>
            </a:pPr>
            <a:r>
              <a:rPr lang="ar-SA" dirty="0" smtClean="0"/>
              <a:t>مثل/ استقلت الاردن </a:t>
            </a:r>
            <a:r>
              <a:rPr lang="ar-SA" dirty="0" err="1" smtClean="0"/>
              <a:t>عام</a:t>
            </a:r>
            <a:r>
              <a:rPr lang="ar-SA" dirty="0" err="1" smtClean="0"/>
              <a:t>.............</a:t>
            </a:r>
            <a:endParaRPr lang="ar-SA" dirty="0" smtClean="0"/>
          </a:p>
          <a:p>
            <a:pPr>
              <a:buNone/>
            </a:pPr>
            <a:r>
              <a:rPr lang="ar-SA" dirty="0" smtClean="0"/>
              <a:t>د- معرفة </a:t>
            </a:r>
            <a:r>
              <a:rPr lang="ar-SA" dirty="0" smtClean="0"/>
              <a:t>القوانين.</a:t>
            </a:r>
          </a:p>
          <a:p>
            <a:pPr>
              <a:buNone/>
            </a:pPr>
            <a:r>
              <a:rPr lang="ar-SA" dirty="0" smtClean="0"/>
              <a:t>مثل/ حجم الكرة </a:t>
            </a:r>
            <a:r>
              <a:rPr lang="ar-SA" dirty="0" err="1" smtClean="0"/>
              <a:t>هو </a:t>
            </a:r>
            <a:r>
              <a:rPr lang="ar-SA" dirty="0" err="1" smtClean="0"/>
              <a:t>.................</a:t>
            </a:r>
            <a:endParaRPr lang="ar-SA" dirty="0" smtClean="0"/>
          </a:p>
          <a:p>
            <a:pPr>
              <a:buNone/>
            </a:pPr>
            <a:r>
              <a:rPr lang="ar-SA" dirty="0" smtClean="0"/>
              <a:t>هـ التفسير</a:t>
            </a:r>
            <a:r>
              <a:rPr lang="ar-SA" dirty="0" smtClean="0"/>
              <a:t>.</a:t>
            </a:r>
          </a:p>
          <a:p>
            <a:pPr>
              <a:buNone/>
            </a:pPr>
            <a:r>
              <a:rPr lang="ar-SA" dirty="0" smtClean="0"/>
              <a:t>مثل/ اذا كانت الساعة السابعة مساءا في مدينة لندن، ستكون الساعة </a:t>
            </a:r>
            <a:r>
              <a:rPr lang="ar-SA" dirty="0" smtClean="0"/>
              <a:t>في </a:t>
            </a:r>
            <a:r>
              <a:rPr lang="ar-SA" dirty="0" err="1" smtClean="0"/>
              <a:t>الرياض........</a:t>
            </a:r>
            <a:endParaRPr lang="ar-SA" dirty="0" smtClean="0"/>
          </a:p>
          <a:p>
            <a:pPr>
              <a:buNone/>
            </a:pPr>
            <a:r>
              <a:rPr lang="ar-SA" dirty="0" smtClean="0"/>
              <a:t>و- </a:t>
            </a:r>
            <a:r>
              <a:rPr lang="ar-SA" dirty="0" smtClean="0"/>
              <a:t>معرفة الطريقة.</a:t>
            </a:r>
          </a:p>
          <a:p>
            <a:pPr>
              <a:buNone/>
            </a:pPr>
            <a:r>
              <a:rPr lang="ar-SA" dirty="0" smtClean="0"/>
              <a:t>مثل/ لقياس درجة الحرارة نستخدم............</a:t>
            </a:r>
          </a:p>
          <a:p>
            <a:pPr>
              <a:buNone/>
            </a:pPr>
            <a:r>
              <a:rPr lang="ar-SA" dirty="0" smtClean="0"/>
              <a:t>ح- </a:t>
            </a:r>
            <a:r>
              <a:rPr lang="ar-SA" dirty="0" smtClean="0"/>
              <a:t>معرفة السبب.</a:t>
            </a:r>
          </a:p>
          <a:p>
            <a:pPr>
              <a:buNone/>
            </a:pPr>
            <a:r>
              <a:rPr lang="ar-SA" dirty="0" smtClean="0"/>
              <a:t>مثل/ يقل وزن </a:t>
            </a:r>
            <a:r>
              <a:rPr lang="ar-SA" dirty="0" err="1" smtClean="0"/>
              <a:t>الانسان</a:t>
            </a:r>
            <a:r>
              <a:rPr lang="ar-SA" dirty="0" smtClean="0"/>
              <a:t> على سطح القمر بسبب..................</a:t>
            </a:r>
          </a:p>
          <a:p>
            <a:pPr>
              <a:buNone/>
            </a:pPr>
            <a:r>
              <a:rPr lang="ar-SA" dirty="0" smtClean="0"/>
              <a:t>ز-</a:t>
            </a:r>
            <a:r>
              <a:rPr lang="ar-SA" dirty="0" smtClean="0"/>
              <a:t> </a:t>
            </a:r>
            <a:r>
              <a:rPr lang="ar-SA" dirty="0" smtClean="0"/>
              <a:t>معرفة </a:t>
            </a:r>
            <a:r>
              <a:rPr lang="ar-SA" dirty="0" smtClean="0"/>
              <a:t>النتيجة.</a:t>
            </a:r>
          </a:p>
          <a:p>
            <a:pPr>
              <a:buNone/>
            </a:pPr>
            <a:r>
              <a:rPr lang="ar-SA" dirty="0" smtClean="0"/>
              <a:t>مثل/ الجذر </a:t>
            </a:r>
            <a:r>
              <a:rPr lang="ar-SA" dirty="0" err="1" smtClean="0"/>
              <a:t>التربيعي</a:t>
            </a:r>
            <a:r>
              <a:rPr lang="ar-SA" dirty="0" smtClean="0"/>
              <a:t> للعدد 169 هو ......................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Wingdings" pitchFamily="2" charset="2"/>
              <a:buChar char="ü"/>
            </a:pPr>
            <a:r>
              <a:rPr lang="ar-SA" dirty="0" smtClean="0">
                <a:solidFill>
                  <a:schemeClr val="accent1">
                    <a:lumMod val="75000"/>
                  </a:schemeClr>
                </a:solidFill>
              </a:rPr>
              <a:t>ايجابياتها:</a:t>
            </a:r>
          </a:p>
          <a:p>
            <a:pPr>
              <a:buFont typeface="Wingdings" pitchFamily="2" charset="2"/>
              <a:buChar char="ü"/>
            </a:pPr>
            <a:r>
              <a:rPr lang="ar-SA" dirty="0" smtClean="0"/>
              <a:t> شاملة تغطي جزء كبير من المقرر.</a:t>
            </a:r>
          </a:p>
          <a:p>
            <a:pPr>
              <a:buFont typeface="Wingdings" pitchFamily="2" charset="2"/>
              <a:buChar char="ü"/>
            </a:pPr>
            <a:r>
              <a:rPr lang="ar-SA" dirty="0" smtClean="0"/>
              <a:t> سهولة إعدادها وتصحيحها.</a:t>
            </a:r>
          </a:p>
          <a:p>
            <a:pPr>
              <a:buNone/>
            </a:pPr>
            <a:r>
              <a:rPr lang="ar-SA" dirty="0" smtClean="0">
                <a:solidFill>
                  <a:schemeClr val="accent1">
                    <a:lumMod val="75000"/>
                  </a:schemeClr>
                </a:solidFill>
              </a:rPr>
              <a:t>سلبياتها:</a:t>
            </a:r>
          </a:p>
          <a:p>
            <a:pPr>
              <a:buFont typeface="Wingdings" pitchFamily="2" charset="2"/>
              <a:buChar char="ü"/>
            </a:pPr>
            <a:r>
              <a:rPr lang="ar-SA" dirty="0" smtClean="0"/>
              <a:t>تسمح بدرجة من الذاتية في التصحيح.</a:t>
            </a:r>
          </a:p>
          <a:p>
            <a:pPr>
              <a:buFont typeface="Wingdings" pitchFamily="2" charset="2"/>
              <a:buChar char="ü"/>
            </a:pPr>
            <a:r>
              <a:rPr lang="ar-SA" dirty="0" smtClean="0"/>
              <a:t>قد يكون فيها صعوبة </a:t>
            </a:r>
            <a:r>
              <a:rPr lang="ar-SA" dirty="0" smtClean="0"/>
              <a:t>تصحيح.</a:t>
            </a:r>
            <a:endParaRPr lang="ar-SA" dirty="0" smtClean="0"/>
          </a:p>
          <a:p>
            <a:pPr>
              <a:buFont typeface="Wingdings" pitchFamily="2" charset="2"/>
              <a:buChar char="ü"/>
            </a:pPr>
            <a:r>
              <a:rPr lang="ar-SA" dirty="0" smtClean="0"/>
              <a:t>تركيزها على الحفظ والتذكر.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effectLst/>
              </a:rPr>
              <a:t>ارشادات لكتابة فقرات التكميل</a:t>
            </a:r>
            <a:endParaRPr lang="ar-SA" b="1" dirty="0">
              <a:solidFill>
                <a:schemeClr val="accent1">
                  <a:lumMod val="75000"/>
                </a:schemeClr>
              </a:solidFill>
              <a:effectLst/>
            </a:endParaRPr>
          </a:p>
        </p:txBody>
      </p:sp>
      <p:sp>
        <p:nvSpPr>
          <p:cNvPr id="3" name="عنصر نائب للمحتوى 2"/>
          <p:cNvSpPr>
            <a:spLocks noGrp="1"/>
          </p:cNvSpPr>
          <p:nvPr>
            <p:ph idx="1"/>
          </p:nvPr>
        </p:nvSpPr>
        <p:spPr>
          <a:xfrm>
            <a:off x="1115616" y="1447800"/>
            <a:ext cx="7818072" cy="4800600"/>
          </a:xfrm>
        </p:spPr>
        <p:txBody>
          <a:bodyPr>
            <a:normAutofit/>
          </a:bodyPr>
          <a:lstStyle/>
          <a:p>
            <a:pPr algn="just"/>
            <a:r>
              <a:rPr lang="ar-SA" sz="3000" dirty="0" smtClean="0"/>
              <a:t> أن تكون العبارة مختصرة وواضحة اللغة والمعنى لكي يفهم الطالب المطلوب مباشرة.</a:t>
            </a:r>
          </a:p>
          <a:p>
            <a:pPr algn="just"/>
            <a:r>
              <a:rPr lang="ar-SA" sz="3000" dirty="0" smtClean="0"/>
              <a:t>التركيز على وضع فراغ يحوي معلومة مهمة والابتعاد عن الفراغات التي إجاباتها حروف جر أو علة أو أدوات </a:t>
            </a:r>
            <a:r>
              <a:rPr lang="ar-SA" sz="3000" dirty="0" smtClean="0"/>
              <a:t>شرط.</a:t>
            </a:r>
            <a:endParaRPr lang="ar-SA" sz="3000" dirty="0" smtClean="0"/>
          </a:p>
          <a:p>
            <a:pPr algn="just"/>
            <a:r>
              <a:rPr lang="ar-SA" sz="3000" dirty="0" smtClean="0"/>
              <a:t>ينصح بوضع أكثر من فراغ في الفقرة الواحدة.</a:t>
            </a:r>
          </a:p>
          <a:p>
            <a:pPr algn="just"/>
            <a:r>
              <a:rPr lang="ar-SA" sz="3000" dirty="0" smtClean="0"/>
              <a:t>يجب أن تكون الفراغات متساوية الطول في جميع الفقرات.</a:t>
            </a:r>
          </a:p>
          <a:p>
            <a:pPr algn="just"/>
            <a:r>
              <a:rPr lang="ar-SA" sz="3000" dirty="0" smtClean="0"/>
              <a:t>إذا كان الفراغ يتكون من عدد ووحدة فيتطلب كتابة احدهما..</a:t>
            </a:r>
          </a:p>
          <a:p>
            <a:pPr algn="just"/>
            <a:r>
              <a:rPr lang="ar-SA" sz="3000" dirty="0" smtClean="0"/>
              <a:t>مثاله/ طول ضلع المستطيل ...............سم</a:t>
            </a:r>
          </a:p>
          <a:p>
            <a:pPr algn="just">
              <a:buNone/>
            </a:pP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effectLst/>
              </a:rPr>
              <a:t>الأسئلة المقالية</a:t>
            </a:r>
            <a:endParaRPr lang="ar-SA" b="1" dirty="0">
              <a:solidFill>
                <a:schemeClr val="accent1">
                  <a:lumMod val="75000"/>
                </a:schemeClr>
              </a:solidFill>
              <a:effectLst/>
            </a:endParaRPr>
          </a:p>
        </p:txBody>
      </p:sp>
      <p:sp>
        <p:nvSpPr>
          <p:cNvPr id="3" name="عنصر نائب للمحتوى 2"/>
          <p:cNvSpPr>
            <a:spLocks noGrp="1"/>
          </p:cNvSpPr>
          <p:nvPr>
            <p:ph idx="1"/>
          </p:nvPr>
        </p:nvSpPr>
        <p:spPr>
          <a:xfrm>
            <a:off x="1187624" y="1447800"/>
            <a:ext cx="7746064" cy="4800600"/>
          </a:xfrm>
        </p:spPr>
        <p:txBody>
          <a:bodyPr>
            <a:normAutofit lnSpcReduction="10000"/>
          </a:bodyPr>
          <a:lstStyle/>
          <a:p>
            <a:pPr algn="just"/>
            <a:r>
              <a:rPr lang="ar-SA" sz="2400" dirty="0" smtClean="0"/>
              <a:t>على الرغم من أنه يمكن قياس جميع مخرجات التعليم والتعلم المعرفية من تذكر للمعلومات وتطبيق وتحليل للبيانات وتركيبها وتقويمها فإنه لا يجب استخدام هذا النوع من الاختبارات في قياس مستوى التذكر فقط بل قياس مستوى الطالب في القدرة على التعبير والتنظيم والربط والابتكار.</a:t>
            </a:r>
          </a:p>
          <a:p>
            <a:pPr algn="just"/>
            <a:r>
              <a:rPr lang="ar-SA" sz="2400" u="sng" dirty="0" smtClean="0">
                <a:solidFill>
                  <a:schemeClr val="accent1">
                    <a:lumMod val="75000"/>
                  </a:schemeClr>
                </a:solidFill>
              </a:rPr>
              <a:t>أهدافها:</a:t>
            </a:r>
          </a:p>
          <a:p>
            <a:pPr algn="just"/>
            <a:r>
              <a:rPr lang="ar-SA" sz="2400" dirty="0" smtClean="0"/>
              <a:t>القدرة على التعبير الكتابي  والتعبير عن الأفكار.</a:t>
            </a:r>
          </a:p>
          <a:p>
            <a:pPr algn="just"/>
            <a:r>
              <a:rPr lang="ar-SA" sz="2400" dirty="0" smtClean="0"/>
              <a:t> القدرة على انتقاء المعلومات وتنظيمها والربط بينها ويعيد تأليفها وتركيبها بطريقته الخاصة.</a:t>
            </a:r>
          </a:p>
          <a:p>
            <a:pPr algn="just"/>
            <a:r>
              <a:rPr lang="ar-SA" sz="2400" dirty="0" smtClean="0"/>
              <a:t>القدرة على التفكير الناقد .</a:t>
            </a:r>
          </a:p>
          <a:p>
            <a:pPr algn="just">
              <a:buNone/>
            </a:pPr>
            <a:endParaRPr lang="ar-SA" sz="2400" dirty="0" smtClean="0"/>
          </a:p>
          <a:p>
            <a:pPr algn="just">
              <a:buNone/>
            </a:pPr>
            <a:r>
              <a:rPr lang="ar-SA" sz="2400" dirty="0" smtClean="0"/>
              <a:t>وحتى تكون الأسئلة المقالية صادقة في قياس تلك الأهداف يجب أن تتعلق بمشكلات ومواقف جديدة تتيح للمتعلم أن يبتكر ويبدع في تنظيم أفكاره .</a:t>
            </a:r>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87624" y="1500174"/>
            <a:ext cx="7704856" cy="4893647"/>
          </a:xfrm>
          <a:prstGeom prst="rect">
            <a:avLst/>
          </a:prstGeom>
          <a:noFill/>
        </p:spPr>
        <p:txBody>
          <a:bodyPr wrap="square" rtlCol="1">
            <a:spAutoFit/>
          </a:bodyPr>
          <a:lstStyle/>
          <a:p>
            <a:pPr algn="just">
              <a:buFont typeface="Arial" pitchFamily="34" charset="0"/>
              <a:buChar char="•"/>
            </a:pPr>
            <a:r>
              <a:rPr lang="ar-SA" sz="2400" dirty="0" smtClean="0">
                <a:solidFill>
                  <a:srgbClr val="002060"/>
                </a:solidFill>
              </a:rPr>
              <a:t> اعتماد </a:t>
            </a:r>
            <a:r>
              <a:rPr lang="ar-SA" sz="2400" dirty="0" smtClean="0">
                <a:solidFill>
                  <a:srgbClr val="002060"/>
                </a:solidFill>
              </a:rPr>
              <a:t>المعلم على الأسئلة الشفهية أثناء شرحه للدرس يجعل التلميذ على اتصال مستمر بما يشرحه المعلم ويظل الطالب في يقظة ومتابعة</a:t>
            </a:r>
            <a:r>
              <a:rPr lang="ar-SA" sz="2400" dirty="0" smtClean="0">
                <a:solidFill>
                  <a:srgbClr val="002060"/>
                </a:solidFill>
              </a:rPr>
              <a:t>.</a:t>
            </a:r>
          </a:p>
          <a:p>
            <a:pPr algn="just">
              <a:buFont typeface="Arial" pitchFamily="34" charset="0"/>
              <a:buChar char="•"/>
            </a:pPr>
            <a:endParaRPr lang="ar-SA" sz="2400" dirty="0" smtClean="0">
              <a:solidFill>
                <a:srgbClr val="002060"/>
              </a:solidFill>
            </a:endParaRPr>
          </a:p>
          <a:p>
            <a:pPr algn="just">
              <a:buFont typeface="Arial" pitchFamily="34" charset="0"/>
              <a:buChar char="•"/>
            </a:pPr>
            <a:r>
              <a:rPr lang="ar-SA" sz="2400" dirty="0" smtClean="0">
                <a:solidFill>
                  <a:srgbClr val="002060"/>
                </a:solidFill>
              </a:rPr>
              <a:t> </a:t>
            </a:r>
            <a:r>
              <a:rPr lang="ar-SA" sz="2400" dirty="0" smtClean="0">
                <a:solidFill>
                  <a:srgbClr val="002060"/>
                </a:solidFill>
              </a:rPr>
              <a:t>تساعد في إصدار الحكم على قدرة الطالب على المناقشة والحوار وسرعة التفكير والفهم وربط المعلومات واستخلاص النتائج منها</a:t>
            </a:r>
            <a:r>
              <a:rPr lang="ar-SA" sz="2400" dirty="0" smtClean="0">
                <a:solidFill>
                  <a:srgbClr val="002060"/>
                </a:solidFill>
              </a:rPr>
              <a:t>.</a:t>
            </a:r>
          </a:p>
          <a:p>
            <a:pPr algn="just">
              <a:buFont typeface="Arial" pitchFamily="34" charset="0"/>
              <a:buChar char="•"/>
            </a:pPr>
            <a:endParaRPr lang="ar-SA" sz="2400" dirty="0" smtClean="0">
              <a:solidFill>
                <a:srgbClr val="002060"/>
              </a:solidFill>
            </a:endParaRPr>
          </a:p>
          <a:p>
            <a:pPr algn="just">
              <a:buFont typeface="Arial" pitchFamily="34" charset="0"/>
              <a:buChar char="•"/>
            </a:pPr>
            <a:r>
              <a:rPr lang="ar-SA" sz="2400" dirty="0" smtClean="0">
                <a:solidFill>
                  <a:srgbClr val="002060"/>
                </a:solidFill>
              </a:rPr>
              <a:t> تستخدم </a:t>
            </a:r>
            <a:r>
              <a:rPr lang="ar-SA" sz="2400" dirty="0" smtClean="0">
                <a:solidFill>
                  <a:srgbClr val="002060"/>
                </a:solidFill>
              </a:rPr>
              <a:t>في تقويم الأطفال وخاصة الصفوف الأولية وما </a:t>
            </a:r>
            <a:r>
              <a:rPr lang="ar-SA" sz="2400" dirty="0" smtClean="0">
                <a:solidFill>
                  <a:srgbClr val="002060"/>
                </a:solidFill>
              </a:rPr>
              <a:t>قبلها.</a:t>
            </a:r>
            <a:endParaRPr lang="ar-SA" sz="2400" dirty="0" smtClean="0">
              <a:solidFill>
                <a:srgbClr val="002060"/>
              </a:solidFill>
            </a:endParaRPr>
          </a:p>
          <a:p>
            <a:pPr algn="just">
              <a:buFont typeface="Arial" pitchFamily="34" charset="0"/>
              <a:buChar char="•"/>
            </a:pPr>
            <a:r>
              <a:rPr lang="ar-SA" sz="2400" dirty="0" smtClean="0">
                <a:solidFill>
                  <a:srgbClr val="002060"/>
                </a:solidFill>
              </a:rPr>
              <a:t> تجعل </a:t>
            </a:r>
            <a:r>
              <a:rPr lang="ar-SA" sz="2400" dirty="0" smtClean="0">
                <a:solidFill>
                  <a:srgbClr val="002060"/>
                </a:solidFill>
              </a:rPr>
              <a:t>التقويم عملية مستمرة</a:t>
            </a:r>
            <a:r>
              <a:rPr lang="ar-SA" sz="2400" dirty="0" smtClean="0">
                <a:solidFill>
                  <a:srgbClr val="002060"/>
                </a:solidFill>
              </a:rPr>
              <a:t>.</a:t>
            </a:r>
          </a:p>
          <a:p>
            <a:pPr algn="just">
              <a:buFont typeface="Arial" pitchFamily="34" charset="0"/>
              <a:buChar char="•"/>
            </a:pPr>
            <a:endParaRPr lang="ar-SA" sz="2400" dirty="0" smtClean="0">
              <a:solidFill>
                <a:srgbClr val="002060"/>
              </a:solidFill>
            </a:endParaRPr>
          </a:p>
          <a:p>
            <a:pPr algn="just">
              <a:buFont typeface="Arial" pitchFamily="34" charset="0"/>
              <a:buChar char="•"/>
            </a:pPr>
            <a:r>
              <a:rPr lang="ar-SA" sz="2400" dirty="0" smtClean="0">
                <a:solidFill>
                  <a:srgbClr val="002060"/>
                </a:solidFill>
              </a:rPr>
              <a:t> تساعد </a:t>
            </a:r>
            <a:r>
              <a:rPr lang="ar-SA" sz="2400" dirty="0" smtClean="0">
                <a:solidFill>
                  <a:srgbClr val="002060"/>
                </a:solidFill>
              </a:rPr>
              <a:t>على تشخيص بعض صعوبات التعلم مثل: صعوبة القراءة أو عسر القراءة</a:t>
            </a:r>
            <a:r>
              <a:rPr lang="ar-SA" sz="2400" dirty="0" smtClean="0">
                <a:solidFill>
                  <a:srgbClr val="002060"/>
                </a:solidFill>
              </a:rPr>
              <a:t>.</a:t>
            </a:r>
          </a:p>
          <a:p>
            <a:pPr algn="just">
              <a:buFont typeface="Arial" pitchFamily="34" charset="0"/>
              <a:buChar char="•"/>
            </a:pPr>
            <a:endParaRPr lang="ar-SA" sz="2400" dirty="0" smtClean="0">
              <a:solidFill>
                <a:srgbClr val="002060"/>
              </a:solidFill>
            </a:endParaRPr>
          </a:p>
          <a:p>
            <a:pPr algn="just">
              <a:buFont typeface="Arial" pitchFamily="34" charset="0"/>
              <a:buChar char="•"/>
            </a:pPr>
            <a:r>
              <a:rPr lang="ar-SA" sz="2400" dirty="0" smtClean="0">
                <a:solidFill>
                  <a:srgbClr val="002060"/>
                </a:solidFill>
              </a:rPr>
              <a:t> </a:t>
            </a:r>
            <a:r>
              <a:rPr lang="ar-SA" sz="2400" dirty="0" smtClean="0">
                <a:solidFill>
                  <a:srgbClr val="002060"/>
                </a:solidFill>
              </a:rPr>
              <a:t>تقدم </a:t>
            </a:r>
            <a:r>
              <a:rPr lang="ar-SA" sz="2400" dirty="0" smtClean="0">
                <a:solidFill>
                  <a:srgbClr val="002060"/>
                </a:solidFill>
              </a:rPr>
              <a:t>تغذية راجعه فورية للمعلم بمستوى فهم الطلاب </a:t>
            </a:r>
          </a:p>
        </p:txBody>
      </p:sp>
      <p:sp>
        <p:nvSpPr>
          <p:cNvPr id="5" name="مربع نص 4"/>
          <p:cNvSpPr txBox="1"/>
          <p:nvPr/>
        </p:nvSpPr>
        <p:spPr>
          <a:xfrm>
            <a:off x="1500166" y="714356"/>
            <a:ext cx="6643734" cy="646331"/>
          </a:xfrm>
          <a:prstGeom prst="rect">
            <a:avLst/>
          </a:prstGeom>
          <a:noFill/>
        </p:spPr>
        <p:txBody>
          <a:bodyPr wrap="square" rtlCol="1">
            <a:spAutoFit/>
          </a:bodyPr>
          <a:lstStyle/>
          <a:p>
            <a:pPr algn="ctr"/>
            <a:r>
              <a:rPr lang="ar-SA" sz="3600" b="1" dirty="0" smtClean="0">
                <a:solidFill>
                  <a:schemeClr val="accent1">
                    <a:lumMod val="75000"/>
                  </a:schemeClr>
                </a:solidFill>
              </a:rPr>
              <a:t>مزايــــا الاختبارات الشفهية</a:t>
            </a:r>
            <a:endParaRPr lang="ar-SA" sz="3600" b="1" dirty="0">
              <a:solidFill>
                <a:schemeClr val="accent1">
                  <a:lumMod val="75000"/>
                </a:schemeClr>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75000"/>
                  </a:schemeClr>
                </a:solidFill>
              </a:rPr>
              <a:t>الأسئلة المقالية</a:t>
            </a:r>
            <a:endParaRPr lang="ar-SA" dirty="0">
              <a:solidFill>
                <a:schemeClr val="accent1">
                  <a:lumMod val="75000"/>
                </a:schemeClr>
              </a:solidFill>
            </a:endParaRPr>
          </a:p>
        </p:txBody>
      </p:sp>
      <p:sp>
        <p:nvSpPr>
          <p:cNvPr id="3" name="عنصر نائب للمحتوى 2"/>
          <p:cNvSpPr>
            <a:spLocks noGrp="1"/>
          </p:cNvSpPr>
          <p:nvPr>
            <p:ph idx="1"/>
          </p:nvPr>
        </p:nvSpPr>
        <p:spPr>
          <a:xfrm>
            <a:off x="1115616" y="1447800"/>
            <a:ext cx="7818072" cy="4800600"/>
          </a:xfrm>
        </p:spPr>
        <p:txBody>
          <a:bodyPr>
            <a:normAutofit lnSpcReduction="10000"/>
          </a:bodyPr>
          <a:lstStyle/>
          <a:p>
            <a:pPr algn="just"/>
            <a:r>
              <a:rPr lang="ar-SA" dirty="0" smtClean="0">
                <a:solidFill>
                  <a:srgbClr val="002060"/>
                </a:solidFill>
              </a:rPr>
              <a:t>أ</a:t>
            </a:r>
            <a:r>
              <a:rPr lang="ar-SA" sz="2800" dirty="0" smtClean="0">
                <a:solidFill>
                  <a:srgbClr val="002060"/>
                </a:solidFill>
              </a:rPr>
              <a:t>.</a:t>
            </a:r>
            <a:r>
              <a:rPr lang="ar-SA" sz="2800" b="1" u="sng" dirty="0" smtClean="0">
                <a:solidFill>
                  <a:srgbClr val="002060"/>
                </a:solidFill>
              </a:rPr>
              <a:t> الأسئلة المقالية المقيدة </a:t>
            </a:r>
            <a:r>
              <a:rPr lang="ar-SA" sz="2800" b="1" u="sng" dirty="0" err="1" smtClean="0">
                <a:solidFill>
                  <a:srgbClr val="002060"/>
                </a:solidFill>
              </a:rPr>
              <a:t>الاجابة:</a:t>
            </a:r>
            <a:endParaRPr lang="ar-SA" sz="2800" b="1" u="sng" dirty="0" smtClean="0">
              <a:solidFill>
                <a:srgbClr val="002060"/>
              </a:solidFill>
            </a:endParaRPr>
          </a:p>
          <a:p>
            <a:pPr algn="just">
              <a:buNone/>
            </a:pPr>
            <a:r>
              <a:rPr lang="ar-SA" sz="2800" dirty="0" smtClean="0"/>
              <a:t>يكون </a:t>
            </a:r>
            <a:r>
              <a:rPr lang="ar-SA" sz="2800" dirty="0" smtClean="0"/>
              <a:t>السؤال طويلاً لكن إجاباته دقيقة ومحددة وواضحة ، ولا تحتاج إلى إطالة وتستلزم من الطالب الفهم والاستيعاب، والقدرة على الربط. </a:t>
            </a:r>
          </a:p>
          <a:p>
            <a:pPr algn="just">
              <a:buNone/>
            </a:pPr>
            <a:r>
              <a:rPr lang="ar-SA" sz="2800" dirty="0" smtClean="0"/>
              <a:t>مثاله: اذكري المقصود </a:t>
            </a:r>
            <a:r>
              <a:rPr lang="ar-SA" sz="2800" dirty="0" smtClean="0"/>
              <a:t>من: </a:t>
            </a:r>
            <a:r>
              <a:rPr lang="ar-SA" sz="2800" dirty="0" smtClean="0"/>
              <a:t>القلويات – الأحماض؟</a:t>
            </a:r>
          </a:p>
          <a:p>
            <a:pPr algn="just">
              <a:buNone/>
            </a:pPr>
            <a:r>
              <a:rPr lang="ar-SA" sz="2800" dirty="0" smtClean="0"/>
              <a:t>- اذكري </a:t>
            </a:r>
            <a:r>
              <a:rPr lang="ar-SA" sz="2800" dirty="0" smtClean="0"/>
              <a:t>أسباب الحملة الفرنسية على مصر.؟</a:t>
            </a:r>
          </a:p>
          <a:p>
            <a:pPr algn="just">
              <a:buNone/>
            </a:pPr>
            <a:r>
              <a:rPr lang="ar-SA" sz="2800" dirty="0" smtClean="0"/>
              <a:t>- عللي</a:t>
            </a:r>
            <a:r>
              <a:rPr lang="ar-SA" sz="2800" dirty="0" smtClean="0"/>
              <a:t>: اختيار العباسيين بلاد فارس مركزاً لدعوتهم؟</a:t>
            </a:r>
          </a:p>
          <a:p>
            <a:pPr algn="just">
              <a:buNone/>
            </a:pPr>
            <a:r>
              <a:rPr lang="ar-SA" sz="2800" u="sng" dirty="0" smtClean="0">
                <a:solidFill>
                  <a:schemeClr val="accent1">
                    <a:lumMod val="75000"/>
                  </a:schemeClr>
                </a:solidFill>
              </a:rPr>
              <a:t> مميزاتها</a:t>
            </a:r>
            <a:r>
              <a:rPr lang="ar-SA" sz="2800" dirty="0" smtClean="0">
                <a:solidFill>
                  <a:schemeClr val="accent1">
                    <a:lumMod val="75000"/>
                  </a:schemeClr>
                </a:solidFill>
              </a:rPr>
              <a:t>: </a:t>
            </a:r>
            <a:r>
              <a:rPr lang="ar-SA" sz="2800" dirty="0" smtClean="0">
                <a:solidFill>
                  <a:schemeClr val="accent1">
                    <a:lumMod val="75000"/>
                  </a:schemeClr>
                </a:solidFill>
              </a:rPr>
              <a:t> </a:t>
            </a:r>
            <a:r>
              <a:rPr lang="ar-SA" sz="2800" dirty="0" smtClean="0"/>
              <a:t>سهلة </a:t>
            </a:r>
            <a:r>
              <a:rPr lang="ar-SA" sz="2800" dirty="0" smtClean="0"/>
              <a:t>الإعداد والتصحيح.</a:t>
            </a:r>
          </a:p>
          <a:p>
            <a:pPr algn="just">
              <a:buNone/>
            </a:pPr>
            <a:r>
              <a:rPr lang="ar-SA" sz="2800" u="sng" dirty="0" smtClean="0">
                <a:solidFill>
                  <a:schemeClr val="accent1">
                    <a:lumMod val="75000"/>
                  </a:schemeClr>
                </a:solidFill>
              </a:rPr>
              <a:t>عيوبها</a:t>
            </a:r>
            <a:r>
              <a:rPr lang="ar-SA" sz="2800" dirty="0" smtClean="0">
                <a:solidFill>
                  <a:schemeClr val="accent1">
                    <a:lumMod val="75000"/>
                  </a:schemeClr>
                </a:solidFill>
              </a:rPr>
              <a:t>: </a:t>
            </a:r>
            <a:r>
              <a:rPr lang="ar-SA" sz="2800" dirty="0" smtClean="0"/>
              <a:t>لا </a:t>
            </a:r>
            <a:r>
              <a:rPr lang="ar-SA" sz="2800" dirty="0" smtClean="0"/>
              <a:t>تقيس الربط والتنظيم والتقويم وإنما تقيس التذكر والفهم والتطبيق والتحليل.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59632" y="908720"/>
            <a:ext cx="7560840" cy="1815882"/>
          </a:xfrm>
          <a:prstGeom prst="rect">
            <a:avLst/>
          </a:prstGeom>
        </p:spPr>
        <p:txBody>
          <a:bodyPr wrap="square">
            <a:spAutoFit/>
          </a:bodyPr>
          <a:lstStyle/>
          <a:p>
            <a:r>
              <a:rPr lang="ar-SA" b="1" u="sng" dirty="0" smtClean="0">
                <a:solidFill>
                  <a:srgbClr val="002060"/>
                </a:solidFill>
              </a:rPr>
              <a:t> </a:t>
            </a:r>
            <a:r>
              <a:rPr lang="ar-SA" sz="2800" b="1" u="sng" dirty="0" smtClean="0">
                <a:solidFill>
                  <a:srgbClr val="002060"/>
                </a:solidFill>
              </a:rPr>
              <a:t>ب. الأسئلة المقالية ذات </a:t>
            </a:r>
            <a:r>
              <a:rPr lang="ar-SA" sz="2800" b="1" u="sng" dirty="0" err="1" smtClean="0">
                <a:solidFill>
                  <a:srgbClr val="002060"/>
                </a:solidFill>
              </a:rPr>
              <a:t>الاجابات</a:t>
            </a:r>
            <a:r>
              <a:rPr lang="ar-SA" sz="2800" b="1" u="sng" dirty="0" smtClean="0">
                <a:solidFill>
                  <a:srgbClr val="002060"/>
                </a:solidFill>
              </a:rPr>
              <a:t> الحرة: </a:t>
            </a:r>
            <a:r>
              <a:rPr lang="ar-SA" sz="2800" dirty="0" smtClean="0"/>
              <a:t>تتطلب من الطالب الابتكار والتنظيم والتفكير الناقد خاصة في إيجاد موضوع متكامل.</a:t>
            </a:r>
          </a:p>
          <a:p>
            <a:r>
              <a:rPr lang="ar-SA" sz="2800" dirty="0" smtClean="0"/>
              <a:t>مثاله/ ناقش أسباب ركود الفتوحات الإسلامية؟</a:t>
            </a:r>
          </a:p>
          <a:p>
            <a:pPr>
              <a:buFontTx/>
              <a:buChar char="-"/>
            </a:pPr>
            <a:r>
              <a:rPr lang="ar-SA" sz="2800" dirty="0" smtClean="0"/>
              <a:t> اقترحي </a:t>
            </a:r>
            <a:r>
              <a:rPr lang="ar-SA" sz="2800" dirty="0" smtClean="0"/>
              <a:t>طريقة لتحلية مياه البحر؟</a:t>
            </a:r>
          </a:p>
        </p:txBody>
      </p:sp>
      <p:pic>
        <p:nvPicPr>
          <p:cNvPr id="5" name="صورة 4" descr="JHJ.png"/>
          <p:cNvPicPr>
            <a:picLocks noChangeAspect="1"/>
          </p:cNvPicPr>
          <p:nvPr/>
        </p:nvPicPr>
        <p:blipFill>
          <a:blip r:embed="rId2" cstate="print"/>
          <a:stretch>
            <a:fillRect/>
          </a:stretch>
        </p:blipFill>
        <p:spPr>
          <a:xfrm>
            <a:off x="2285984" y="3643314"/>
            <a:ext cx="2143125" cy="214312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500042"/>
            <a:ext cx="7498080" cy="5748358"/>
          </a:xfrm>
        </p:spPr>
        <p:txBody>
          <a:bodyPr>
            <a:normAutofit lnSpcReduction="10000"/>
          </a:bodyPr>
          <a:lstStyle/>
          <a:p>
            <a:r>
              <a:rPr lang="ar-SA" sz="2800" b="1" u="sng" dirty="0" smtClean="0">
                <a:solidFill>
                  <a:schemeClr val="accent1">
                    <a:lumMod val="75000"/>
                  </a:schemeClr>
                </a:solidFill>
              </a:rPr>
              <a:t>ايجابيات الأسئلة المقالية:</a:t>
            </a:r>
          </a:p>
          <a:p>
            <a:pPr>
              <a:buFontTx/>
              <a:buChar char="-"/>
            </a:pPr>
            <a:r>
              <a:rPr lang="ar-SA" sz="2400" dirty="0" smtClean="0"/>
              <a:t>نستطيع أن نقيس من خلالها جميع المستويات المعرفية.</a:t>
            </a:r>
          </a:p>
          <a:p>
            <a:pPr>
              <a:buFontTx/>
              <a:buChar char="-"/>
            </a:pPr>
            <a:r>
              <a:rPr lang="ar-SA" sz="2400" dirty="0" smtClean="0"/>
              <a:t>إعطاء حرية للطالب في التعبير عن رأيه.</a:t>
            </a:r>
          </a:p>
          <a:p>
            <a:pPr>
              <a:buFontTx/>
              <a:buChar char="-"/>
            </a:pPr>
            <a:r>
              <a:rPr lang="ar-SA" sz="2400" dirty="0" smtClean="0"/>
              <a:t>تعبر عن مستوى التلاميذ للمقرر.</a:t>
            </a:r>
          </a:p>
          <a:p>
            <a:pPr>
              <a:buFontTx/>
              <a:buChar char="-"/>
            </a:pPr>
            <a:r>
              <a:rPr lang="ar-SA" sz="2400" dirty="0" smtClean="0"/>
              <a:t>لا يوجد مجال للتخمين.</a:t>
            </a:r>
          </a:p>
          <a:p>
            <a:pPr>
              <a:buFontTx/>
              <a:buChar char="-"/>
            </a:pPr>
            <a:r>
              <a:rPr lang="ar-SA" sz="2400" dirty="0" smtClean="0"/>
              <a:t>سهلة الإعداد والتحضير.</a:t>
            </a:r>
            <a:endParaRPr lang="ar-SA" sz="2400" b="1" u="sng" dirty="0" smtClean="0">
              <a:solidFill>
                <a:schemeClr val="accent1">
                  <a:lumMod val="75000"/>
                </a:schemeClr>
              </a:solidFill>
            </a:endParaRPr>
          </a:p>
          <a:p>
            <a:r>
              <a:rPr lang="ar-SA" sz="2800" b="1" u="sng" dirty="0" smtClean="0">
                <a:solidFill>
                  <a:schemeClr val="accent1">
                    <a:lumMod val="75000"/>
                  </a:schemeClr>
                </a:solidFill>
              </a:rPr>
              <a:t>سلبياتها:</a:t>
            </a:r>
          </a:p>
          <a:p>
            <a:pPr>
              <a:buFontTx/>
              <a:buChar char="-"/>
            </a:pPr>
            <a:r>
              <a:rPr lang="ar-SA" sz="2800" dirty="0" smtClean="0"/>
              <a:t>أحياناً تحتاج زمن طويل للإجابة.</a:t>
            </a:r>
          </a:p>
          <a:p>
            <a:pPr>
              <a:buFontTx/>
              <a:buChar char="-"/>
            </a:pPr>
            <a:r>
              <a:rPr lang="ar-SA" sz="2800" dirty="0" smtClean="0"/>
              <a:t> قد تدخل ذاتية المصحح في التصحيح.</a:t>
            </a:r>
          </a:p>
          <a:p>
            <a:pPr>
              <a:buFontTx/>
              <a:buChar char="-"/>
            </a:pPr>
            <a:r>
              <a:rPr lang="ar-SA" sz="2800" dirty="0" smtClean="0"/>
              <a:t>يحصل فيها التورية من بعض الطلاب.</a:t>
            </a:r>
          </a:p>
          <a:p>
            <a:pPr>
              <a:buFontTx/>
              <a:buChar char="-"/>
            </a:pPr>
            <a:r>
              <a:rPr lang="ar-SA" sz="2800" dirty="0" smtClean="0"/>
              <a:t>تحتاج وقت طويل أحيانا للتصحيح.</a:t>
            </a:r>
          </a:p>
          <a:p>
            <a:pPr>
              <a:buFontTx/>
              <a:buChar char="-"/>
            </a:pPr>
            <a:r>
              <a:rPr lang="ar-SA" sz="2800" dirty="0" smtClean="0"/>
              <a:t> تتأثر درجة الطالب بقدرته على التعبير والكتابة ، فالتعبير الضعيف والأخطاء الإملائية تؤثر سلبياً على تقدير الدرجة.</a:t>
            </a:r>
            <a:endParaRPr lang="ar-SA" sz="2800" dirty="0"/>
          </a:p>
        </p:txBody>
      </p:sp>
      <p:pic>
        <p:nvPicPr>
          <p:cNvPr id="4" name="صورة 3" descr="تفكير.png"/>
          <p:cNvPicPr>
            <a:picLocks noChangeAspect="1"/>
          </p:cNvPicPr>
          <p:nvPr/>
        </p:nvPicPr>
        <p:blipFill>
          <a:blip r:embed="rId2" cstate="print"/>
          <a:stretch>
            <a:fillRect/>
          </a:stretch>
        </p:blipFill>
        <p:spPr>
          <a:xfrm>
            <a:off x="1571604" y="1357298"/>
            <a:ext cx="1695450" cy="269557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868346"/>
          </a:xfrm>
        </p:spPr>
        <p:txBody>
          <a:bodyPr>
            <a:normAutofit/>
          </a:bodyPr>
          <a:lstStyle/>
          <a:p>
            <a:pPr algn="ctr"/>
            <a:r>
              <a:rPr lang="ar-SA" sz="3200" b="1" dirty="0" smtClean="0">
                <a:solidFill>
                  <a:schemeClr val="accent1">
                    <a:lumMod val="75000"/>
                  </a:schemeClr>
                </a:solidFill>
                <a:effectLst/>
              </a:rPr>
              <a:t>ارشادات لصياغة الأسئلة المقالية</a:t>
            </a:r>
            <a:endParaRPr lang="ar-SA" sz="3200" b="1" dirty="0">
              <a:solidFill>
                <a:schemeClr val="accent1">
                  <a:lumMod val="75000"/>
                </a:schemeClr>
              </a:solidFill>
              <a:effectLst/>
            </a:endParaRPr>
          </a:p>
        </p:txBody>
      </p:sp>
      <p:sp>
        <p:nvSpPr>
          <p:cNvPr id="3" name="عنصر نائب للمحتوى 2"/>
          <p:cNvSpPr>
            <a:spLocks noGrp="1"/>
          </p:cNvSpPr>
          <p:nvPr>
            <p:ph idx="1"/>
          </p:nvPr>
        </p:nvSpPr>
        <p:spPr>
          <a:xfrm>
            <a:off x="1071538" y="1214422"/>
            <a:ext cx="7862150" cy="5429288"/>
          </a:xfrm>
        </p:spPr>
        <p:txBody>
          <a:bodyPr>
            <a:normAutofit/>
          </a:bodyPr>
          <a:lstStyle/>
          <a:p>
            <a:pPr algn="just"/>
            <a:r>
              <a:rPr lang="ar-SA" sz="2400" dirty="0" smtClean="0"/>
              <a:t>تحديد </a:t>
            </a:r>
            <a:r>
              <a:rPr lang="ar-SA" sz="2400" u="sng" dirty="0" smtClean="0"/>
              <a:t>المطلوب بدقة </a:t>
            </a:r>
            <a:r>
              <a:rPr lang="ar-SA" sz="2400" dirty="0" smtClean="0"/>
              <a:t>وبدون أخطاء لغوية ويكون الوقت متاح ومناسب لما هو مطلوب في السؤال.</a:t>
            </a:r>
          </a:p>
          <a:p>
            <a:pPr algn="just"/>
            <a:r>
              <a:rPr lang="ar-SA" sz="2400" dirty="0" smtClean="0"/>
              <a:t>أن لا تكون صياغة السؤال طويلة فتسبب تشتت للطالب.</a:t>
            </a:r>
          </a:p>
          <a:p>
            <a:pPr lvl="0" algn="just"/>
            <a:r>
              <a:rPr lang="ar-SA" sz="2400" dirty="0" smtClean="0"/>
              <a:t>وضع نموذج إجابة ثم وضع سلم للتصحيح يحدد درجة كل سؤال وكل فقرة أو جزء منها .</a:t>
            </a:r>
            <a:endParaRPr lang="en-US" sz="2400" dirty="0" smtClean="0"/>
          </a:p>
          <a:p>
            <a:pPr lvl="0" algn="just"/>
            <a:r>
              <a:rPr lang="ar-SA" sz="2400" dirty="0" smtClean="0"/>
              <a:t>تصحيح إجابة السؤال لجميع الطلاب قبل الانتقال لتصحيح سؤال آخر.</a:t>
            </a:r>
            <a:endParaRPr lang="en-US" sz="2400" dirty="0" smtClean="0"/>
          </a:p>
          <a:p>
            <a:pPr lvl="0" algn="just"/>
            <a:r>
              <a:rPr lang="ar-SA" sz="2400" dirty="0" smtClean="0"/>
              <a:t>التصحيح لجميع الطلاب في نفس الظروف ما أمكن.</a:t>
            </a:r>
            <a:endParaRPr lang="en-US" sz="2400" dirty="0" smtClean="0"/>
          </a:p>
          <a:p>
            <a:pPr lvl="0" algn="just"/>
            <a:r>
              <a:rPr lang="ar-SA" sz="2400" dirty="0" smtClean="0"/>
              <a:t>إعادة التصحيح بعد فترة لنفس المصحح أو من قبل مصحح آخر .</a:t>
            </a:r>
            <a:endParaRPr lang="en-US" sz="2400" dirty="0" smtClean="0"/>
          </a:p>
          <a:p>
            <a:pPr lvl="0" algn="just"/>
            <a:r>
              <a:rPr lang="ar-SA" sz="2400" dirty="0" smtClean="0">
                <a:solidFill>
                  <a:schemeClr val="accent3">
                    <a:lumMod val="75000"/>
                  </a:schemeClr>
                </a:solidFill>
              </a:rPr>
              <a:t>يجب أن تعكس الدرجة المستوى الحقيقي للطالب بأخذ بعض </a:t>
            </a:r>
            <a:r>
              <a:rPr lang="ar-SA" sz="2400" dirty="0" err="1" smtClean="0">
                <a:solidFill>
                  <a:schemeClr val="accent3">
                    <a:lumMod val="75000"/>
                  </a:schemeClr>
                </a:solidFill>
              </a:rPr>
              <a:t>الاحتياطات</a:t>
            </a:r>
            <a:r>
              <a:rPr lang="ar-SA" sz="2400" dirty="0" smtClean="0">
                <a:solidFill>
                  <a:schemeClr val="accent3">
                    <a:lumMod val="75000"/>
                  </a:schemeClr>
                </a:solidFill>
              </a:rPr>
              <a:t> </a:t>
            </a:r>
            <a:r>
              <a:rPr lang="ar-SA" sz="2400" dirty="0" smtClean="0">
                <a:solidFill>
                  <a:schemeClr val="accent3">
                    <a:lumMod val="75000"/>
                  </a:schemeClr>
                </a:solidFill>
              </a:rPr>
              <a:t>منها:</a:t>
            </a:r>
            <a:endParaRPr lang="en-US" sz="2400" dirty="0" smtClean="0">
              <a:solidFill>
                <a:schemeClr val="accent3">
                  <a:lumMod val="75000"/>
                </a:schemeClr>
              </a:solidFill>
            </a:endParaRPr>
          </a:p>
          <a:p>
            <a:pPr lvl="1" algn="just"/>
            <a:r>
              <a:rPr lang="ar-SA" sz="2400" dirty="0" smtClean="0"/>
              <a:t>إخفاء الاسم ووضع رقم بدلاً منه .</a:t>
            </a:r>
            <a:endParaRPr lang="en-US" sz="2400" dirty="0" smtClean="0"/>
          </a:p>
          <a:p>
            <a:pPr lvl="1" algn="just"/>
            <a:r>
              <a:rPr lang="ar-SA" sz="2400" dirty="0" smtClean="0"/>
              <a:t>الالتزام بنموذج الإجابة.</a:t>
            </a:r>
          </a:p>
          <a:p>
            <a:pPr lvl="1" algn="just">
              <a:buNone/>
            </a:pPr>
            <a:endParaRPr lang="ar-SA" sz="2400" dirty="0" smtClean="0"/>
          </a:p>
          <a:p>
            <a:pPr lvl="1" algn="just"/>
            <a:endParaRPr lang="ar-SA" dirty="0" smtClean="0"/>
          </a:p>
          <a:p>
            <a:pPr lvl="1" algn="just"/>
            <a:endParaRPr lang="en-US" dirty="0" smtClean="0"/>
          </a:p>
          <a:p>
            <a:pPr algn="just"/>
            <a:endParaRPr lang="ar-SA" dirty="0" smtClean="0"/>
          </a:p>
          <a:p>
            <a:pPr algn="just">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3600" dirty="0" smtClean="0">
                <a:solidFill>
                  <a:schemeClr val="accent1">
                    <a:lumMod val="75000"/>
                  </a:schemeClr>
                </a:solidFill>
                <a:effectLst/>
                <a:latin typeface="Tahoma" pitchFamily="34" charset="0"/>
                <a:cs typeface="PT Bold Heading" pitchFamily="2" charset="-78"/>
              </a:rPr>
              <a:t>عيوب الاختبارات الشفهية</a:t>
            </a:r>
            <a:endParaRPr lang="ar-SA" sz="3600" dirty="0">
              <a:solidFill>
                <a:schemeClr val="accent1">
                  <a:lumMod val="75000"/>
                </a:schemeClr>
              </a:solidFill>
              <a:effectLst/>
            </a:endParaRPr>
          </a:p>
        </p:txBody>
      </p:sp>
      <p:sp>
        <p:nvSpPr>
          <p:cNvPr id="6" name="عنصر نائب للمحتوى 5"/>
          <p:cNvSpPr>
            <a:spLocks noGrp="1"/>
          </p:cNvSpPr>
          <p:nvPr>
            <p:ph idx="1"/>
          </p:nvPr>
        </p:nvSpPr>
        <p:spPr>
          <a:xfrm>
            <a:off x="1187624" y="1268760"/>
            <a:ext cx="7746064" cy="5256584"/>
          </a:xfrm>
        </p:spPr>
        <p:txBody>
          <a:bodyPr>
            <a:normAutofit fontScale="85000" lnSpcReduction="10000"/>
          </a:bodyPr>
          <a:lstStyle/>
          <a:p>
            <a:r>
              <a:rPr lang="ar-SA" dirty="0" smtClean="0"/>
              <a:t>تتأثر بدرجة كبيرة بذاتية المعلم سواء في عملية صياغة الأسئلة أو تقدير الدرجات.</a:t>
            </a:r>
          </a:p>
          <a:p>
            <a:r>
              <a:rPr lang="ar-SA" dirty="0" smtClean="0"/>
              <a:t>تستغرق وقتاً طويلاً في إجرائها خصوصاً عندما يكون عدد الأسئلة المطروحة على كل طالب كثيرة وأعداد الطلاب في الصف كبيرة.</a:t>
            </a:r>
          </a:p>
          <a:p>
            <a:r>
              <a:rPr lang="ar-SA" dirty="0" smtClean="0"/>
              <a:t>إن عدم تدوين إجابات الطلاب وتسجيلها لا يتيح الفرصة للمعلم تحليلها والتعرف على نقاط القوة والضعف فيها.</a:t>
            </a:r>
          </a:p>
          <a:p>
            <a:r>
              <a:rPr lang="ar-SA" dirty="0" smtClean="0"/>
              <a:t>تتأثر ببعض العوامل النفسية للطالب مثل الخوف والارتباك والقلق من مواجهة المعلم وزملائه.</a:t>
            </a:r>
          </a:p>
          <a:p>
            <a:r>
              <a:rPr lang="ar-SA" dirty="0" smtClean="0"/>
              <a:t>اختلاف مستوى صعوبة سهولة وصعوبة الأسئلة من طالب لآخر.</a:t>
            </a:r>
          </a:p>
          <a:p>
            <a:r>
              <a:rPr lang="ar-SA" dirty="0" smtClean="0"/>
              <a:t>افتقارها لشمولية الأسئلة في تغطيه </a:t>
            </a:r>
            <a:r>
              <a:rPr lang="ar-SA" dirty="0" smtClean="0"/>
              <a:t>المحتوى.</a:t>
            </a:r>
            <a:endParaRPr lang="ar-SA" dirty="0" smtClean="0"/>
          </a:p>
          <a:p>
            <a:r>
              <a:rPr lang="ar-SA" dirty="0" smtClean="0"/>
              <a:t>لذلك يجب أن لا نعتمد عليها كوسيلة وحيدة للتقويم</a:t>
            </a:r>
            <a:r>
              <a:rPr lang="ar-SA" dirty="0" smtClean="0"/>
              <a:t>.</a:t>
            </a: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chemeClr val="accent1">
                    <a:lumMod val="75000"/>
                  </a:schemeClr>
                </a:solidFill>
              </a:rPr>
              <a:t>اختبارات الورقة والقلم</a:t>
            </a:r>
            <a:endParaRPr lang="ar-SA" sz="3600" b="1" dirty="0">
              <a:solidFill>
                <a:schemeClr val="accent1">
                  <a:lumMod val="75000"/>
                </a:schemeClr>
              </a:solidFill>
            </a:endParaRPr>
          </a:p>
        </p:txBody>
      </p:sp>
      <p:sp>
        <p:nvSpPr>
          <p:cNvPr id="3" name="عنصر نائب للمحتوى 2"/>
          <p:cNvSpPr>
            <a:spLocks noGrp="1"/>
          </p:cNvSpPr>
          <p:nvPr>
            <p:ph idx="1"/>
          </p:nvPr>
        </p:nvSpPr>
        <p:spPr>
          <a:xfrm>
            <a:off x="1115616" y="1447800"/>
            <a:ext cx="7818072" cy="4800600"/>
          </a:xfrm>
        </p:spPr>
        <p:txBody>
          <a:bodyPr/>
          <a:lstStyle/>
          <a:p>
            <a:r>
              <a:rPr lang="ar-SA" sz="2400" dirty="0" smtClean="0"/>
              <a:t>هي تلك الاختبارات التي يستخدم فيها الطالب الورقة والقلم وتسمى أيضاً الاختبارات التحريرية.</a:t>
            </a:r>
          </a:p>
          <a:p>
            <a:endParaRPr lang="ar-SA" dirty="0"/>
          </a:p>
        </p:txBody>
      </p:sp>
      <p:graphicFrame>
        <p:nvGraphicFramePr>
          <p:cNvPr id="4" name="عنصر نائب للمحتوى 3"/>
          <p:cNvGraphicFramePr>
            <a:graphicFrameLocks/>
          </p:cNvGraphicFramePr>
          <p:nvPr/>
        </p:nvGraphicFramePr>
        <p:xfrm>
          <a:off x="785786" y="2143116"/>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chemeClr val="accent1">
                    <a:lumMod val="75000"/>
                  </a:schemeClr>
                </a:solidFill>
              </a:rPr>
              <a:t>الأسئلة الموضوعية</a:t>
            </a:r>
            <a:r>
              <a:rPr lang="ar-SA" sz="3600" b="1" dirty="0" smtClean="0">
                <a:solidFill>
                  <a:schemeClr val="accent1">
                    <a:lumMod val="75000"/>
                  </a:schemeClr>
                </a:solidFill>
              </a:rPr>
              <a:t>: أسئلة </a:t>
            </a:r>
            <a:r>
              <a:rPr lang="ar-SA" sz="3600" b="1" dirty="0" smtClean="0">
                <a:solidFill>
                  <a:schemeClr val="accent1">
                    <a:lumMod val="75000"/>
                  </a:schemeClr>
                </a:solidFill>
              </a:rPr>
              <a:t>الصواب والخطأ</a:t>
            </a:r>
            <a:endParaRPr lang="ar-SA" sz="3600" b="1" dirty="0">
              <a:solidFill>
                <a:schemeClr val="accent1">
                  <a:lumMod val="75000"/>
                </a:schemeClr>
              </a:solidFill>
            </a:endParaRPr>
          </a:p>
        </p:txBody>
      </p:sp>
      <p:sp>
        <p:nvSpPr>
          <p:cNvPr id="3" name="عنصر نائب للمحتوى 2"/>
          <p:cNvSpPr>
            <a:spLocks noGrp="1"/>
          </p:cNvSpPr>
          <p:nvPr>
            <p:ph idx="1"/>
          </p:nvPr>
        </p:nvSpPr>
        <p:spPr>
          <a:xfrm>
            <a:off x="1187624" y="1447800"/>
            <a:ext cx="7746064" cy="5221560"/>
          </a:xfrm>
        </p:spPr>
        <p:txBody>
          <a:bodyPr/>
          <a:lstStyle/>
          <a:p>
            <a:r>
              <a:rPr lang="ar-SA" sz="2400" dirty="0" smtClean="0">
                <a:latin typeface="Times New Roman" pitchFamily="18" charset="0"/>
                <a:cs typeface="Times New Roman" pitchFamily="18" charset="0"/>
              </a:rPr>
              <a:t>تتطلب من الطلاب أن يحددوا صحة أو خطأ هذه العبارات.</a:t>
            </a:r>
          </a:p>
          <a:p>
            <a:r>
              <a:rPr lang="ar-SA" sz="2400" dirty="0" smtClean="0">
                <a:latin typeface="Times New Roman" pitchFamily="18" charset="0"/>
                <a:cs typeface="Times New Roman" pitchFamily="18" charset="0"/>
              </a:rPr>
              <a:t> تعتبر أكثر الأسئلة </a:t>
            </a:r>
            <a:r>
              <a:rPr lang="ar-SA" sz="2400" dirty="0" smtClean="0">
                <a:latin typeface="Times New Roman" pitchFamily="18" charset="0"/>
                <a:cs typeface="Times New Roman" pitchFamily="18" charset="0"/>
              </a:rPr>
              <a:t>انتشاراً </a:t>
            </a:r>
            <a:r>
              <a:rPr lang="ar-SA" sz="2400" dirty="0" smtClean="0">
                <a:latin typeface="Times New Roman" pitchFamily="18" charset="0"/>
                <a:cs typeface="Times New Roman" pitchFamily="18" charset="0"/>
              </a:rPr>
              <a:t>في المؤسسات التعليمية.</a:t>
            </a:r>
          </a:p>
          <a:p>
            <a:pPr>
              <a:buNone/>
            </a:pPr>
            <a:endParaRPr lang="ar-SA" sz="2400" dirty="0" smtClean="0">
              <a:latin typeface="Times New Roman" pitchFamily="18" charset="0"/>
              <a:cs typeface="Times New Roman" pitchFamily="18" charset="0"/>
            </a:endParaRPr>
          </a:p>
          <a:p>
            <a:r>
              <a:rPr lang="ar-SA" sz="2400" dirty="0" smtClean="0">
                <a:latin typeface="Times New Roman" pitchFamily="18" charset="0"/>
                <a:cs typeface="Times New Roman" pitchFamily="18" charset="0"/>
              </a:rPr>
              <a:t> </a:t>
            </a:r>
            <a:r>
              <a:rPr lang="ar-SA" sz="2400" b="1" u="sng" dirty="0" smtClean="0">
                <a:solidFill>
                  <a:srgbClr val="002060"/>
                </a:solidFill>
                <a:latin typeface="Times New Roman" pitchFamily="18" charset="0"/>
                <a:cs typeface="Times New Roman" pitchFamily="18" charset="0"/>
              </a:rPr>
              <a:t>تتخذ صوراً </a:t>
            </a:r>
            <a:r>
              <a:rPr lang="ar-SA" sz="2400" b="1" u="sng" dirty="0" err="1" smtClean="0">
                <a:solidFill>
                  <a:srgbClr val="002060"/>
                </a:solidFill>
                <a:latin typeface="Times New Roman" pitchFamily="18" charset="0"/>
                <a:cs typeface="Times New Roman" pitchFamily="18" charset="0"/>
              </a:rPr>
              <a:t>واشكالاً</a:t>
            </a:r>
            <a:r>
              <a:rPr lang="ar-SA" sz="2400" b="1" u="sng" dirty="0" smtClean="0">
                <a:solidFill>
                  <a:srgbClr val="002060"/>
                </a:solidFill>
                <a:latin typeface="Times New Roman" pitchFamily="18" charset="0"/>
                <a:cs typeface="Times New Roman" pitchFamily="18" charset="0"/>
              </a:rPr>
              <a:t> </a:t>
            </a:r>
            <a:r>
              <a:rPr lang="ar-SA" sz="2400" b="1" u="sng" dirty="0" smtClean="0">
                <a:solidFill>
                  <a:srgbClr val="002060"/>
                </a:solidFill>
                <a:latin typeface="Times New Roman" pitchFamily="18" charset="0"/>
                <a:cs typeface="Times New Roman" pitchFamily="18" charset="0"/>
              </a:rPr>
              <a:t>مختلفة:</a:t>
            </a:r>
          </a:p>
          <a:p>
            <a:pPr marL="514350" indent="-514350">
              <a:buNone/>
            </a:pPr>
            <a:r>
              <a:rPr lang="ar-SA" sz="2400" dirty="0" smtClean="0">
                <a:latin typeface="Times New Roman" pitchFamily="18" charset="0"/>
                <a:cs typeface="Times New Roman" pitchFamily="18" charset="0"/>
              </a:rPr>
              <a:t>أ- </a:t>
            </a:r>
            <a:r>
              <a:rPr lang="ar-SA" sz="2400" dirty="0" smtClean="0">
                <a:latin typeface="Times New Roman" pitchFamily="18" charset="0"/>
                <a:cs typeface="Times New Roman" pitchFamily="18" charset="0"/>
              </a:rPr>
              <a:t>صورة </a:t>
            </a:r>
            <a:r>
              <a:rPr lang="ar-SA" sz="2400" dirty="0" smtClean="0">
                <a:latin typeface="Times New Roman" pitchFamily="18" charset="0"/>
                <a:cs typeface="Times New Roman" pitchFamily="18" charset="0"/>
              </a:rPr>
              <a:t>عامة: يطلب فيها من الطالب أن يحكم ويقرر فيما إذا كانت العبارات صحيحة أم خاطئة فقط.</a:t>
            </a:r>
          </a:p>
          <a:p>
            <a:pPr marL="514350" indent="-514350">
              <a:buNone/>
            </a:pPr>
            <a:r>
              <a:rPr lang="ar-SA" sz="2400" dirty="0" smtClean="0">
                <a:latin typeface="Times New Roman" pitchFamily="18" charset="0"/>
                <a:cs typeface="Times New Roman" pitchFamily="18" charset="0"/>
              </a:rPr>
              <a:t>ب- </a:t>
            </a:r>
            <a:r>
              <a:rPr lang="ar-SA" sz="2400" dirty="0" smtClean="0">
                <a:latin typeface="Times New Roman" pitchFamily="18" charset="0"/>
                <a:cs typeface="Times New Roman" pitchFamily="18" charset="0"/>
              </a:rPr>
              <a:t>صورة </a:t>
            </a:r>
            <a:r>
              <a:rPr lang="ar-SA" sz="2400" dirty="0" smtClean="0">
                <a:latin typeface="Times New Roman" pitchFamily="18" charset="0"/>
                <a:cs typeface="Times New Roman" pitchFamily="18" charset="0"/>
              </a:rPr>
              <a:t>يطلب من الطالب أن يحكم ويقرر فيما إذا كانت العبارات صحيحة أم خاطئة فقط، مع تصحيح الخطأ.</a:t>
            </a:r>
          </a:p>
          <a:p>
            <a:pPr marL="514350" indent="-514350">
              <a:buNone/>
            </a:pPr>
            <a:endParaRPr lang="ar-SA" dirty="0" smtClean="0"/>
          </a:p>
          <a:p>
            <a:pPr marL="514350" indent="-514350">
              <a:buNone/>
            </a:pPr>
            <a:endParaRPr lang="ar-SA" dirty="0"/>
          </a:p>
        </p:txBody>
      </p:sp>
      <p:pic>
        <p:nvPicPr>
          <p:cNvPr id="4" name="صورة 3" descr="صح او خطأ.png"/>
          <p:cNvPicPr>
            <a:picLocks noChangeAspect="1"/>
          </p:cNvPicPr>
          <p:nvPr/>
        </p:nvPicPr>
        <p:blipFill>
          <a:blip r:embed="rId2" cstate="print"/>
          <a:stretch>
            <a:fillRect/>
          </a:stretch>
        </p:blipFill>
        <p:spPr>
          <a:xfrm>
            <a:off x="1643042" y="4714884"/>
            <a:ext cx="2466975" cy="18478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571480"/>
            <a:ext cx="7746064" cy="6097880"/>
          </a:xfrm>
        </p:spPr>
        <p:txBody>
          <a:bodyPr/>
          <a:lstStyle/>
          <a:p>
            <a:pPr marL="514350" indent="-514350">
              <a:buNone/>
            </a:pPr>
            <a:r>
              <a:rPr lang="ar-SA" sz="2800" b="1" dirty="0" smtClean="0">
                <a:solidFill>
                  <a:schemeClr val="accent1">
                    <a:lumMod val="75000"/>
                  </a:schemeClr>
                </a:solidFill>
              </a:rPr>
              <a:t>إيجابياتها:</a:t>
            </a:r>
          </a:p>
          <a:p>
            <a:pPr marL="514350" indent="-514350">
              <a:buNone/>
            </a:pPr>
            <a:r>
              <a:rPr lang="ar-SA" sz="2400" dirty="0" err="1" smtClean="0"/>
              <a:t>1</a:t>
            </a:r>
            <a:r>
              <a:rPr lang="ar-SA" sz="2400" dirty="0" err="1" smtClean="0"/>
              <a:t>.</a:t>
            </a:r>
            <a:r>
              <a:rPr lang="ar-SA" sz="2400" dirty="0" smtClean="0"/>
              <a:t> تعتبر </a:t>
            </a:r>
            <a:r>
              <a:rPr lang="ar-SA" sz="2400" dirty="0" smtClean="0"/>
              <a:t>أسئلة الصواب الأسهل في إعدادها أكثر من أنواع الأسئلة الأخرى.</a:t>
            </a:r>
          </a:p>
          <a:p>
            <a:pPr marL="514350" indent="-514350">
              <a:buNone/>
            </a:pPr>
            <a:r>
              <a:rPr lang="ar-SA" sz="2400" dirty="0" smtClean="0"/>
              <a:t>2. تغطي مساحة كبيرة من موضوعات المقرر بوقت قليل.</a:t>
            </a:r>
          </a:p>
          <a:p>
            <a:pPr marL="514350" indent="-514350">
              <a:buNone/>
            </a:pPr>
            <a:r>
              <a:rPr lang="ar-SA" sz="2400" dirty="0" smtClean="0"/>
              <a:t>3. سهلة التصحيح.</a:t>
            </a:r>
          </a:p>
          <a:p>
            <a:pPr marL="514350" indent="-514350">
              <a:buNone/>
            </a:pPr>
            <a:r>
              <a:rPr lang="ar-SA" sz="2400" dirty="0" err="1" smtClean="0"/>
              <a:t>4</a:t>
            </a:r>
            <a:r>
              <a:rPr lang="ar-SA" sz="2400" dirty="0" err="1" smtClean="0"/>
              <a:t>.</a:t>
            </a:r>
            <a:r>
              <a:rPr lang="ar-SA" sz="2400" dirty="0" smtClean="0"/>
              <a:t> موضوعية </a:t>
            </a:r>
            <a:r>
              <a:rPr lang="ar-SA" sz="2400" dirty="0" smtClean="0"/>
              <a:t>التصحيح.</a:t>
            </a:r>
          </a:p>
          <a:p>
            <a:pPr marL="514350" indent="-514350">
              <a:buNone/>
            </a:pPr>
            <a:r>
              <a:rPr lang="ar-SA" sz="2400" dirty="0" err="1" smtClean="0"/>
              <a:t>5</a:t>
            </a:r>
            <a:r>
              <a:rPr lang="ar-SA" sz="2400" dirty="0" err="1" smtClean="0"/>
              <a:t>.</a:t>
            </a:r>
            <a:r>
              <a:rPr lang="ar-SA" sz="2400" dirty="0" smtClean="0"/>
              <a:t> البناء </a:t>
            </a:r>
            <a:r>
              <a:rPr lang="ar-SA" sz="2400" dirty="0" smtClean="0"/>
              <a:t>الجيد لهذا النوع من الأسئلة يؤدي إلى زيادة تحصيل الطلبة.</a:t>
            </a:r>
          </a:p>
          <a:p>
            <a:pPr marL="514350" indent="-514350">
              <a:buNone/>
            </a:pPr>
            <a:endParaRPr lang="ar-SA" sz="2800" b="1" dirty="0" smtClean="0">
              <a:solidFill>
                <a:schemeClr val="accent1">
                  <a:lumMod val="75000"/>
                </a:schemeClr>
              </a:solidFill>
            </a:endParaRPr>
          </a:p>
          <a:p>
            <a:pPr marL="514350" indent="-514350">
              <a:buNone/>
            </a:pPr>
            <a:r>
              <a:rPr lang="ar-SA" sz="2800" b="1" dirty="0" err="1" smtClean="0">
                <a:solidFill>
                  <a:schemeClr val="accent1">
                    <a:lumMod val="75000"/>
                  </a:schemeClr>
                </a:solidFill>
              </a:rPr>
              <a:t>سلبياتها</a:t>
            </a:r>
            <a:r>
              <a:rPr lang="ar-SA" sz="2800" b="1" dirty="0" err="1" smtClean="0">
                <a:solidFill>
                  <a:schemeClr val="accent1">
                    <a:lumMod val="75000"/>
                  </a:schemeClr>
                </a:solidFill>
              </a:rPr>
              <a:t>:</a:t>
            </a:r>
            <a:endParaRPr lang="ar-SA" sz="2800" b="1" dirty="0" smtClean="0">
              <a:solidFill>
                <a:schemeClr val="accent1">
                  <a:lumMod val="75000"/>
                </a:schemeClr>
              </a:solidFill>
            </a:endParaRPr>
          </a:p>
          <a:p>
            <a:pPr marL="514350" indent="-514350">
              <a:buNone/>
            </a:pPr>
            <a:r>
              <a:rPr lang="ar-SA" sz="2400" dirty="0" err="1" smtClean="0"/>
              <a:t>1.</a:t>
            </a:r>
            <a:r>
              <a:rPr lang="ar-SA" sz="2400" dirty="0" smtClean="0"/>
              <a:t> إمكانية </a:t>
            </a:r>
            <a:r>
              <a:rPr lang="ar-SA" sz="2400" dirty="0" smtClean="0"/>
              <a:t>التخمين في هذا النوع من الأسئلة عالية جداً تصل 50%</a:t>
            </a:r>
          </a:p>
          <a:p>
            <a:pPr marL="514350" indent="-514350">
              <a:buNone/>
            </a:pPr>
            <a:r>
              <a:rPr lang="ar-SA" sz="2400" dirty="0" err="1" smtClean="0"/>
              <a:t>2.</a:t>
            </a:r>
            <a:r>
              <a:rPr lang="ar-SA" sz="2400" dirty="0" smtClean="0"/>
              <a:t> </a:t>
            </a:r>
            <a:r>
              <a:rPr lang="ar-SA" sz="2400" dirty="0" smtClean="0"/>
              <a:t>انخفاض </a:t>
            </a:r>
            <a:r>
              <a:rPr lang="ar-SA" sz="2400" dirty="0" smtClean="0"/>
              <a:t>الثبات بسبب ارتفاع احتمالات التخمين والصدفة.</a:t>
            </a:r>
          </a:p>
          <a:p>
            <a:pPr marL="514350" indent="-514350">
              <a:buNone/>
            </a:pPr>
            <a:r>
              <a:rPr lang="ar-SA" sz="2400" dirty="0" err="1" smtClean="0"/>
              <a:t>3.</a:t>
            </a:r>
            <a:r>
              <a:rPr lang="ar-SA" sz="2400" dirty="0" smtClean="0"/>
              <a:t> </a:t>
            </a:r>
            <a:r>
              <a:rPr lang="ar-SA" sz="2400" dirty="0" smtClean="0"/>
              <a:t>لا </a:t>
            </a:r>
            <a:r>
              <a:rPr lang="ar-SA" sz="2400" dirty="0" smtClean="0"/>
              <a:t>يشجع على التفكير في المستويات العليا.</a:t>
            </a:r>
          </a:p>
          <a:p>
            <a:pPr marL="514350" indent="-514350">
              <a:buNone/>
            </a:pPr>
            <a:r>
              <a:rPr lang="ar-SA" sz="2400" dirty="0" err="1" smtClean="0"/>
              <a:t>4.</a:t>
            </a:r>
            <a:r>
              <a:rPr lang="ar-SA" sz="2400" dirty="0" smtClean="0"/>
              <a:t> </a:t>
            </a:r>
            <a:r>
              <a:rPr lang="ar-SA" sz="2400" dirty="0" smtClean="0"/>
              <a:t>سوء </a:t>
            </a:r>
            <a:r>
              <a:rPr lang="ar-SA" sz="2400" dirty="0" smtClean="0"/>
              <a:t>صياغة العبارة قد يسبب في خلل في إجابة وتحصيل الطالب.</a:t>
            </a:r>
          </a:p>
          <a:p>
            <a:pPr marL="514350" indent="-514350">
              <a:buNone/>
            </a:pPr>
            <a:endParaRPr lang="ar-SA" sz="2800" b="1" dirty="0" smtClean="0">
              <a:solidFill>
                <a:srgbClr val="C00000"/>
              </a:solidFill>
            </a:endParaRPr>
          </a:p>
          <a:p>
            <a:pPr marL="514350" indent="-514350">
              <a:buNone/>
            </a:pPr>
            <a:endParaRPr lang="ar-SA" sz="2800" b="1"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chemeClr val="accent1">
                    <a:lumMod val="75000"/>
                  </a:schemeClr>
                </a:solidFill>
              </a:rPr>
              <a:t>إرشادات لكتابة أسئلة الصواب والخطأ</a:t>
            </a:r>
            <a:endParaRPr lang="ar-SA" sz="3200" b="1" dirty="0">
              <a:solidFill>
                <a:schemeClr val="accent1">
                  <a:lumMod val="75000"/>
                </a:schemeClr>
              </a:solidFill>
            </a:endParaRPr>
          </a:p>
        </p:txBody>
      </p:sp>
      <p:sp>
        <p:nvSpPr>
          <p:cNvPr id="3" name="عنصر نائب للمحتوى 2"/>
          <p:cNvSpPr>
            <a:spLocks noGrp="1"/>
          </p:cNvSpPr>
          <p:nvPr>
            <p:ph idx="1"/>
          </p:nvPr>
        </p:nvSpPr>
        <p:spPr/>
        <p:txBody>
          <a:bodyPr>
            <a:normAutofit/>
          </a:bodyPr>
          <a:lstStyle/>
          <a:p>
            <a:pPr>
              <a:buFont typeface="Wingdings" pitchFamily="2" charset="2"/>
              <a:buChar char="ü"/>
            </a:pPr>
            <a:r>
              <a:rPr lang="ar-SA" sz="2400" dirty="0" smtClean="0"/>
              <a:t> أن لا تحتمل العبارة </a:t>
            </a:r>
            <a:r>
              <a:rPr lang="ar-SA" sz="2400" dirty="0" err="1" smtClean="0"/>
              <a:t>الصح</a:t>
            </a:r>
            <a:r>
              <a:rPr lang="ar-SA" sz="2400" dirty="0" smtClean="0"/>
              <a:t> والخطأ في آن واحد.</a:t>
            </a:r>
          </a:p>
          <a:p>
            <a:pPr>
              <a:buFont typeface="Wingdings" pitchFamily="2" charset="2"/>
              <a:buChar char="ü"/>
            </a:pPr>
            <a:r>
              <a:rPr lang="ar-SA" sz="2400" dirty="0" smtClean="0"/>
              <a:t> أن يكون عدد الأسئلة كافياً </a:t>
            </a:r>
            <a:r>
              <a:rPr lang="ar-SA" sz="2400" dirty="0" smtClean="0"/>
              <a:t>وشاملاً </a:t>
            </a:r>
            <a:r>
              <a:rPr lang="ar-SA" sz="2400" dirty="0" smtClean="0"/>
              <a:t>لمحتوى المادة.</a:t>
            </a:r>
          </a:p>
          <a:p>
            <a:pPr>
              <a:buFont typeface="Wingdings" pitchFamily="2" charset="2"/>
              <a:buChar char="ü"/>
            </a:pPr>
            <a:r>
              <a:rPr lang="ar-SA" sz="2400" dirty="0" smtClean="0"/>
              <a:t>الابتعاد عن الغموض في العبارات.</a:t>
            </a:r>
          </a:p>
          <a:p>
            <a:pPr>
              <a:buFont typeface="Wingdings" pitchFamily="2" charset="2"/>
              <a:buChar char="ü"/>
            </a:pPr>
            <a:r>
              <a:rPr lang="ar-SA" sz="2400" dirty="0" smtClean="0"/>
              <a:t>أن تشتمل كل عبارة على فكرة واحدة فقط.</a:t>
            </a:r>
          </a:p>
          <a:p>
            <a:pPr>
              <a:buFont typeface="Wingdings" pitchFamily="2" charset="2"/>
              <a:buChar char="ü"/>
            </a:pPr>
            <a:r>
              <a:rPr lang="ar-SA" sz="2400" dirty="0" smtClean="0"/>
              <a:t> الابتعاد عن كتابة العبارات بنمط معين ( </a:t>
            </a:r>
            <a:r>
              <a:rPr lang="ar-SA" sz="2400" dirty="0" err="1" smtClean="0"/>
              <a:t>صح </a:t>
            </a:r>
            <a:r>
              <a:rPr lang="ar-SA" sz="2400" dirty="0" smtClean="0"/>
              <a:t>- </a:t>
            </a:r>
            <a:r>
              <a:rPr lang="ar-SA" sz="2400" dirty="0" err="1" smtClean="0"/>
              <a:t>خطأ </a:t>
            </a:r>
            <a:r>
              <a:rPr lang="ar-SA" sz="2400" dirty="0" smtClean="0"/>
              <a:t>– </a:t>
            </a:r>
            <a:r>
              <a:rPr lang="ar-SA" sz="2400" dirty="0" err="1" smtClean="0"/>
              <a:t>صح </a:t>
            </a:r>
            <a:r>
              <a:rPr lang="ar-SA" sz="2400" dirty="0" smtClean="0"/>
              <a:t>- </a:t>
            </a:r>
            <a:r>
              <a:rPr lang="ar-SA" sz="2400" dirty="0" err="1" smtClean="0"/>
              <a:t>خطأ..)</a:t>
            </a:r>
            <a:endParaRPr lang="ar-SA" sz="2400" dirty="0" smtClean="0"/>
          </a:p>
          <a:p>
            <a:pPr>
              <a:buFont typeface="Wingdings" pitchFamily="2" charset="2"/>
              <a:buChar char="ü"/>
            </a:pPr>
            <a:r>
              <a:rPr lang="ar-SA" sz="2400" dirty="0" smtClean="0"/>
              <a:t>الابتعاد عن الألفاظ الجازمة ( </a:t>
            </a:r>
            <a:r>
              <a:rPr lang="ar-SA" sz="2400" dirty="0" err="1" smtClean="0"/>
              <a:t>دائماً </a:t>
            </a:r>
            <a:r>
              <a:rPr lang="ar-SA" sz="2400" dirty="0" smtClean="0"/>
              <a:t>- </a:t>
            </a:r>
            <a:r>
              <a:rPr lang="ar-SA" sz="2400" dirty="0" smtClean="0"/>
              <a:t>على </a:t>
            </a:r>
            <a:r>
              <a:rPr lang="ar-SA" sz="2400" dirty="0" err="1" smtClean="0"/>
              <a:t>الإطلاق </a:t>
            </a:r>
            <a:r>
              <a:rPr lang="ar-SA" sz="2400" dirty="0" smtClean="0"/>
              <a:t>- </a:t>
            </a:r>
            <a:r>
              <a:rPr lang="ar-SA" sz="2400" dirty="0" smtClean="0"/>
              <a:t>جميع الحالات)</a:t>
            </a:r>
          </a:p>
          <a:p>
            <a:pPr>
              <a:buFont typeface="Wingdings" pitchFamily="2" charset="2"/>
              <a:buChar char="ü"/>
            </a:pPr>
            <a:r>
              <a:rPr lang="ar-SA" sz="2400" dirty="0" smtClean="0"/>
              <a:t>الابتعاد عن صيغة النفي في العبارات واستبدالها بالإثبات.</a:t>
            </a:r>
          </a:p>
          <a:p>
            <a:pPr>
              <a:buFont typeface="Wingdings" pitchFamily="2" charset="2"/>
              <a:buChar char="ü"/>
            </a:pPr>
            <a:r>
              <a:rPr lang="ar-SA" sz="2400" dirty="0" smtClean="0"/>
              <a:t> أن لا تؤخذ العبارة حرفياً كما هي بالكتاب حتى لا يتم تعويد الطالب على الحفظ الآلي.</a:t>
            </a:r>
            <a:endParaRPr lang="ar-SA"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ChangeArrowheads="1"/>
          </p:cNvSpPr>
          <p:nvPr/>
        </p:nvSpPr>
        <p:spPr bwMode="auto">
          <a:xfrm>
            <a:off x="2700338" y="763588"/>
            <a:ext cx="4176712" cy="649287"/>
          </a:xfrm>
          <a:prstGeom prst="rect">
            <a:avLst/>
          </a:prstGeom>
          <a:gradFill rotWithShape="1">
            <a:gsLst>
              <a:gs pos="0">
                <a:srgbClr val="EC0808"/>
              </a:gs>
              <a:gs pos="100000">
                <a:srgbClr val="6D0404"/>
              </a:gs>
            </a:gsLst>
            <a:lin ang="5400000" scaled="1"/>
          </a:gradFill>
          <a:ln w="9525">
            <a:solidFill>
              <a:schemeClr val="accent2"/>
            </a:solidFill>
            <a:miter lim="800000"/>
            <a:headEnd/>
            <a:tailEnd/>
          </a:ln>
        </p:spPr>
        <p:txBody>
          <a:bodyPr wrap="none" anchor="ctr"/>
          <a:lstStyle/>
          <a:p>
            <a:pPr algn="ctr"/>
            <a:r>
              <a:rPr lang="ar-SA">
                <a:solidFill>
                  <a:srgbClr val="EC0808"/>
                </a:solidFill>
              </a:rPr>
              <a:t> </a:t>
            </a:r>
            <a:r>
              <a:rPr lang="ar-SA" sz="3600">
                <a:solidFill>
                  <a:schemeClr val="bg1"/>
                </a:solidFill>
                <a:cs typeface="AL-Mohanad Bold" pitchFamily="2" charset="-78"/>
              </a:rPr>
              <a:t>أسئلة الاختيار من متعدد</a:t>
            </a:r>
            <a:endParaRPr lang="en-US" sz="3600">
              <a:solidFill>
                <a:schemeClr val="bg1"/>
              </a:solidFill>
              <a:cs typeface="AL-Mohanad Bold" pitchFamily="2" charset="-78"/>
            </a:endParaRPr>
          </a:p>
        </p:txBody>
      </p:sp>
      <p:sp>
        <p:nvSpPr>
          <p:cNvPr id="44037" name="Oval 5"/>
          <p:cNvSpPr>
            <a:spLocks noChangeArrowheads="1"/>
          </p:cNvSpPr>
          <p:nvPr/>
        </p:nvSpPr>
        <p:spPr bwMode="auto">
          <a:xfrm>
            <a:off x="1619250" y="2852738"/>
            <a:ext cx="6337300" cy="792162"/>
          </a:xfrm>
          <a:prstGeom prst="ellipse">
            <a:avLst/>
          </a:prstGeom>
          <a:noFill/>
          <a:ln w="9525">
            <a:solidFill>
              <a:srgbClr val="FFDA3F"/>
            </a:solidFill>
            <a:round/>
            <a:headEnd/>
            <a:tailEnd/>
          </a:ln>
        </p:spPr>
        <p:txBody>
          <a:bodyPr wrap="none" anchor="ctr"/>
          <a:lstStyle/>
          <a:p>
            <a:pPr algn="ctr"/>
            <a:r>
              <a:rPr lang="ar-SA" sz="2800" dirty="0">
                <a:solidFill>
                  <a:srgbClr val="0070C0"/>
                </a:solidFill>
                <a:cs typeface="AL-Mohanad Bold" pitchFamily="2" charset="-78"/>
              </a:rPr>
              <a:t>السؤال فيها يسمى : الجذر </a:t>
            </a:r>
            <a:r>
              <a:rPr lang="ar-SA" sz="2800" dirty="0" smtClean="0">
                <a:solidFill>
                  <a:srgbClr val="0070C0"/>
                </a:solidFill>
                <a:cs typeface="AL-Mohanad Bold" pitchFamily="2" charset="-78"/>
              </a:rPr>
              <a:t>أو </a:t>
            </a:r>
            <a:r>
              <a:rPr lang="ar-SA" sz="2800" dirty="0">
                <a:solidFill>
                  <a:srgbClr val="0070C0"/>
                </a:solidFill>
                <a:cs typeface="AL-Mohanad Bold" pitchFamily="2" charset="-78"/>
              </a:rPr>
              <a:t>الجذع أو المتن</a:t>
            </a:r>
            <a:r>
              <a:rPr lang="ar-SA" sz="2800" b="1" dirty="0">
                <a:solidFill>
                  <a:srgbClr val="0070C0"/>
                </a:solidFill>
              </a:rPr>
              <a:t> </a:t>
            </a:r>
            <a:endParaRPr lang="en-US" sz="2800" dirty="0">
              <a:solidFill>
                <a:srgbClr val="0070C0"/>
              </a:solidFill>
            </a:endParaRPr>
          </a:p>
        </p:txBody>
      </p:sp>
      <p:sp>
        <p:nvSpPr>
          <p:cNvPr id="44038" name="Oval 6"/>
          <p:cNvSpPr>
            <a:spLocks noChangeArrowheads="1"/>
          </p:cNvSpPr>
          <p:nvPr/>
        </p:nvSpPr>
        <p:spPr bwMode="auto">
          <a:xfrm>
            <a:off x="1547813" y="3860800"/>
            <a:ext cx="6337300" cy="792163"/>
          </a:xfrm>
          <a:prstGeom prst="ellipse">
            <a:avLst/>
          </a:prstGeom>
          <a:noFill/>
          <a:ln w="9525">
            <a:solidFill>
              <a:srgbClr val="FFDA3F"/>
            </a:solidFill>
            <a:round/>
            <a:headEnd/>
            <a:tailEnd/>
          </a:ln>
        </p:spPr>
        <p:txBody>
          <a:bodyPr wrap="none" anchor="ctr"/>
          <a:lstStyle/>
          <a:p>
            <a:pPr algn="ctr"/>
            <a:r>
              <a:rPr lang="ar-SA" sz="3200" dirty="0" smtClean="0">
                <a:solidFill>
                  <a:srgbClr val="0070C0"/>
                </a:solidFill>
                <a:cs typeface="AL-Mohanad Bold" pitchFamily="2" charset="-78"/>
              </a:rPr>
              <a:t>الإجابات </a:t>
            </a:r>
            <a:r>
              <a:rPr lang="ar-SA" sz="3200" dirty="0">
                <a:solidFill>
                  <a:srgbClr val="0070C0"/>
                </a:solidFill>
                <a:cs typeface="AL-Mohanad Bold" pitchFamily="2" charset="-78"/>
              </a:rPr>
              <a:t>الممكنة </a:t>
            </a:r>
            <a:r>
              <a:rPr lang="ar-SA" sz="3200" dirty="0" err="1">
                <a:solidFill>
                  <a:srgbClr val="0070C0"/>
                </a:solidFill>
                <a:cs typeface="AL-Mohanad Bold" pitchFamily="2" charset="-78"/>
              </a:rPr>
              <a:t>تسمى </a:t>
            </a:r>
            <a:r>
              <a:rPr lang="ar-SA" sz="3200" dirty="0" smtClean="0">
                <a:solidFill>
                  <a:srgbClr val="0070C0"/>
                </a:solidFill>
                <a:cs typeface="AL-Mohanad Bold" pitchFamily="2" charset="-78"/>
              </a:rPr>
              <a:t>: </a:t>
            </a:r>
            <a:r>
              <a:rPr lang="ar-SA" sz="3200" dirty="0">
                <a:solidFill>
                  <a:srgbClr val="0070C0"/>
                </a:solidFill>
                <a:cs typeface="AL-Mohanad Bold" pitchFamily="2" charset="-78"/>
              </a:rPr>
              <a:t>الخيارات أو البدائل</a:t>
            </a:r>
            <a:r>
              <a:rPr lang="ar-SA" sz="3200" dirty="0">
                <a:solidFill>
                  <a:srgbClr val="0070C0"/>
                </a:solidFill>
              </a:rPr>
              <a:t> </a:t>
            </a:r>
            <a:endParaRPr lang="en-US" sz="3200" dirty="0">
              <a:solidFill>
                <a:srgbClr val="0070C0"/>
              </a:solidFill>
            </a:endParaRPr>
          </a:p>
        </p:txBody>
      </p:sp>
      <p:pic>
        <p:nvPicPr>
          <p:cNvPr id="7" name="صورة 6" descr="اختيار.png"/>
          <p:cNvPicPr>
            <a:picLocks noChangeAspect="1"/>
          </p:cNvPicPr>
          <p:nvPr/>
        </p:nvPicPr>
        <p:blipFill>
          <a:blip r:embed="rId2" cstate="print"/>
          <a:stretch>
            <a:fillRect/>
          </a:stretch>
        </p:blipFill>
        <p:spPr>
          <a:xfrm>
            <a:off x="2214546" y="5072074"/>
            <a:ext cx="5214974" cy="13716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circle(in)">
                                      <p:cBhvr>
                                        <p:cTn id="7" dur="2000"/>
                                        <p:tgtEl>
                                          <p:spTgt spid="4403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44037"/>
                                        </p:tgtEl>
                                        <p:attrNameLst>
                                          <p:attrName>style.visibility</p:attrName>
                                        </p:attrNameLst>
                                      </p:cBhvr>
                                      <p:to>
                                        <p:strVal val="visible"/>
                                      </p:to>
                                    </p:set>
                                    <p:anim calcmode="lin" valueType="num">
                                      <p:cBhvr>
                                        <p:cTn id="12" dur="1000" fill="hold"/>
                                        <p:tgtEl>
                                          <p:spTgt spid="44037"/>
                                        </p:tgtEl>
                                        <p:attrNameLst>
                                          <p:attrName>ppt_w</p:attrName>
                                        </p:attrNameLst>
                                      </p:cBhvr>
                                      <p:tavLst>
                                        <p:tav tm="0">
                                          <p:val>
                                            <p:fltVal val="0"/>
                                          </p:val>
                                        </p:tav>
                                        <p:tav tm="100000">
                                          <p:val>
                                            <p:strVal val="#ppt_w"/>
                                          </p:val>
                                        </p:tav>
                                      </p:tavLst>
                                    </p:anim>
                                    <p:anim calcmode="lin" valueType="num">
                                      <p:cBhvr>
                                        <p:cTn id="13" dur="1000" fill="hold"/>
                                        <p:tgtEl>
                                          <p:spTgt spid="44037"/>
                                        </p:tgtEl>
                                        <p:attrNameLst>
                                          <p:attrName>ppt_h</p:attrName>
                                        </p:attrNameLst>
                                      </p:cBhvr>
                                      <p:tavLst>
                                        <p:tav tm="0">
                                          <p:val>
                                            <p:fltVal val="0"/>
                                          </p:val>
                                        </p:tav>
                                        <p:tav tm="100000">
                                          <p:val>
                                            <p:strVal val="#ppt_h"/>
                                          </p:val>
                                        </p:tav>
                                      </p:tavLst>
                                    </p:anim>
                                    <p:anim calcmode="lin" valueType="num">
                                      <p:cBhvr>
                                        <p:cTn id="14" dur="1000" fill="hold"/>
                                        <p:tgtEl>
                                          <p:spTgt spid="44037"/>
                                        </p:tgtEl>
                                        <p:attrNameLst>
                                          <p:attrName>style.rotation</p:attrName>
                                        </p:attrNameLst>
                                      </p:cBhvr>
                                      <p:tavLst>
                                        <p:tav tm="0">
                                          <p:val>
                                            <p:fltVal val="90"/>
                                          </p:val>
                                        </p:tav>
                                        <p:tav tm="100000">
                                          <p:val>
                                            <p:fltVal val="0"/>
                                          </p:val>
                                        </p:tav>
                                      </p:tavLst>
                                    </p:anim>
                                    <p:animEffect transition="in" filter="fade">
                                      <p:cBhvr>
                                        <p:cTn id="15" dur="1000"/>
                                        <p:tgtEl>
                                          <p:spTgt spid="44037"/>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iterate type="lt">
                                    <p:tmPct val="5000"/>
                                  </p:iterate>
                                  <p:childTnLst>
                                    <p:set>
                                      <p:cBhvr>
                                        <p:cTn id="19" dur="1" fill="hold">
                                          <p:stCondLst>
                                            <p:cond delay="0"/>
                                          </p:stCondLst>
                                        </p:cTn>
                                        <p:tgtEl>
                                          <p:spTgt spid="44038"/>
                                        </p:tgtEl>
                                        <p:attrNameLst>
                                          <p:attrName>style.visibility</p:attrName>
                                        </p:attrNameLst>
                                      </p:cBhvr>
                                      <p:to>
                                        <p:strVal val="visible"/>
                                      </p:to>
                                    </p:set>
                                    <p:anim calcmode="lin" valueType="num">
                                      <p:cBhvr>
                                        <p:cTn id="20" dur="1000" fill="hold"/>
                                        <p:tgtEl>
                                          <p:spTgt spid="44038"/>
                                        </p:tgtEl>
                                        <p:attrNameLst>
                                          <p:attrName>ppt_w</p:attrName>
                                        </p:attrNameLst>
                                      </p:cBhvr>
                                      <p:tavLst>
                                        <p:tav tm="0">
                                          <p:val>
                                            <p:fltVal val="0"/>
                                          </p:val>
                                        </p:tav>
                                        <p:tav tm="100000">
                                          <p:val>
                                            <p:strVal val="#ppt_w"/>
                                          </p:val>
                                        </p:tav>
                                      </p:tavLst>
                                    </p:anim>
                                    <p:anim calcmode="lin" valueType="num">
                                      <p:cBhvr>
                                        <p:cTn id="21" dur="1000" fill="hold"/>
                                        <p:tgtEl>
                                          <p:spTgt spid="44038"/>
                                        </p:tgtEl>
                                        <p:attrNameLst>
                                          <p:attrName>ppt_h</p:attrName>
                                        </p:attrNameLst>
                                      </p:cBhvr>
                                      <p:tavLst>
                                        <p:tav tm="0">
                                          <p:val>
                                            <p:fltVal val="0"/>
                                          </p:val>
                                        </p:tav>
                                        <p:tav tm="100000">
                                          <p:val>
                                            <p:strVal val="#ppt_h"/>
                                          </p:val>
                                        </p:tav>
                                      </p:tavLst>
                                    </p:anim>
                                    <p:anim calcmode="lin" valueType="num">
                                      <p:cBhvr>
                                        <p:cTn id="22" dur="1000" fill="hold"/>
                                        <p:tgtEl>
                                          <p:spTgt spid="44038"/>
                                        </p:tgtEl>
                                        <p:attrNameLst>
                                          <p:attrName>style.rotation</p:attrName>
                                        </p:attrNameLst>
                                      </p:cBhvr>
                                      <p:tavLst>
                                        <p:tav tm="0">
                                          <p:val>
                                            <p:fltVal val="90"/>
                                          </p:val>
                                        </p:tav>
                                        <p:tav tm="100000">
                                          <p:val>
                                            <p:fltVal val="0"/>
                                          </p:val>
                                        </p:tav>
                                      </p:tavLst>
                                    </p:anim>
                                    <p:animEffect transition="in" filter="fade">
                                      <p:cBhvr>
                                        <p:cTn id="23" dur="10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nimBg="1"/>
      <p:bldP spid="44037" grpId="0" animBg="1"/>
      <p:bldP spid="4403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878</TotalTime>
  <Words>2547</Words>
  <Application>Microsoft Office PowerPoint</Application>
  <PresentationFormat>عرض على الشاشة (3:4)‏</PresentationFormat>
  <Paragraphs>298</Paragraphs>
  <Slides>33</Slides>
  <Notes>7</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انقلاب</vt:lpstr>
      <vt:lpstr>تقويم نواتج التعلم المعرفية  أنواع الأسئلة  إيجابياتها وسلبياتها إرشادات لإعداد أسئلة نموذجية  المحاضرة الخامسة</vt:lpstr>
      <vt:lpstr>الشريحة 2</vt:lpstr>
      <vt:lpstr>الشريحة 3</vt:lpstr>
      <vt:lpstr>عيوب الاختبارات الشفهية</vt:lpstr>
      <vt:lpstr>اختبارات الورقة والقلم</vt:lpstr>
      <vt:lpstr>الأسئلة الموضوعية: أسئلة الصواب والخطأ</vt:lpstr>
      <vt:lpstr>الشريحة 7</vt:lpstr>
      <vt:lpstr>إرشادات لكتابة أسئلة الصواب والخطأ</vt:lpstr>
      <vt:lpstr>الشريحة 9</vt:lpstr>
      <vt:lpstr>الشريحة 10</vt:lpstr>
      <vt:lpstr>إرشادات لإعداد أسئلة الاختيار من متعدد</vt:lpstr>
      <vt:lpstr>إرشادات لإعداد أسئلة الاختيار من متعدد</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المطابقة (المزاوجة)</vt:lpstr>
      <vt:lpstr>الشريحة 23</vt:lpstr>
      <vt:lpstr>إرشادات لإعداد أسئلة المطابقة</vt:lpstr>
      <vt:lpstr>الأسئلة المقالية: أسئلة التكميل</vt:lpstr>
      <vt:lpstr>أسئلة التكميل</vt:lpstr>
      <vt:lpstr>الشريحة 27</vt:lpstr>
      <vt:lpstr>ارشادات لكتابة فقرات التكميل</vt:lpstr>
      <vt:lpstr>الأسئلة المقالية</vt:lpstr>
      <vt:lpstr>الأسئلة المقالية</vt:lpstr>
      <vt:lpstr>الشريحة 31</vt:lpstr>
      <vt:lpstr>الشريحة 32</vt:lpstr>
      <vt:lpstr>ارشادات لصياغة الأسئلة المقالية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shr</cp:lastModifiedBy>
  <cp:revision>87</cp:revision>
  <dcterms:created xsi:type="dcterms:W3CDTF">2014-02-21T12:17:39Z</dcterms:created>
  <dcterms:modified xsi:type="dcterms:W3CDTF">2016-03-01T22:51:18Z</dcterms:modified>
</cp:coreProperties>
</file>