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1"/>
  </p:notesMasterIdLst>
  <p:sldIdLst>
    <p:sldId id="256" r:id="rId2"/>
    <p:sldId id="315" r:id="rId3"/>
    <p:sldId id="257" r:id="rId4"/>
    <p:sldId id="316" r:id="rId5"/>
    <p:sldId id="258" r:id="rId6"/>
    <p:sldId id="260" r:id="rId7"/>
    <p:sldId id="261" r:id="rId8"/>
    <p:sldId id="262" r:id="rId9"/>
    <p:sldId id="317" r:id="rId10"/>
    <p:sldId id="263" r:id="rId11"/>
    <p:sldId id="319" r:id="rId12"/>
    <p:sldId id="320" r:id="rId13"/>
    <p:sldId id="336" r:id="rId14"/>
    <p:sldId id="321" r:id="rId15"/>
    <p:sldId id="337" r:id="rId16"/>
    <p:sldId id="323" r:id="rId17"/>
    <p:sldId id="322" r:id="rId18"/>
    <p:sldId id="324" r:id="rId19"/>
    <p:sldId id="326" r:id="rId20"/>
    <p:sldId id="325" r:id="rId21"/>
    <p:sldId id="338" r:id="rId22"/>
    <p:sldId id="329" r:id="rId23"/>
    <p:sldId id="330" r:id="rId24"/>
    <p:sldId id="332" r:id="rId25"/>
    <p:sldId id="333" r:id="rId26"/>
    <p:sldId id="334" r:id="rId27"/>
    <p:sldId id="335" r:id="rId28"/>
    <p:sldId id="327" r:id="rId29"/>
    <p:sldId id="328" r:id="rId30"/>
  </p:sldIdLst>
  <p:sldSz cx="9144000" cy="6858000" type="screen4x3"/>
  <p:notesSz cx="6858000" cy="9144000"/>
  <p:custDataLst>
    <p:tags r:id="rId32"/>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413" autoAdjust="0"/>
    <p:restoredTop sz="86437" autoAdjust="0"/>
  </p:normalViewPr>
  <p:slideViewPr>
    <p:cSldViewPr>
      <p:cViewPr varScale="1">
        <p:scale>
          <a:sx n="80" d="100"/>
          <a:sy n="80" d="100"/>
        </p:scale>
        <p:origin x="114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D27758A-6715-439B-8B67-146CDE695A5B}" type="datetimeFigureOut">
              <a:rPr lang="ar-SA" smtClean="0"/>
              <a:pPr/>
              <a:t>30/01/1438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1771795-72CE-4C6F-8458-0C14DB50110E}" type="slidenum">
              <a:rPr lang="ar-SA" smtClean="0"/>
              <a:pPr/>
              <a:t>‹#›</a:t>
            </a:fld>
            <a:endParaRPr lang="ar-SA"/>
          </a:p>
        </p:txBody>
      </p:sp>
    </p:spTree>
    <p:extLst>
      <p:ext uri="{BB962C8B-B14F-4D97-AF65-F5344CB8AC3E}">
        <p14:creationId xmlns:p14="http://schemas.microsoft.com/office/powerpoint/2010/main" val="6696966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917236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68238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F2FC462-1186-4DCD-9554-26900C163875}" type="slidenum">
              <a:rPr lang="ar-SA" smtClean="0"/>
              <a:pPr/>
              <a:t>‹#›</a:t>
            </a:fld>
            <a:endParaRPr lang="ar-SA"/>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5082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1635778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F2FC462-1186-4DCD-9554-26900C163875}" type="slidenum">
              <a:rPr lang="ar-SA" smtClean="0"/>
              <a:pPr/>
              <a:t>‹#›</a:t>
            </a:fld>
            <a:endParaRPr lang="ar-SA"/>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345000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176434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125797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597742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376028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3263466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714153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8" name="Footer Placeholder 7"/>
          <p:cNvSpPr>
            <a:spLocks noGrp="1"/>
          </p:cNvSpPr>
          <p:nvPr>
            <p:ph type="ftr" sz="quarter" idx="11"/>
          </p:nvPr>
        </p:nvSpPr>
        <p:spPr/>
        <p:txBody>
          <a:bodyPr/>
          <a:lstStyle/>
          <a:p>
            <a:endParaRPr lang="ar-SA"/>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711151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4" name="Footer Placeholder 3"/>
          <p:cNvSpPr>
            <a:spLocks noGrp="1"/>
          </p:cNvSpPr>
          <p:nvPr>
            <p:ph type="ftr" sz="quarter" idx="11"/>
          </p:nvPr>
        </p:nvSpPr>
        <p:spPr/>
        <p:txBody>
          <a:bodyPr/>
          <a:lstStyle/>
          <a:p>
            <a:endParaRPr lang="ar-SA"/>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2035281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3537448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3288976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A0CC5F-5F50-4DEE-A7B4-30A8AE4BE5E8}" type="datetimeFigureOut">
              <a:rPr lang="ar-SA" smtClean="0"/>
              <a:pPr/>
              <a:t>30/01/1438</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F2FC462-1186-4DCD-9554-26900C163875}" type="slidenum">
              <a:rPr lang="ar-SA" smtClean="0"/>
              <a:pPr/>
              <a:t>‹#›</a:t>
            </a:fld>
            <a:endParaRPr lang="ar-SA"/>
          </a:p>
        </p:txBody>
      </p:sp>
    </p:spTree>
    <p:extLst>
      <p:ext uri="{BB962C8B-B14F-4D97-AF65-F5344CB8AC3E}">
        <p14:creationId xmlns:p14="http://schemas.microsoft.com/office/powerpoint/2010/main" val="3010058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E9A0CC5F-5F50-4DEE-A7B4-30A8AE4BE5E8}" type="datetimeFigureOut">
              <a:rPr lang="ar-SA" smtClean="0"/>
              <a:pPr/>
              <a:t>30/01/1438</a:t>
            </a:fld>
            <a:endParaRPr lang="ar-SA"/>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F2FC462-1186-4DCD-9554-26900C163875}" type="slidenum">
              <a:rPr lang="ar-SA" smtClean="0"/>
              <a:pPr/>
              <a:t>‹#›</a:t>
            </a:fld>
            <a:endParaRPr lang="ar-SA"/>
          </a:p>
        </p:txBody>
      </p:sp>
    </p:spTree>
    <p:extLst>
      <p:ext uri="{BB962C8B-B14F-4D97-AF65-F5344CB8AC3E}">
        <p14:creationId xmlns:p14="http://schemas.microsoft.com/office/powerpoint/2010/main" val="31416732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latin typeface="Traditional Arabic" panose="02020603050405020304" pitchFamily="18" charset="-78"/>
                <a:cs typeface="Traditional Arabic" panose="02020603050405020304" pitchFamily="18" charset="-78"/>
              </a:rPr>
              <a:t>الجوف</a:t>
            </a: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Traditional Arabic" panose="02020603050405020304" pitchFamily="18" charset="-78"/>
                <a:cs typeface="Traditional Arabic" panose="02020603050405020304" pitchFamily="18" charset="-78"/>
              </a:rPr>
              <a:t>الأهمية التاريخية</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normAutofit/>
          </a:bodyPr>
          <a:lstStyle/>
          <a:p>
            <a:pPr algn="just">
              <a:buNone/>
            </a:pPr>
            <a:r>
              <a:rPr lang="ar-SA" sz="2400" dirty="0" smtClean="0">
                <a:latin typeface="Traditional Arabic" panose="02020603050405020304" pitchFamily="18" charset="-78"/>
                <a:cs typeface="Traditional Arabic" panose="02020603050405020304" pitchFamily="18" charset="-78"/>
              </a:rPr>
              <a:t>- </a:t>
            </a:r>
            <a:r>
              <a:rPr lang="ar-JO" sz="2400" b="1" dirty="0" smtClean="0">
                <a:latin typeface="Traditional Arabic" panose="02020603050405020304" pitchFamily="18" charset="-78"/>
                <a:cs typeface="Traditional Arabic" panose="02020603050405020304" pitchFamily="18" charset="-78"/>
              </a:rPr>
              <a:t>تعتبر </a:t>
            </a:r>
            <a:r>
              <a:rPr lang="ar-JO" sz="2400" b="1" dirty="0">
                <a:latin typeface="Traditional Arabic" panose="02020603050405020304" pitchFamily="18" charset="-78"/>
                <a:cs typeface="Traditional Arabic" panose="02020603050405020304" pitchFamily="18" charset="-78"/>
              </a:rPr>
              <a:t>عصور ما قبل التاريخ أطول فترة عرفها البشر وتميزت هذه الحقبة باستخدام الانسان الحجر في صناعة أدواته واستخدامها، وهذه المرحلة هي المرحلة التي سبقت استخدام الانسان للمعدن واكتشافه.</a:t>
            </a:r>
            <a:endParaRPr lang="en-US" sz="2400" b="1" dirty="0">
              <a:latin typeface="Traditional Arabic" panose="02020603050405020304" pitchFamily="18" charset="-78"/>
              <a:cs typeface="Traditional Arabic" panose="02020603050405020304" pitchFamily="18" charset="-78"/>
            </a:endParaRPr>
          </a:p>
          <a:p>
            <a:pPr algn="just">
              <a:buNone/>
            </a:pPr>
            <a:r>
              <a:rPr lang="ar-SA" sz="2400" b="1" dirty="0" smtClean="0">
                <a:latin typeface="Traditional Arabic" panose="02020603050405020304" pitchFamily="18" charset="-78"/>
                <a:cs typeface="Traditional Arabic" panose="02020603050405020304" pitchFamily="18" charset="-78"/>
              </a:rPr>
              <a:t>- </a:t>
            </a:r>
            <a:r>
              <a:rPr lang="ar-JO" sz="2400" b="1" dirty="0" smtClean="0">
                <a:latin typeface="Traditional Arabic" panose="02020603050405020304" pitchFamily="18" charset="-78"/>
                <a:cs typeface="Traditional Arabic" panose="02020603050405020304" pitchFamily="18" charset="-78"/>
              </a:rPr>
              <a:t>تتميز </a:t>
            </a:r>
            <a:r>
              <a:rPr lang="ar-JO" sz="2400" b="1" dirty="0">
                <a:latin typeface="Traditional Arabic" panose="02020603050405020304" pitchFamily="18" charset="-78"/>
                <a:cs typeface="Traditional Arabic" panose="02020603050405020304" pitchFamily="18" charset="-78"/>
              </a:rPr>
              <a:t>منطقة الجوف بتاريخها الذي يعود إلى هذه المرحلة، إذ أنها تحوي أحد أقدم المواقع المعروفة في الشرق الأدنى القديم وهو موقع الشويحطية شمال مدينة سكاكا، حيث تم العثور فيه على أدوات مصنوعة من حجر الكوارتز.</a:t>
            </a:r>
            <a:endParaRPr lang="en-US" sz="2400" b="1"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9710" y="35626"/>
            <a:ext cx="4320480" cy="634082"/>
          </a:xfrm>
        </p:spPr>
        <p:txBody>
          <a:bodyPr>
            <a:normAutofit fontScale="90000"/>
          </a:bodyPr>
          <a:lstStyle/>
          <a:p>
            <a:pPr algn="r"/>
            <a:r>
              <a:rPr lang="ar-SA" b="1" dirty="0" smtClean="0">
                <a:latin typeface="Traditional Arabic" panose="02020603050405020304" pitchFamily="18" charset="-78"/>
                <a:cs typeface="Traditional Arabic" panose="02020603050405020304" pitchFamily="18" charset="-78"/>
              </a:rPr>
              <a:t/>
            </a:r>
            <a:br>
              <a:rPr lang="ar-SA" b="1" dirty="0" smtClean="0">
                <a:latin typeface="Traditional Arabic" panose="02020603050405020304" pitchFamily="18" charset="-78"/>
                <a:cs typeface="Traditional Arabic" panose="02020603050405020304" pitchFamily="18" charset="-78"/>
              </a:rPr>
            </a:br>
            <a:r>
              <a:rPr lang="ar-SA" b="1" dirty="0" smtClean="0">
                <a:latin typeface="Traditional Arabic" panose="02020603050405020304" pitchFamily="18" charset="-78"/>
                <a:cs typeface="Traditional Arabic" panose="02020603050405020304" pitchFamily="18" charset="-78"/>
              </a:rPr>
              <a:t>المواقــع الأثريــــة في منطقــة الجوف</a:t>
            </a:r>
            <a:r>
              <a:rPr lang="ar-SA" dirty="0" smtClean="0">
                <a:latin typeface="Traditional Arabic" panose="02020603050405020304" pitchFamily="18" charset="-78"/>
                <a:cs typeface="Traditional Arabic" panose="02020603050405020304" pitchFamily="18" charset="-78"/>
              </a:rPr>
              <a:t> :-</a:t>
            </a:r>
            <a:r>
              <a:rPr lang="en-US" dirty="0" smtClean="0">
                <a:latin typeface="Traditional Arabic" panose="02020603050405020304" pitchFamily="18" charset="-78"/>
                <a:cs typeface="Traditional Arabic" panose="02020603050405020304" pitchFamily="18" charset="-78"/>
              </a:rPr>
              <a:t/>
            </a:r>
            <a:br>
              <a:rPr lang="en-US" dirty="0" smtClean="0">
                <a:latin typeface="Traditional Arabic" panose="02020603050405020304" pitchFamily="18" charset="-78"/>
                <a:cs typeface="Traditional Arabic" panose="02020603050405020304" pitchFamily="18" charset="-78"/>
              </a:rPr>
            </a:b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457200" y="1268760"/>
            <a:ext cx="8229600" cy="4857403"/>
          </a:xfrm>
        </p:spPr>
        <p:txBody>
          <a:bodyPr>
            <a:normAutofit/>
          </a:bodyPr>
          <a:lstStyle/>
          <a:p>
            <a:pPr algn="just">
              <a:buNone/>
            </a:pPr>
            <a:r>
              <a:rPr lang="ar-SA" sz="2400" dirty="0" smtClean="0">
                <a:latin typeface="Traditional Arabic" panose="02020603050405020304" pitchFamily="18" charset="-78"/>
                <a:cs typeface="Traditional Arabic" panose="02020603050405020304" pitchFamily="18" charset="-78"/>
              </a:rPr>
              <a:t>		</a:t>
            </a:r>
            <a:r>
              <a:rPr lang="ar-SA" sz="2400" b="1" dirty="0" smtClean="0">
                <a:latin typeface="Traditional Arabic" panose="02020603050405020304" pitchFamily="18" charset="-78"/>
                <a:cs typeface="Traditional Arabic" panose="02020603050405020304" pitchFamily="18" charset="-78"/>
              </a:rPr>
              <a:t>ساعد </a:t>
            </a:r>
            <a:r>
              <a:rPr lang="ar-SA" sz="2400" b="1" dirty="0">
                <a:latin typeface="Traditional Arabic" panose="02020603050405020304" pitchFamily="18" charset="-78"/>
                <a:cs typeface="Traditional Arabic" panose="02020603050405020304" pitchFamily="18" charset="-78"/>
              </a:rPr>
              <a:t>منطقة الجوف عدة عوامل في استمرارية الاستيطان، مثل طبيعة المنطقة ومقومات الاستقرار</a:t>
            </a:r>
            <a:r>
              <a:rPr lang="ar-SA" sz="2400" b="1" dirty="0" smtClean="0">
                <a:latin typeface="Traditional Arabic" panose="02020603050405020304" pitchFamily="18" charset="-78"/>
                <a:cs typeface="Traditional Arabic" panose="02020603050405020304" pitchFamily="18" charset="-78"/>
              </a:rPr>
              <a:t>:</a:t>
            </a:r>
          </a:p>
          <a:p>
            <a:pPr algn="just">
              <a:buFontTx/>
              <a:buChar char="-"/>
            </a:pPr>
            <a:r>
              <a:rPr lang="ar-SA" sz="2400" b="1" dirty="0" smtClean="0">
                <a:latin typeface="Traditional Arabic" panose="02020603050405020304" pitchFamily="18" charset="-78"/>
                <a:cs typeface="Traditional Arabic" panose="02020603050405020304" pitchFamily="18" charset="-78"/>
              </a:rPr>
              <a:t>وفرة المياه</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والأرض الصالحة للزراعة التي كانت أهم مقومات الحياة </a:t>
            </a:r>
            <a:r>
              <a:rPr lang="ar-SA" sz="2400" b="1" dirty="0" smtClean="0">
                <a:latin typeface="Traditional Arabic" panose="02020603050405020304" pitchFamily="18" charset="-78"/>
                <a:cs typeface="Traditional Arabic" panose="02020603050405020304" pitchFamily="18" charset="-78"/>
              </a:rPr>
              <a:t>والاستقرار</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كذلك موقع منطقة الجوف المتوسط، الذي شكل حلقة وصل بين المراكز الحضارية المختلفة في كل من بلاد الشام ووادي الرافدين من جانب، والجزيرة العربية من جانب آخر. </a:t>
            </a:r>
            <a:endParaRPr lang="ar-SA" sz="2400" b="1" dirty="0" smtClean="0">
              <a:latin typeface="Traditional Arabic" panose="02020603050405020304" pitchFamily="18" charset="-78"/>
              <a:cs typeface="Traditional Arabic" panose="02020603050405020304" pitchFamily="18" charset="-78"/>
            </a:endParaRPr>
          </a:p>
          <a:p>
            <a:pPr algn="just">
              <a:buFontTx/>
              <a:buChar char="-"/>
            </a:pPr>
            <a:r>
              <a:rPr lang="ar-SA" sz="2400" b="1" dirty="0" smtClean="0">
                <a:latin typeface="Traditional Arabic" panose="02020603050405020304" pitchFamily="18" charset="-78"/>
                <a:cs typeface="Traditional Arabic" panose="02020603050405020304" pitchFamily="18" charset="-78"/>
              </a:rPr>
              <a:t>وهذا </a:t>
            </a:r>
            <a:r>
              <a:rPr lang="ar-SA" sz="2400" b="1" dirty="0">
                <a:latin typeface="Traditional Arabic" panose="02020603050405020304" pitchFamily="18" charset="-78"/>
                <a:cs typeface="Traditional Arabic" panose="02020603050405020304" pitchFamily="18" charset="-78"/>
              </a:rPr>
              <a:t>جعل من واحات منطقة الجوف محطات رئيسية، على طريق القوافل التجارية، التي تعبر وادي </a:t>
            </a:r>
            <a:r>
              <a:rPr lang="ar-SA" sz="2400" b="1" dirty="0" smtClean="0">
                <a:latin typeface="Traditional Arabic" panose="02020603050405020304" pitchFamily="18" charset="-78"/>
                <a:cs typeface="Traditional Arabic" panose="02020603050405020304" pitchFamily="18" charset="-78"/>
              </a:rPr>
              <a:t>السرحان.</a:t>
            </a:r>
          </a:p>
          <a:p>
            <a:pPr algn="just">
              <a:buNone/>
            </a:pPr>
            <a:r>
              <a:rPr lang="ar-SA" sz="2400" b="1" dirty="0">
                <a:latin typeface="Traditional Arabic" panose="02020603050405020304" pitchFamily="18" charset="-78"/>
                <a:cs typeface="Traditional Arabic" panose="02020603050405020304" pitchFamily="18" charset="-78"/>
              </a:rPr>
              <a:t>	</a:t>
            </a:r>
            <a:r>
              <a:rPr lang="ar-SA" sz="2400" b="1" dirty="0" smtClean="0">
                <a:latin typeface="Traditional Arabic" panose="02020603050405020304" pitchFamily="18" charset="-78"/>
                <a:cs typeface="Traditional Arabic" panose="02020603050405020304" pitchFamily="18" charset="-78"/>
              </a:rPr>
              <a:t>	هذا </a:t>
            </a:r>
            <a:r>
              <a:rPr lang="ar-SA" sz="2400" b="1" dirty="0">
                <a:latin typeface="Traditional Arabic" panose="02020603050405020304" pitchFamily="18" charset="-78"/>
                <a:cs typeface="Traditional Arabic" panose="02020603050405020304" pitchFamily="18" charset="-78"/>
              </a:rPr>
              <a:t>وقد ساعدت الظروف والعوامل سالفة الذكر على ازدهار الاستيطان واستمراره في المنطقة، حيث يوجد مواقع أثرية عديدة تعود إلى عصور مختلفة، تمثل مختلف الفترات الحضارية التي مرت على شمال شبه الجزيرة العربية. ومن أهم المواقع الأثرية في منطقة الجوف:ـ </a:t>
            </a:r>
          </a:p>
        </p:txBody>
      </p:sp>
    </p:spTree>
    <p:custDataLst>
      <p:tags r:id="rId1"/>
    </p:custDataLst>
    <p:extLst>
      <p:ext uri="{BB962C8B-B14F-4D97-AF65-F5344CB8AC3E}">
        <p14:creationId xmlns:p14="http://schemas.microsoft.com/office/powerpoint/2010/main" val="1164667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8184" y="188640"/>
            <a:ext cx="2458616" cy="788666"/>
          </a:xfrm>
        </p:spPr>
        <p:txBody>
          <a:bodyPr>
            <a:normAutofit fontScale="90000"/>
          </a:bodyPr>
          <a:lstStyle/>
          <a:p>
            <a:r>
              <a:rPr lang="ar-SA" dirty="0" smtClean="0">
                <a:latin typeface="Traditional Arabic" panose="02020603050405020304" pitchFamily="18" charset="-78"/>
                <a:cs typeface="Traditional Arabic" panose="02020603050405020304" pitchFamily="18" charset="-78"/>
              </a:rPr>
              <a:t>1-موقع </a:t>
            </a:r>
            <a:r>
              <a:rPr lang="ar-SA" dirty="0" err="1" smtClean="0">
                <a:latin typeface="Traditional Arabic" panose="02020603050405020304" pitchFamily="18" charset="-78"/>
                <a:cs typeface="Traditional Arabic" panose="02020603050405020304" pitchFamily="18" charset="-78"/>
              </a:rPr>
              <a:t>الشويحطية</a:t>
            </a:r>
            <a:r>
              <a:rPr lang="ar-SA" dirty="0" smtClean="0">
                <a:latin typeface="Traditional Arabic" panose="02020603050405020304" pitchFamily="18" charset="-78"/>
                <a:cs typeface="Traditional Arabic" panose="02020603050405020304" pitchFamily="18" charset="-78"/>
              </a:rPr>
              <a:t>:</a:t>
            </a:r>
            <a:endParaRPr lang="ar-SA" dirty="0">
              <a:latin typeface="Traditional Arabic" panose="02020603050405020304" pitchFamily="18" charset="-78"/>
              <a:cs typeface="Traditional Arabic" panose="02020603050405020304" pitchFamily="18" charset="-78"/>
            </a:endParaRPr>
          </a:p>
        </p:txBody>
      </p:sp>
      <p:sp>
        <p:nvSpPr>
          <p:cNvPr id="4" name="Content Placeholder 3"/>
          <p:cNvSpPr>
            <a:spLocks noGrp="1"/>
          </p:cNvSpPr>
          <p:nvPr>
            <p:ph sz="half" idx="2"/>
          </p:nvPr>
        </p:nvSpPr>
        <p:spPr>
          <a:xfrm>
            <a:off x="1207392" y="1052736"/>
            <a:ext cx="7931224" cy="5429200"/>
          </a:xfrm>
        </p:spPr>
        <p:txBody>
          <a:bodyPr>
            <a:normAutofit/>
          </a:bodyPr>
          <a:lstStyle/>
          <a:p>
            <a:pPr lvl="0" algn="just">
              <a:buNone/>
            </a:pPr>
            <a:r>
              <a:rPr lang="ar-SA" sz="2800" dirty="0">
                <a:latin typeface="Traditional Arabic" panose="02020603050405020304" pitchFamily="18" charset="-78"/>
                <a:cs typeface="Traditional Arabic" panose="02020603050405020304" pitchFamily="18" charset="-78"/>
              </a:rPr>
              <a:t>	</a:t>
            </a:r>
            <a:r>
              <a:rPr lang="ar-SA" sz="2800" b="1" dirty="0" smtClean="0">
                <a:latin typeface="Traditional Arabic" panose="02020603050405020304" pitchFamily="18" charset="-78"/>
                <a:cs typeface="Traditional Arabic" panose="02020603050405020304" pitchFamily="18" charset="-78"/>
              </a:rPr>
              <a:t>يبعد </a:t>
            </a:r>
            <a:r>
              <a:rPr lang="ar-SA" sz="2800" b="1" dirty="0">
                <a:latin typeface="Traditional Arabic" panose="02020603050405020304" pitchFamily="18" charset="-78"/>
                <a:cs typeface="Traditional Arabic" panose="02020603050405020304" pitchFamily="18" charset="-78"/>
              </a:rPr>
              <a:t>هذا الموقع عن مدينة سكاكا حوالي 45 كم، ويعد هذا الموقع من أقدم المواقع الأثرية في الجزيرة العربية، </a:t>
            </a:r>
            <a:r>
              <a:rPr lang="ar-SA" sz="2800" b="1" dirty="0" smtClean="0">
                <a:latin typeface="Traditional Arabic" panose="02020603050405020304" pitchFamily="18" charset="-78"/>
                <a:cs typeface="Traditional Arabic" panose="02020603050405020304" pitchFamily="18" charset="-78"/>
              </a:rPr>
              <a:t>حيث </a:t>
            </a:r>
            <a:r>
              <a:rPr lang="ar-SA" sz="2800" b="1" dirty="0">
                <a:latin typeface="Traditional Arabic" panose="02020603050405020304" pitchFamily="18" charset="-78"/>
                <a:cs typeface="Traditional Arabic" panose="02020603050405020304" pitchFamily="18" charset="-78"/>
              </a:rPr>
              <a:t>تم تقدير عمر الموقع بواسطة القياسات الإشعاعية بأكثر من مليون سنة. الموقع عبارة عن </a:t>
            </a:r>
            <a:r>
              <a:rPr lang="ar-SA" sz="2800" b="1" dirty="0" smtClean="0">
                <a:latin typeface="Traditional Arabic" panose="02020603050405020304" pitchFamily="18" charset="-78"/>
                <a:cs typeface="Traditional Arabic" panose="02020603050405020304" pitchFamily="18" charset="-78"/>
              </a:rPr>
              <a:t>حوالي 16 مستوطنة</a:t>
            </a:r>
            <a:r>
              <a:rPr lang="ar-SA" sz="2800" b="1" dirty="0">
                <a:latin typeface="Traditional Arabic" panose="02020603050405020304" pitchFamily="18" charset="-78"/>
                <a:cs typeface="Traditional Arabic" panose="02020603050405020304" pitchFamily="18" charset="-78"/>
              </a:rPr>
              <a:t>، تتكون من عدة مواقع متجاورة. </a:t>
            </a:r>
            <a:r>
              <a:rPr lang="ar-SA" sz="2800" b="1" dirty="0" smtClean="0">
                <a:latin typeface="Traditional Arabic" panose="02020603050405020304" pitchFamily="18" charset="-78"/>
                <a:cs typeface="Traditional Arabic" panose="02020603050405020304" pitchFamily="18" charset="-78"/>
              </a:rPr>
              <a:t>وجد على أرضها حوالي 2000 قطعة من الأدوات الحجرية ومنها: السكاكين الحجرية، المطارق، رؤوس السهام، وغيرها. كما يوجد على أطراف الموقع هضبة صغيرة عليها رسوم صخرية لجمال ووعل ومظاهر صيد، إلى جانب مخربشات وخطوط هندسية. </a:t>
            </a:r>
            <a:endParaRPr lang="ar-SA" sz="2800" b="1" dirty="0" smtClean="0">
              <a:latin typeface="Traditional Arabic" panose="02020603050405020304" pitchFamily="18" charset="-78"/>
              <a:cs typeface="Traditional Arabic" panose="02020603050405020304" pitchFamily="18" charset="-78"/>
            </a:endParaRPr>
          </a:p>
          <a:p>
            <a:pPr lvl="0" algn="just">
              <a:buNone/>
            </a:pPr>
            <a:r>
              <a:rPr lang="ar-SA" b="1" dirty="0" smtClean="0">
                <a:latin typeface="Traditional Arabic" panose="02020603050405020304" pitchFamily="18" charset="-78"/>
                <a:cs typeface="Traditional Arabic" panose="02020603050405020304" pitchFamily="18" charset="-78"/>
              </a:rPr>
              <a:t>	</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376803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pbs.twimg.com/media/Ck7d7DqWgAAQsA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88640"/>
            <a:ext cx="6328637" cy="355985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pbs.twimg.com/media/Ck7d7GyXAAAGww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9814" y="3861048"/>
            <a:ext cx="3744416"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886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0" y="197768"/>
            <a:ext cx="2952328" cy="1143000"/>
          </a:xfrm>
        </p:spPr>
        <p:txBody>
          <a:bodyPr/>
          <a:lstStyle/>
          <a:p>
            <a:r>
              <a:rPr lang="ar-SA" dirty="0" smtClean="0">
                <a:latin typeface="Traditional Arabic" panose="02020603050405020304" pitchFamily="18" charset="-78"/>
                <a:cs typeface="Traditional Arabic" panose="02020603050405020304" pitchFamily="18" charset="-78"/>
              </a:rPr>
              <a:t>2-موقع </a:t>
            </a:r>
            <a:r>
              <a:rPr lang="ar-SA" dirty="0" err="1" smtClean="0">
                <a:latin typeface="Traditional Arabic" panose="02020603050405020304" pitchFamily="18" charset="-78"/>
                <a:cs typeface="Traditional Arabic" panose="02020603050405020304" pitchFamily="18" charset="-78"/>
              </a:rPr>
              <a:t>الرجاجيل</a:t>
            </a:r>
            <a:r>
              <a:rPr lang="ar-SA" dirty="0" smtClean="0">
                <a:latin typeface="Traditional Arabic" panose="02020603050405020304" pitchFamily="18" charset="-78"/>
                <a:cs typeface="Traditional Arabic" panose="02020603050405020304" pitchFamily="18" charset="-78"/>
              </a:rPr>
              <a:t>:</a:t>
            </a:r>
            <a:endParaRPr lang="ar-SA" dirty="0">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sz="quarter" idx="4"/>
          </p:nvPr>
        </p:nvSpPr>
        <p:spPr>
          <a:xfrm>
            <a:off x="1259633" y="1340767"/>
            <a:ext cx="7502898" cy="4824537"/>
          </a:xfrm>
        </p:spPr>
        <p:txBody>
          <a:bodyPr>
            <a:normAutofit/>
          </a:bodyPr>
          <a:lstStyle/>
          <a:p>
            <a:pPr lvl="0" algn="just">
              <a:buNone/>
            </a:pPr>
            <a:r>
              <a:rPr lang="ar-SA" sz="2400" dirty="0">
                <a:latin typeface="Traditional Arabic" panose="02020603050405020304" pitchFamily="18" charset="-78"/>
                <a:cs typeface="Traditional Arabic" panose="02020603050405020304" pitchFamily="18" charset="-78"/>
              </a:rPr>
              <a:t>	</a:t>
            </a:r>
            <a:r>
              <a:rPr lang="ar-SA" sz="2400" dirty="0" smtClean="0">
                <a:latin typeface="Traditional Arabic" panose="02020603050405020304" pitchFamily="18" charset="-78"/>
                <a:cs typeface="Traditional Arabic" panose="02020603050405020304" pitchFamily="18" charset="-78"/>
              </a:rPr>
              <a:t>	</a:t>
            </a:r>
            <a:r>
              <a:rPr lang="ar-SA" sz="2400" b="1" dirty="0" smtClean="0">
                <a:latin typeface="Traditional Arabic" panose="02020603050405020304" pitchFamily="18" charset="-78"/>
                <a:cs typeface="Traditional Arabic" panose="02020603050405020304" pitchFamily="18" charset="-78"/>
              </a:rPr>
              <a:t>يقع إلى الجنوب من مدينة سكاكا على بعد </a:t>
            </a:r>
            <a:r>
              <a:rPr lang="ar-SA" sz="2400" b="1" dirty="0" smtClean="0">
                <a:latin typeface="Traditional Arabic" panose="02020603050405020304" pitchFamily="18" charset="-78"/>
                <a:cs typeface="Traditional Arabic" panose="02020603050405020304" pitchFamily="18" charset="-78"/>
              </a:rPr>
              <a:t>6كم، يقع الموقع فوق مرتفع يشرف على مساحة كبيرة منخفضة تقع إلى الشمال منه، وتبلغ مساحة الموقع حوالي 300 </a:t>
            </a:r>
            <a:r>
              <a:rPr lang="en-US" sz="2400" b="1" dirty="0" smtClean="0">
                <a:latin typeface="Traditional Arabic" panose="02020603050405020304" pitchFamily="18" charset="-78"/>
                <a:cs typeface="Traditional Arabic" panose="02020603050405020304" pitchFamily="18" charset="-78"/>
              </a:rPr>
              <a:t>X</a:t>
            </a:r>
            <a:r>
              <a:rPr lang="ar-SA" sz="2400" b="1" dirty="0" smtClean="0">
                <a:latin typeface="Traditional Arabic" panose="02020603050405020304" pitchFamily="18" charset="-78"/>
                <a:cs typeface="Traditional Arabic" panose="02020603050405020304" pitchFamily="18" charset="-78"/>
              </a:rPr>
              <a:t> 500م. يرجع تأريخ الموقع </a:t>
            </a:r>
            <a:r>
              <a:rPr lang="ar-SA" sz="2400" b="1" dirty="0" smtClean="0">
                <a:latin typeface="Traditional Arabic" panose="02020603050405020304" pitchFamily="18" charset="-78"/>
                <a:cs typeface="Traditional Arabic" panose="02020603050405020304" pitchFamily="18" charset="-78"/>
              </a:rPr>
              <a:t>إلى الألف الرابع – الثالث ق.م، ويعتبر موقع الرجاجيل من أبرز المواقع الأثرية في منطقة الجوف. يتكون هذا الموقع من </a:t>
            </a:r>
            <a:r>
              <a:rPr lang="ar-SA" sz="2400" b="1" dirty="0" smtClean="0">
                <a:latin typeface="Traditional Arabic" panose="02020603050405020304" pitchFamily="18" charset="-78"/>
                <a:cs typeface="Traditional Arabic" panose="02020603050405020304" pitchFamily="18" charset="-78"/>
              </a:rPr>
              <a:t>حوالي عشرة مجموعات </a:t>
            </a:r>
            <a:r>
              <a:rPr lang="ar-SA" sz="2400" b="1" dirty="0" smtClean="0">
                <a:latin typeface="Traditional Arabic" panose="02020603050405020304" pitchFamily="18" charset="-78"/>
                <a:cs typeface="Traditional Arabic" panose="02020603050405020304" pitchFamily="18" charset="-78"/>
              </a:rPr>
              <a:t>من الأعمدة الحجرية، كل مجموعة مستقلة عن الأخرى</a:t>
            </a:r>
            <a:r>
              <a:rPr lang="ar-SA" sz="2400" b="1" dirty="0" smtClean="0">
                <a:latin typeface="Traditional Arabic" panose="02020603050405020304" pitchFamily="18" charset="-78"/>
                <a:cs typeface="Traditional Arabic" panose="02020603050405020304" pitchFamily="18" charset="-78"/>
              </a:rPr>
              <a:t>، كل مجموعة تحتوي على ما يقارب 3-7 أعمدة. </a:t>
            </a:r>
            <a:r>
              <a:rPr lang="ar-SA" sz="2400" b="1" dirty="0" smtClean="0">
                <a:latin typeface="Traditional Arabic" panose="02020603050405020304" pitchFamily="18" charset="-78"/>
                <a:cs typeface="Traditional Arabic" panose="02020603050405020304" pitchFamily="18" charset="-78"/>
              </a:rPr>
              <a:t>كان ارتفاع بعض الأعمدة لأكثر من 3.5 م في حين بعضها لا يتجاوز 50 سم، فيما كانت السماكة حوالي 75 سم.</a:t>
            </a:r>
            <a:endParaRPr lang="en-US" sz="2400" b="1" dirty="0" smtClean="0">
              <a:latin typeface="Traditional Arabic" panose="02020603050405020304" pitchFamily="18" charset="-78"/>
              <a:cs typeface="Traditional Arabic" panose="02020603050405020304" pitchFamily="18" charset="-78"/>
            </a:endParaRPr>
          </a:p>
          <a:p>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313853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3" descr="Bildschirmfoto 2016-03-04 um 13.16.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4163" y="203840"/>
            <a:ext cx="4241370" cy="6460122"/>
          </a:xfrm>
          <a:prstGeom prst="rect">
            <a:avLst/>
          </a:prstGeom>
        </p:spPr>
      </p:pic>
      <p:pic>
        <p:nvPicPr>
          <p:cNvPr id="3" name="Bild 4" descr="Bildschirmfoto 2016-03-04 um 13.19.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613" y="2900784"/>
            <a:ext cx="2612546" cy="3763178"/>
          </a:xfrm>
          <a:prstGeom prst="rect">
            <a:avLst/>
          </a:prstGeom>
        </p:spPr>
      </p:pic>
      <p:pic>
        <p:nvPicPr>
          <p:cNvPr id="4" name="Bild 5" descr="Bildschirmfoto 2016-03-04 um 13.19.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7938" y="1386278"/>
            <a:ext cx="2345002" cy="3549539"/>
          </a:xfrm>
          <a:prstGeom prst="rect">
            <a:avLst/>
          </a:prstGeom>
        </p:spPr>
      </p:pic>
    </p:spTree>
    <p:extLst>
      <p:ext uri="{BB962C8B-B14F-4D97-AF65-F5344CB8AC3E}">
        <p14:creationId xmlns:p14="http://schemas.microsoft.com/office/powerpoint/2010/main" val="884462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5"/>
          <p:cNvSpPr txBox="1">
            <a:spLocks/>
          </p:cNvSpPr>
          <p:nvPr/>
        </p:nvSpPr>
        <p:spPr>
          <a:xfrm>
            <a:off x="1187624" y="548680"/>
            <a:ext cx="7642175" cy="5256584"/>
          </a:xfrm>
          <a:prstGeom prst="rect">
            <a:avLst/>
          </a:prstGeom>
        </p:spPr>
        <p:txBody>
          <a:bodyPr>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Tx/>
              <a:buChar char="-"/>
            </a:pPr>
            <a:r>
              <a:rPr lang="ar-SA" b="1" dirty="0">
                <a:latin typeface="Traditional Arabic" panose="02020603050405020304" pitchFamily="18" charset="-78"/>
                <a:cs typeface="Traditional Arabic" panose="02020603050405020304" pitchFamily="18" charset="-78"/>
              </a:rPr>
              <a:t> </a:t>
            </a:r>
            <a:r>
              <a:rPr lang="ar-SA" dirty="0">
                <a:latin typeface="Traditional Arabic" panose="02020603050405020304" pitchFamily="18" charset="-78"/>
                <a:cs typeface="Traditional Arabic" panose="02020603050405020304" pitchFamily="18" charset="-78"/>
              </a:rPr>
              <a:t> طبيعة هذه الأعمدة وما هيتها ؟ يعتقد بأنها تشكل موقع ديني بالدرجة الأولى أو عبارة عن مقابر بالدرجة الثانية . ونأمل أن تكشف لنا الأبحاث والتنقيبات أسرار ذلك الموقع  . الجدير بالذكر أن موقع </a:t>
            </a:r>
            <a:r>
              <a:rPr lang="ar-SA" dirty="0" err="1">
                <a:latin typeface="Traditional Arabic" panose="02020603050405020304" pitchFamily="18" charset="-78"/>
                <a:cs typeface="Traditional Arabic" panose="02020603050405020304" pitchFamily="18" charset="-78"/>
              </a:rPr>
              <a:t>الرجاجيل</a:t>
            </a:r>
            <a:r>
              <a:rPr lang="ar-SA" dirty="0">
                <a:latin typeface="Traditional Arabic" panose="02020603050405020304" pitchFamily="18" charset="-78"/>
                <a:cs typeface="Traditional Arabic" panose="02020603050405020304" pitchFamily="18" charset="-78"/>
              </a:rPr>
              <a:t> يشبه إلى حد ما موقع   " ستون </a:t>
            </a:r>
            <a:r>
              <a:rPr lang="ar-SA" dirty="0" err="1">
                <a:latin typeface="Traditional Arabic" panose="02020603050405020304" pitchFamily="18" charset="-78"/>
                <a:cs typeface="Traditional Arabic" panose="02020603050405020304" pitchFamily="18" charset="-78"/>
              </a:rPr>
              <a:t>هنج</a:t>
            </a:r>
            <a:r>
              <a:rPr lang="ar-SA" dirty="0">
                <a:latin typeface="Traditional Arabic" panose="02020603050405020304" pitchFamily="18" charset="-78"/>
                <a:cs typeface="Traditional Arabic" panose="02020603050405020304" pitchFamily="18" charset="-78"/>
              </a:rPr>
              <a:t> " الواقع على مسافة ثمانية أميال من " </a:t>
            </a:r>
            <a:r>
              <a:rPr lang="ar-SA" dirty="0" err="1">
                <a:latin typeface="Traditional Arabic" panose="02020603050405020304" pitchFamily="18" charset="-78"/>
                <a:cs typeface="Traditional Arabic" panose="02020603050405020304" pitchFamily="18" charset="-78"/>
              </a:rPr>
              <a:t>سالزبري</a:t>
            </a:r>
            <a:r>
              <a:rPr lang="ar-SA" dirty="0">
                <a:latin typeface="Traditional Arabic" panose="02020603050405020304" pitchFamily="18" charset="-78"/>
                <a:cs typeface="Traditional Arabic" panose="02020603050405020304" pitchFamily="18" charset="-78"/>
              </a:rPr>
              <a:t> " بإنجلترا ، وهو معبد بني من مجموعة من الحجارة الضخمة التي صنعت بشكل دائري ، وتعلوها ألواح حجرية ضخمة .</a:t>
            </a:r>
            <a:endParaRPr lang="en-US" dirty="0" smtClean="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20617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latin typeface="Traditional Arabic" panose="02020603050405020304" pitchFamily="18" charset="-78"/>
                <a:cs typeface="Traditional Arabic" panose="02020603050405020304" pitchFamily="18" charset="-78"/>
              </a:rPr>
              <a:t>بعض الكسر الفخارية الموجودة في موقع الرجاجيل</a:t>
            </a:r>
          </a:p>
        </p:txBody>
      </p:sp>
      <p:pic>
        <p:nvPicPr>
          <p:cNvPr id="4" name="Content Placeholder 3" descr="16"/>
          <p:cNvPicPr>
            <a:picLocks noGrp="1"/>
          </p:cNvPicPr>
          <p:nvPr>
            <p:ph idx="1"/>
          </p:nvPr>
        </p:nvPicPr>
        <p:blipFill>
          <a:blip r:embed="rId2" cstate="print"/>
          <a:srcRect/>
          <a:stretch>
            <a:fillRect/>
          </a:stretch>
        </p:blipFill>
        <p:spPr bwMode="auto">
          <a:xfrm>
            <a:off x="1331640" y="1772816"/>
            <a:ext cx="6120680" cy="4248471"/>
          </a:xfrm>
          <a:prstGeom prst="rect">
            <a:avLst/>
          </a:prstGeom>
          <a:noFill/>
          <a:ln w="9525">
            <a:noFill/>
            <a:miter lim="800000"/>
            <a:headEnd/>
            <a:tailEnd/>
          </a:ln>
        </p:spPr>
      </p:pic>
    </p:spTree>
    <p:extLst>
      <p:ext uri="{BB962C8B-B14F-4D97-AF65-F5344CB8AC3E}">
        <p14:creationId xmlns:p14="http://schemas.microsoft.com/office/powerpoint/2010/main" val="39815228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2240" y="332656"/>
            <a:ext cx="2090192" cy="716658"/>
          </a:xfrm>
        </p:spPr>
        <p:txBody>
          <a:bodyPr>
            <a:normAutofit fontScale="90000"/>
          </a:bodyPr>
          <a:lstStyle/>
          <a:p>
            <a:pPr algn="r"/>
            <a:r>
              <a:rPr lang="ar-SA" b="1" dirty="0" smtClean="0">
                <a:solidFill>
                  <a:schemeClr val="tx1"/>
                </a:solidFill>
                <a:latin typeface="Traditional Arabic" panose="02020603050405020304" pitchFamily="18" charset="-78"/>
                <a:ea typeface="Calibri" pitchFamily="34" charset="0"/>
                <a:cs typeface="Traditional Arabic" panose="02020603050405020304" pitchFamily="18" charset="-78"/>
              </a:rPr>
              <a:t>3-</a:t>
            </a:r>
            <a:r>
              <a:rPr kumimoji="0" lang="ar-SA"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دومة الجندل:</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914400" y="836712"/>
            <a:ext cx="8229600" cy="6021288"/>
          </a:xfrm>
        </p:spPr>
        <p:txBody>
          <a:bodyPr>
            <a:normAutofit fontScale="40000" lnSpcReduction="20000"/>
          </a:bodyPr>
          <a:lstStyle/>
          <a:p>
            <a:pPr algn="just">
              <a:lnSpc>
                <a:spcPct val="170000"/>
              </a:lnSpc>
              <a:buNone/>
            </a:pPr>
            <a:r>
              <a:rPr lang="ar-SA" sz="4900" b="1" dirty="0" smtClean="0">
                <a:latin typeface="Traditional Arabic" panose="02020603050405020304" pitchFamily="18" charset="-78"/>
                <a:ea typeface="Calibri" pitchFamily="34" charset="0"/>
                <a:cs typeface="Traditional Arabic" panose="02020603050405020304" pitchFamily="18" charset="-78"/>
              </a:rPr>
              <a:t>- تقع جنوب غرب سكاكا بحوالي 50 </a:t>
            </a:r>
            <a:r>
              <a:rPr lang="ar-SA" sz="4900" b="1" dirty="0" smtClean="0">
                <a:latin typeface="Traditional Arabic" panose="02020603050405020304" pitchFamily="18" charset="-78"/>
                <a:ea typeface="Calibri" pitchFamily="34" charset="0"/>
                <a:cs typeface="Traditional Arabic" panose="02020603050405020304" pitchFamily="18" charset="-78"/>
              </a:rPr>
              <a:t>كم.</a:t>
            </a:r>
            <a:endParaRPr lang="ar-SA" b="1" dirty="0" smtClean="0">
              <a:latin typeface="Traditional Arabic" panose="02020603050405020304" pitchFamily="18" charset="-78"/>
              <a:ea typeface="Calibri" pitchFamily="34" charset="0"/>
              <a:cs typeface="Traditional Arabic" panose="02020603050405020304" pitchFamily="18" charset="-78"/>
            </a:endParaRPr>
          </a:p>
          <a:p>
            <a:pPr lvl="0" algn="just">
              <a:lnSpc>
                <a:spcPct val="170000"/>
              </a:lnSpc>
              <a:buFontTx/>
              <a:buChar char="-"/>
            </a:pP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استولـى </a:t>
            </a: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عليها الملك الأشوري سنحاريب سنة 688 ق.م، ونقل جميع الآلهـة التي كانت فيها إلى نينوى، عاصمة </a:t>
            </a: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الأشوري،</a:t>
            </a:r>
            <a:r>
              <a:rPr kumimoji="0" lang="ar-SA" sz="5000" b="1" i="0" u="none" strike="noStrike" cap="none" normalizeH="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 كما أسر الملكة التي كانت تسمى (</a:t>
            </a:r>
            <a:r>
              <a:rPr kumimoji="0" lang="ar-SA" sz="5000" b="1" i="0" u="none" strike="noStrike" cap="none" normalizeH="0" dirty="0" err="1"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تلخونو</a:t>
            </a:r>
            <a:r>
              <a:rPr kumimoji="0" lang="ar-SA" sz="5000" b="1" i="0" u="none" strike="noStrike" cap="none" normalizeH="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 </a:t>
            </a:r>
          </a:p>
          <a:p>
            <a:pPr lvl="0" algn="just">
              <a:lnSpc>
                <a:spcPct val="170000"/>
              </a:lnSpc>
              <a:buFontTx/>
              <a:buChar char="-"/>
            </a:pP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كانت دومة الجندل عاصمة لعدد من الملكات العربيات مثل: </a:t>
            </a:r>
            <a:r>
              <a:rPr lang="ar-SA" sz="5000" b="1" dirty="0" err="1" smtClean="0">
                <a:solidFill>
                  <a:schemeClr val="tx1"/>
                </a:solidFill>
                <a:latin typeface="Traditional Arabic" panose="02020603050405020304" pitchFamily="18" charset="-78"/>
                <a:ea typeface="Calibri" pitchFamily="34" charset="0"/>
                <a:cs typeface="Traditional Arabic" panose="02020603050405020304" pitchFamily="18" charset="-78"/>
              </a:rPr>
              <a:t>تلخونو</a:t>
            </a: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 </a:t>
            </a:r>
            <a:r>
              <a:rPr lang="ar-SA" sz="5000" b="1" dirty="0" err="1" smtClean="0">
                <a:solidFill>
                  <a:schemeClr val="tx1"/>
                </a:solidFill>
                <a:latin typeface="Traditional Arabic" panose="02020603050405020304" pitchFamily="18" charset="-78"/>
                <a:ea typeface="Calibri" pitchFamily="34" charset="0"/>
                <a:cs typeface="Traditional Arabic" panose="02020603050405020304" pitchFamily="18" charset="-78"/>
              </a:rPr>
              <a:t>تبؤة</a:t>
            </a: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 </a:t>
            </a:r>
            <a:r>
              <a:rPr lang="ar-SA" sz="5000" b="1" dirty="0" err="1" smtClean="0">
                <a:solidFill>
                  <a:schemeClr val="tx1"/>
                </a:solidFill>
                <a:latin typeface="Traditional Arabic" panose="02020603050405020304" pitchFamily="18" charset="-78"/>
                <a:ea typeface="Calibri" pitchFamily="34" charset="0"/>
                <a:cs typeface="Traditional Arabic" panose="02020603050405020304" pitchFamily="18" charset="-78"/>
              </a:rPr>
              <a:t>تارابوا</a:t>
            </a: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 زبيبة </a:t>
            </a:r>
            <a:r>
              <a:rPr lang="ar-SA" sz="5000" b="1" dirty="0" err="1" smtClean="0">
                <a:solidFill>
                  <a:schemeClr val="tx1"/>
                </a:solidFill>
                <a:latin typeface="Traditional Arabic" panose="02020603050405020304" pitchFamily="18" charset="-78"/>
                <a:ea typeface="Calibri" pitchFamily="34" charset="0"/>
                <a:cs typeface="Traditional Arabic" panose="02020603050405020304" pitchFamily="18" charset="-78"/>
              </a:rPr>
              <a:t>وسمسي</a:t>
            </a: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a:t>
            </a:r>
          </a:p>
          <a:p>
            <a:pPr lvl="0" algn="just">
              <a:lnSpc>
                <a:spcPct val="170000"/>
              </a:lnSpc>
              <a:buFontTx/>
              <a:buChar char="-"/>
            </a:pP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هاجمها أيضاً</a:t>
            </a:r>
            <a:r>
              <a:rPr kumimoji="0" lang="ar-SA" sz="5000" b="1" i="0" u="none" strike="noStrike" cap="none" normalizeH="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 الملك البابلي </a:t>
            </a:r>
            <a:r>
              <a:rPr kumimoji="0" lang="ar-SA" sz="5000" b="1" i="0" u="none" strike="noStrike" cap="none" normalizeH="0" dirty="0" err="1"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نبونيد</a:t>
            </a:r>
            <a:r>
              <a:rPr kumimoji="0" lang="ar-SA" sz="5000" b="1" i="0" u="none" strike="noStrike" cap="none" normalizeH="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 في السنة الثالثة من حكمه في عام 552 ق.م.</a:t>
            </a:r>
          </a:p>
          <a:p>
            <a:pPr lvl="0" algn="just">
              <a:lnSpc>
                <a:spcPct val="170000"/>
              </a:lnSpc>
              <a:buFontTx/>
              <a:buChar char="-"/>
            </a:pPr>
            <a:r>
              <a:rPr lang="ar-SA" sz="5000" b="1" baseline="0" dirty="0" smtClean="0">
                <a:solidFill>
                  <a:schemeClr val="tx1"/>
                </a:solidFill>
                <a:latin typeface="Traditional Arabic" panose="02020603050405020304" pitchFamily="18" charset="-78"/>
                <a:ea typeface="Calibri" pitchFamily="34" charset="0"/>
                <a:cs typeface="Traditional Arabic" panose="02020603050405020304" pitchFamily="18" charset="-78"/>
              </a:rPr>
              <a:t>يذكر المؤرخون أيضاً أن الملكة العربية الشهيرة (زنوبيا)،</a:t>
            </a: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 والتي حكت تدمر بين 267-272 م وقتلت عام 273م، كانت قد غزت دومة الجندل لكن قلعة المدينة كانت حصينة ومن هنا أتت مقولتها الشهيرة تمرد مارد وعز الأبلق.</a:t>
            </a:r>
            <a:endPar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endParaRPr>
          </a:p>
          <a:p>
            <a:pPr lvl="0" algn="just">
              <a:lnSpc>
                <a:spcPct val="170000"/>
              </a:lnSpc>
              <a:buNone/>
            </a:pPr>
            <a:r>
              <a:rPr lang="ar-SA" sz="5000" b="1" dirty="0" smtClean="0">
                <a:latin typeface="Traditional Arabic" panose="02020603050405020304" pitchFamily="18" charset="-78"/>
                <a:ea typeface="Calibri" pitchFamily="34" charset="0"/>
                <a:cs typeface="Traditional Arabic" panose="02020603050405020304" pitchFamily="18" charset="-78"/>
              </a:rPr>
              <a:t>- </a:t>
            </a: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كانت دومة الجندل مركزاً حضارياً مزدهراً، وكانت تتحكم بطريق القوافل التجارة التي تمر بوادي السرحان، ويحيط بها سور مبني بالحجارة المنحوتة، ومدعم بأبراج مربعة ذات أحجام مختلفة. </a:t>
            </a:r>
          </a:p>
          <a:p>
            <a:pPr lvl="0" algn="just">
              <a:lnSpc>
                <a:spcPct val="170000"/>
              </a:lnSpc>
              <a:buFontTx/>
              <a:buChar char="-"/>
            </a:pP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سيطر </a:t>
            </a:r>
            <a:r>
              <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rPr>
              <a:t>الأنباط عليها منذ القرن الأول الميلادي، وتأتي في مقدمة المواقع الأثرية النبطية. </a:t>
            </a:r>
            <a:endPar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endParaRPr>
          </a:p>
          <a:p>
            <a:pPr lvl="0" algn="just">
              <a:lnSpc>
                <a:spcPct val="170000"/>
              </a:lnSpc>
              <a:buFontTx/>
              <a:buChar char="-"/>
            </a:pPr>
            <a:r>
              <a:rPr lang="ar-SA" sz="5000" b="1" dirty="0" smtClean="0">
                <a:solidFill>
                  <a:schemeClr val="tx1"/>
                </a:solidFill>
                <a:latin typeface="Traditional Arabic" panose="02020603050405020304" pitchFamily="18" charset="-78"/>
                <a:ea typeface="Calibri" pitchFamily="34" charset="0"/>
                <a:cs typeface="Traditional Arabic" panose="02020603050405020304" pitchFamily="18" charset="-78"/>
              </a:rPr>
              <a:t>ومن أهم الآثار الباقية لدومة الجندل سورها وقلعة مارد.</a:t>
            </a:r>
            <a:endParaRPr kumimoji="0" lang="ar-SA" sz="5000" b="1" i="0" u="none" strike="noStrike" cap="none" normalizeH="0" baseline="0" dirty="0" smtClean="0">
              <a:ln>
                <a:noFill/>
              </a:ln>
              <a:solidFill>
                <a:schemeClr val="tx1"/>
              </a:solidFill>
              <a:effectLst/>
              <a:latin typeface="Traditional Arabic" panose="02020603050405020304" pitchFamily="18" charset="-78"/>
              <a:ea typeface="Calibri" pitchFamily="34" charset="0"/>
              <a:cs typeface="Traditional Arabic" panose="02020603050405020304" pitchFamily="18" charset="-78"/>
            </a:endParaRPr>
          </a:p>
        </p:txBody>
      </p:sp>
    </p:spTree>
    <p:extLst>
      <p:ext uri="{BB962C8B-B14F-4D97-AF65-F5344CB8AC3E}">
        <p14:creationId xmlns:p14="http://schemas.microsoft.com/office/powerpoint/2010/main" val="1797192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8184" y="116632"/>
            <a:ext cx="2736304" cy="720080"/>
          </a:xfrm>
        </p:spPr>
        <p:txBody>
          <a:bodyPr/>
          <a:lstStyle/>
          <a:p>
            <a:pPr algn="r"/>
            <a:r>
              <a:rPr lang="ar-SA" b="1" dirty="0">
                <a:latin typeface="Traditional Arabic" panose="02020603050405020304" pitchFamily="18" charset="-78"/>
                <a:cs typeface="Traditional Arabic" panose="02020603050405020304" pitchFamily="18" charset="-78"/>
              </a:rPr>
              <a:t>سور دومة </a:t>
            </a:r>
            <a:r>
              <a:rPr lang="ar-SA" b="1" dirty="0" smtClean="0">
                <a:latin typeface="Traditional Arabic" panose="02020603050405020304" pitchFamily="18" charset="-78"/>
                <a:cs typeface="Traditional Arabic" panose="02020603050405020304" pitchFamily="18" charset="-78"/>
              </a:rPr>
              <a:t>الجندل:</a:t>
            </a:r>
            <a:endParaRPr lang="ar-SA" dirty="0">
              <a:latin typeface="Traditional Arabic" panose="02020603050405020304" pitchFamily="18" charset="-78"/>
              <a:cs typeface="Traditional Arabic" panose="02020603050405020304" pitchFamily="18" charset="-78"/>
            </a:endParaRPr>
          </a:p>
        </p:txBody>
      </p:sp>
      <p:pic>
        <p:nvPicPr>
          <p:cNvPr id="6" name="Content Placeholder 5" descr="32"/>
          <p:cNvPicPr>
            <a:picLocks noGrp="1"/>
          </p:cNvPicPr>
          <p:nvPr>
            <p:ph sz="half" idx="1"/>
          </p:nvPr>
        </p:nvPicPr>
        <p:blipFill>
          <a:blip r:embed="rId2" cstate="print"/>
          <a:srcRect/>
          <a:stretch>
            <a:fillRect/>
          </a:stretch>
        </p:blipFill>
        <p:spPr bwMode="auto">
          <a:xfrm>
            <a:off x="457200" y="1052736"/>
            <a:ext cx="4038600" cy="3471940"/>
          </a:xfrm>
          <a:prstGeom prst="rect">
            <a:avLst/>
          </a:prstGeom>
          <a:noFill/>
          <a:ln w="9525">
            <a:noFill/>
            <a:miter lim="800000"/>
            <a:headEnd/>
            <a:tailEnd/>
          </a:ln>
        </p:spPr>
      </p:pic>
      <p:pic>
        <p:nvPicPr>
          <p:cNvPr id="5" name="Content Placeholder 4" descr="33"/>
          <p:cNvPicPr>
            <a:picLocks noGrp="1"/>
          </p:cNvPicPr>
          <p:nvPr>
            <p:ph sz="half" idx="2"/>
          </p:nvPr>
        </p:nvPicPr>
        <p:blipFill>
          <a:blip r:embed="rId3" cstate="print"/>
          <a:srcRect/>
          <a:stretch>
            <a:fillRect/>
          </a:stretch>
        </p:blipFill>
        <p:spPr bwMode="auto">
          <a:xfrm>
            <a:off x="4860032" y="1052736"/>
            <a:ext cx="4038600" cy="3417711"/>
          </a:xfrm>
          <a:prstGeom prst="rect">
            <a:avLst/>
          </a:prstGeom>
          <a:noFill/>
          <a:ln w="9525">
            <a:noFill/>
            <a:miter lim="800000"/>
            <a:headEnd/>
            <a:tailEnd/>
          </a:ln>
        </p:spPr>
      </p:pic>
      <p:sp>
        <p:nvSpPr>
          <p:cNvPr id="3" name="Rectangle 2"/>
          <p:cNvSpPr/>
          <p:nvPr/>
        </p:nvSpPr>
        <p:spPr>
          <a:xfrm>
            <a:off x="918402" y="4549676"/>
            <a:ext cx="8225598" cy="2308324"/>
          </a:xfrm>
          <a:prstGeom prst="rect">
            <a:avLst/>
          </a:prstGeom>
        </p:spPr>
        <p:txBody>
          <a:bodyPr wrap="square">
            <a:spAutoFit/>
          </a:bodyPr>
          <a:lstStyle/>
          <a:p>
            <a:pPr algn="just"/>
            <a:r>
              <a:rPr lang="ar-SA" sz="2400" b="1" dirty="0" smtClean="0">
                <a:solidFill>
                  <a:srgbClr val="8B4513"/>
                </a:solidFill>
                <a:latin typeface="Traditional Arabic" panose="02020603050405020304" pitchFamily="18" charset="-78"/>
                <a:cs typeface="Traditional Arabic" panose="02020603050405020304" pitchFamily="18" charset="-78"/>
              </a:rPr>
              <a:t>يعد </a:t>
            </a:r>
            <a:r>
              <a:rPr lang="ar-SA" sz="2400" b="1" dirty="0">
                <a:solidFill>
                  <a:srgbClr val="8B4513"/>
                </a:solidFill>
                <a:latin typeface="Traditional Arabic" panose="02020603050405020304" pitchFamily="18" charset="-78"/>
                <a:cs typeface="Traditional Arabic" panose="02020603050405020304" pitchFamily="18" charset="-78"/>
              </a:rPr>
              <a:t>سور دومة الجندل من الآثار التاريخية القديمة في مدينة دومة الجندل ، وهو لا يزال موجوداً كأحد الشواهد التاريخية التي تتميز بها المنطقة ويقع هذا السور بالجهة الغربية من مدينة دومة الجندل ، ويبلغ ارتفاعه حوالي 4.5 أمتار ونصف </a:t>
            </a:r>
            <a:r>
              <a:rPr lang="ar-SA" sz="2400" b="1" dirty="0" smtClean="0">
                <a:solidFill>
                  <a:srgbClr val="8B4513"/>
                </a:solidFill>
                <a:latin typeface="Traditional Arabic" panose="02020603050405020304" pitchFamily="18" charset="-78"/>
                <a:cs typeface="Traditional Arabic" panose="02020603050405020304" pitchFamily="18" charset="-78"/>
              </a:rPr>
              <a:t>المتر، ويمتد على مسافة تقارب 3 كم، </a:t>
            </a:r>
            <a:r>
              <a:rPr lang="ar-SA" sz="2400" b="1" dirty="0">
                <a:solidFill>
                  <a:srgbClr val="8B4513"/>
                </a:solidFill>
                <a:latin typeface="Traditional Arabic" panose="02020603050405020304" pitchFamily="18" charset="-78"/>
                <a:cs typeface="Traditional Arabic" panose="02020603050405020304" pitchFamily="18" charset="-78"/>
              </a:rPr>
              <a:t>وهو مبني من الحجر على نفس النمط الذي بنيت به قلعة </a:t>
            </a:r>
            <a:r>
              <a:rPr lang="ar-SA" sz="2400" b="1" dirty="0" smtClean="0">
                <a:solidFill>
                  <a:srgbClr val="8B4513"/>
                </a:solidFill>
                <a:latin typeface="Traditional Arabic" panose="02020603050405020304" pitchFamily="18" charset="-78"/>
                <a:cs typeface="Traditional Arabic" panose="02020603050405020304" pitchFamily="18" charset="-78"/>
              </a:rPr>
              <a:t>مارد، </a:t>
            </a:r>
            <a:r>
              <a:rPr lang="ar-SA" sz="2400" b="1" dirty="0">
                <a:solidFill>
                  <a:srgbClr val="8B4513"/>
                </a:solidFill>
                <a:latin typeface="Traditional Arabic" panose="02020603050405020304" pitchFamily="18" charset="-78"/>
                <a:cs typeface="Traditional Arabic" panose="02020603050405020304" pitchFamily="18" charset="-78"/>
              </a:rPr>
              <a:t>حيث توجد أسوار وأبراج مستطيلة الشكل لها فتحتان وهذه الأبراج ملحقة بالسور المدعم بجدار من الطين من </a:t>
            </a:r>
            <a:r>
              <a:rPr lang="ar-SA" sz="2400" b="1" dirty="0" smtClean="0">
                <a:solidFill>
                  <a:srgbClr val="8B4513"/>
                </a:solidFill>
                <a:latin typeface="Traditional Arabic" panose="02020603050405020304" pitchFamily="18" charset="-78"/>
                <a:cs typeface="Traditional Arabic" panose="02020603050405020304" pitchFamily="18" charset="-78"/>
              </a:rPr>
              <a:t>الداخل. يؤرخ هذا السور إلى قرابة القرن الأول الميلادي.</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60518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Traditional Arabic" panose="02020603050405020304" pitchFamily="18" charset="-78"/>
                <a:cs typeface="Traditional Arabic" panose="02020603050405020304" pitchFamily="18" charset="-78"/>
              </a:rPr>
              <a:t>أهداف الوحدة</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normAutofit/>
          </a:bodyPr>
          <a:lstStyle/>
          <a:p>
            <a:r>
              <a:rPr lang="ar-SA" sz="2800" dirty="0" smtClean="0">
                <a:latin typeface="Traditional Arabic" panose="02020603050405020304" pitchFamily="18" charset="-78"/>
                <a:cs typeface="Traditional Arabic" panose="02020603050405020304" pitchFamily="18" charset="-78"/>
              </a:rPr>
              <a:t>أن يتعرف الطالب أهم المواقع الأثرية في منطقة الجوف.</a:t>
            </a:r>
          </a:p>
          <a:p>
            <a:r>
              <a:rPr lang="ar-SA" sz="2800" dirty="0" smtClean="0">
                <a:latin typeface="Traditional Arabic" panose="02020603050405020304" pitchFamily="18" charset="-78"/>
                <a:cs typeface="Traditional Arabic" panose="02020603050405020304" pitchFamily="18" charset="-78"/>
              </a:rPr>
              <a:t>أن يدرك الطالب أهمية الجوف التاريخية.</a:t>
            </a:r>
          </a:p>
          <a:p>
            <a:r>
              <a:rPr lang="ar-SA" sz="2800" dirty="0" smtClean="0">
                <a:latin typeface="Traditional Arabic" panose="02020603050405020304" pitchFamily="18" charset="-78"/>
                <a:cs typeface="Traditional Arabic" panose="02020603050405020304" pitchFamily="18" charset="-78"/>
              </a:rPr>
              <a:t>أن يعرف الطالب الدور الهام الذي لعبه شمال الجزيرة بشكل عام ومنطقة الجوف بشكل خاص عبر العصور.</a:t>
            </a:r>
          </a:p>
          <a:p>
            <a:r>
              <a:rPr lang="ar-SA" sz="2800" dirty="0" smtClean="0">
                <a:latin typeface="Traditional Arabic" panose="02020603050405020304" pitchFamily="18" charset="-78"/>
                <a:cs typeface="Traditional Arabic" panose="02020603050405020304" pitchFamily="18" charset="-78"/>
              </a:rPr>
              <a:t>أن يرى بعض المكتشفات الأثرية التي تم </a:t>
            </a:r>
            <a:r>
              <a:rPr lang="ar-SA" sz="2800" dirty="0" smtClean="0">
                <a:latin typeface="Traditional Arabic" panose="02020603050405020304" pitchFamily="18" charset="-78"/>
                <a:cs typeface="Traditional Arabic" panose="02020603050405020304" pitchFamily="18" charset="-78"/>
              </a:rPr>
              <a:t>العثور عليها </a:t>
            </a:r>
            <a:r>
              <a:rPr lang="ar-SA" sz="2800" dirty="0" smtClean="0">
                <a:latin typeface="Traditional Arabic" panose="02020603050405020304" pitchFamily="18" charset="-78"/>
                <a:cs typeface="Traditional Arabic" panose="02020603050405020304" pitchFamily="18" charset="-78"/>
              </a:rPr>
              <a:t>في منطقة الجوف.</a:t>
            </a:r>
            <a:endParaRPr lang="ar-SA" sz="2800"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859319"/>
            <a:ext cx="8316416" cy="3816429"/>
          </a:xfrm>
          <a:prstGeom prst="rect">
            <a:avLst/>
          </a:prstGeom>
        </p:spPr>
        <p:txBody>
          <a:bodyPr wrap="square">
            <a:spAutoFit/>
          </a:bodyPr>
          <a:lstStyle/>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قلعة </a:t>
            </a:r>
            <a:r>
              <a:rPr lang="ar-SA" sz="2200" b="1" dirty="0">
                <a:solidFill>
                  <a:srgbClr val="8B4513"/>
                </a:solidFill>
                <a:latin typeface="Traditional Arabic" panose="02020603050405020304" pitchFamily="18" charset="-78"/>
                <a:cs typeface="Traditional Arabic" panose="02020603050405020304" pitchFamily="18" charset="-78"/>
              </a:rPr>
              <a:t>مارد عبارة عن قلعة مسورة تنصب على مرتفع يطل على مدينة دومة الجندل </a:t>
            </a:r>
            <a:r>
              <a:rPr lang="ar-SA" sz="2200" b="1" dirty="0" smtClean="0">
                <a:solidFill>
                  <a:srgbClr val="8B4513"/>
                </a:solidFill>
                <a:latin typeface="Traditional Arabic" panose="02020603050405020304" pitchFamily="18" charset="-78"/>
                <a:cs typeface="Traditional Arabic" panose="02020603050405020304" pitchFamily="18" charset="-78"/>
              </a:rPr>
              <a:t>القديمة.</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أعيد </a:t>
            </a:r>
            <a:r>
              <a:rPr lang="ar-SA" sz="2200" b="1" dirty="0">
                <a:solidFill>
                  <a:srgbClr val="8B4513"/>
                </a:solidFill>
                <a:latin typeface="Traditional Arabic" panose="02020603050405020304" pitchFamily="18" charset="-78"/>
                <a:cs typeface="Traditional Arabic" panose="02020603050405020304" pitchFamily="18" charset="-78"/>
              </a:rPr>
              <a:t>بناء بعض أجزائها إلا أن القسم الأكبر منها ظل على حالته منذ إنشائها في قديم </a:t>
            </a:r>
            <a:r>
              <a:rPr lang="ar-SA" sz="2200" b="1" dirty="0" smtClean="0">
                <a:solidFill>
                  <a:srgbClr val="8B4513"/>
                </a:solidFill>
                <a:latin typeface="Traditional Arabic" panose="02020603050405020304" pitchFamily="18" charset="-78"/>
                <a:cs typeface="Traditional Arabic" panose="02020603050405020304" pitchFamily="18" charset="-78"/>
              </a:rPr>
              <a:t>الزمان.</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 لها مسقط بيضاوي غير منتظم، ولها أربعة أبراج مستديرة على السور.</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الجزء </a:t>
            </a:r>
            <a:r>
              <a:rPr lang="ar-SA" sz="2200" b="1" dirty="0">
                <a:solidFill>
                  <a:srgbClr val="8B4513"/>
                </a:solidFill>
                <a:latin typeface="Traditional Arabic" panose="02020603050405020304" pitchFamily="18" charset="-78"/>
                <a:cs typeface="Traditional Arabic" panose="02020603050405020304" pitchFamily="18" charset="-78"/>
              </a:rPr>
              <a:t>السفلي من هذا البناء بني من الحجارة أما الجزء العلوي فهو من الطين</a:t>
            </a:r>
            <a:r>
              <a:rPr lang="ar-SA" sz="2200" b="1" dirty="0" smtClean="0">
                <a:solidFill>
                  <a:srgbClr val="8B4513"/>
                </a:solidFill>
                <a:latin typeface="Traditional Arabic" panose="02020603050405020304" pitchFamily="18" charset="-78"/>
                <a:cs typeface="Traditional Arabic" panose="02020603050405020304" pitchFamily="18" charset="-78"/>
              </a:rPr>
              <a:t>.</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ترتفع بعض جدران القلعة إلى حوالي 17 مترا.</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يوجد داخل القلعة عدد محدود من الغرف، وسلم حجري يؤدي إلى ممر علوي، وبئر ماء. ويوحي المخطط العام للقلعة وقلة عدد الغرف أن المبنى تم إنشاؤه لأغراض دفاعية.</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 تؤرخ أساسات هذه القلعة إلى حوالي القرن الأول قبل الميلاد بناء على الحفرية التي أجراها فريق بقيادة بيتر بار عام 1976.</a:t>
            </a:r>
          </a:p>
          <a:p>
            <a:pPr marL="342900" indent="-342900" algn="just">
              <a:buFontTx/>
              <a:buChar char="-"/>
            </a:pPr>
            <a:r>
              <a:rPr lang="ar-SA" sz="2200" b="1" dirty="0" smtClean="0">
                <a:solidFill>
                  <a:srgbClr val="8B4513"/>
                </a:solidFill>
                <a:latin typeface="Traditional Arabic" panose="02020603050405020304" pitchFamily="18" charset="-78"/>
                <a:cs typeface="Traditional Arabic" panose="02020603050405020304" pitchFamily="18" charset="-78"/>
              </a:rPr>
              <a:t>كما كشف خليل </a:t>
            </a:r>
            <a:r>
              <a:rPr lang="ar-SA" sz="2200" b="1" dirty="0" err="1" smtClean="0">
                <a:solidFill>
                  <a:srgbClr val="8B4513"/>
                </a:solidFill>
                <a:latin typeface="Traditional Arabic" panose="02020603050405020304" pitchFamily="18" charset="-78"/>
                <a:cs typeface="Traditional Arabic" panose="02020603050405020304" pitchFamily="18" charset="-78"/>
              </a:rPr>
              <a:t>المعيقل</a:t>
            </a:r>
            <a:r>
              <a:rPr lang="ar-SA" sz="2200" b="1" dirty="0" smtClean="0">
                <a:solidFill>
                  <a:srgbClr val="8B4513"/>
                </a:solidFill>
                <a:latin typeface="Traditional Arabic" panose="02020603050405020304" pitchFamily="18" charset="-78"/>
                <a:cs typeface="Traditional Arabic" panose="02020603050405020304" pitchFamily="18" charset="-78"/>
              </a:rPr>
              <a:t> في مجس داخل القلعة على كسر من الفخار النبطي ما يدل على وجود سيادة نبطية على القلعة في القرن الأول الميلادي.</a:t>
            </a:r>
            <a:endParaRPr lang="ar-SA" sz="2200" dirty="0">
              <a:latin typeface="Traditional Arabic" panose="02020603050405020304" pitchFamily="18" charset="-78"/>
              <a:cs typeface="Traditional Arabic" panose="02020603050405020304" pitchFamily="18" charset="-78"/>
            </a:endParaRPr>
          </a:p>
        </p:txBody>
      </p:sp>
      <p:sp>
        <p:nvSpPr>
          <p:cNvPr id="4" name="Title 1"/>
          <p:cNvSpPr txBox="1">
            <a:spLocks/>
          </p:cNvSpPr>
          <p:nvPr/>
        </p:nvSpPr>
        <p:spPr>
          <a:xfrm>
            <a:off x="6228184" y="116632"/>
            <a:ext cx="2736304" cy="720080"/>
          </a:xfrm>
          <a:prstGeom prst="rect">
            <a:avLst/>
          </a:prstGeom>
        </p:spPr>
        <p:txBody>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b="1" dirty="0" smtClean="0">
                <a:latin typeface="Traditional Arabic" panose="02020603050405020304" pitchFamily="18" charset="-78"/>
                <a:cs typeface="Traditional Arabic" panose="02020603050405020304" pitchFamily="18" charset="-78"/>
              </a:rPr>
              <a:t>قلعة مارد:</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97188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60648"/>
            <a:ext cx="5105400" cy="3810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6999" y="3501008"/>
            <a:ext cx="5760640" cy="3231359"/>
          </a:xfrm>
          <a:prstGeom prst="rect">
            <a:avLst/>
          </a:prstGeom>
        </p:spPr>
      </p:pic>
    </p:spTree>
    <p:extLst>
      <p:ext uri="{BB962C8B-B14F-4D97-AF65-F5344CB8AC3E}">
        <p14:creationId xmlns:p14="http://schemas.microsoft.com/office/powerpoint/2010/main" val="1058109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8643" y="188640"/>
            <a:ext cx="1906720" cy="716658"/>
          </a:xfrm>
        </p:spPr>
        <p:txBody>
          <a:bodyPr>
            <a:normAutofit fontScale="90000"/>
          </a:bodyPr>
          <a:lstStyle/>
          <a:p>
            <a:pPr algn="r"/>
            <a:r>
              <a:rPr lang="ar-SA" dirty="0" smtClean="0">
                <a:latin typeface="Traditional Arabic" panose="02020603050405020304" pitchFamily="18" charset="-78"/>
                <a:cs typeface="Traditional Arabic" panose="02020603050405020304" pitchFamily="18" charset="-78"/>
              </a:rPr>
              <a:t>4-موقع إثرة:</a:t>
            </a:r>
            <a:r>
              <a:rPr lang="ar-SA" dirty="0" smtClean="0">
                <a:latin typeface="Traditional Arabic" panose="02020603050405020304" pitchFamily="18" charset="-78"/>
                <a:cs typeface="Traditional Arabic" panose="02020603050405020304" pitchFamily="18" charset="-78"/>
              </a:rPr>
              <a:t/>
            </a:r>
            <a:br>
              <a:rPr lang="ar-SA" dirty="0" smtClean="0">
                <a:latin typeface="Traditional Arabic" panose="02020603050405020304" pitchFamily="18" charset="-78"/>
                <a:cs typeface="Traditional Arabic" panose="02020603050405020304" pitchFamily="18" charset="-78"/>
              </a:rPr>
            </a:br>
            <a:endParaRPr lang="ar-SA" dirty="0">
              <a:latin typeface="Traditional Arabic" panose="02020603050405020304" pitchFamily="18" charset="-78"/>
              <a:cs typeface="Traditional Arabic" panose="02020603050405020304" pitchFamily="18" charset="-78"/>
            </a:endParaRPr>
          </a:p>
        </p:txBody>
      </p:sp>
      <p:sp>
        <p:nvSpPr>
          <p:cNvPr id="3" name="Text Placeholder 2"/>
          <p:cNvSpPr>
            <a:spLocks noGrp="1"/>
          </p:cNvSpPr>
          <p:nvPr>
            <p:ph type="body" idx="1"/>
          </p:nvPr>
        </p:nvSpPr>
        <p:spPr>
          <a:xfrm>
            <a:off x="1520652" y="1700808"/>
            <a:ext cx="2874596" cy="576262"/>
          </a:xfrm>
        </p:spPr>
        <p:txBody>
          <a:bodyPr>
            <a:noAutofit/>
          </a:bodyPr>
          <a:lstStyle/>
          <a:p>
            <a:endParaRPr lang="ar-SA" dirty="0" smtClean="0">
              <a:latin typeface="Traditional Arabic" panose="02020603050405020304" pitchFamily="18" charset="-78"/>
              <a:cs typeface="Traditional Arabic" panose="02020603050405020304" pitchFamily="18" charset="-78"/>
            </a:endParaRPr>
          </a:p>
          <a:p>
            <a:r>
              <a:rPr lang="ar-SA" dirty="0" smtClean="0">
                <a:latin typeface="Traditional Arabic" panose="02020603050405020304" pitchFamily="18" charset="-78"/>
                <a:cs typeface="Traditional Arabic" panose="02020603050405020304" pitchFamily="18" charset="-78"/>
              </a:rPr>
              <a:t>مدخل القصر يعلوه رسم الهلال والنقش الكوفي</a:t>
            </a:r>
            <a:endParaRPr lang="en-US" dirty="0" smtClean="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pic>
        <p:nvPicPr>
          <p:cNvPr id="7" name="Content Placeholder 6" descr="27"/>
          <p:cNvPicPr>
            <a:picLocks noGrp="1"/>
          </p:cNvPicPr>
          <p:nvPr>
            <p:ph sz="half" idx="2"/>
          </p:nvPr>
        </p:nvPicPr>
        <p:blipFill>
          <a:blip r:embed="rId2" cstate="print"/>
          <a:stretch>
            <a:fillRect/>
          </a:stretch>
        </p:blipFill>
        <p:spPr bwMode="auto">
          <a:xfrm>
            <a:off x="1907704" y="1988994"/>
            <a:ext cx="2952328" cy="4104302"/>
          </a:xfrm>
          <a:prstGeom prst="rect">
            <a:avLst/>
          </a:prstGeom>
          <a:noFill/>
          <a:ln w="9525">
            <a:noFill/>
            <a:miter lim="800000"/>
            <a:headEnd/>
            <a:tailEnd/>
          </a:ln>
        </p:spPr>
      </p:pic>
      <p:sp>
        <p:nvSpPr>
          <p:cNvPr id="6" name="Content Placeholder 5"/>
          <p:cNvSpPr>
            <a:spLocks noGrp="1"/>
          </p:cNvSpPr>
          <p:nvPr>
            <p:ph sz="quarter" idx="4"/>
          </p:nvPr>
        </p:nvSpPr>
        <p:spPr>
          <a:xfrm>
            <a:off x="5796136" y="1250036"/>
            <a:ext cx="3195680" cy="5607964"/>
          </a:xfrm>
        </p:spPr>
        <p:txBody>
          <a:bodyPr>
            <a:normAutofit/>
          </a:bodyPr>
          <a:lstStyle/>
          <a:p>
            <a:pPr lvl="0" algn="just">
              <a:buFontTx/>
              <a:buChar char="-"/>
            </a:pPr>
            <a:r>
              <a:rPr lang="ar-SA" sz="2400" b="1" dirty="0" smtClean="0">
                <a:latin typeface="Traditional Arabic" panose="02020603050405020304" pitchFamily="18" charset="-78"/>
                <a:cs typeface="Traditional Arabic" panose="02020603050405020304" pitchFamily="18" charset="-78"/>
              </a:rPr>
              <a:t>بقع قصر إثرة على بعد حوالي 40 كم شرق مدينة القريات وحوالي جنوب شرق مدينة الأزرق في الأردن.</a:t>
            </a:r>
            <a:r>
              <a:rPr lang="ar-SA" sz="2400" b="1" dirty="0" smtClean="0">
                <a:latin typeface="Traditional Arabic" panose="02020603050405020304" pitchFamily="18" charset="-78"/>
                <a:cs typeface="Traditional Arabic" panose="02020603050405020304" pitchFamily="18" charset="-78"/>
              </a:rPr>
              <a:t>	</a:t>
            </a:r>
            <a:endParaRPr lang="ar-SA" sz="2400" b="1" dirty="0">
              <a:latin typeface="Traditional Arabic" panose="02020603050405020304" pitchFamily="18" charset="-78"/>
              <a:cs typeface="Traditional Arabic" panose="02020603050405020304" pitchFamily="18" charset="-78"/>
            </a:endParaRPr>
          </a:p>
          <a:p>
            <a:pPr lvl="0" algn="just">
              <a:buFontTx/>
              <a:buChar char="-"/>
            </a:pPr>
            <a:r>
              <a:rPr lang="ar-SA" sz="2400" b="1" dirty="0" smtClean="0">
                <a:latin typeface="Traditional Arabic" panose="02020603050405020304" pitchFamily="18" charset="-78"/>
                <a:cs typeface="Traditional Arabic" panose="02020603050405020304" pitchFamily="18" charset="-78"/>
              </a:rPr>
              <a:t>يوجد </a:t>
            </a:r>
            <a:r>
              <a:rPr lang="ar-SA" sz="2400" b="1" dirty="0">
                <a:latin typeface="Traditional Arabic" panose="02020603050405020304" pitchFamily="18" charset="-78"/>
                <a:cs typeface="Traditional Arabic" panose="02020603050405020304" pitchFamily="18" charset="-78"/>
              </a:rPr>
              <a:t>به قصر نبطي قائم مشيد بالحجر البازلتي، يطلق عليه اليوم قصر </a:t>
            </a:r>
            <a:r>
              <a:rPr lang="ar-SA" sz="2400" b="1" dirty="0" err="1" smtClean="0">
                <a:latin typeface="Traditional Arabic" panose="02020603050405020304" pitchFamily="18" charset="-78"/>
                <a:cs typeface="Traditional Arabic" panose="02020603050405020304" pitchFamily="18" charset="-78"/>
              </a:rPr>
              <a:t>المذهن</a:t>
            </a:r>
            <a:r>
              <a:rPr lang="ar-SA" sz="2400" b="1" dirty="0" smtClean="0">
                <a:latin typeface="Traditional Arabic" panose="02020603050405020304" pitchFamily="18" charset="-78"/>
                <a:cs typeface="Traditional Arabic" panose="02020603050405020304" pitchFamily="18" charset="-78"/>
              </a:rPr>
              <a:t> أو قصر إبراهيم، </a:t>
            </a:r>
            <a:r>
              <a:rPr lang="ar-SA" sz="2400" b="1" dirty="0">
                <a:latin typeface="Traditional Arabic" panose="02020603050405020304" pitchFamily="18" charset="-78"/>
                <a:cs typeface="Traditional Arabic" panose="02020603050405020304" pitchFamily="18" charset="-78"/>
              </a:rPr>
              <a:t>يعد هذا الموقع من أبرز المواقع الأثرية النبطية في شمال الجزيرة العربية. </a:t>
            </a:r>
            <a:endParaRPr lang="ar-SA" sz="2400" b="1" dirty="0" smtClean="0">
              <a:latin typeface="Traditional Arabic" panose="02020603050405020304" pitchFamily="18" charset="-78"/>
              <a:cs typeface="Traditional Arabic" panose="02020603050405020304" pitchFamily="18" charset="-78"/>
            </a:endParaRPr>
          </a:p>
          <a:p>
            <a:pPr lvl="0" algn="just">
              <a:buFontTx/>
              <a:buChar char="-"/>
            </a:pPr>
            <a:r>
              <a:rPr lang="ar-SA" sz="2400" b="1" dirty="0" smtClean="0">
                <a:latin typeface="Traditional Arabic" panose="02020603050405020304" pitchFamily="18" charset="-78"/>
                <a:cs typeface="Traditional Arabic" panose="02020603050405020304" pitchFamily="18" charset="-78"/>
              </a:rPr>
              <a:t>القصر مربع الشكل يصل طول ضلعه إلى حوالي 33.32 م؟</a:t>
            </a:r>
            <a:endParaRPr lang="ar-SA" sz="2400" b="1" dirty="0" smtClean="0">
              <a:latin typeface="Traditional Arabic" panose="02020603050405020304" pitchFamily="18" charset="-78"/>
              <a:cs typeface="Traditional Arabic" panose="02020603050405020304" pitchFamily="18" charset="-78"/>
            </a:endParaRPr>
          </a:p>
          <a:p>
            <a:pPr lvl="0" algn="just">
              <a:buFontTx/>
              <a:buChar char="-"/>
            </a:pPr>
            <a:endParaRPr lang="en-US" sz="2400"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079816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1520" y="1052737"/>
            <a:ext cx="4245868" cy="792088"/>
          </a:xfrm>
        </p:spPr>
        <p:txBody>
          <a:bodyPr>
            <a:normAutofit/>
          </a:bodyPr>
          <a:lstStyle/>
          <a:p>
            <a:pPr algn="ctr"/>
            <a:r>
              <a:rPr lang="ar-SA" sz="2000" dirty="0">
                <a:latin typeface="Traditional Arabic" panose="02020603050405020304" pitchFamily="18" charset="-78"/>
                <a:cs typeface="Traditional Arabic" panose="02020603050405020304" pitchFamily="18" charset="-78"/>
              </a:rPr>
              <a:t>القصر النبطي من الجهة الشرقية</a:t>
            </a:r>
          </a:p>
        </p:txBody>
      </p:sp>
      <p:pic>
        <p:nvPicPr>
          <p:cNvPr id="12" name="Content Placeholder 11" descr="29"/>
          <p:cNvPicPr>
            <a:picLocks noGrp="1"/>
          </p:cNvPicPr>
          <p:nvPr>
            <p:ph sz="half" idx="2"/>
          </p:nvPr>
        </p:nvPicPr>
        <p:blipFill>
          <a:blip r:embed="rId2" cstate="print"/>
          <a:srcRect/>
          <a:stretch>
            <a:fillRect/>
          </a:stretch>
        </p:blipFill>
        <p:spPr bwMode="auto">
          <a:xfrm>
            <a:off x="0" y="2204864"/>
            <a:ext cx="4497388" cy="3600400"/>
          </a:xfrm>
          <a:prstGeom prst="rect">
            <a:avLst/>
          </a:prstGeom>
          <a:noFill/>
          <a:ln w="9525">
            <a:noFill/>
            <a:miter lim="800000"/>
            <a:headEnd/>
            <a:tailEnd/>
          </a:ln>
        </p:spPr>
      </p:pic>
      <p:sp>
        <p:nvSpPr>
          <p:cNvPr id="5" name="Text Placeholder 4"/>
          <p:cNvSpPr>
            <a:spLocks noGrp="1"/>
          </p:cNvSpPr>
          <p:nvPr>
            <p:ph type="body" sz="quarter" idx="3"/>
          </p:nvPr>
        </p:nvSpPr>
        <p:spPr>
          <a:xfrm>
            <a:off x="4645025" y="1052736"/>
            <a:ext cx="4175447" cy="1122139"/>
          </a:xfrm>
        </p:spPr>
        <p:txBody>
          <a:bodyPr>
            <a:normAutofit fontScale="92500"/>
          </a:bodyPr>
          <a:lstStyle/>
          <a:p>
            <a:endParaRPr lang="ar-SA" dirty="0" smtClean="0">
              <a:latin typeface="Traditional Arabic" panose="02020603050405020304" pitchFamily="18" charset="-78"/>
              <a:cs typeface="Traditional Arabic" panose="02020603050405020304" pitchFamily="18" charset="-78"/>
            </a:endParaRPr>
          </a:p>
          <a:p>
            <a:r>
              <a:rPr lang="ar-SA" dirty="0" smtClean="0">
                <a:latin typeface="Traditional Arabic" panose="02020603050405020304" pitchFamily="18" charset="-78"/>
                <a:cs typeface="Traditional Arabic" panose="02020603050405020304" pitchFamily="18" charset="-78"/>
              </a:rPr>
              <a:t>فناء القصر وتظهر الوحدات المعمارية في الجهة الغربية منه</a:t>
            </a:r>
          </a:p>
          <a:p>
            <a:endParaRPr lang="ar-SA" dirty="0">
              <a:latin typeface="Traditional Arabic" panose="02020603050405020304" pitchFamily="18" charset="-78"/>
              <a:cs typeface="Traditional Arabic" panose="02020603050405020304" pitchFamily="18" charset="-78"/>
            </a:endParaRPr>
          </a:p>
        </p:txBody>
      </p:sp>
      <p:pic>
        <p:nvPicPr>
          <p:cNvPr id="11" name="Content Placeholder 7" descr="28"/>
          <p:cNvPicPr>
            <a:picLocks noGrp="1"/>
          </p:cNvPicPr>
          <p:nvPr>
            <p:ph sz="quarter" idx="4"/>
          </p:nvPr>
        </p:nvPicPr>
        <p:blipFill>
          <a:blip r:embed="rId3" cstate="print"/>
          <a:srcRect/>
          <a:stretch>
            <a:fillRect/>
          </a:stretch>
        </p:blipFill>
        <p:spPr bwMode="auto">
          <a:xfrm>
            <a:off x="4645025" y="2204864"/>
            <a:ext cx="4319463" cy="3672408"/>
          </a:xfrm>
          <a:prstGeom prst="rect">
            <a:avLst/>
          </a:prstGeom>
          <a:noFill/>
          <a:ln w="9525">
            <a:noFill/>
            <a:miter lim="800000"/>
            <a:headEnd/>
            <a:tailEnd/>
          </a:ln>
        </p:spPr>
      </p:pic>
    </p:spTree>
    <p:extLst>
      <p:ext uri="{BB962C8B-B14F-4D97-AF65-F5344CB8AC3E}">
        <p14:creationId xmlns:p14="http://schemas.microsoft.com/office/powerpoint/2010/main" val="31259358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6136" y="188640"/>
            <a:ext cx="3098304" cy="788666"/>
          </a:xfrm>
        </p:spPr>
        <p:txBody>
          <a:bodyPr>
            <a:normAutofit/>
          </a:bodyPr>
          <a:lstStyle/>
          <a:p>
            <a:pPr algn="r"/>
            <a:r>
              <a:rPr lang="ar-SA" dirty="0" smtClean="0">
                <a:latin typeface="Traditional Arabic" panose="02020603050405020304" pitchFamily="18" charset="-78"/>
                <a:cs typeface="Traditional Arabic" panose="02020603050405020304" pitchFamily="18" charset="-78"/>
              </a:rPr>
              <a:t>5-موقع قلعة الصعيدي:</a:t>
            </a:r>
            <a:endParaRPr lang="ar-SA" dirty="0">
              <a:latin typeface="Traditional Arabic" panose="02020603050405020304" pitchFamily="18" charset="-78"/>
              <a:cs typeface="Traditional Arabic" panose="02020603050405020304" pitchFamily="18" charset="-78"/>
            </a:endParaRPr>
          </a:p>
        </p:txBody>
      </p:sp>
      <p:sp>
        <p:nvSpPr>
          <p:cNvPr id="3" name="Text Placeholder 2"/>
          <p:cNvSpPr>
            <a:spLocks noGrp="1"/>
          </p:cNvSpPr>
          <p:nvPr>
            <p:ph type="body" idx="1"/>
          </p:nvPr>
        </p:nvSpPr>
        <p:spPr>
          <a:xfrm>
            <a:off x="488824" y="1874813"/>
            <a:ext cx="3600400" cy="330051"/>
          </a:xfrm>
        </p:spPr>
        <p:txBody>
          <a:bodyPr>
            <a:noAutofit/>
          </a:bodyPr>
          <a:lstStyle/>
          <a:p>
            <a:endParaRPr lang="ar-SA" dirty="0" smtClean="0">
              <a:latin typeface="Traditional Arabic" panose="02020603050405020304" pitchFamily="18" charset="-78"/>
              <a:cs typeface="Traditional Arabic" panose="02020603050405020304" pitchFamily="18" charset="-78"/>
            </a:endParaRPr>
          </a:p>
          <a:p>
            <a:pPr algn="ctr"/>
            <a:r>
              <a:rPr lang="ar-SA" dirty="0" smtClean="0">
                <a:latin typeface="Traditional Arabic" panose="02020603050405020304" pitchFamily="18" charset="-78"/>
                <a:cs typeface="Traditional Arabic" panose="02020603050405020304" pitchFamily="18" charset="-78"/>
              </a:rPr>
              <a:t>بوابة </a:t>
            </a:r>
            <a:r>
              <a:rPr lang="ar-SA" dirty="0">
                <a:latin typeface="Traditional Arabic" panose="02020603050405020304" pitchFamily="18" charset="-78"/>
                <a:cs typeface="Traditional Arabic" panose="02020603050405020304" pitchFamily="18" charset="-78"/>
              </a:rPr>
              <a:t>قلعة الصعيدي</a:t>
            </a:r>
            <a:endParaRPr lang="en-US" dirty="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pic>
        <p:nvPicPr>
          <p:cNvPr id="7" name="Content Placeholder 6" descr="25"/>
          <p:cNvPicPr>
            <a:picLocks noGrp="1"/>
          </p:cNvPicPr>
          <p:nvPr>
            <p:ph sz="half" idx="2"/>
          </p:nvPr>
        </p:nvPicPr>
        <p:blipFill>
          <a:blip r:embed="rId2" cstate="print"/>
          <a:srcRect/>
          <a:stretch>
            <a:fillRect/>
          </a:stretch>
        </p:blipFill>
        <p:spPr bwMode="auto">
          <a:xfrm>
            <a:off x="457200" y="2204864"/>
            <a:ext cx="4040188" cy="3672408"/>
          </a:xfrm>
          <a:prstGeom prst="rect">
            <a:avLst/>
          </a:prstGeom>
          <a:noFill/>
          <a:ln w="9525">
            <a:noFill/>
            <a:miter lim="800000"/>
            <a:headEnd/>
            <a:tailEnd/>
          </a:ln>
        </p:spPr>
      </p:pic>
      <p:sp>
        <p:nvSpPr>
          <p:cNvPr id="6" name="Content Placeholder 5"/>
          <p:cNvSpPr>
            <a:spLocks noGrp="1"/>
          </p:cNvSpPr>
          <p:nvPr>
            <p:ph sz="quarter" idx="4"/>
          </p:nvPr>
        </p:nvSpPr>
        <p:spPr>
          <a:xfrm>
            <a:off x="4716017" y="1020861"/>
            <a:ext cx="4421088" cy="5648499"/>
          </a:xfrm>
        </p:spPr>
        <p:txBody>
          <a:bodyPr>
            <a:normAutofit/>
          </a:bodyPr>
          <a:lstStyle/>
          <a:p>
            <a:pPr lvl="0" algn="just">
              <a:buNone/>
            </a:pPr>
            <a:r>
              <a:rPr lang="ar-SA" sz="2400" b="1" dirty="0" smtClean="0">
                <a:latin typeface="Traditional Arabic" panose="02020603050405020304" pitchFamily="18" charset="-78"/>
                <a:cs typeface="Traditional Arabic" panose="02020603050405020304" pitchFamily="18" charset="-78"/>
              </a:rPr>
              <a:t>تقع قلعة الصعيدي على بعد 30 كم شرق القريات و14 كم غرب إثرة. عثر في هذا الموقع </a:t>
            </a:r>
            <a:r>
              <a:rPr lang="ar-SA" sz="2400" b="1" dirty="0">
                <a:latin typeface="Traditional Arabic" panose="02020603050405020304" pitchFamily="18" charset="-78"/>
                <a:cs typeface="Traditional Arabic" panose="02020603050405020304" pitchFamily="18" charset="-78"/>
              </a:rPr>
              <a:t>على أدلـة استيطان نبطي داخل قصــر الصعيدي (قلعة الصعيدي) الذي يقع على رأس جبل يعرف بهذا الاسم بجوار قرية كاف. </a:t>
            </a:r>
            <a:r>
              <a:rPr lang="ar-SA" sz="2400" b="1" dirty="0" smtClean="0">
                <a:latin typeface="Traditional Arabic" panose="02020603050405020304" pitchFamily="18" charset="-78"/>
                <a:cs typeface="Traditional Arabic" panose="02020603050405020304" pitchFamily="18" charset="-78"/>
              </a:rPr>
              <a:t>وقد </a:t>
            </a:r>
            <a:r>
              <a:rPr lang="ar-SA" sz="2400" b="1" dirty="0">
                <a:latin typeface="Traditional Arabic" panose="02020603050405020304" pitchFamily="18" charset="-78"/>
                <a:cs typeface="Traditional Arabic" panose="02020603050405020304" pitchFamily="18" charset="-78"/>
              </a:rPr>
              <a:t>استخدم هذا القصر لأكثر من فترة </a:t>
            </a:r>
            <a:r>
              <a:rPr lang="ar-SA" sz="2400" b="1" dirty="0" smtClean="0">
                <a:latin typeface="Traditional Arabic" panose="02020603050405020304" pitchFamily="18" charset="-78"/>
                <a:cs typeface="Traditional Arabic" panose="02020603050405020304" pitchFamily="18" charset="-78"/>
              </a:rPr>
              <a:t>زمني ولكنه بني في الفترة النبطية قرابة القرن الأول قبل الميلاد.</a:t>
            </a:r>
          </a:p>
          <a:p>
            <a:pPr lvl="0" algn="just">
              <a:buNone/>
            </a:pPr>
            <a:r>
              <a:rPr lang="ar-SA" sz="2400" b="1" dirty="0" smtClean="0">
                <a:latin typeface="Traditional Arabic" panose="02020603050405020304" pitchFamily="18" charset="-78"/>
                <a:cs typeface="Traditional Arabic" panose="02020603050405020304" pitchFamily="18" charset="-78"/>
              </a:rPr>
              <a:t>والموقع عبارة عن جبل مرتفع حوالي 300 م عن مستوى الأرض المحيطة به ومحاط بسور من الحجارة البازلتية.</a:t>
            </a:r>
            <a:endParaRPr lang="ar-SA" sz="2400" b="1" dirty="0" smtClean="0">
              <a:latin typeface="Traditional Arabic" panose="02020603050405020304" pitchFamily="18" charset="-78"/>
              <a:cs typeface="Traditional Arabic" panose="02020603050405020304" pitchFamily="18" charset="-78"/>
            </a:endParaRPr>
          </a:p>
          <a:p>
            <a:pPr lvl="0" algn="just">
              <a:buNone/>
            </a:pPr>
            <a:endParaRPr lang="en-US" sz="2400" b="1" dirty="0">
              <a:latin typeface="Traditional Arabic" panose="02020603050405020304" pitchFamily="18" charset="-78"/>
              <a:cs typeface="Traditional Arabic" panose="02020603050405020304" pitchFamily="18" charset="-78"/>
            </a:endParaRPr>
          </a:p>
          <a:p>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942296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a:latin typeface="Traditional Arabic" panose="02020603050405020304" pitchFamily="18" charset="-78"/>
                <a:cs typeface="Traditional Arabic" panose="02020603050405020304" pitchFamily="18" charset="-78"/>
              </a:rPr>
              <a:t>منظر جوي لجبل الصعيدي وتظهر فيه القلعة والممر الحجري المؤدي إليها</a:t>
            </a:r>
            <a:endParaRPr lang="ar-SA" sz="2400" dirty="0">
              <a:latin typeface="Traditional Arabic" panose="02020603050405020304" pitchFamily="18" charset="-78"/>
              <a:cs typeface="Traditional Arabic" panose="02020603050405020304" pitchFamily="18" charset="-78"/>
            </a:endParaRPr>
          </a:p>
        </p:txBody>
      </p:sp>
      <p:pic>
        <p:nvPicPr>
          <p:cNvPr id="4" name="Content Placeholder 3" descr="26"/>
          <p:cNvPicPr>
            <a:picLocks noGrp="1"/>
          </p:cNvPicPr>
          <p:nvPr>
            <p:ph idx="1"/>
          </p:nvPr>
        </p:nvPicPr>
        <p:blipFill>
          <a:blip r:embed="rId2" cstate="print"/>
          <a:stretch>
            <a:fillRect/>
          </a:stretch>
        </p:blipFill>
        <p:spPr bwMode="auto">
          <a:xfrm>
            <a:off x="2390531" y="2133600"/>
            <a:ext cx="5696438" cy="3778250"/>
          </a:xfrm>
          <a:prstGeom prst="rect">
            <a:avLst/>
          </a:prstGeom>
          <a:noFill/>
          <a:ln w="9525">
            <a:noFill/>
            <a:miter lim="800000"/>
            <a:headEnd/>
            <a:tailEnd/>
          </a:ln>
        </p:spPr>
      </p:pic>
    </p:spTree>
    <p:extLst>
      <p:ext uri="{BB962C8B-B14F-4D97-AF65-F5344CB8AC3E}">
        <p14:creationId xmlns:p14="http://schemas.microsoft.com/office/powerpoint/2010/main" val="25820246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0232" y="116632"/>
            <a:ext cx="2268719" cy="1008112"/>
          </a:xfrm>
        </p:spPr>
        <p:txBody>
          <a:bodyPr/>
          <a:lstStyle/>
          <a:p>
            <a:pPr algn="r"/>
            <a:r>
              <a:rPr lang="ar-SA" dirty="0" smtClean="0">
                <a:latin typeface="Traditional Arabic" panose="02020603050405020304" pitchFamily="18" charset="-78"/>
                <a:cs typeface="Traditional Arabic" panose="02020603050405020304" pitchFamily="18" charset="-78"/>
              </a:rPr>
              <a:t>6-موقع الطوير:</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2521147" y="1108166"/>
            <a:ext cx="6591985" cy="3777622"/>
          </a:xfrm>
        </p:spPr>
        <p:txBody>
          <a:bodyPr/>
          <a:lstStyle/>
          <a:p>
            <a:pPr lvl="0" algn="just">
              <a:lnSpc>
                <a:spcPct val="150000"/>
              </a:lnSpc>
              <a:buNone/>
            </a:pPr>
            <a:r>
              <a:rPr lang="ar-SA" b="1" dirty="0" smtClean="0">
                <a:latin typeface="Traditional Arabic" panose="02020603050405020304" pitchFamily="18" charset="-78"/>
                <a:cs typeface="Traditional Arabic" panose="02020603050405020304" pitchFamily="18" charset="-78"/>
              </a:rPr>
              <a:t>يقع </a:t>
            </a:r>
            <a:r>
              <a:rPr lang="ar-SA" b="1" dirty="0">
                <a:latin typeface="Traditional Arabic" panose="02020603050405020304" pitchFamily="18" charset="-78"/>
                <a:cs typeface="Traditional Arabic" panose="02020603050405020304" pitchFamily="18" charset="-78"/>
              </a:rPr>
              <a:t>على الطريق الذي يربط سكاكا بدومة الجندل</a:t>
            </a:r>
            <a:r>
              <a:rPr lang="ar-SA" b="1" dirty="0" smtClean="0">
                <a:latin typeface="Traditional Arabic" panose="02020603050405020304" pitchFamily="18" charset="-78"/>
                <a:cs typeface="Traditional Arabic" panose="02020603050405020304" pitchFamily="18" charset="-78"/>
              </a:rPr>
              <a:t>، وهو جنوب مدينة سكاكا. </a:t>
            </a:r>
            <a:r>
              <a:rPr lang="ar-SA" b="1" dirty="0">
                <a:latin typeface="Traditional Arabic" panose="02020603050405020304" pitchFamily="18" charset="-78"/>
                <a:cs typeface="Traditional Arabic" panose="02020603050405020304" pitchFamily="18" charset="-78"/>
              </a:rPr>
              <a:t>يتكون الموقع من مجموعة من التلال الأثرية، ويوجد على سطحه كميات من الكسر الفخارية المتنوعة. يؤرخ الموقع بحسب الشواهد الأثرية ما بين القرن الثالث ق. م والقرن الأول الميلادي</a:t>
            </a:r>
            <a:r>
              <a:rPr lang="ar-SA" b="1" dirty="0" smtClean="0">
                <a:latin typeface="Traditional Arabic" panose="02020603050405020304" pitchFamily="18" charset="-78"/>
                <a:cs typeface="Traditional Arabic" panose="02020603050405020304" pitchFamily="18" charset="-78"/>
              </a:rPr>
              <a:t>. ( العصر </a:t>
            </a:r>
            <a:r>
              <a:rPr lang="ar-SA" b="1" dirty="0" err="1" smtClean="0">
                <a:latin typeface="Traditional Arabic" panose="02020603050405020304" pitchFamily="18" charset="-78"/>
                <a:cs typeface="Traditional Arabic" panose="02020603050405020304" pitchFamily="18" charset="-78"/>
              </a:rPr>
              <a:t>الهلينستي</a:t>
            </a:r>
            <a:r>
              <a:rPr lang="ar-SA" b="1" dirty="0" smtClean="0">
                <a:latin typeface="Traditional Arabic" panose="02020603050405020304" pitchFamily="18" charset="-78"/>
                <a:cs typeface="Traditional Arabic" panose="02020603050405020304" pitchFamily="18" charset="-78"/>
              </a:rPr>
              <a:t> </a:t>
            </a:r>
            <a:r>
              <a:rPr lang="ar-SA" b="1" dirty="0" smtClean="0">
                <a:latin typeface="Traditional Arabic" panose="02020603050405020304" pitchFamily="18" charset="-78"/>
                <a:cs typeface="Traditional Arabic" panose="02020603050405020304" pitchFamily="18" charset="-78"/>
              </a:rPr>
              <a:t>). </a:t>
            </a:r>
          </a:p>
          <a:p>
            <a:pPr lvl="0" algn="just">
              <a:lnSpc>
                <a:spcPct val="150000"/>
              </a:lnSpc>
              <a:buNone/>
            </a:pPr>
            <a:r>
              <a:rPr lang="ar-SA" b="1" dirty="0" smtClean="0">
                <a:latin typeface="Traditional Arabic" panose="02020603050405020304" pitchFamily="18" charset="-78"/>
                <a:cs typeface="Traditional Arabic" panose="02020603050405020304" pitchFamily="18" charset="-78"/>
              </a:rPr>
              <a:t>كما لوحظ وجود جدار مبني من الحجر والطين ظاهر على سطح الأرض ربما يشعرنا بوجود تنوع طبقي في الموقع.</a:t>
            </a:r>
            <a:endParaRPr lang="en-US" b="1" dirty="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083423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dirty="0">
                <a:latin typeface="Traditional Arabic" panose="02020603050405020304" pitchFamily="18" charset="-78"/>
                <a:cs typeface="Traditional Arabic" panose="02020603050405020304" pitchFamily="18" charset="-78"/>
              </a:rPr>
              <a:t>بعض الكسر لأواني فخارية من موقع  الطوير</a:t>
            </a:r>
            <a:endParaRPr lang="ar-SA" dirty="0">
              <a:latin typeface="Traditional Arabic" panose="02020603050405020304" pitchFamily="18" charset="-78"/>
              <a:cs typeface="Traditional Arabic" panose="02020603050405020304" pitchFamily="18" charset="-78"/>
            </a:endParaRPr>
          </a:p>
        </p:txBody>
      </p:sp>
      <p:pic>
        <p:nvPicPr>
          <p:cNvPr id="6" name="Content Placeholder 5" descr="34"/>
          <p:cNvPicPr>
            <a:picLocks noGrp="1"/>
          </p:cNvPicPr>
          <p:nvPr>
            <p:ph sz="half" idx="1"/>
          </p:nvPr>
        </p:nvPicPr>
        <p:blipFill>
          <a:blip r:embed="rId2" cstate="print"/>
          <a:stretch>
            <a:fillRect/>
          </a:stretch>
        </p:blipFill>
        <p:spPr bwMode="auto">
          <a:xfrm>
            <a:off x="1943100" y="2694935"/>
            <a:ext cx="3197225" cy="2650817"/>
          </a:xfrm>
          <a:prstGeom prst="rect">
            <a:avLst/>
          </a:prstGeom>
          <a:noFill/>
          <a:ln w="9525">
            <a:noFill/>
            <a:miter lim="800000"/>
            <a:headEnd/>
            <a:tailEnd/>
          </a:ln>
        </p:spPr>
      </p:pic>
      <p:pic>
        <p:nvPicPr>
          <p:cNvPr id="5" name="Content Placeholder 4" descr="35"/>
          <p:cNvPicPr>
            <a:picLocks noGrp="1"/>
          </p:cNvPicPr>
          <p:nvPr>
            <p:ph sz="half" idx="2"/>
          </p:nvPr>
        </p:nvPicPr>
        <p:blipFill>
          <a:blip r:embed="rId3" cstate="print"/>
          <a:stretch>
            <a:fillRect/>
          </a:stretch>
        </p:blipFill>
        <p:spPr bwMode="auto">
          <a:xfrm>
            <a:off x="5337175" y="2425230"/>
            <a:ext cx="3197225" cy="3190228"/>
          </a:xfrm>
          <a:prstGeom prst="rect">
            <a:avLst/>
          </a:prstGeom>
          <a:noFill/>
          <a:ln w="9525">
            <a:noFill/>
            <a:miter lim="800000"/>
            <a:headEnd/>
            <a:tailEnd/>
          </a:ln>
        </p:spPr>
      </p:pic>
    </p:spTree>
    <p:extLst>
      <p:ext uri="{BB962C8B-B14F-4D97-AF65-F5344CB8AC3E}">
        <p14:creationId xmlns:p14="http://schemas.microsoft.com/office/powerpoint/2010/main" val="24192687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332656"/>
            <a:ext cx="8424936" cy="4893647"/>
          </a:xfrm>
          <a:prstGeom prst="rect">
            <a:avLst/>
          </a:prstGeom>
        </p:spPr>
        <p:txBody>
          <a:bodyPr wrap="square">
            <a:spAutoFit/>
          </a:bodyPr>
          <a:lstStyle/>
          <a:p>
            <a:pPr algn="justLow" fontAlgn="base">
              <a:lnSpc>
                <a:spcPct val="150000"/>
              </a:lnSpc>
              <a:spcBef>
                <a:spcPct val="0"/>
              </a:spcBef>
              <a:spcAft>
                <a:spcPct val="0"/>
              </a:spcAft>
            </a:pPr>
            <a:r>
              <a:rPr lang="ar-SA" sz="2400" b="1" dirty="0" smtClean="0">
                <a:latin typeface="Traditional Arabic" panose="02020603050405020304" pitchFamily="18" charset="-78"/>
                <a:cs typeface="Traditional Arabic" panose="02020603050405020304" pitchFamily="18" charset="-78"/>
              </a:rPr>
              <a:t>7- مواقع أخرى ذات أهمية عالية ومنها:</a:t>
            </a:r>
            <a:endParaRPr lang="ar-SA" sz="2400" b="1" dirty="0">
              <a:latin typeface="Traditional Arabic" panose="02020603050405020304" pitchFamily="18" charset="-78"/>
              <a:cs typeface="Traditional Arabic" panose="02020603050405020304" pitchFamily="18" charset="-78"/>
            </a:endParaRPr>
          </a:p>
          <a:p>
            <a:pPr algn="justLow" fontAlgn="base">
              <a:lnSpc>
                <a:spcPct val="150000"/>
              </a:lnSpc>
              <a:spcBef>
                <a:spcPct val="0"/>
              </a:spcBef>
              <a:spcAft>
                <a:spcPct val="0"/>
              </a:spcAft>
              <a:buFontTx/>
              <a:buChar char="•"/>
            </a:pPr>
            <a:r>
              <a:rPr lang="ar-SA" sz="2400" b="1" dirty="0" smtClean="0">
                <a:latin typeface="Traditional Arabic" panose="02020603050405020304" pitchFamily="18" charset="-78"/>
                <a:cs typeface="Traditional Arabic" panose="02020603050405020304" pitchFamily="18" charset="-78"/>
              </a:rPr>
              <a:t>موقع </a:t>
            </a:r>
            <a:r>
              <a:rPr lang="ar-SA" sz="2400" b="1" dirty="0" smtClean="0">
                <a:latin typeface="Traditional Arabic" panose="02020603050405020304" pitchFamily="18" charset="-78"/>
                <a:cs typeface="Traditional Arabic" panose="02020603050405020304" pitchFamily="18" charset="-78"/>
              </a:rPr>
              <a:t>سكاكا: </a:t>
            </a:r>
            <a:r>
              <a:rPr lang="ar-SA" sz="2400" b="1" dirty="0" smtClean="0">
                <a:latin typeface="Traditional Arabic" panose="02020603050405020304" pitchFamily="18" charset="-78"/>
                <a:cs typeface="Traditional Arabic" panose="02020603050405020304" pitchFamily="18" charset="-78"/>
              </a:rPr>
              <a:t>يع</a:t>
            </a:r>
            <a:r>
              <a:rPr lang="ar-SA" sz="2400" b="1" dirty="0" smtClean="0">
                <a:latin typeface="Traditional Arabic" panose="02020603050405020304" pitchFamily="18" charset="-78"/>
                <a:cs typeface="Traditional Arabic" panose="02020603050405020304" pitchFamily="18" charset="-78"/>
              </a:rPr>
              <a:t>ود </a:t>
            </a:r>
            <a:r>
              <a:rPr lang="ar-SA" sz="2400" b="1" dirty="0" smtClean="0">
                <a:latin typeface="Traditional Arabic" panose="02020603050405020304" pitchFamily="18" charset="-78"/>
                <a:cs typeface="Traditional Arabic" panose="02020603050405020304" pitchFamily="18" charset="-78"/>
              </a:rPr>
              <a:t>لفترة الألف الأول ق.م، وعثر فيه على كسر من الفخار المدهون.</a:t>
            </a:r>
          </a:p>
          <a:p>
            <a:pPr lvl="0" algn="justLow" fontAlgn="base">
              <a:lnSpc>
                <a:spcPct val="150000"/>
              </a:lnSpc>
              <a:spcBef>
                <a:spcPct val="0"/>
              </a:spcBef>
              <a:spcAft>
                <a:spcPct val="0"/>
              </a:spcAft>
              <a:buFontTx/>
              <a:buChar char="•"/>
            </a:pPr>
            <a:r>
              <a:rPr lang="ar-SA" sz="2400" b="1" dirty="0" smtClean="0">
                <a:latin typeface="Traditional Arabic" panose="02020603050405020304" pitchFamily="18" charset="-78"/>
                <a:cs typeface="Traditional Arabic" panose="02020603050405020304" pitchFamily="18" charset="-78"/>
              </a:rPr>
              <a:t>موقع قيال: يبعد عن سكاكا 12كم باتجاه الشمال الغربي، والموقع عبارة عن حامية عسكرية تعود للعصر النبطي، وفيه مستوطنة سكنية بالإضافة إلى معبد وأبراج مراقبة. </a:t>
            </a:r>
            <a:endParaRPr lang="ar-SA" sz="2400" b="1" dirty="0" smtClean="0">
              <a:latin typeface="Traditional Arabic" panose="02020603050405020304" pitchFamily="18" charset="-78"/>
              <a:cs typeface="Traditional Arabic" panose="02020603050405020304" pitchFamily="18" charset="-78"/>
            </a:endParaRPr>
          </a:p>
          <a:p>
            <a:pPr algn="justLow" fontAlgn="base">
              <a:lnSpc>
                <a:spcPct val="150000"/>
              </a:lnSpc>
              <a:spcBef>
                <a:spcPct val="0"/>
              </a:spcBef>
              <a:spcAft>
                <a:spcPct val="0"/>
              </a:spcAft>
              <a:buFontTx/>
              <a:buChar char="•"/>
            </a:pPr>
            <a:r>
              <a:rPr lang="ar-SA" sz="2400" b="1" dirty="0">
                <a:latin typeface="Traditional Arabic" panose="02020603050405020304" pitchFamily="18" charset="-78"/>
                <a:cs typeface="Traditional Arabic" panose="02020603050405020304" pitchFamily="18" charset="-78"/>
              </a:rPr>
              <a:t>موقع رأس العانية: عثر فيه على أساسات معبــد نبطــي</a:t>
            </a:r>
            <a:r>
              <a:rPr lang="ar-SA" sz="2400" b="1" dirty="0" smtClean="0">
                <a:latin typeface="Traditional Arabic" panose="02020603050405020304" pitchFamily="18" charset="-78"/>
                <a:cs typeface="Traditional Arabic" panose="02020603050405020304" pitchFamily="18" charset="-78"/>
              </a:rPr>
              <a:t>.</a:t>
            </a:r>
          </a:p>
          <a:p>
            <a:pPr algn="justLow" fontAlgn="base">
              <a:lnSpc>
                <a:spcPct val="150000"/>
              </a:lnSpc>
              <a:spcBef>
                <a:spcPct val="0"/>
              </a:spcBef>
              <a:spcAft>
                <a:spcPct val="0"/>
              </a:spcAft>
              <a:buFontTx/>
              <a:buChar char="•"/>
            </a:pPr>
            <a:r>
              <a:rPr lang="ar-SA" sz="2400" b="1" dirty="0">
                <a:latin typeface="Traditional Arabic" panose="02020603050405020304" pitchFamily="18" charset="-78"/>
                <a:cs typeface="Traditional Arabic" panose="02020603050405020304" pitchFamily="18" charset="-78"/>
              </a:rPr>
              <a:t>موقع الحديثة: وجد فيه أنظمة قنـوات أرضيــة وآبار مطوية يعتقد أنها تعود للعصــر النبطي. </a:t>
            </a:r>
          </a:p>
          <a:p>
            <a:pPr algn="justLow" fontAlgn="base">
              <a:lnSpc>
                <a:spcPct val="150000"/>
              </a:lnSpc>
              <a:spcBef>
                <a:spcPct val="0"/>
              </a:spcBef>
              <a:spcAft>
                <a:spcPct val="0"/>
              </a:spcAft>
            </a:pPr>
            <a:endParaRPr lang="en-US" sz="2400" b="1" dirty="0">
              <a:latin typeface="Traditional Arabic" panose="02020603050405020304" pitchFamily="18" charset="-78"/>
              <a:cs typeface="Traditional Arabic" panose="02020603050405020304" pitchFamily="18" charset="-78"/>
            </a:endParaRPr>
          </a:p>
          <a:p>
            <a:pPr lvl="0" algn="justLow" fontAlgn="base">
              <a:lnSpc>
                <a:spcPct val="150000"/>
              </a:lnSpc>
              <a:spcBef>
                <a:spcPct val="0"/>
              </a:spcBef>
              <a:spcAft>
                <a:spcPct val="0"/>
              </a:spcAft>
              <a:buFontTx/>
              <a:buChar char="•"/>
            </a:pPr>
            <a:endParaRPr lang="ar-SA" sz="2400" dirty="0" smtClean="0">
              <a:latin typeface="Traditional Arabic" panose="02020603050405020304" pitchFamily="18" charset="-78"/>
              <a:cs typeface="Traditional Arabic" panose="02020603050405020304" pitchFamily="18" charset="-78"/>
            </a:endParaRPr>
          </a:p>
          <a:p>
            <a:pPr lvl="0" algn="justLow" fontAlgn="base">
              <a:spcBef>
                <a:spcPct val="0"/>
              </a:spcBef>
              <a:spcAft>
                <a:spcPct val="0"/>
              </a:spcAft>
              <a:buFontTx/>
              <a:buChar char="•"/>
            </a:pPr>
            <a:endParaRPr kumimoji="0" lang="ar-SA" sz="2400" b="0" i="0" u="none" strike="noStrike" cap="none" normalizeH="0" baseline="0" dirty="0" smtClean="0">
              <a:ln>
                <a:noFill/>
              </a:ln>
              <a:solidFill>
                <a:schemeClr val="tx1"/>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956468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3568" y="872715"/>
            <a:ext cx="4032448" cy="597743"/>
          </a:xfrm>
        </p:spPr>
        <p:txBody>
          <a:bodyPr>
            <a:noAutofit/>
          </a:bodyPr>
          <a:lstStyle/>
          <a:p>
            <a:endParaRPr lang="ar-SA" dirty="0" smtClean="0"/>
          </a:p>
          <a:p>
            <a:pPr algn="ctr"/>
            <a:r>
              <a:rPr lang="ar-SA" dirty="0" smtClean="0">
                <a:latin typeface="Traditional Arabic" panose="02020603050405020304" pitchFamily="18" charset="-78"/>
                <a:cs typeface="Traditional Arabic" panose="02020603050405020304" pitchFamily="18" charset="-78"/>
              </a:rPr>
              <a:t>أطلال </a:t>
            </a:r>
            <a:r>
              <a:rPr lang="ar-SA" dirty="0">
                <a:latin typeface="Traditional Arabic" panose="02020603050405020304" pitchFamily="18" charset="-78"/>
                <a:cs typeface="Traditional Arabic" panose="02020603050405020304" pitchFamily="18" charset="-78"/>
              </a:rPr>
              <a:t>المبنى الواقع عند قمة جبل قيال</a:t>
            </a:r>
            <a:endParaRPr lang="en-US" dirty="0">
              <a:latin typeface="Traditional Arabic" panose="02020603050405020304" pitchFamily="18" charset="-78"/>
              <a:cs typeface="Traditional Arabic" panose="02020603050405020304" pitchFamily="18" charset="-78"/>
            </a:endParaRPr>
          </a:p>
          <a:p>
            <a:endParaRPr lang="ar-SA" dirty="0"/>
          </a:p>
        </p:txBody>
      </p:sp>
      <p:pic>
        <p:nvPicPr>
          <p:cNvPr id="8" name="Content Placeholder 7"/>
          <p:cNvPicPr>
            <a:picLocks noGrp="1"/>
          </p:cNvPicPr>
          <p:nvPr>
            <p:ph sz="half" idx="2"/>
          </p:nvPr>
        </p:nvPicPr>
        <p:blipFill>
          <a:blip r:embed="rId2" cstate="print"/>
          <a:srcRect/>
          <a:stretch>
            <a:fillRect/>
          </a:stretch>
        </p:blipFill>
        <p:spPr bwMode="auto">
          <a:xfrm>
            <a:off x="323528" y="1844824"/>
            <a:ext cx="4029844" cy="3528391"/>
          </a:xfrm>
          <a:prstGeom prst="rect">
            <a:avLst/>
          </a:prstGeom>
          <a:noFill/>
          <a:ln w="9525">
            <a:noFill/>
            <a:miter lim="800000"/>
            <a:headEnd/>
            <a:tailEnd/>
          </a:ln>
        </p:spPr>
      </p:pic>
      <p:sp>
        <p:nvSpPr>
          <p:cNvPr id="5" name="Text Placeholder 4"/>
          <p:cNvSpPr>
            <a:spLocks noGrp="1"/>
          </p:cNvSpPr>
          <p:nvPr>
            <p:ph type="body" sz="quarter" idx="3"/>
          </p:nvPr>
        </p:nvSpPr>
        <p:spPr>
          <a:xfrm>
            <a:off x="4628743" y="980728"/>
            <a:ext cx="4041775" cy="381719"/>
          </a:xfrm>
        </p:spPr>
        <p:txBody>
          <a:bodyPr>
            <a:noAutofit/>
          </a:bodyPr>
          <a:lstStyle/>
          <a:p>
            <a:r>
              <a:rPr lang="ar-SA" dirty="0">
                <a:latin typeface="Traditional Arabic" panose="02020603050405020304" pitchFamily="18" charset="-78"/>
                <a:cs typeface="Traditional Arabic" panose="02020603050405020304" pitchFamily="18" charset="-78"/>
              </a:rPr>
              <a:t>منظر علوي من جبل قيال وتظهر فيه الوحدات المعمارية المنتشرة عند سفح الجبل</a:t>
            </a:r>
          </a:p>
        </p:txBody>
      </p:sp>
      <p:pic>
        <p:nvPicPr>
          <p:cNvPr id="7" name="Content Placeholder 6"/>
          <p:cNvPicPr>
            <a:picLocks noGrp="1"/>
          </p:cNvPicPr>
          <p:nvPr>
            <p:ph sz="quarter" idx="4"/>
          </p:nvPr>
        </p:nvPicPr>
        <p:blipFill>
          <a:blip r:embed="rId3" cstate="print"/>
          <a:srcRect/>
          <a:stretch>
            <a:fillRect/>
          </a:stretch>
        </p:blipFill>
        <p:spPr bwMode="auto">
          <a:xfrm>
            <a:off x="4623986" y="1844824"/>
            <a:ext cx="4498975" cy="3312368"/>
          </a:xfrm>
          <a:prstGeom prst="rect">
            <a:avLst/>
          </a:prstGeom>
          <a:noFill/>
          <a:ln w="9525">
            <a:noFill/>
            <a:miter lim="800000"/>
            <a:headEnd/>
            <a:tailEnd/>
          </a:ln>
        </p:spPr>
      </p:pic>
    </p:spTree>
    <p:extLst>
      <p:ext uri="{BB962C8B-B14F-4D97-AF65-F5344CB8AC3E}">
        <p14:creationId xmlns:p14="http://schemas.microsoft.com/office/powerpoint/2010/main" val="1327545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Traditional Arabic" panose="02020603050405020304" pitchFamily="18" charset="-78"/>
                <a:cs typeface="Traditional Arabic" panose="02020603050405020304" pitchFamily="18" charset="-78"/>
              </a:rPr>
              <a:t>الموقع</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457200" y="1196752"/>
            <a:ext cx="8229600" cy="4525963"/>
          </a:xfrm>
        </p:spPr>
        <p:txBody>
          <a:bodyPr>
            <a:normAutofit/>
          </a:bodyPr>
          <a:lstStyle/>
          <a:p>
            <a:pPr marL="0" indent="0" algn="just">
              <a:spcBef>
                <a:spcPts val="0"/>
              </a:spcBef>
              <a:buNone/>
            </a:pPr>
            <a:r>
              <a:rPr lang="ar-SA" sz="2800" b="1" dirty="0" smtClean="0">
                <a:latin typeface="Traditional Arabic" panose="02020603050405020304" pitchFamily="18" charset="-78"/>
                <a:cs typeface="Traditional Arabic" panose="02020603050405020304" pitchFamily="18" charset="-78"/>
              </a:rPr>
              <a:t>تقع </a:t>
            </a:r>
            <a:r>
              <a:rPr lang="ar-SA" sz="2800" b="1" dirty="0">
                <a:latin typeface="Traditional Arabic" panose="02020603050405020304" pitchFamily="18" charset="-78"/>
                <a:cs typeface="Traditional Arabic" panose="02020603050405020304" pitchFamily="18" charset="-78"/>
              </a:rPr>
              <a:t>منطقة الجوف في شمال المملكة العربية </a:t>
            </a:r>
            <a:r>
              <a:rPr lang="ar-SA" sz="2800" b="1" dirty="0" smtClean="0">
                <a:latin typeface="Traditional Arabic" panose="02020603050405020304" pitchFamily="18" charset="-78"/>
                <a:cs typeface="Traditional Arabic" panose="02020603050405020304" pitchFamily="18" charset="-78"/>
              </a:rPr>
              <a:t>السعودية.</a:t>
            </a:r>
          </a:p>
          <a:p>
            <a:pPr marL="0" indent="0">
              <a:spcBef>
                <a:spcPts val="0"/>
              </a:spcBef>
              <a:buNone/>
            </a:pPr>
            <a:endParaRPr lang="ar-S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1700808"/>
            <a:ext cx="5616624" cy="5750019"/>
          </a:xfrm>
          <a:prstGeom prst="rect">
            <a:avLst/>
          </a:prstGeom>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3705" y="0"/>
            <a:ext cx="5056590" cy="6858000"/>
          </a:xfrm>
          <a:prstGeom prst="rect">
            <a:avLst/>
          </a:prstGeom>
        </p:spPr>
      </p:pic>
    </p:spTree>
    <p:extLst>
      <p:ext uri="{BB962C8B-B14F-4D97-AF65-F5344CB8AC3E}">
        <p14:creationId xmlns:p14="http://schemas.microsoft.com/office/powerpoint/2010/main" val="2714796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836712"/>
            <a:ext cx="6696744" cy="4154984"/>
          </a:xfrm>
          <a:prstGeom prst="rect">
            <a:avLst/>
          </a:prstGeom>
        </p:spPr>
        <p:txBody>
          <a:bodyPr wrap="square">
            <a:spAutoFit/>
          </a:bodyPr>
          <a:lstStyle/>
          <a:p>
            <a:pPr marL="0" lvl="1" indent="0" algn="just">
              <a:spcBef>
                <a:spcPts val="0"/>
              </a:spcBef>
              <a:buNone/>
            </a:pPr>
            <a:r>
              <a:rPr lang="ar-SA" sz="2400" b="1" dirty="0">
                <a:latin typeface="Traditional Arabic" panose="02020603050405020304" pitchFamily="18" charset="-78"/>
                <a:cs typeface="Traditional Arabic" panose="02020603050405020304" pitchFamily="18" charset="-78"/>
              </a:rPr>
              <a:t>تعد منطقة الجوف من أقدم مواطن الاستيطان في شمال الجزيرة العربية.</a:t>
            </a:r>
          </a:p>
          <a:p>
            <a:pPr marL="0" lvl="1" indent="0" algn="just">
              <a:spcBef>
                <a:spcPts val="0"/>
              </a:spcBef>
              <a:buNone/>
            </a:pPr>
            <a:r>
              <a:rPr lang="ar-SA" sz="2400" b="1" dirty="0">
                <a:latin typeface="Traditional Arabic" panose="02020603050405020304" pitchFamily="18" charset="-78"/>
                <a:cs typeface="Traditional Arabic" panose="02020603050405020304" pitchFamily="18" charset="-78"/>
              </a:rPr>
              <a:t>فقد أثبتت المواقع، التي تعود إلى العصور الحجرية المختلفة، الاستيطان المبكر للمنطقة من قبل إنسان ما قبل التاريخ، إذ استوطن الإنسان فيها منذ أقدم فترات الاستيطان في جزيرة العرب، خلال عصور ما قبل التاريخ، أو ما تسمى "العصور الحجرية". </a:t>
            </a:r>
            <a:endParaRPr lang="ar-SA" sz="2400" b="1" dirty="0" smtClean="0">
              <a:latin typeface="Traditional Arabic" panose="02020603050405020304" pitchFamily="18" charset="-78"/>
              <a:cs typeface="Traditional Arabic" panose="02020603050405020304" pitchFamily="18" charset="-78"/>
            </a:endParaRPr>
          </a:p>
          <a:p>
            <a:pPr marL="0" lvl="1" algn="just">
              <a:buNone/>
            </a:pPr>
            <a:r>
              <a:rPr lang="ar-SA" sz="2400" b="1" dirty="0" smtClean="0">
                <a:latin typeface="Traditional Arabic" panose="02020603050405020304" pitchFamily="18" charset="-78"/>
                <a:cs typeface="Traditional Arabic" panose="02020603050405020304" pitchFamily="18" charset="-78"/>
              </a:rPr>
              <a:t>وقد اكسب الموقع الجغرافي للجوف المنطقة أهمية كبيرة عبر العصور:</a:t>
            </a:r>
          </a:p>
          <a:p>
            <a:pPr marL="0" lvl="1" algn="just">
              <a:buNone/>
            </a:pPr>
            <a:r>
              <a:rPr lang="ar-SA" sz="2400" b="1" dirty="0" smtClean="0">
                <a:latin typeface="Traditional Arabic" panose="02020603050405020304" pitchFamily="18" charset="-78"/>
                <a:cs typeface="Traditional Arabic" panose="02020603050405020304" pitchFamily="18" charset="-78"/>
              </a:rPr>
              <a:t> فهي نقطة جذب للاستقرار البشري منذ القدم.</a:t>
            </a:r>
          </a:p>
          <a:p>
            <a:pPr marL="0" lvl="1" algn="just">
              <a:buNone/>
            </a:pPr>
            <a:r>
              <a:rPr lang="ar-SA" sz="2400" b="1" dirty="0" smtClean="0">
                <a:latin typeface="Traditional Arabic" panose="02020603050405020304" pitchFamily="18" charset="-78"/>
                <a:cs typeface="Traditional Arabic" panose="02020603050405020304" pitchFamily="18" charset="-78"/>
              </a:rPr>
              <a:t>وهي جسر الاتصال للحضارات الأخرى في بلاد ما بين الرافدين وبلاد الشام وغرب الجزيرة العربية وجنوبها.</a:t>
            </a:r>
          </a:p>
          <a:p>
            <a:pPr marL="0" lvl="1" algn="just">
              <a:buNone/>
            </a:pPr>
            <a:r>
              <a:rPr lang="ar-SA" sz="2400" b="1" dirty="0" smtClean="0">
                <a:latin typeface="Traditional Arabic" panose="02020603050405020304" pitchFamily="18" charset="-78"/>
                <a:cs typeface="Traditional Arabic" panose="02020603050405020304" pitchFamily="18" charset="-78"/>
              </a:rPr>
              <a:t>وهذا جلياً من خلال الآثار الظاهرة المعالم والتراث العمراني والثقافي والتاريخي في المنطقة.</a:t>
            </a:r>
            <a:endParaRPr lang="en-US" sz="2400" b="1"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Traditional Arabic" panose="02020603050405020304" pitchFamily="18" charset="-78"/>
                <a:cs typeface="Traditional Arabic" panose="02020603050405020304" pitchFamily="18" charset="-78"/>
              </a:rPr>
              <a:t>التضاريس</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normAutofit/>
          </a:bodyPr>
          <a:lstStyle/>
          <a:p>
            <a:pPr lvl="1" algn="just"/>
            <a:r>
              <a:rPr lang="ar-SA" b="1" dirty="0" smtClean="0">
                <a:latin typeface="Traditional Arabic" panose="02020603050405020304" pitchFamily="18" charset="-78"/>
                <a:cs typeface="Traditional Arabic" panose="02020603050405020304" pitchFamily="18" charset="-78"/>
              </a:rPr>
              <a:t>يتصف </a:t>
            </a:r>
            <a:r>
              <a:rPr lang="ar-SA" b="1" dirty="0">
                <a:latin typeface="Traditional Arabic" panose="02020603050405020304" pitchFamily="18" charset="-78"/>
                <a:cs typeface="Traditional Arabic" panose="02020603050405020304" pitchFamily="18" charset="-78"/>
              </a:rPr>
              <a:t>سطح منطقة الجوف بتنوع تضاريسه، من الهضاب والتلال والأودية والجبال والسهول  والأحواض، كما توجد بها الحرات والكثبان الرملية والسباخ. </a:t>
            </a:r>
            <a:endParaRPr lang="ar-SA" b="1" dirty="0" smtClean="0">
              <a:latin typeface="Traditional Arabic" panose="02020603050405020304" pitchFamily="18" charset="-78"/>
              <a:cs typeface="Traditional Arabic" panose="02020603050405020304" pitchFamily="18" charset="-78"/>
            </a:endParaRPr>
          </a:p>
          <a:p>
            <a:pPr lvl="1" algn="just"/>
            <a:r>
              <a:rPr lang="ar-SA" b="1" dirty="0" smtClean="0">
                <a:latin typeface="Traditional Arabic" panose="02020603050405020304" pitchFamily="18" charset="-78"/>
                <a:cs typeface="Traditional Arabic" panose="02020603050405020304" pitchFamily="18" charset="-78"/>
              </a:rPr>
              <a:t>ومن </a:t>
            </a:r>
            <a:r>
              <a:rPr lang="ar-SA" b="1" dirty="0">
                <a:latin typeface="Traditional Arabic" panose="02020603050405020304" pitchFamily="18" charset="-78"/>
                <a:cs typeface="Traditional Arabic" panose="02020603050405020304" pitchFamily="18" charset="-78"/>
              </a:rPr>
              <a:t>الجبال المشهورة فيها جبال قيال، ومن الهضاب هضبة الحماد, ومن السهول سهل البسيطاء، ومن الأودية وادي السرحان، ومن الكثبان الرملية رمال النفوذ الكبير، ومن الحرات حرة الحديثة وحرة الرشراشية، ومن السباخ سبخة حضوضي وسبخة إثرة وسبخة كاف. </a:t>
            </a:r>
            <a:endParaRPr lang="ar-SA" b="1" dirty="0" smtClean="0">
              <a:latin typeface="Traditional Arabic" panose="02020603050405020304" pitchFamily="18" charset="-78"/>
              <a:cs typeface="Traditional Arabic" panose="02020603050405020304" pitchFamily="18" charset="-78"/>
            </a:endParaRPr>
          </a:p>
          <a:p>
            <a:pPr lvl="1" algn="just"/>
            <a:r>
              <a:rPr lang="ar-SA" b="1" dirty="0" smtClean="0">
                <a:latin typeface="Traditional Arabic" panose="02020603050405020304" pitchFamily="18" charset="-78"/>
                <a:cs typeface="Traditional Arabic" panose="02020603050405020304" pitchFamily="18" charset="-78"/>
              </a:rPr>
              <a:t>ويبلغ </a:t>
            </a:r>
            <a:r>
              <a:rPr lang="ar-SA" b="1" dirty="0">
                <a:latin typeface="Traditional Arabic" panose="02020603050405020304" pitchFamily="18" charset="-78"/>
                <a:cs typeface="Traditional Arabic" panose="02020603050405020304" pitchFamily="18" charset="-78"/>
              </a:rPr>
              <a:t>ارتفاع سطح منطقة الجوف ما بين 300 و 1200م عن سطح البحر.</a:t>
            </a:r>
            <a:endParaRPr lang="en-US" b="1" dirty="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Traditional Arabic" panose="02020603050405020304" pitchFamily="18" charset="-78"/>
                <a:cs typeface="Traditional Arabic" panose="02020603050405020304" pitchFamily="18" charset="-78"/>
              </a:rPr>
              <a:t>المناخ</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2051720" y="1264555"/>
            <a:ext cx="6591985" cy="3777622"/>
          </a:xfrm>
        </p:spPr>
        <p:txBody>
          <a:bodyPr>
            <a:noAutofit/>
          </a:bodyPr>
          <a:lstStyle/>
          <a:p>
            <a:pPr algn="just">
              <a:buNone/>
            </a:pPr>
            <a:r>
              <a:rPr lang="ar-SA" sz="2400" dirty="0" smtClean="0">
                <a:latin typeface="Traditional Arabic" panose="02020603050405020304" pitchFamily="18" charset="-78"/>
                <a:cs typeface="Traditional Arabic" panose="02020603050405020304" pitchFamily="18" charset="-78"/>
              </a:rPr>
              <a:t>- </a:t>
            </a:r>
            <a:r>
              <a:rPr lang="ar-SA" sz="2400" b="1" dirty="0" smtClean="0">
                <a:latin typeface="Traditional Arabic" panose="02020603050405020304" pitchFamily="18" charset="-78"/>
                <a:cs typeface="Traditional Arabic" panose="02020603050405020304" pitchFamily="18" charset="-78"/>
              </a:rPr>
              <a:t>مناخ </a:t>
            </a:r>
            <a:r>
              <a:rPr lang="ar-SA" sz="2400" b="1" dirty="0">
                <a:latin typeface="Traditional Arabic" panose="02020603050405020304" pitchFamily="18" charset="-78"/>
                <a:cs typeface="Traditional Arabic" panose="02020603050405020304" pitchFamily="18" charset="-78"/>
              </a:rPr>
              <a:t>الجوف بصورة عامة، صحراوي قاري، ينتمي بوجه عام إلى المناخ السائد في شمال المملكة العربية </a:t>
            </a:r>
            <a:r>
              <a:rPr lang="ar-SA" sz="2400" b="1" dirty="0" smtClean="0">
                <a:latin typeface="Traditional Arabic" panose="02020603050405020304" pitchFamily="18" charset="-78"/>
                <a:cs typeface="Traditional Arabic" panose="02020603050405020304" pitchFamily="18" charset="-78"/>
              </a:rPr>
              <a:t>السعودية.</a:t>
            </a:r>
          </a:p>
          <a:p>
            <a:pPr algn="just">
              <a:buFontTx/>
              <a:buChar char="-"/>
            </a:pPr>
            <a:r>
              <a:rPr lang="ar-SA" sz="2400" b="1" dirty="0" smtClean="0">
                <a:latin typeface="Traditional Arabic" panose="02020603050405020304" pitchFamily="18" charset="-78"/>
                <a:cs typeface="Traditional Arabic" panose="02020603050405020304" pitchFamily="18" charset="-78"/>
              </a:rPr>
              <a:t>إلا </a:t>
            </a:r>
            <a:r>
              <a:rPr lang="ar-SA" sz="2400" b="1" dirty="0">
                <a:latin typeface="Traditional Arabic" panose="02020603050405020304" pitchFamily="18" charset="-78"/>
                <a:cs typeface="Traditional Arabic" panose="02020603050405020304" pitchFamily="18" charset="-78"/>
              </a:rPr>
              <a:t>أن بعض أجزاء المنطقة تتأثر بمناخ البحر الأبيض المتوسط مثل القريات، فهو بارد شتاء، وحار جاف صيفا، ومتوسط درجة الحرارة العظمى فيه 42 درجات مئوية في الصيف، ومتوسط درجة الحرارة شتاء 8،5 درجة مئوية</a:t>
            </a:r>
            <a:r>
              <a:rPr lang="ar-SA" sz="2400" b="1" dirty="0" smtClean="0">
                <a:latin typeface="Traditional Arabic" panose="02020603050405020304" pitchFamily="18" charset="-78"/>
                <a:cs typeface="Traditional Arabic" panose="02020603050405020304" pitchFamily="18" charset="-78"/>
              </a:rPr>
              <a:t>.</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وشهر تموز هو أكثر أشهر السنة حرارة في الجوف، بينما تنخفض الحرارة في شهر كانون الثاني الذي يعتبر أكثر أشهر السنة برودة، حيث تصل إلى ما بين درجتين وسبع درجات تحت </a:t>
            </a:r>
            <a:r>
              <a:rPr lang="ar-SA" sz="2400" b="1" dirty="0" smtClean="0">
                <a:latin typeface="Traditional Arabic" panose="02020603050405020304" pitchFamily="18" charset="-78"/>
                <a:cs typeface="Traditional Arabic" panose="02020603050405020304" pitchFamily="18" charset="-78"/>
              </a:rPr>
              <a:t>الصفر.</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ويصل متوسط سقوط المطر إلى 200 ميليمتر تقريبا</a:t>
            </a:r>
            <a:r>
              <a:rPr lang="ar-SA" sz="2400" b="1" dirty="0" smtClean="0">
                <a:latin typeface="Traditional Arabic" panose="02020603050405020304" pitchFamily="18" charset="-78"/>
                <a:cs typeface="Traditional Arabic" panose="02020603050405020304" pitchFamily="18" charset="-78"/>
              </a:rPr>
              <a:t>.</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وبالنسبة للرطوبة فهي نسبية في الشتاء وتكون جافة صيفاً لبعد المنطقة عن البحر ولتغير اتجاهات الرياح.</a:t>
            </a:r>
            <a:endParaRPr lang="en-US" sz="2400" b="1" dirty="0">
              <a:latin typeface="Traditional Arabic" panose="02020603050405020304" pitchFamily="18" charset="-78"/>
              <a:cs typeface="Traditional Arabic" panose="02020603050405020304" pitchFamily="18" charset="-78"/>
            </a:endParaRPr>
          </a:p>
          <a:p>
            <a:endParaRPr lang="ar-SA" sz="2400"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Traditional Arabic" panose="02020603050405020304" pitchFamily="18" charset="-78"/>
                <a:cs typeface="Traditional Arabic" panose="02020603050405020304" pitchFamily="18" charset="-78"/>
              </a:rPr>
              <a:t>الزراعة والمياه</a:t>
            </a:r>
            <a:endParaRPr lang="ar-SA"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1942415" y="2133600"/>
            <a:ext cx="6591985" cy="4247728"/>
          </a:xfrm>
        </p:spPr>
        <p:txBody>
          <a:bodyPr>
            <a:normAutofit/>
          </a:bodyPr>
          <a:lstStyle/>
          <a:p>
            <a:pPr algn="just">
              <a:buFontTx/>
              <a:buChar char="-"/>
            </a:pPr>
            <a:r>
              <a:rPr lang="ar-SA" sz="2400" b="1" dirty="0" smtClean="0">
                <a:latin typeface="Traditional Arabic" panose="02020603050405020304" pitchFamily="18" charset="-78"/>
                <a:cs typeface="Traditional Arabic" panose="02020603050405020304" pitchFamily="18" charset="-78"/>
              </a:rPr>
              <a:t>تعتبر </a:t>
            </a:r>
            <a:r>
              <a:rPr lang="ar-SA" sz="2400" b="1" dirty="0">
                <a:latin typeface="Traditional Arabic" panose="02020603050405020304" pitchFamily="18" charset="-78"/>
                <a:cs typeface="Traditional Arabic" panose="02020603050405020304" pitchFamily="18" charset="-78"/>
              </a:rPr>
              <a:t>منطقة الجوف من المناطق الغنية </a:t>
            </a:r>
            <a:r>
              <a:rPr lang="ar-SA" sz="2400" b="1" dirty="0" smtClean="0">
                <a:latin typeface="Traditional Arabic" panose="02020603050405020304" pitchFamily="18" charset="-78"/>
                <a:cs typeface="Traditional Arabic" panose="02020603050405020304" pitchFamily="18" charset="-78"/>
              </a:rPr>
              <a:t>بمصادر </a:t>
            </a:r>
            <a:r>
              <a:rPr lang="ar-SA" sz="2400" b="1" dirty="0">
                <a:latin typeface="Traditional Arabic" panose="02020603050405020304" pitchFamily="18" charset="-78"/>
                <a:cs typeface="Traditional Arabic" panose="02020603050405020304" pitchFamily="18" charset="-78"/>
              </a:rPr>
              <a:t>المياه، ويوجد بها مخزون كبير من المياه من مياه </a:t>
            </a:r>
            <a:r>
              <a:rPr lang="ar-SA" sz="2400" b="1" dirty="0" smtClean="0">
                <a:latin typeface="Traditional Arabic" panose="02020603050405020304" pitchFamily="18" charset="-78"/>
                <a:cs typeface="Traditional Arabic" panose="02020603050405020304" pitchFamily="18" charset="-78"/>
              </a:rPr>
              <a:t>العيون: </a:t>
            </a:r>
            <a:r>
              <a:rPr lang="ar-SA" sz="2400" b="1" dirty="0">
                <a:latin typeface="Traditional Arabic" panose="02020603050405020304" pitchFamily="18" charset="-78"/>
                <a:cs typeface="Traditional Arabic" panose="02020603050405020304" pitchFamily="18" charset="-78"/>
              </a:rPr>
              <a:t>مثل عين إثره وعين كاف وعين منوه وعين الحواس وعيون دومة الجندل، أما المياه الجوفية فتتركز في سهل البسيطاء وفي دومة الجندل</a:t>
            </a:r>
            <a:r>
              <a:rPr lang="ar-SA" sz="2400" b="1" dirty="0" smtClean="0">
                <a:latin typeface="Traditional Arabic" panose="02020603050405020304" pitchFamily="18" charset="-78"/>
                <a:cs typeface="Traditional Arabic" panose="02020603050405020304" pitchFamily="18" charset="-78"/>
              </a:rPr>
              <a:t>.</a:t>
            </a:r>
          </a:p>
          <a:p>
            <a:pPr algn="just">
              <a:buFontTx/>
              <a:buChar char="-"/>
            </a:pPr>
            <a:r>
              <a:rPr lang="ar-SA" sz="2400" b="1" dirty="0" smtClean="0">
                <a:latin typeface="Traditional Arabic" panose="02020603050405020304" pitchFamily="18" charset="-78"/>
                <a:cs typeface="Traditional Arabic" panose="02020603050405020304" pitchFamily="18" charset="-78"/>
              </a:rPr>
              <a:t> </a:t>
            </a:r>
            <a:r>
              <a:rPr lang="ar-SA" sz="2400" b="1" dirty="0">
                <a:latin typeface="Traditional Arabic" panose="02020603050405020304" pitchFamily="18" charset="-78"/>
                <a:cs typeface="Traditional Arabic" panose="02020603050405020304" pitchFamily="18" charset="-78"/>
              </a:rPr>
              <a:t>ومن مصادر المياه في المنطقة الآبار السطحية القريبة من سطح البحر، بالإضافة الى مياه الأمطار.</a:t>
            </a:r>
            <a:endParaRPr lang="en-US" sz="2400" b="1" dirty="0">
              <a:latin typeface="Traditional Arabic" panose="02020603050405020304" pitchFamily="18" charset="-78"/>
              <a:cs typeface="Traditional Arabic" panose="02020603050405020304" pitchFamily="18" charset="-78"/>
            </a:endParaRPr>
          </a:p>
          <a:p>
            <a:pPr algn="just">
              <a:buFontTx/>
              <a:buChar char="-"/>
            </a:pPr>
            <a:r>
              <a:rPr lang="ar-SA" sz="2400" b="1" dirty="0" smtClean="0">
                <a:latin typeface="Traditional Arabic" panose="02020603050405020304" pitchFamily="18" charset="-78"/>
                <a:cs typeface="Traditional Arabic" panose="02020603050405020304" pitchFamily="18" charset="-78"/>
              </a:rPr>
              <a:t>وبسبب </a:t>
            </a:r>
            <a:r>
              <a:rPr lang="ar-SA" sz="2400" b="1" dirty="0">
                <a:latin typeface="Traditional Arabic" panose="02020603050405020304" pitchFamily="18" charset="-78"/>
                <a:cs typeface="Traditional Arabic" panose="02020603050405020304" pitchFamily="18" charset="-78"/>
              </a:rPr>
              <a:t>توفر المياه في المنطقة وخصوبة أراضيها الزراعية، فقد تنوعت المنتجات الزراعية من قمح وفواكه وخضار وحمضيات وزيتون وتمور. </a:t>
            </a:r>
            <a:endParaRPr lang="ar-SA" sz="2400" b="1" dirty="0" smtClean="0">
              <a:latin typeface="Traditional Arabic" panose="02020603050405020304" pitchFamily="18" charset="-78"/>
              <a:cs typeface="Traditional Arabic" panose="02020603050405020304" pitchFamily="18" charset="-78"/>
            </a:endParaRPr>
          </a:p>
          <a:p>
            <a:pPr algn="just">
              <a:buFontTx/>
              <a:buChar char="-"/>
            </a:pPr>
            <a:r>
              <a:rPr lang="ar-SA" sz="2400" b="1" dirty="0" smtClean="0">
                <a:latin typeface="Traditional Arabic" panose="02020603050405020304" pitchFamily="18" charset="-78"/>
                <a:cs typeface="Traditional Arabic" panose="02020603050405020304" pitchFamily="18" charset="-78"/>
              </a:rPr>
              <a:t>يعتبر </a:t>
            </a:r>
            <a:r>
              <a:rPr lang="ar-SA" sz="2400" b="1" dirty="0">
                <a:latin typeface="Traditional Arabic" panose="02020603050405020304" pitchFamily="18" charset="-78"/>
                <a:cs typeface="Traditional Arabic" panose="02020603050405020304" pitchFamily="18" charset="-78"/>
              </a:rPr>
              <a:t>سهل البسيطاء من أخصب السهول الزراعية بالمنطقة.</a:t>
            </a:r>
            <a:endParaRPr lang="en-US" sz="2400" b="1" dirty="0">
              <a:latin typeface="Traditional Arabic" panose="02020603050405020304" pitchFamily="18" charset="-78"/>
              <a:cs typeface="Traditional Arabic" panose="02020603050405020304" pitchFamily="18" charset="-78"/>
            </a:endParaRPr>
          </a:p>
          <a:p>
            <a:endParaRPr lang="ar-SA" sz="2400"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567"/>
            <a:ext cx="7880650" cy="4941168"/>
          </a:xfrm>
          <a:prstGeom prst="rect">
            <a:avLst/>
          </a:prstGeom>
        </p:spPr>
      </p:pic>
      <p:sp>
        <p:nvSpPr>
          <p:cNvPr id="3" name="Rectangle 2"/>
          <p:cNvSpPr/>
          <p:nvPr/>
        </p:nvSpPr>
        <p:spPr>
          <a:xfrm>
            <a:off x="683568" y="4942735"/>
            <a:ext cx="8352928" cy="1938992"/>
          </a:xfrm>
          <a:prstGeom prst="rect">
            <a:avLst/>
          </a:prstGeom>
        </p:spPr>
        <p:txBody>
          <a:bodyPr wrap="square">
            <a:spAutoFit/>
          </a:bodyPr>
          <a:lstStyle/>
          <a:p>
            <a:pPr algn="just"/>
            <a:r>
              <a:rPr lang="ar-SA" sz="2400" b="1" dirty="0">
                <a:latin typeface="Traditional Arabic" panose="02020603050405020304" pitchFamily="18" charset="-78"/>
                <a:cs typeface="Traditional Arabic" panose="02020603050405020304" pitchFamily="18" charset="-78"/>
              </a:rPr>
              <a:t>وادي السرحان</a:t>
            </a:r>
            <a:r>
              <a:rPr lang="ar-SA" sz="2400" dirty="0">
                <a:latin typeface="Traditional Arabic" panose="02020603050405020304" pitchFamily="18" charset="-78"/>
                <a:cs typeface="Traditional Arabic" panose="02020603050405020304" pitchFamily="18" charset="-78"/>
              </a:rPr>
              <a:t> : أو وادي النعيم كما كان يسمى أشهر وادي بشمال جزيرة العرب يمتد من طرف صحراء النفود الشمالي الغربي إلى نواحي شرق الأردن. وقد سُمي الوادي بهذا الاسم نسبة إلى قبيلة السرحان التي سكنت الوادي قبل ان تنتقل للجوف (سكاكا) والقريات </a:t>
            </a:r>
            <a:r>
              <a:rPr lang="ar-SA" sz="2400" dirty="0" smtClean="0">
                <a:latin typeface="Traditional Arabic" panose="02020603050405020304" pitchFamily="18" charset="-78"/>
                <a:cs typeface="Traditional Arabic" panose="02020603050405020304" pitchFamily="18" charset="-78"/>
              </a:rPr>
              <a:t>والأردن. يبدأ </a:t>
            </a:r>
            <a:r>
              <a:rPr lang="ar-SA" sz="2400" dirty="0">
                <a:latin typeface="Traditional Arabic" panose="02020603050405020304" pitchFamily="18" charset="-78"/>
                <a:cs typeface="Traditional Arabic" panose="02020603050405020304" pitchFamily="18" charset="-78"/>
              </a:rPr>
              <a:t>من الجوف وتحديدا من طرف النفود الشمالي الغربي وينتهي بجنوب شرق الأردن قرب الأزرق ويبلغ طوله أكثر من 500 كم، ويعتبر وادي السرحان من أهم المناطق الزراعية بالمملكة حيث المياه الجوفية الوفيرة والأرضي </a:t>
            </a:r>
            <a:r>
              <a:rPr lang="ar-SA" sz="2400" dirty="0" smtClean="0">
                <a:latin typeface="Traditional Arabic" panose="02020603050405020304" pitchFamily="18" charset="-78"/>
                <a:cs typeface="Traditional Arabic" panose="02020603050405020304" pitchFamily="18" charset="-78"/>
              </a:rPr>
              <a:t>الخصبة</a:t>
            </a:r>
            <a:endParaRPr lang="ar-SA" sz="2400" b="0" i="0" dirty="0">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1137782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578</TotalTime>
  <Words>1161</Words>
  <Application>Microsoft Office PowerPoint</Application>
  <PresentationFormat>On-screen Show (4:3)</PresentationFormat>
  <Paragraphs>95</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Century Gothic</vt:lpstr>
      <vt:lpstr>Tahoma</vt:lpstr>
      <vt:lpstr>Traditional Arabic</vt:lpstr>
      <vt:lpstr>Wingdings 3</vt:lpstr>
      <vt:lpstr>Wisp</vt:lpstr>
      <vt:lpstr>الجوف</vt:lpstr>
      <vt:lpstr>أهداف الوحدة</vt:lpstr>
      <vt:lpstr>الموقع</vt:lpstr>
      <vt:lpstr>PowerPoint Presentation</vt:lpstr>
      <vt:lpstr>PowerPoint Presentation</vt:lpstr>
      <vt:lpstr>التضاريس</vt:lpstr>
      <vt:lpstr>المناخ</vt:lpstr>
      <vt:lpstr>الزراعة والمياه</vt:lpstr>
      <vt:lpstr>PowerPoint Presentation</vt:lpstr>
      <vt:lpstr>الأهمية التاريخية</vt:lpstr>
      <vt:lpstr> المواقــع الأثريــــة في منطقــة الجوف :- </vt:lpstr>
      <vt:lpstr>1-موقع الشويحطية:</vt:lpstr>
      <vt:lpstr>PowerPoint Presentation</vt:lpstr>
      <vt:lpstr>2-موقع الرجاجيل:</vt:lpstr>
      <vt:lpstr>PowerPoint Presentation</vt:lpstr>
      <vt:lpstr>PowerPoint Presentation</vt:lpstr>
      <vt:lpstr>بعض الكسر الفخارية الموجودة في موقع الرجاجيل</vt:lpstr>
      <vt:lpstr>3-دومة الجندل:</vt:lpstr>
      <vt:lpstr>سور دومة الجندل:</vt:lpstr>
      <vt:lpstr>PowerPoint Presentation</vt:lpstr>
      <vt:lpstr>PowerPoint Presentation</vt:lpstr>
      <vt:lpstr>4-موقع إثرة: </vt:lpstr>
      <vt:lpstr>PowerPoint Presentation</vt:lpstr>
      <vt:lpstr>5-موقع قلعة الصعيدي:</vt:lpstr>
      <vt:lpstr>منظر جوي لجبل الصعيدي وتظهر فيه القلعة والممر الحجري المؤدي إليها</vt:lpstr>
      <vt:lpstr>6-موقع الطوير:</vt:lpstr>
      <vt:lpstr>بعض الكسر لأواني فخارية من موقع  الطوير</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الجوف</dc:title>
  <dc:creator>user</dc:creator>
  <cp:lastModifiedBy>Abdulrahman A Alsuhaibani</cp:lastModifiedBy>
  <cp:revision>49</cp:revision>
  <dcterms:created xsi:type="dcterms:W3CDTF">2013-11-17T11:45:50Z</dcterms:created>
  <dcterms:modified xsi:type="dcterms:W3CDTF">2016-10-31T11:10:29Z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48723951-6893-44D8-9BDA-7D1135C41825</vt:lpwstr>
  </property>
  <property fmtid="{D5CDD505-2E9C-101B-9397-08002B2CF9AE}" pid="3" name="ArticulatePath">
    <vt:lpwstr>الجوف</vt:lpwstr>
  </property>
</Properties>
</file>