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9"/>
  </p:notesMasterIdLst>
  <p:sldIdLst>
    <p:sldId id="256" r:id="rId2"/>
    <p:sldId id="273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1D86ED9-5260-485E-9EFE-EC0CD2AC8623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5E2EFD8C-F703-450D-9DA4-E8E1ACA51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04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5130E71-E945-4D59-9E9D-3DE6F4588CE2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2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0544-67A6-4FD4-8679-11B5F904BD4F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6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r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A549E42-0DA0-4DC2-933D-917E09D08E91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9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BC4E-CEC1-4C68-8BDB-592526408509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64ED4FE-CC7B-41D7-B5A3-1FDFFAA8D3A8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8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4322FCC-8674-45C3-BAB9-DE1C76B22D19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9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B01B49-5BB8-4716-8B9E-D35113B4832A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1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AD4E-DE45-4F60-A2B0-E73985FCE5EF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5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D39A17B-46E4-4C8D-B0F3-583A32F5937C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EC85-A3F0-4CD6-9EBD-E2CF968084BA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2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4EE0A29-A4CE-4070-B0C4-528F9F5CAECE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8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FB0BE-5B49-48CB-95DC-719D4DE53373}" type="datetime1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AE85-C952-4C9A-B485-B89B2B8F8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0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9F60CAB-0125-4E58-BE56-3931EA514B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المحاضرة الرابعة </a:t>
            </a:r>
            <a:endParaRPr lang="en-US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5A1F50E7-AA22-4D6F-9AA1-F4AD33F73B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SA" sz="2000" b="1" dirty="0">
              <a:solidFill>
                <a:srgbClr val="FF0000"/>
              </a:solidFill>
            </a:endParaRPr>
          </a:p>
          <a:p>
            <a:r>
              <a:rPr lang="ar-SA" sz="2000" b="1" dirty="0">
                <a:solidFill>
                  <a:srgbClr val="FF0000"/>
                </a:solidFill>
              </a:rPr>
              <a:t>إعداد أسئلة الاختبار التحصيلي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35E79AF4-3D26-4B87-9952-03289C76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6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DE410B3-EC96-4613-AE44-47FE7F4E5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832516"/>
          </a:xfrm>
        </p:spPr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</a:t>
            </a:r>
            <a:r>
              <a:rPr lang="ar-SA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الخامسة:</a:t>
            </a:r>
            <a: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dirty="0">
                <a:solidFill>
                  <a:srgbClr val="C00000"/>
                </a:solidFill>
              </a:rPr>
              <a:t>حساب الوزن النسبي للأهداف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75B24901-22D7-43F9-AB80-0415A68E7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err="1">
                <a:solidFill>
                  <a:schemeClr val="accent1">
                    <a:lumMod val="75000"/>
                  </a:schemeClr>
                </a:solidFill>
              </a:rPr>
              <a:t>معادلته</a:t>
            </a:r>
            <a:r>
              <a:rPr lang="ar-SA" b="1" dirty="0" err="1">
                <a:solidFill>
                  <a:srgbClr val="C00000"/>
                </a:solidFill>
              </a:rPr>
              <a:t>:</a:t>
            </a:r>
            <a:endParaRPr lang="ar-SA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b="1" dirty="0">
                <a:solidFill>
                  <a:srgbClr val="0070C0"/>
                </a:solidFill>
              </a:rPr>
              <a:t>عدد الأهداف للمستوى ÷ مجموع الأهداف كاملة × 100</a:t>
            </a:r>
          </a:p>
          <a:p>
            <a:pPr>
              <a:buNone/>
            </a:pPr>
            <a:r>
              <a:rPr lang="ar-SA" sz="2000" b="1" dirty="0" err="1">
                <a:solidFill>
                  <a:schemeClr val="accent1">
                    <a:lumMod val="75000"/>
                  </a:schemeClr>
                </a:solidFill>
              </a:rPr>
              <a:t>مثاله</a:t>
            </a:r>
            <a:r>
              <a:rPr lang="ar-SA" sz="2000" b="1" dirty="0" err="1">
                <a:solidFill>
                  <a:srgbClr val="0070C0"/>
                </a:solidFill>
              </a:rPr>
              <a:t>:</a:t>
            </a:r>
            <a:endParaRPr lang="ar-SA" sz="20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الوزن النسبي لهدف </a:t>
            </a:r>
            <a:r>
              <a:rPr lang="ar-SA" sz="2000" b="1" dirty="0">
                <a:solidFill>
                  <a:srgbClr val="FF0000"/>
                </a:solidFill>
              </a:rPr>
              <a:t>التذكر</a:t>
            </a:r>
            <a:r>
              <a:rPr lang="ar-SA" sz="2000" b="1" dirty="0">
                <a:solidFill>
                  <a:srgbClr val="0070C0"/>
                </a:solidFill>
              </a:rPr>
              <a:t> </a:t>
            </a:r>
            <a:r>
              <a:rPr lang="ar-SA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هو: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20 </a:t>
            </a: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÷ </a:t>
            </a:r>
            <a:r>
              <a:rPr lang="ar-SA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50 </a:t>
            </a: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× </a:t>
            </a:r>
            <a:r>
              <a:rPr lang="ar-SA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100 </a:t>
            </a: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ar-SA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40 %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الوزن النسبي لهدف </a:t>
            </a:r>
            <a:r>
              <a:rPr lang="ar-SA" sz="2000" b="1" dirty="0">
                <a:solidFill>
                  <a:srgbClr val="FF0000"/>
                </a:solidFill>
              </a:rPr>
              <a:t>الفهم </a:t>
            </a:r>
            <a:r>
              <a:rPr lang="ar-SA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هو: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15÷ </a:t>
            </a:r>
            <a:r>
              <a:rPr lang="ar-SA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50 </a:t>
            </a: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× 100= </a:t>
            </a:r>
            <a:r>
              <a:rPr lang="ar-SA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30 %</a:t>
            </a: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ar-SA" sz="2000" b="1" u="sng" dirty="0">
                <a:solidFill>
                  <a:srgbClr val="C00000"/>
                </a:solidFill>
              </a:rPr>
              <a:t>استخرجي الوزن النسبي لبقية الأهداف؟!!</a:t>
            </a:r>
          </a:p>
          <a:p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BF3CFCAE-A192-4487-9792-FBE8C5517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3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xmlns="" id="{1276C156-6608-4BDC-926C-18C5C9165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10301"/>
              </p:ext>
            </p:extLst>
          </p:nvPr>
        </p:nvGraphicFramePr>
        <p:xfrm>
          <a:off x="883403" y="719666"/>
          <a:ext cx="10492360" cy="550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865">
                  <a:extLst>
                    <a:ext uri="{9D8B030D-6E8A-4147-A177-3AD203B41FA5}">
                      <a16:colId xmlns:a16="http://schemas.microsoft.com/office/drawing/2014/main" xmlns="" val="4200381992"/>
                    </a:ext>
                  </a:extLst>
                </a:gridCol>
                <a:gridCol w="858607">
                  <a:extLst>
                    <a:ext uri="{9D8B030D-6E8A-4147-A177-3AD203B41FA5}">
                      <a16:colId xmlns:a16="http://schemas.microsoft.com/office/drawing/2014/main" xmlns="" val="2476671407"/>
                    </a:ext>
                  </a:extLst>
                </a:gridCol>
                <a:gridCol w="1032186">
                  <a:extLst>
                    <a:ext uri="{9D8B030D-6E8A-4147-A177-3AD203B41FA5}">
                      <a16:colId xmlns:a16="http://schemas.microsoft.com/office/drawing/2014/main" xmlns="" val="3865573761"/>
                    </a:ext>
                  </a:extLst>
                </a:gridCol>
                <a:gridCol w="790414">
                  <a:extLst>
                    <a:ext uri="{9D8B030D-6E8A-4147-A177-3AD203B41FA5}">
                      <a16:colId xmlns:a16="http://schemas.microsoft.com/office/drawing/2014/main" xmlns="" val="812249460"/>
                    </a:ext>
                  </a:extLst>
                </a:gridCol>
                <a:gridCol w="805911">
                  <a:extLst>
                    <a:ext uri="{9D8B030D-6E8A-4147-A177-3AD203B41FA5}">
                      <a16:colId xmlns:a16="http://schemas.microsoft.com/office/drawing/2014/main" xmlns="" val="3320908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850556165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xmlns="" val="114958136"/>
                    </a:ext>
                  </a:extLst>
                </a:gridCol>
                <a:gridCol w="1115878">
                  <a:extLst>
                    <a:ext uri="{9D8B030D-6E8A-4147-A177-3AD203B41FA5}">
                      <a16:colId xmlns:a16="http://schemas.microsoft.com/office/drawing/2014/main" xmlns="" val="515230328"/>
                    </a:ext>
                  </a:extLst>
                </a:gridCol>
                <a:gridCol w="799718">
                  <a:extLst>
                    <a:ext uri="{9D8B030D-6E8A-4147-A177-3AD203B41FA5}">
                      <a16:colId xmlns:a16="http://schemas.microsoft.com/office/drawing/2014/main" xmlns="" val="2950270674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2879063227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675291036"/>
                    </a:ext>
                  </a:extLst>
                </a:gridCol>
              </a:tblGrid>
              <a:tr h="659683"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الاوزان النسبية للموضوعات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الاسئلة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sz="2400" dirty="0">
                          <a:solidFill>
                            <a:srgbClr val="C00000"/>
                          </a:solidFill>
                        </a:rPr>
                        <a:t>الأهداف السلوكية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الأسئلة والدرجات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sz="1600" dirty="0">
                          <a:solidFill>
                            <a:srgbClr val="C00000"/>
                          </a:solidFill>
                        </a:rPr>
                        <a:t>الموضوعات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9875802"/>
                  </a:ext>
                </a:extLst>
              </a:tr>
              <a:tr h="6420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تقويم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تركيب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تحليل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5 اهداف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تطبيق 10 اهداف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فهم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15 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تذكر 20هدف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7639712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33%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الزلازل 4 حصص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584687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53476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50%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الصفائح (6 حصص)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34348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87011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17%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الاسئلة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نماذج الذرة (حصتين)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484989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579409"/>
                  </a:ext>
                </a:extLst>
              </a:tr>
              <a:tr h="6571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الاسئلة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0429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الدرجات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04431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20%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40%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C00000"/>
                          </a:solidFill>
                        </a:rPr>
                        <a:t>الاوزان النسبية للأهداف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876982"/>
                  </a:ext>
                </a:extLst>
              </a:tr>
            </a:tbl>
          </a:graphicData>
        </a:graphic>
      </p:graphicFrame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57F9442B-702E-40A7-9257-2EAE6749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1EBE8B0-BD64-4BD2-9094-481D41163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925788"/>
          </a:xfrm>
        </p:spPr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/>
            </a:r>
            <a:br>
              <a:rPr lang="ar-SA" dirty="0">
                <a:solidFill>
                  <a:srgbClr val="FF0000"/>
                </a:solidFill>
              </a:rPr>
            </a:br>
            <a: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الخطوة السادسة: </a:t>
            </a:r>
            <a:b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ar-SA" dirty="0">
                <a:solidFill>
                  <a:srgbClr val="FF0000"/>
                </a:solidFill>
              </a:rPr>
              <a:t>تحديد درجة الاختبار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33F26895-85EF-48B6-AB3C-655A77DB5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75" y="802809"/>
            <a:ext cx="6896745" cy="5249940"/>
          </a:xfrm>
        </p:spPr>
        <p:txBody>
          <a:bodyPr>
            <a:normAutofit/>
          </a:bodyPr>
          <a:lstStyle/>
          <a:p>
            <a:r>
              <a:rPr lang="ar-SA" sz="2000" b="1" dirty="0">
                <a:solidFill>
                  <a:srgbClr val="002060"/>
                </a:solidFill>
              </a:rPr>
              <a:t> يحدد المعلم درجة الاختبار بما يريد او متفق عليه مع </a:t>
            </a:r>
            <a:r>
              <a:rPr lang="ar-SA" sz="2000" b="1" dirty="0" err="1">
                <a:solidFill>
                  <a:srgbClr val="002060"/>
                </a:solidFill>
              </a:rPr>
              <a:t>الطلاب.</a:t>
            </a:r>
            <a:r>
              <a:rPr lang="ar-SA" sz="2000" b="1" dirty="0">
                <a:solidFill>
                  <a:srgbClr val="002060"/>
                </a:solidFill>
              </a:rPr>
              <a:t> و في هذا المثال اخترنا الدرجة الكلية </a:t>
            </a:r>
            <a:r>
              <a:rPr lang="ar-SA" sz="2000" b="1" dirty="0">
                <a:solidFill>
                  <a:srgbClr val="FF0000"/>
                </a:solidFill>
              </a:rPr>
              <a:t>(30 درجة</a:t>
            </a:r>
            <a:r>
              <a:rPr lang="ar-SA" sz="2000" b="1" dirty="0" err="1">
                <a:solidFill>
                  <a:srgbClr val="FF0000"/>
                </a:solidFill>
              </a:rPr>
              <a:t>).</a:t>
            </a:r>
            <a:endParaRPr lang="ar-SA" sz="2000" b="1" dirty="0">
              <a:solidFill>
                <a:srgbClr val="FF0000"/>
              </a:solidFill>
            </a:endParaRPr>
          </a:p>
          <a:p>
            <a:endParaRPr lang="ar-SA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ar-SA" sz="2000" b="1" dirty="0">
              <a:solidFill>
                <a:srgbClr val="FF0000"/>
              </a:solidFill>
            </a:endParaRPr>
          </a:p>
          <a:p>
            <a:r>
              <a:rPr lang="ar-SA" sz="2000" b="1" dirty="0">
                <a:solidFill>
                  <a:srgbClr val="002060"/>
                </a:solidFill>
              </a:rPr>
              <a:t>بالنسبة لعدد فقرات الاختبار أيضا يختارها المعلم بما هو مخطط عليه او يناسب المحتوى في الاختبار. وفي هذا المثال اخترنا مجموع الأسئلة </a:t>
            </a:r>
            <a:r>
              <a:rPr lang="ar-SA" sz="2000" b="1" dirty="0">
                <a:solidFill>
                  <a:srgbClr val="FF0000"/>
                </a:solidFill>
              </a:rPr>
              <a:t>(20 فقرة).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F86DEB15-7323-4F03-9838-A7DC5E163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r-SA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</a:t>
            </a:r>
            <a:r>
              <a:rPr lang="ar-SA" sz="2400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السابعة:</a:t>
            </a:r>
            <a:endParaRPr lang="ar-SA" sz="2400" b="1" dirty="0">
              <a:solidFill>
                <a:srgbClr val="FF0000"/>
              </a:solidFill>
            </a:endParaRPr>
          </a:p>
          <a:p>
            <a:r>
              <a:rPr lang="ar-SA" sz="2400" b="1" dirty="0">
                <a:solidFill>
                  <a:srgbClr val="FF0000"/>
                </a:solidFill>
              </a:rPr>
              <a:t>تحديد عدد الفقرات أو الأسئلة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67EB1E15-AD46-4957-AA98-02A4070D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6" name="عنوان 1"/>
          <p:cNvSpPr>
            <a:spLocks noGrp="1"/>
          </p:cNvSpPr>
          <p:nvPr/>
        </p:nvSpPr>
        <p:spPr>
          <a:xfrm>
            <a:off x="2346960" y="28575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5308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xmlns="" id="{548E54CD-FCEF-479B-A537-B6BA6CF71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03379"/>
              </p:ext>
            </p:extLst>
          </p:nvPr>
        </p:nvGraphicFramePr>
        <p:xfrm>
          <a:off x="883403" y="719666"/>
          <a:ext cx="10492360" cy="550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865">
                  <a:extLst>
                    <a:ext uri="{9D8B030D-6E8A-4147-A177-3AD203B41FA5}">
                      <a16:colId xmlns:a16="http://schemas.microsoft.com/office/drawing/2014/main" xmlns="" val="4200381992"/>
                    </a:ext>
                  </a:extLst>
                </a:gridCol>
                <a:gridCol w="858607">
                  <a:extLst>
                    <a:ext uri="{9D8B030D-6E8A-4147-A177-3AD203B41FA5}">
                      <a16:colId xmlns:a16="http://schemas.microsoft.com/office/drawing/2014/main" xmlns="" val="2476671407"/>
                    </a:ext>
                  </a:extLst>
                </a:gridCol>
                <a:gridCol w="1032186">
                  <a:extLst>
                    <a:ext uri="{9D8B030D-6E8A-4147-A177-3AD203B41FA5}">
                      <a16:colId xmlns:a16="http://schemas.microsoft.com/office/drawing/2014/main" xmlns="" val="3865573761"/>
                    </a:ext>
                  </a:extLst>
                </a:gridCol>
                <a:gridCol w="790414">
                  <a:extLst>
                    <a:ext uri="{9D8B030D-6E8A-4147-A177-3AD203B41FA5}">
                      <a16:colId xmlns:a16="http://schemas.microsoft.com/office/drawing/2014/main" xmlns="" val="812249460"/>
                    </a:ext>
                  </a:extLst>
                </a:gridCol>
                <a:gridCol w="805911">
                  <a:extLst>
                    <a:ext uri="{9D8B030D-6E8A-4147-A177-3AD203B41FA5}">
                      <a16:colId xmlns:a16="http://schemas.microsoft.com/office/drawing/2014/main" xmlns="" val="3320908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850556165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xmlns="" val="114958136"/>
                    </a:ext>
                  </a:extLst>
                </a:gridCol>
                <a:gridCol w="1115878">
                  <a:extLst>
                    <a:ext uri="{9D8B030D-6E8A-4147-A177-3AD203B41FA5}">
                      <a16:colId xmlns:a16="http://schemas.microsoft.com/office/drawing/2014/main" xmlns="" val="515230328"/>
                    </a:ext>
                  </a:extLst>
                </a:gridCol>
                <a:gridCol w="799718">
                  <a:extLst>
                    <a:ext uri="{9D8B030D-6E8A-4147-A177-3AD203B41FA5}">
                      <a16:colId xmlns:a16="http://schemas.microsoft.com/office/drawing/2014/main" xmlns="" val="2950270674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2879063227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675291036"/>
                    </a:ext>
                  </a:extLst>
                </a:gridCol>
              </a:tblGrid>
              <a:tr h="659683"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الاوزان النسبية للموضوعات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الاسئلة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sz="2400" dirty="0">
                          <a:solidFill>
                            <a:srgbClr val="C00000"/>
                          </a:solidFill>
                        </a:rPr>
                        <a:t>الأهداف السلوكية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الأسئلة والدرجات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sz="1600" dirty="0">
                          <a:solidFill>
                            <a:srgbClr val="C00000"/>
                          </a:solidFill>
                        </a:rPr>
                        <a:t>الموضوعات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9875802"/>
                  </a:ext>
                </a:extLst>
              </a:tr>
              <a:tr h="6420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تقويم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تركيب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تحليل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5 اهداف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تطبيق 10 اهداف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فهم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15 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تذكر 20هدف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7639712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33%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الزلازل 4 حصص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584687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53476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50%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الصفائح (6 حصص)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34348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87011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17%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الاسئلة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نماذج الذرة (حصتين)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484989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579409"/>
                  </a:ext>
                </a:extLst>
              </a:tr>
              <a:tr h="6571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الاسئلة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0429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الدرجات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04431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20%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40%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C00000"/>
                          </a:solidFill>
                        </a:rPr>
                        <a:t>الاوزان النسبية للأهداف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876982"/>
                  </a:ext>
                </a:extLst>
              </a:tr>
            </a:tbl>
          </a:graphicData>
        </a:graphic>
      </p:graphicFrame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A184DD57-BBC4-44C2-96DB-CED1E347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84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>
            <a:extLst>
              <a:ext uri="{FF2B5EF4-FFF2-40B4-BE49-F238E27FC236}">
                <a16:creationId xmlns:a16="http://schemas.microsoft.com/office/drawing/2014/main" xmlns="" id="{80394874-B710-4FEB-8A78-67FD4F69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899934"/>
          </a:xfrm>
        </p:spPr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الخطوة الثامنة: </a:t>
            </a:r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dirty="0">
                <a:solidFill>
                  <a:srgbClr val="C00000"/>
                </a:solidFill>
              </a:rPr>
              <a:t>تحديد عدد أسئلة المستوى الواحد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D0678E57-5777-4D10-9AA4-C32ED1FC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معادلته</a:t>
            </a:r>
            <a:r>
              <a:rPr lang="ar-SA" b="1" dirty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</a:rPr>
              <a:t>عدد الأسئلة </a:t>
            </a:r>
            <a:r>
              <a:rPr lang="ar-SA" sz="2000" b="1" dirty="0" err="1">
                <a:solidFill>
                  <a:schemeClr val="accent6">
                    <a:lumMod val="75000"/>
                  </a:schemeClr>
                </a:solidFill>
              </a:rPr>
              <a:t>الكلي </a:t>
            </a: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</a:rPr>
              <a:t>× نسبة </a:t>
            </a:r>
            <a:r>
              <a:rPr lang="ar-SA" sz="2000" b="1" dirty="0" err="1">
                <a:solidFill>
                  <a:schemeClr val="accent6">
                    <a:lumMod val="75000"/>
                  </a:schemeClr>
                </a:solidFill>
              </a:rPr>
              <a:t>الموضوع </a:t>
            </a: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</a:rPr>
              <a:t>× نسبة الهدف</a:t>
            </a:r>
          </a:p>
          <a:p>
            <a:pPr>
              <a:buNone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مثاله</a:t>
            </a:r>
            <a:r>
              <a:rPr lang="ar-SA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ar-SA" b="1" dirty="0">
                <a:solidFill>
                  <a:srgbClr val="0070C0"/>
                </a:solidFill>
              </a:rPr>
              <a:t>عدد أسئلة مستوى التذكر في الموضوع الأول: </a:t>
            </a:r>
            <a:r>
              <a:rPr lang="ar-SA" b="1" u="sng" dirty="0">
                <a:solidFill>
                  <a:srgbClr val="C00000"/>
                </a:solidFill>
              </a:rPr>
              <a:t>(في مثالنا عدد الفقرات 20)</a:t>
            </a:r>
          </a:p>
          <a:p>
            <a:r>
              <a:rPr lang="ar-SA" b="1" dirty="0"/>
              <a:t>20× 0.33× 0.4= 3 أسئلة  " نقرب إذا وجد فاصلة "</a:t>
            </a:r>
          </a:p>
          <a:p>
            <a:pPr>
              <a:buNone/>
            </a:pPr>
            <a:r>
              <a:rPr lang="ar-SA" b="1" dirty="0">
                <a:solidFill>
                  <a:srgbClr val="0070C0"/>
                </a:solidFill>
              </a:rPr>
              <a:t>عدد أسئلة مستوى الفهم في الموضوع الأول :</a:t>
            </a:r>
          </a:p>
          <a:p>
            <a:r>
              <a:rPr lang="ar-SA" b="1" dirty="0"/>
              <a:t>20× 0.33× 0.30= 2 سؤالين</a:t>
            </a:r>
          </a:p>
          <a:p>
            <a:pPr>
              <a:buNone/>
            </a:pPr>
            <a:r>
              <a:rPr lang="ar-SA" b="1" dirty="0">
                <a:solidFill>
                  <a:srgbClr val="0070C0"/>
                </a:solidFill>
              </a:rPr>
              <a:t>وهكذا مع جميع المستويات في كل الموضوعات.</a:t>
            </a:r>
          </a:p>
          <a:p>
            <a:pPr>
              <a:buNone/>
            </a:pPr>
            <a:r>
              <a:rPr lang="ar-SA" b="1" u="sng" dirty="0">
                <a:solidFill>
                  <a:srgbClr val="C00000"/>
                </a:solidFill>
              </a:rPr>
              <a:t>ملاحظه : هنا يتم تحويل الاوزان النسبية الى اعداد كسرية (فواصل)</a:t>
            </a:r>
          </a:p>
          <a:p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EBD889B3-31D4-42CE-99EB-0E6D6001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2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xmlns="" id="{D27C1ED1-88DC-49C3-B990-1D159F756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37904"/>
              </p:ext>
            </p:extLst>
          </p:nvPr>
        </p:nvGraphicFramePr>
        <p:xfrm>
          <a:off x="883403" y="719666"/>
          <a:ext cx="10492360" cy="550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865">
                  <a:extLst>
                    <a:ext uri="{9D8B030D-6E8A-4147-A177-3AD203B41FA5}">
                      <a16:colId xmlns:a16="http://schemas.microsoft.com/office/drawing/2014/main" xmlns="" val="4200381992"/>
                    </a:ext>
                  </a:extLst>
                </a:gridCol>
                <a:gridCol w="858607">
                  <a:extLst>
                    <a:ext uri="{9D8B030D-6E8A-4147-A177-3AD203B41FA5}">
                      <a16:colId xmlns:a16="http://schemas.microsoft.com/office/drawing/2014/main" xmlns="" val="2476671407"/>
                    </a:ext>
                  </a:extLst>
                </a:gridCol>
                <a:gridCol w="1032186">
                  <a:extLst>
                    <a:ext uri="{9D8B030D-6E8A-4147-A177-3AD203B41FA5}">
                      <a16:colId xmlns:a16="http://schemas.microsoft.com/office/drawing/2014/main" xmlns="" val="3865573761"/>
                    </a:ext>
                  </a:extLst>
                </a:gridCol>
                <a:gridCol w="790414">
                  <a:extLst>
                    <a:ext uri="{9D8B030D-6E8A-4147-A177-3AD203B41FA5}">
                      <a16:colId xmlns:a16="http://schemas.microsoft.com/office/drawing/2014/main" xmlns="" val="812249460"/>
                    </a:ext>
                  </a:extLst>
                </a:gridCol>
                <a:gridCol w="805911">
                  <a:extLst>
                    <a:ext uri="{9D8B030D-6E8A-4147-A177-3AD203B41FA5}">
                      <a16:colId xmlns:a16="http://schemas.microsoft.com/office/drawing/2014/main" xmlns="" val="3320908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850556165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xmlns="" val="114958136"/>
                    </a:ext>
                  </a:extLst>
                </a:gridCol>
                <a:gridCol w="1115878">
                  <a:extLst>
                    <a:ext uri="{9D8B030D-6E8A-4147-A177-3AD203B41FA5}">
                      <a16:colId xmlns:a16="http://schemas.microsoft.com/office/drawing/2014/main" xmlns="" val="515230328"/>
                    </a:ext>
                  </a:extLst>
                </a:gridCol>
                <a:gridCol w="799718">
                  <a:extLst>
                    <a:ext uri="{9D8B030D-6E8A-4147-A177-3AD203B41FA5}">
                      <a16:colId xmlns:a16="http://schemas.microsoft.com/office/drawing/2014/main" xmlns="" val="2950270674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2879063227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675291036"/>
                    </a:ext>
                  </a:extLst>
                </a:gridCol>
              </a:tblGrid>
              <a:tr h="659683"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الاوزان النسبية للموضوعات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الاسئلة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sz="2400" dirty="0">
                          <a:solidFill>
                            <a:srgbClr val="C00000"/>
                          </a:solidFill>
                        </a:rPr>
                        <a:t>الأهداف السلوكية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الأسئلة والدرجات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sz="1600" dirty="0">
                          <a:solidFill>
                            <a:srgbClr val="C00000"/>
                          </a:solidFill>
                        </a:rPr>
                        <a:t>الموضوعات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9875802"/>
                  </a:ext>
                </a:extLst>
              </a:tr>
              <a:tr h="6420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تقويم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تركيب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تحليل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5 اهداف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تطبيق 10 اهداف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فهم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15 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تذكر 20هدف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7639712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33%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الزلازل 4 حصص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584687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53476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50%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الصفائح (6 حصص)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34348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87011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17%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الاسئلة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نماذج الذرة (حصتين)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484989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579409"/>
                  </a:ext>
                </a:extLst>
              </a:tr>
              <a:tr h="657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الاسئلة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0429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الدرجات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04431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20%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40%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C00000"/>
                          </a:solidFill>
                        </a:rPr>
                        <a:t>الاوزان النسبية للأهداف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876982"/>
                  </a:ext>
                </a:extLst>
              </a:tr>
            </a:tbl>
          </a:graphicData>
        </a:graphic>
      </p:graphicFrame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4AAE606E-74BE-4331-8E07-0CDC510B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0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>
            <a:extLst>
              <a:ext uri="{FF2B5EF4-FFF2-40B4-BE49-F238E27FC236}">
                <a16:creationId xmlns:a16="http://schemas.microsoft.com/office/drawing/2014/main" xmlns="" id="{B2336E36-A01B-4CE5-9678-A6D78A614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2250454"/>
          </a:xfrm>
        </p:spPr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الخطوة التاسعة: </a:t>
            </a:r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dirty="0">
                <a:solidFill>
                  <a:srgbClr val="C00000"/>
                </a:solidFill>
              </a:rPr>
              <a:t>توزيع الدرجات لكل مستوى وموضوع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AB7F4B63-E006-46AE-BA30-A1E38CA3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489" y="802809"/>
            <a:ext cx="6704530" cy="5249940"/>
          </a:xfrm>
        </p:spPr>
        <p:txBody>
          <a:bodyPr/>
          <a:lstStyle/>
          <a:p>
            <a:pPr>
              <a:buNone/>
            </a:pPr>
            <a:r>
              <a:rPr lang="ar-SA" b="1" dirty="0" err="1">
                <a:solidFill>
                  <a:schemeClr val="accent1">
                    <a:lumMod val="75000"/>
                  </a:schemeClr>
                </a:solidFill>
              </a:rPr>
              <a:t>معادلته: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2000" b="1" dirty="0">
                <a:solidFill>
                  <a:srgbClr val="0070C0"/>
                </a:solidFill>
              </a:rPr>
              <a:t>الدرجة الكلية </a:t>
            </a:r>
            <a:r>
              <a:rPr lang="ar-SA" sz="2000" b="1" dirty="0" err="1">
                <a:solidFill>
                  <a:srgbClr val="0070C0"/>
                </a:solidFill>
              </a:rPr>
              <a:t>للاختبار </a:t>
            </a:r>
            <a:r>
              <a:rPr lang="ar-SA" sz="2000" b="1" dirty="0">
                <a:solidFill>
                  <a:srgbClr val="0070C0"/>
                </a:solidFill>
              </a:rPr>
              <a:t>× الوزن النسبي </a:t>
            </a:r>
            <a:r>
              <a:rPr lang="ar-SA" sz="2000" b="1" dirty="0" err="1">
                <a:solidFill>
                  <a:srgbClr val="0070C0"/>
                </a:solidFill>
              </a:rPr>
              <a:t>للاهداف</a:t>
            </a:r>
            <a:r>
              <a:rPr lang="ar-SA" sz="2000" b="1" dirty="0">
                <a:solidFill>
                  <a:srgbClr val="0070C0"/>
                </a:solidFill>
              </a:rPr>
              <a:t> × الوزن النسبي للموضوعات.</a:t>
            </a:r>
          </a:p>
          <a:p>
            <a:pPr>
              <a:buNone/>
            </a:pPr>
            <a:r>
              <a:rPr lang="ar-SA" b="1" dirty="0">
                <a:solidFill>
                  <a:srgbClr val="7030A0"/>
                </a:solidFill>
              </a:rPr>
              <a:t>درجة أسئلة مستوى التذكر في الموضوع الأول: ( الدرجة الكلية في هذا المثال 30)</a:t>
            </a:r>
          </a:p>
          <a:p>
            <a:r>
              <a:rPr lang="ar-SA" b="1" dirty="0">
                <a:solidFill>
                  <a:srgbClr val="002060"/>
                </a:solidFill>
              </a:rPr>
              <a:t> </a:t>
            </a:r>
            <a:r>
              <a:rPr lang="ar-SA" b="1" dirty="0" err="1">
                <a:solidFill>
                  <a:srgbClr val="002060"/>
                </a:solidFill>
              </a:rPr>
              <a:t>30 </a:t>
            </a:r>
            <a:r>
              <a:rPr lang="ar-SA" b="1" dirty="0">
                <a:solidFill>
                  <a:srgbClr val="002060"/>
                </a:solidFill>
              </a:rPr>
              <a:t>×  </a:t>
            </a:r>
            <a:r>
              <a:rPr lang="ar-SA" b="1" dirty="0" err="1">
                <a:solidFill>
                  <a:srgbClr val="002060"/>
                </a:solidFill>
              </a:rPr>
              <a:t>0.33 </a:t>
            </a:r>
            <a:r>
              <a:rPr lang="ar-SA" b="1" dirty="0">
                <a:solidFill>
                  <a:srgbClr val="002060"/>
                </a:solidFill>
              </a:rPr>
              <a:t>× </a:t>
            </a:r>
            <a:r>
              <a:rPr lang="ar-SA" b="1" dirty="0" err="1">
                <a:solidFill>
                  <a:srgbClr val="002060"/>
                </a:solidFill>
              </a:rPr>
              <a:t>0.40 </a:t>
            </a:r>
            <a:r>
              <a:rPr lang="ar-SA" b="1" dirty="0">
                <a:solidFill>
                  <a:srgbClr val="002060"/>
                </a:solidFill>
              </a:rPr>
              <a:t>= 4 درجات  </a:t>
            </a:r>
            <a:r>
              <a:rPr lang="ar-SA" b="1" u="sng" dirty="0">
                <a:solidFill>
                  <a:srgbClr val="FF0000"/>
                </a:solidFill>
              </a:rPr>
              <a:t>"" لا نقرب النتيجة""</a:t>
            </a:r>
          </a:p>
          <a:p>
            <a:pPr>
              <a:buNone/>
            </a:pPr>
            <a:r>
              <a:rPr lang="ar-SA" b="1" dirty="0">
                <a:solidFill>
                  <a:srgbClr val="7030A0"/>
                </a:solidFill>
              </a:rPr>
              <a:t>درجة أسئلة مستوى الفهم في الموضوع الأول :</a:t>
            </a:r>
          </a:p>
          <a:p>
            <a:r>
              <a:rPr lang="ar-SA" b="1" dirty="0" err="1">
                <a:solidFill>
                  <a:srgbClr val="002060"/>
                </a:solidFill>
              </a:rPr>
              <a:t>30 </a:t>
            </a:r>
            <a:r>
              <a:rPr lang="ar-SA" b="1" dirty="0">
                <a:solidFill>
                  <a:srgbClr val="002060"/>
                </a:solidFill>
              </a:rPr>
              <a:t>× </a:t>
            </a:r>
            <a:r>
              <a:rPr lang="ar-SA" b="1" dirty="0" err="1">
                <a:solidFill>
                  <a:srgbClr val="002060"/>
                </a:solidFill>
              </a:rPr>
              <a:t>0.33 ×0.30 </a:t>
            </a:r>
            <a:r>
              <a:rPr lang="ar-SA" b="1" dirty="0">
                <a:solidFill>
                  <a:srgbClr val="002060"/>
                </a:solidFill>
              </a:rPr>
              <a:t>= 3 درجات</a:t>
            </a:r>
          </a:p>
          <a:p>
            <a:endParaRPr lang="ar-SA" b="1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FF0000"/>
                </a:solidFill>
              </a:rPr>
              <a:t>0.33 هي نفسها الوزن النسبي 33%</a:t>
            </a:r>
          </a:p>
          <a:p>
            <a:r>
              <a:rPr lang="ar-SA" b="1" dirty="0">
                <a:solidFill>
                  <a:srgbClr val="FF0000"/>
                </a:solidFill>
              </a:rPr>
              <a:t>0.30 هي نفسها 30% </a:t>
            </a:r>
          </a:p>
          <a:p>
            <a:r>
              <a:rPr lang="ar-SA" b="1" dirty="0">
                <a:solidFill>
                  <a:srgbClr val="FF0000"/>
                </a:solidFill>
              </a:rPr>
              <a:t>وهكذا مع بقية المستويات </a:t>
            </a:r>
          </a:p>
          <a:p>
            <a:endParaRPr lang="en-US" dirty="0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7E108B76-5A12-4ED9-BC4B-8B5064A6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02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xmlns="" id="{0D71F31D-BBCC-4937-A306-B3E2808D5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112393"/>
              </p:ext>
            </p:extLst>
          </p:nvPr>
        </p:nvGraphicFramePr>
        <p:xfrm>
          <a:off x="883403" y="719666"/>
          <a:ext cx="10492360" cy="550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865">
                  <a:extLst>
                    <a:ext uri="{9D8B030D-6E8A-4147-A177-3AD203B41FA5}">
                      <a16:colId xmlns:a16="http://schemas.microsoft.com/office/drawing/2014/main" xmlns="" val="4200381992"/>
                    </a:ext>
                  </a:extLst>
                </a:gridCol>
                <a:gridCol w="858607">
                  <a:extLst>
                    <a:ext uri="{9D8B030D-6E8A-4147-A177-3AD203B41FA5}">
                      <a16:colId xmlns:a16="http://schemas.microsoft.com/office/drawing/2014/main" xmlns="" val="2476671407"/>
                    </a:ext>
                  </a:extLst>
                </a:gridCol>
                <a:gridCol w="1032186">
                  <a:extLst>
                    <a:ext uri="{9D8B030D-6E8A-4147-A177-3AD203B41FA5}">
                      <a16:colId xmlns:a16="http://schemas.microsoft.com/office/drawing/2014/main" xmlns="" val="3865573761"/>
                    </a:ext>
                  </a:extLst>
                </a:gridCol>
                <a:gridCol w="790414">
                  <a:extLst>
                    <a:ext uri="{9D8B030D-6E8A-4147-A177-3AD203B41FA5}">
                      <a16:colId xmlns:a16="http://schemas.microsoft.com/office/drawing/2014/main" xmlns="" val="812249460"/>
                    </a:ext>
                  </a:extLst>
                </a:gridCol>
                <a:gridCol w="805911">
                  <a:extLst>
                    <a:ext uri="{9D8B030D-6E8A-4147-A177-3AD203B41FA5}">
                      <a16:colId xmlns:a16="http://schemas.microsoft.com/office/drawing/2014/main" xmlns="" val="3320908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850556165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xmlns="" val="114958136"/>
                    </a:ext>
                  </a:extLst>
                </a:gridCol>
                <a:gridCol w="1115878">
                  <a:extLst>
                    <a:ext uri="{9D8B030D-6E8A-4147-A177-3AD203B41FA5}">
                      <a16:colId xmlns:a16="http://schemas.microsoft.com/office/drawing/2014/main" xmlns="" val="515230328"/>
                    </a:ext>
                  </a:extLst>
                </a:gridCol>
                <a:gridCol w="799718">
                  <a:extLst>
                    <a:ext uri="{9D8B030D-6E8A-4147-A177-3AD203B41FA5}">
                      <a16:colId xmlns:a16="http://schemas.microsoft.com/office/drawing/2014/main" xmlns="" val="2950270674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2879063227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675291036"/>
                    </a:ext>
                  </a:extLst>
                </a:gridCol>
              </a:tblGrid>
              <a:tr h="659683"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الاوزان النسبية للموضوعات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الاسئلة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sz="2400" dirty="0">
                          <a:solidFill>
                            <a:srgbClr val="C00000"/>
                          </a:solidFill>
                        </a:rPr>
                        <a:t>الأهداف السلوكية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الأسئلة والدرجات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sz="1600" dirty="0">
                          <a:solidFill>
                            <a:srgbClr val="C00000"/>
                          </a:solidFill>
                        </a:rPr>
                        <a:t>الموضوعات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9875802"/>
                  </a:ext>
                </a:extLst>
              </a:tr>
              <a:tr h="6420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تقويم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تركيب</a:t>
                      </a:r>
                      <a:endParaRPr lang="en-US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تحليل 5 اهداف</a:t>
                      </a:r>
                      <a:endParaRPr lang="en-US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تطبيق 10 اهداف</a:t>
                      </a:r>
                      <a:endParaRPr lang="en-US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فهم 15 هدف</a:t>
                      </a:r>
                      <a:endParaRPr lang="en-US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تذكر 20هدف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7639712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33%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الزلازل 4 حصص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584687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53476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50%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الصفائح (6 حصص)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34348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1.5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4.5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87011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17%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الاسئلة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نماذج الذرة (حصتين)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484989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579409"/>
                  </a:ext>
                </a:extLst>
              </a:tr>
              <a:tr h="657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A9178A"/>
                          </a:solidFill>
                        </a:rPr>
                        <a:t>مجموع الاسئلة</a:t>
                      </a:r>
                      <a:endParaRPr lang="en-US" sz="2000" b="1" dirty="0">
                        <a:solidFill>
                          <a:srgbClr val="A9178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0429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2.5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9.5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A9178A"/>
                          </a:solidFill>
                        </a:rPr>
                        <a:t>مجموع الدرجات</a:t>
                      </a:r>
                      <a:endParaRPr lang="en-US" sz="2000" b="1" dirty="0">
                        <a:solidFill>
                          <a:srgbClr val="A9178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04431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20%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40%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C00000"/>
                          </a:solidFill>
                        </a:rPr>
                        <a:t>الاوزان النسبية للأهداف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876982"/>
                  </a:ext>
                </a:extLst>
              </a:tr>
            </a:tbl>
          </a:graphicData>
        </a:graphic>
      </p:graphicFrame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5B2FD501-11A3-4110-B170-9E6475D3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3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609A25B-A6D3-4215-8D32-EF505625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الاختبار التحصيلي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22303577-8204-48ED-84ED-CBE18F3C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</a:rPr>
              <a:t>تعريف التحصيل الدراسي: </a:t>
            </a:r>
            <a:r>
              <a:rPr lang="ar-SA" b="1" dirty="0"/>
              <a:t>هو </a:t>
            </a:r>
            <a:r>
              <a:rPr lang="ar-SA" b="1" dirty="0" err="1"/>
              <a:t>ماحققه</a:t>
            </a:r>
            <a:r>
              <a:rPr lang="ar-SA" b="1" dirty="0"/>
              <a:t> الطالب من معلومات أو مهارات او اتجاهات في مقرر أو مقررات معينة.</a:t>
            </a:r>
          </a:p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</a:rPr>
              <a:t>تعريف الاختبار التحصيلي: </a:t>
            </a:r>
            <a:r>
              <a:rPr lang="ar-SA" b="1" dirty="0"/>
              <a:t>هو أداة من أدوات القياس تتكون من مجموعة من الأسئلة الممثلة لمحتوى مقرر معين يستخدمها المعلم لقياس ما تعلمه الطالب من مهارات ومعلومات للمحتوى الدراسي.</a:t>
            </a:r>
          </a:p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6CBE2572-6ED7-4F4E-B535-F508DFB2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4D903A4-CCC3-451E-BBE3-7C3B8E69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خطوات إعداد اختبار تحصيلي</a:t>
            </a:r>
            <a:br>
              <a:rPr lang="ar-SA" sz="3600" dirty="0">
                <a:solidFill>
                  <a:srgbClr val="FF0000"/>
                </a:solidFill>
              </a:rPr>
            </a:br>
            <a:r>
              <a:rPr lang="ar-SA" sz="3600" dirty="0">
                <a:solidFill>
                  <a:srgbClr val="FF0000"/>
                </a:solidFill>
              </a:rPr>
              <a:t>(من إعداد المعلم)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557E28A0-D110-4482-889C-62C6EE3E7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300" y="803186"/>
            <a:ext cx="7010400" cy="5248622"/>
          </a:xfrm>
        </p:spPr>
        <p:txBody>
          <a:bodyPr/>
          <a:lstStyle/>
          <a:p>
            <a:pPr algn="just"/>
            <a:r>
              <a:rPr lang="ar-SA" sz="2000" b="1" dirty="0">
                <a:solidFill>
                  <a:srgbClr val="002060"/>
                </a:solidFill>
              </a:rPr>
              <a:t>يحدد المعلم الغرض من الاختبار.</a:t>
            </a:r>
          </a:p>
          <a:p>
            <a:pPr algn="just"/>
            <a:r>
              <a:rPr lang="ar-SA" sz="2000" b="1" dirty="0">
                <a:solidFill>
                  <a:srgbClr val="002060"/>
                </a:solidFill>
              </a:rPr>
              <a:t>تحديد الموضوعات التي سيتم اختبار الطلاب فيها وعمل تحليل </a:t>
            </a:r>
            <a:r>
              <a:rPr lang="ar-SA" sz="2000" b="1" dirty="0" err="1">
                <a:solidFill>
                  <a:srgbClr val="002060"/>
                </a:solidFill>
              </a:rPr>
              <a:t>محتوى </a:t>
            </a:r>
            <a:r>
              <a:rPr lang="ar-SA" sz="2000" b="1" dirty="0">
                <a:solidFill>
                  <a:srgbClr val="002060"/>
                </a:solidFill>
              </a:rPr>
              <a:t>(جدول المواصفات.</a:t>
            </a:r>
          </a:p>
          <a:p>
            <a:pPr algn="just"/>
            <a:r>
              <a:rPr lang="ar-SA" sz="2000" b="1" dirty="0">
                <a:solidFill>
                  <a:srgbClr val="002060"/>
                </a:solidFill>
              </a:rPr>
              <a:t>صياغة الفقرات (الأسئلة) بعد اختيار الفئة المناسبة للطلاب.</a:t>
            </a:r>
          </a:p>
          <a:p>
            <a:pPr algn="just"/>
            <a:r>
              <a:rPr lang="ar-SA" sz="2000" b="1" dirty="0">
                <a:solidFill>
                  <a:srgbClr val="002060"/>
                </a:solidFill>
              </a:rPr>
              <a:t>إخراج كراسة الاختبار وتتضمن التعليمات وترتيب الفقرات ترتيباً منطقياً وإعداد ورقة الإجابة إذا كانت منفصلة وورقة الملاحق إن وجدت.</a:t>
            </a:r>
          </a:p>
          <a:p>
            <a:pPr algn="just"/>
            <a:r>
              <a:rPr lang="ar-SA" sz="2000" b="1" dirty="0">
                <a:solidFill>
                  <a:srgbClr val="002060"/>
                </a:solidFill>
              </a:rPr>
              <a:t>التهيئة لتطبيق الاختبار، وتنظيم الطلاب في القاعات، والمراقبة ..</a:t>
            </a:r>
          </a:p>
          <a:p>
            <a:pPr algn="just"/>
            <a:r>
              <a:rPr lang="ar-SA" sz="2000" b="1" dirty="0">
                <a:solidFill>
                  <a:srgbClr val="002060"/>
                </a:solidFill>
              </a:rPr>
              <a:t>تصحيح إجابات الطلاب حسب مفتاح التصحيح الذي يحضره المعلم.</a:t>
            </a:r>
          </a:p>
          <a:p>
            <a:pPr algn="just"/>
            <a:r>
              <a:rPr lang="ar-SA" sz="2000" b="1" dirty="0">
                <a:solidFill>
                  <a:srgbClr val="002060"/>
                </a:solidFill>
              </a:rPr>
              <a:t>تحليل نتائج الاختبار .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045CF7D4-49DE-4313-8D9E-0CA49FE3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8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D3D381C-96B9-40D5-B8A5-58D83D0FD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70C0"/>
                </a:solidFill>
              </a:rPr>
              <a:t>خطوات إعداد جدول المواصفات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63BD554B-90AD-4458-9A02-DAEF5A09A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300" y="803186"/>
            <a:ext cx="7010399" cy="5248622"/>
          </a:xfrm>
        </p:spPr>
        <p:txBody>
          <a:bodyPr/>
          <a:lstStyle/>
          <a:p>
            <a:r>
              <a:rPr lang="ar-SA" sz="2000" b="1" dirty="0">
                <a:solidFill>
                  <a:srgbClr val="C00000"/>
                </a:solidFill>
              </a:rPr>
              <a:t>يقصد به/ </a:t>
            </a:r>
            <a:r>
              <a:rPr lang="ar-SA" sz="2000" b="1" dirty="0"/>
              <a:t>مخطط تفصيلي يحدد محتوى الاختبار، ويربط محتوى المادة الدراسية بالأهداف التعليمية السلوكية، ويبين الوزن النسبي لكل من موضوعات المادة الدراسية والأهداف المعرفية السلوكية في مستوياتها المختلفة .</a:t>
            </a:r>
          </a:p>
          <a:p>
            <a:endParaRPr lang="ar-SA" sz="2000" dirty="0"/>
          </a:p>
          <a:p>
            <a:r>
              <a:rPr lang="ar-SA" sz="2000" b="1" dirty="0">
                <a:solidFill>
                  <a:srgbClr val="C00000"/>
                </a:solidFill>
              </a:rPr>
              <a:t>ما الغرض من جدول المواصفات؟؟</a:t>
            </a:r>
          </a:p>
          <a:p>
            <a:r>
              <a:rPr lang="ar-SA" sz="2000" b="1" dirty="0"/>
              <a:t>تحقيق التوازن في الاختبار، والتأكد من أنه يقيس عينة ممثلة لأهداف التدريس ومحتوى المادة الدراسية التي يراد قياس التحصيل فيها </a:t>
            </a:r>
          </a:p>
          <a:p>
            <a:endParaRPr lang="en-US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F645AC84-831A-48A0-A230-4899AB00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0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4EDBDE5-3C50-4717-B4E5-E6D598394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فوائده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661B5519-96B0-4594-BB92-1C2CF3C7B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986" y="433953"/>
            <a:ext cx="7178513" cy="5617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/>
              <a:t> </a:t>
            </a:r>
            <a:endParaRPr lang="ar-SA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ar-SA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ar-SA" sz="2000" b="1" dirty="0">
                <a:solidFill>
                  <a:schemeClr val="accent1">
                    <a:lumMod val="50000"/>
                  </a:schemeClr>
                </a:solidFill>
              </a:rPr>
              <a:t>1- المساعدة في بناء اختبار متوازن مع حجم الجهود المبذولة لتدريس كل موضوع.</a:t>
            </a:r>
          </a:p>
          <a:p>
            <a:pPr marL="0" indent="0">
              <a:buNone/>
            </a:pPr>
            <a:r>
              <a:rPr lang="ar-SA" sz="2000" b="1" dirty="0">
                <a:solidFill>
                  <a:schemeClr val="accent1">
                    <a:lumMod val="50000"/>
                  </a:schemeClr>
                </a:solidFill>
              </a:rPr>
              <a:t> 2- إعطاء الوزن الحقيقي لكل جزء من المادة الدراسية، وبالتالي فإن كل موضوع  يأخذ ما يستحقه من الأسئلة حسب أهميته النسبية.</a:t>
            </a:r>
          </a:p>
          <a:p>
            <a:pPr marL="0" indent="0">
              <a:buNone/>
            </a:pPr>
            <a:r>
              <a:rPr lang="ar-SA" sz="2000" b="1" dirty="0">
                <a:solidFill>
                  <a:schemeClr val="accent1">
                    <a:lumMod val="50000"/>
                  </a:schemeClr>
                </a:solidFill>
              </a:rPr>
              <a:t> 3- المساعدة في اختيار عينة ممثلة من الاهداف التدريسية بطريقة منظمة وقياس مدى تحققها بدرجة كبيره، وتمكين المعلم من توزيع أسئلته في المستويات المختلفة  لتلك الاهداف.</a:t>
            </a:r>
          </a:p>
          <a:p>
            <a:pPr marL="0" indent="0">
              <a:buNone/>
            </a:pPr>
            <a:r>
              <a:rPr lang="ar-SA" sz="2000" b="1" dirty="0">
                <a:solidFill>
                  <a:schemeClr val="accent1">
                    <a:lumMod val="50000"/>
                  </a:schemeClr>
                </a:solidFill>
              </a:rPr>
              <a:t>4- مساعدة المعلم في تكوين صور متكافئة للاختبار.</a:t>
            </a:r>
          </a:p>
          <a:p>
            <a:pPr marL="0" indent="0">
              <a:buNone/>
            </a:pPr>
            <a:r>
              <a:rPr lang="ar-SA" sz="2000" b="1" dirty="0">
                <a:solidFill>
                  <a:schemeClr val="accent1">
                    <a:lumMod val="50000"/>
                  </a:schemeClr>
                </a:solidFill>
              </a:rPr>
              <a:t>5- تحقيق صدق المحتوى للاختبار بشكل كبير.</a:t>
            </a:r>
          </a:p>
          <a:p>
            <a:pPr marL="0" indent="0">
              <a:buNone/>
            </a:pPr>
            <a:endParaRPr lang="ar-SA" dirty="0"/>
          </a:p>
          <a:p>
            <a:endParaRPr lang="ar-SA" dirty="0"/>
          </a:p>
          <a:p>
            <a:endParaRPr lang="en-US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7FB221B0-927D-4F95-80D5-7ECC3B5C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الخطوات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835471" y="669818"/>
            <a:ext cx="7082726" cy="55153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</a:t>
            </a:r>
            <a:r>
              <a:rPr lang="ar-SA" sz="2800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الأولى:</a:t>
            </a: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sz="2800" dirty="0"/>
              <a:t>تقسيم المادة الدراسية إلى موضوعات أو عناوين رئيسية (وحدات دراسية</a:t>
            </a:r>
            <a:r>
              <a:rPr lang="ar-SA" sz="2800" dirty="0" err="1"/>
              <a:t>).</a:t>
            </a:r>
            <a:endParaRPr lang="ar-SA" sz="2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2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</a:t>
            </a:r>
            <a:r>
              <a:rPr lang="ar-SA" sz="2800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الثانية:</a:t>
            </a:r>
            <a:endParaRPr lang="ar-SA" sz="28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2800" dirty="0"/>
              <a:t>تحديد مستويات المجال المعرفي، كما تم تحديدها من خلال إعداد الأهداف التدريسية.</a:t>
            </a:r>
            <a:endParaRPr lang="ar-SA" sz="2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28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</a:t>
            </a:r>
            <a:r>
              <a:rPr lang="ar-SA" sz="2800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الثالثة:</a:t>
            </a:r>
            <a:endParaRPr lang="ar-SA" sz="28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2800" dirty="0"/>
              <a:t>رسم جدول يحتوي على عدة عناوين أساسية.</a:t>
            </a:r>
          </a:p>
          <a:p>
            <a:r>
              <a:rPr lang="ar-SA" sz="2800" dirty="0"/>
              <a:t> كما هو موضح في الجدول </a:t>
            </a:r>
            <a:r>
              <a:rPr lang="ar-SA" sz="2800" dirty="0" err="1"/>
              <a:t>التالي :</a:t>
            </a:r>
            <a:endParaRPr lang="ar-SA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جدول 7">
            <a:extLst>
              <a:ext uri="{FF2B5EF4-FFF2-40B4-BE49-F238E27FC236}">
                <a16:creationId xmlns:a16="http://schemas.microsoft.com/office/drawing/2014/main" xmlns="" id="{5A55ADE4-D9ED-4094-A4EF-E684B9F44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83707"/>
              </p:ext>
            </p:extLst>
          </p:nvPr>
        </p:nvGraphicFramePr>
        <p:xfrm>
          <a:off x="883403" y="719666"/>
          <a:ext cx="10492360" cy="550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865">
                  <a:extLst>
                    <a:ext uri="{9D8B030D-6E8A-4147-A177-3AD203B41FA5}">
                      <a16:colId xmlns:a16="http://schemas.microsoft.com/office/drawing/2014/main" xmlns="" val="4200381992"/>
                    </a:ext>
                  </a:extLst>
                </a:gridCol>
                <a:gridCol w="858607">
                  <a:extLst>
                    <a:ext uri="{9D8B030D-6E8A-4147-A177-3AD203B41FA5}">
                      <a16:colId xmlns:a16="http://schemas.microsoft.com/office/drawing/2014/main" xmlns="" val="2476671407"/>
                    </a:ext>
                  </a:extLst>
                </a:gridCol>
                <a:gridCol w="1032186">
                  <a:extLst>
                    <a:ext uri="{9D8B030D-6E8A-4147-A177-3AD203B41FA5}">
                      <a16:colId xmlns:a16="http://schemas.microsoft.com/office/drawing/2014/main" xmlns="" val="3865573761"/>
                    </a:ext>
                  </a:extLst>
                </a:gridCol>
                <a:gridCol w="790414">
                  <a:extLst>
                    <a:ext uri="{9D8B030D-6E8A-4147-A177-3AD203B41FA5}">
                      <a16:colId xmlns:a16="http://schemas.microsoft.com/office/drawing/2014/main" xmlns="" val="812249460"/>
                    </a:ext>
                  </a:extLst>
                </a:gridCol>
                <a:gridCol w="805911">
                  <a:extLst>
                    <a:ext uri="{9D8B030D-6E8A-4147-A177-3AD203B41FA5}">
                      <a16:colId xmlns:a16="http://schemas.microsoft.com/office/drawing/2014/main" xmlns="" val="3320908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850556165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xmlns="" val="114958136"/>
                    </a:ext>
                  </a:extLst>
                </a:gridCol>
                <a:gridCol w="1115878">
                  <a:extLst>
                    <a:ext uri="{9D8B030D-6E8A-4147-A177-3AD203B41FA5}">
                      <a16:colId xmlns:a16="http://schemas.microsoft.com/office/drawing/2014/main" xmlns="" val="515230328"/>
                    </a:ext>
                  </a:extLst>
                </a:gridCol>
                <a:gridCol w="799718">
                  <a:extLst>
                    <a:ext uri="{9D8B030D-6E8A-4147-A177-3AD203B41FA5}">
                      <a16:colId xmlns:a16="http://schemas.microsoft.com/office/drawing/2014/main" xmlns="" val="2950270674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2879063227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675291036"/>
                    </a:ext>
                  </a:extLst>
                </a:gridCol>
              </a:tblGrid>
              <a:tr h="659683"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الاوزان النسبية للموضوعات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الاسئلة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sz="2400" dirty="0">
                          <a:solidFill>
                            <a:srgbClr val="C00000"/>
                          </a:solidFill>
                        </a:rPr>
                        <a:t>الأهداف السلوكية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الأسئلة والدرجات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sz="1600" dirty="0">
                          <a:solidFill>
                            <a:srgbClr val="C00000"/>
                          </a:solidFill>
                        </a:rPr>
                        <a:t>الموضوعات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9875802"/>
                  </a:ext>
                </a:extLst>
              </a:tr>
              <a:tr h="6420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تقويم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تركيب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تحليل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5 اهداف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تطبيق 10 اهداف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فهم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15 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تذكر 20هدف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76397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الزلازل 4 حصص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58468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534766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الصفائح (6 حصص)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34348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870116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الاسئلة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نماذج الذرة (2حصتين)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484989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579409"/>
                  </a:ext>
                </a:extLst>
              </a:tr>
              <a:tr h="6571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الاسئلة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0429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الدرجات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04431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C00000"/>
                          </a:solidFill>
                        </a:rPr>
                        <a:t>الاوزان النسبية للأهداف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876982"/>
                  </a:ext>
                </a:extLst>
              </a:tr>
            </a:tbl>
          </a:graphicData>
        </a:graphic>
      </p:graphicFrame>
      <p:sp>
        <p:nvSpPr>
          <p:cNvPr id="9" name="عنصر نائب للتذييل 8">
            <a:extLst>
              <a:ext uri="{FF2B5EF4-FFF2-40B4-BE49-F238E27FC236}">
                <a16:creationId xmlns:a16="http://schemas.microsoft.com/office/drawing/2014/main" xmlns="" id="{3B7931CE-D6EA-4351-8747-220AA6E81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7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5A5EF88-F464-4A42-A9F9-378877C6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2025"/>
            <a:ext cx="3501197" cy="1987499"/>
          </a:xfrm>
        </p:spPr>
        <p:txBody>
          <a:bodyPr/>
          <a:lstStyle/>
          <a:p>
            <a: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</a:t>
            </a:r>
            <a:r>
              <a:rPr lang="ar-SA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الرابعة:</a:t>
            </a:r>
            <a: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SA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ar-SA" dirty="0">
                <a:solidFill>
                  <a:srgbClr val="C00000"/>
                </a:solidFill>
              </a:rPr>
              <a:t/>
            </a:r>
            <a:br>
              <a:rPr lang="ar-SA" dirty="0">
                <a:solidFill>
                  <a:srgbClr val="C00000"/>
                </a:solidFill>
              </a:rPr>
            </a:br>
            <a:r>
              <a:rPr lang="ar-SA" dirty="0">
                <a:solidFill>
                  <a:srgbClr val="C00000"/>
                </a:solidFill>
              </a:rPr>
              <a:t>حساب الوزن النسبي للموضوعات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713854CF-E969-41A6-B364-9BD7DB70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2145" y="552659"/>
            <a:ext cx="6990587" cy="55000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sz="2400" b="1" dirty="0" smtClean="0">
                <a:solidFill>
                  <a:srgbClr val="C00000"/>
                </a:solidFill>
              </a:rPr>
              <a:t>نحصل الوزن النسبي للموضوعات بعدة طرق إما : </a:t>
            </a:r>
          </a:p>
          <a:p>
            <a:pPr>
              <a:buFontTx/>
              <a:buChar char="-"/>
            </a:pPr>
            <a:r>
              <a:rPr lang="ar-SA" sz="2400" b="1" dirty="0" smtClean="0">
                <a:solidFill>
                  <a:srgbClr val="002060"/>
                </a:solidFill>
              </a:rPr>
              <a:t>عدد الصفحات</a:t>
            </a:r>
          </a:p>
          <a:p>
            <a:pPr>
              <a:buFontTx/>
              <a:buChar char="-"/>
            </a:pPr>
            <a:r>
              <a:rPr lang="ar-SA" sz="2400" b="1" dirty="0">
                <a:solidFill>
                  <a:srgbClr val="002060"/>
                </a:solidFill>
              </a:rPr>
              <a:t> </a:t>
            </a:r>
            <a:r>
              <a:rPr lang="ar-SA" sz="2400" b="1" dirty="0" smtClean="0">
                <a:solidFill>
                  <a:srgbClr val="002060"/>
                </a:solidFill>
              </a:rPr>
              <a:t>رأي الخبراء</a:t>
            </a:r>
          </a:p>
          <a:p>
            <a:pPr>
              <a:buFontTx/>
              <a:buChar char="-"/>
            </a:pPr>
            <a:r>
              <a:rPr lang="ar-SA" sz="2400" b="1" dirty="0">
                <a:solidFill>
                  <a:srgbClr val="002060"/>
                </a:solidFill>
              </a:rPr>
              <a:t> </a:t>
            </a:r>
            <a:r>
              <a:rPr lang="ar-SA" sz="2400" b="1" dirty="0" smtClean="0">
                <a:solidFill>
                  <a:srgbClr val="002060"/>
                </a:solidFill>
              </a:rPr>
              <a:t>عدد الحصص</a:t>
            </a:r>
          </a:p>
          <a:p>
            <a:pPr>
              <a:buNone/>
            </a:pP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معادلته</a:t>
            </a:r>
            <a:r>
              <a:rPr lang="ar-SA" sz="2400" b="1" dirty="0" smtClean="0">
                <a:solidFill>
                  <a:srgbClr val="0070C0"/>
                </a:solidFill>
              </a:rPr>
              <a:t>: </a:t>
            </a:r>
            <a:endParaRPr lang="ar-SA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2400" b="1" dirty="0">
                <a:solidFill>
                  <a:srgbClr val="0070C0"/>
                </a:solidFill>
              </a:rPr>
              <a:t>عدد الحصص للموضوع ÷ مجموع الحصص لكامل </a:t>
            </a:r>
            <a:r>
              <a:rPr lang="ar-SA" sz="2400" b="1" dirty="0" err="1">
                <a:solidFill>
                  <a:srgbClr val="0070C0"/>
                </a:solidFill>
              </a:rPr>
              <a:t>المقرر </a:t>
            </a:r>
            <a:r>
              <a:rPr lang="ar-SA" sz="2400" b="1" dirty="0">
                <a:solidFill>
                  <a:srgbClr val="0070C0"/>
                </a:solidFill>
              </a:rPr>
              <a:t>× 100 </a:t>
            </a:r>
          </a:p>
          <a:p>
            <a:pPr>
              <a:buNone/>
            </a:pPr>
            <a:r>
              <a:rPr lang="ar-SA" sz="2400" b="1" dirty="0" err="1">
                <a:solidFill>
                  <a:schemeClr val="accent1">
                    <a:lumMod val="75000"/>
                  </a:schemeClr>
                </a:solidFill>
              </a:rPr>
              <a:t>مثاله</a:t>
            </a:r>
            <a:r>
              <a:rPr lang="ar-SA" sz="2400" b="1" dirty="0" err="1">
                <a:solidFill>
                  <a:srgbClr val="FF0000"/>
                </a:solidFill>
              </a:rPr>
              <a:t>: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الوزن النسبي للموضوع الأول </a:t>
            </a:r>
            <a:r>
              <a:rPr lang="ar-SA" sz="2400" b="1" dirty="0" err="1">
                <a:solidFill>
                  <a:srgbClr val="C00000"/>
                </a:solidFill>
              </a:rPr>
              <a:t>كالتالي:</a:t>
            </a:r>
            <a:endParaRPr lang="ar-SA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SA" sz="2400" b="1" dirty="0">
                <a:solidFill>
                  <a:srgbClr val="0070C0"/>
                </a:solidFill>
              </a:rPr>
              <a:t>                  </a:t>
            </a:r>
            <a:r>
              <a:rPr lang="ar-SA" sz="2400" b="1" dirty="0" err="1">
                <a:solidFill>
                  <a:srgbClr val="0070C0"/>
                </a:solidFill>
              </a:rPr>
              <a:t>4 </a:t>
            </a:r>
            <a:r>
              <a:rPr lang="ar-SA" sz="2400" b="1" dirty="0">
                <a:solidFill>
                  <a:srgbClr val="0070C0"/>
                </a:solidFill>
              </a:rPr>
              <a:t>÷ </a:t>
            </a:r>
            <a:r>
              <a:rPr lang="ar-SA" sz="2400" b="1" dirty="0" err="1">
                <a:solidFill>
                  <a:srgbClr val="0070C0"/>
                </a:solidFill>
              </a:rPr>
              <a:t>12 </a:t>
            </a:r>
            <a:r>
              <a:rPr lang="ar-SA" sz="2400" b="1" dirty="0">
                <a:solidFill>
                  <a:srgbClr val="0070C0"/>
                </a:solidFill>
              </a:rPr>
              <a:t>× </a:t>
            </a:r>
            <a:r>
              <a:rPr lang="ar-SA" sz="2400" b="1" dirty="0" err="1">
                <a:solidFill>
                  <a:srgbClr val="0070C0"/>
                </a:solidFill>
              </a:rPr>
              <a:t>100 </a:t>
            </a:r>
            <a:r>
              <a:rPr lang="ar-SA" sz="2400" b="1" dirty="0">
                <a:solidFill>
                  <a:srgbClr val="0070C0"/>
                </a:solidFill>
              </a:rPr>
              <a:t>= 33% 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C00000"/>
                </a:solidFill>
              </a:rPr>
              <a:t>الوزن النسبي للموضوع </a:t>
            </a:r>
            <a:r>
              <a:rPr lang="ar-SA" sz="2400" b="1" dirty="0" err="1">
                <a:solidFill>
                  <a:srgbClr val="C00000"/>
                </a:solidFill>
              </a:rPr>
              <a:t>الثاني:</a:t>
            </a:r>
            <a:endParaRPr lang="ar-SA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SA" sz="2400" b="1" dirty="0">
                <a:solidFill>
                  <a:srgbClr val="0070C0"/>
                </a:solidFill>
              </a:rPr>
              <a:t>             </a:t>
            </a:r>
            <a:r>
              <a:rPr lang="ar-SA" sz="2400" b="1" dirty="0" err="1">
                <a:solidFill>
                  <a:srgbClr val="0070C0"/>
                </a:solidFill>
              </a:rPr>
              <a:t>6 </a:t>
            </a:r>
            <a:r>
              <a:rPr lang="ar-SA" sz="2400" b="1" dirty="0">
                <a:solidFill>
                  <a:srgbClr val="0070C0"/>
                </a:solidFill>
              </a:rPr>
              <a:t>÷12× </a:t>
            </a:r>
            <a:r>
              <a:rPr lang="ar-SA" sz="2400" b="1" dirty="0" err="1">
                <a:solidFill>
                  <a:srgbClr val="0070C0"/>
                </a:solidFill>
              </a:rPr>
              <a:t>100 </a:t>
            </a:r>
            <a:r>
              <a:rPr lang="ar-SA" sz="2400" b="1" dirty="0">
                <a:solidFill>
                  <a:srgbClr val="0070C0"/>
                </a:solidFill>
              </a:rPr>
              <a:t>= 50 % </a:t>
            </a:r>
          </a:p>
          <a:p>
            <a:pPr marL="0" indent="0">
              <a:buNone/>
            </a:pPr>
            <a:endParaRPr lang="ar-S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F862CC12-135F-4A64-A819-C5AB5CAF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xmlns="" id="{1D4A5799-3112-4652-BF1E-7BF6AB7DA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0966"/>
              </p:ext>
            </p:extLst>
          </p:nvPr>
        </p:nvGraphicFramePr>
        <p:xfrm>
          <a:off x="883403" y="719666"/>
          <a:ext cx="10492360" cy="550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865">
                  <a:extLst>
                    <a:ext uri="{9D8B030D-6E8A-4147-A177-3AD203B41FA5}">
                      <a16:colId xmlns:a16="http://schemas.microsoft.com/office/drawing/2014/main" xmlns="" val="4200381992"/>
                    </a:ext>
                  </a:extLst>
                </a:gridCol>
                <a:gridCol w="858607">
                  <a:extLst>
                    <a:ext uri="{9D8B030D-6E8A-4147-A177-3AD203B41FA5}">
                      <a16:colId xmlns:a16="http://schemas.microsoft.com/office/drawing/2014/main" xmlns="" val="2476671407"/>
                    </a:ext>
                  </a:extLst>
                </a:gridCol>
                <a:gridCol w="1032186">
                  <a:extLst>
                    <a:ext uri="{9D8B030D-6E8A-4147-A177-3AD203B41FA5}">
                      <a16:colId xmlns:a16="http://schemas.microsoft.com/office/drawing/2014/main" xmlns="" val="3865573761"/>
                    </a:ext>
                  </a:extLst>
                </a:gridCol>
                <a:gridCol w="790414">
                  <a:extLst>
                    <a:ext uri="{9D8B030D-6E8A-4147-A177-3AD203B41FA5}">
                      <a16:colId xmlns:a16="http://schemas.microsoft.com/office/drawing/2014/main" xmlns="" val="812249460"/>
                    </a:ext>
                  </a:extLst>
                </a:gridCol>
                <a:gridCol w="805911">
                  <a:extLst>
                    <a:ext uri="{9D8B030D-6E8A-4147-A177-3AD203B41FA5}">
                      <a16:colId xmlns:a16="http://schemas.microsoft.com/office/drawing/2014/main" xmlns="" val="3320908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850556165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xmlns="" val="114958136"/>
                    </a:ext>
                  </a:extLst>
                </a:gridCol>
                <a:gridCol w="1115878">
                  <a:extLst>
                    <a:ext uri="{9D8B030D-6E8A-4147-A177-3AD203B41FA5}">
                      <a16:colId xmlns:a16="http://schemas.microsoft.com/office/drawing/2014/main" xmlns="" val="515230328"/>
                    </a:ext>
                  </a:extLst>
                </a:gridCol>
                <a:gridCol w="799718">
                  <a:extLst>
                    <a:ext uri="{9D8B030D-6E8A-4147-A177-3AD203B41FA5}">
                      <a16:colId xmlns:a16="http://schemas.microsoft.com/office/drawing/2014/main" xmlns="" val="2950270674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2879063227"/>
                    </a:ext>
                  </a:extLst>
                </a:gridCol>
                <a:gridCol w="1049236">
                  <a:extLst>
                    <a:ext uri="{9D8B030D-6E8A-4147-A177-3AD203B41FA5}">
                      <a16:colId xmlns:a16="http://schemas.microsoft.com/office/drawing/2014/main" xmlns="" val="675291036"/>
                    </a:ext>
                  </a:extLst>
                </a:gridCol>
              </a:tblGrid>
              <a:tr h="659683"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الاوزان النسبية للموضوعات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ar-SA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مجموع الاسئلة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ar-SA" sz="240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ar-SA" sz="2400" dirty="0">
                          <a:solidFill>
                            <a:srgbClr val="C00000"/>
                          </a:solidFill>
                        </a:rPr>
                        <a:t>الأهداف السلوكية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الأسئلة والدرجات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ar-SA" dirty="0"/>
                    </a:p>
                    <a:p>
                      <a:endParaRPr lang="ar-SA" dirty="0"/>
                    </a:p>
                    <a:p>
                      <a:r>
                        <a:rPr lang="ar-SA" sz="1600" dirty="0">
                          <a:solidFill>
                            <a:srgbClr val="C00000"/>
                          </a:solidFill>
                        </a:rPr>
                        <a:t>الموضوعات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9875802"/>
                  </a:ext>
                </a:extLst>
              </a:tr>
              <a:tr h="6420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تقويم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تركيب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تحليل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5 اهداف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>
                          <a:solidFill>
                            <a:srgbClr val="0070C0"/>
                          </a:solidFill>
                        </a:rPr>
                        <a:t>تطبيق 10 اهداف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فهم</a:t>
                      </a:r>
                    </a:p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 15 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rgbClr val="0070C0"/>
                          </a:solidFill>
                        </a:rPr>
                        <a:t>تذكر 20هدف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7639712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33%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الزلازل 4 حصص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584687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53476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50%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الأسئلة 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الصفائح (6 حصص)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34348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870116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17%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الاسئلة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7030A0"/>
                          </a:solidFill>
                        </a:rPr>
                        <a:t>نماذج الذرة (حصتين)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484989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الدرجات</a:t>
                      </a:r>
                      <a:endParaRPr 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579409"/>
                  </a:ext>
                </a:extLst>
              </a:tr>
              <a:tr h="6571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الاسئلة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90429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2000" b="1" dirty="0">
                          <a:solidFill>
                            <a:srgbClr val="0070C0"/>
                          </a:solidFill>
                        </a:rPr>
                        <a:t>مجموع الدرجات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044315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ar-SA" b="1" dirty="0">
                          <a:solidFill>
                            <a:srgbClr val="C00000"/>
                          </a:solidFill>
                        </a:rPr>
                        <a:t>الاوزان النسبية للأهداف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876982"/>
                  </a:ext>
                </a:extLst>
              </a:tr>
            </a:tbl>
          </a:graphicData>
        </a:graphic>
      </p:graphicFrame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E8723F0C-8B46-41D2-93F1-2807B9C2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أ.ماجده الشهري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31332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أطلس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طلس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TM16401371[[fn=أطلس]]</Template>
  <TotalTime>407</TotalTime>
  <Words>1185</Words>
  <Application>Microsoft Office PowerPoint</Application>
  <PresentationFormat>ملء الشاشة</PresentationFormat>
  <Paragraphs>448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Rockwell</vt:lpstr>
      <vt:lpstr>Times New Roman</vt:lpstr>
      <vt:lpstr>Wingdings</vt:lpstr>
      <vt:lpstr>أطلس</vt:lpstr>
      <vt:lpstr>المحاضرة الرابعة </vt:lpstr>
      <vt:lpstr>الاختبار التحصيلي</vt:lpstr>
      <vt:lpstr>خطوات إعداد اختبار تحصيلي (من إعداد المعلم)</vt:lpstr>
      <vt:lpstr>خطوات إعداد جدول المواصفات</vt:lpstr>
      <vt:lpstr>فوائده</vt:lpstr>
      <vt:lpstr>الخطوات</vt:lpstr>
      <vt:lpstr>عرض تقديمي في PowerPoint</vt:lpstr>
      <vt:lpstr>الخطوة الرابعة:  حساب الوزن النسبي للموضوعات</vt:lpstr>
      <vt:lpstr>عرض تقديمي في PowerPoint</vt:lpstr>
      <vt:lpstr>   الخطوة الخامسة:  حساب الوزن النسبي للأهداف</vt:lpstr>
      <vt:lpstr>عرض تقديمي في PowerPoint</vt:lpstr>
      <vt:lpstr>  الخطوة السادسة:  تحديد درجة الاختبار</vt:lpstr>
      <vt:lpstr>عرض تقديمي في PowerPoint</vt:lpstr>
      <vt:lpstr>  الخطوة الثامنة:  تحديد عدد أسئلة المستوى الواحد</vt:lpstr>
      <vt:lpstr>عرض تقديمي في PowerPoint</vt:lpstr>
      <vt:lpstr>  الخطوة التاسعة:  توزيع الدرجات لكل مستوى وموضوع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MAJIDAH</dc:creator>
  <cp:lastModifiedBy>welcome</cp:lastModifiedBy>
  <cp:revision>35</cp:revision>
  <dcterms:created xsi:type="dcterms:W3CDTF">2018-02-18T17:38:57Z</dcterms:created>
  <dcterms:modified xsi:type="dcterms:W3CDTF">2019-09-24T12:37:44Z</dcterms:modified>
</cp:coreProperties>
</file>