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0" r:id="rId2"/>
    <p:sldId id="27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24B32B-DD02-4586-8A9A-0D286001962D}" type="datetimeFigureOut">
              <a:rPr lang="ar-SA" smtClean="0"/>
              <a:pPr/>
              <a:t>07/07/42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696BA2-8DE5-4F4B-908C-2EF6659F8F5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صعوبات التعلم في الرياضيات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المحاضرة الرابعة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التقليل من قلق الرياضيات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كن حذراً من استخدام أسلوب التنافس.</a:t>
            </a:r>
          </a:p>
          <a:p>
            <a:pPr>
              <a:buNone/>
            </a:pPr>
            <a:r>
              <a:rPr lang="ar-SA" dirty="0" smtClean="0"/>
              <a:t>2-استخدم تعليمات واضحة.</a:t>
            </a:r>
          </a:p>
          <a:p>
            <a:pPr>
              <a:buNone/>
            </a:pPr>
            <a:r>
              <a:rPr lang="ar-SA" dirty="0" smtClean="0"/>
              <a:t>3-تجنب الضغوط غير الضرورية في الوقت المعطى للحل.</a:t>
            </a:r>
          </a:p>
          <a:p>
            <a:pPr>
              <a:buNone/>
            </a:pPr>
            <a:r>
              <a:rPr lang="ar-SA" dirty="0" smtClean="0"/>
              <a:t>4-حاول أن تزيل الضغوط الناتجة من مواقف </a:t>
            </a:r>
            <a:r>
              <a:rPr lang="ar-SA" smtClean="0"/>
              <a:t>أخذ الاختبارات.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نماذج من الاستراتيجيات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 نموذج بولي 1945م</a:t>
            </a:r>
          </a:p>
          <a:p>
            <a:pPr>
              <a:buNone/>
            </a:pPr>
            <a:r>
              <a:rPr lang="ar-SA" dirty="0" smtClean="0"/>
              <a:t>يعتبر هذا النموذج لدى كثير من الباحثين حجر الأساس لنماذج حل المسائل الرياضية اللفظية.</a:t>
            </a:r>
          </a:p>
          <a:p>
            <a:pPr algn="ctr">
              <a:buNone/>
            </a:pPr>
            <a:r>
              <a:rPr lang="ar-SA" dirty="0" smtClean="0">
                <a:solidFill>
                  <a:srgbClr val="FFC000"/>
                </a:solidFill>
              </a:rPr>
              <a:t>يتكون النموذج من أربعة خطوات:</a:t>
            </a:r>
          </a:p>
          <a:p>
            <a:pPr>
              <a:buNone/>
            </a:pPr>
            <a:r>
              <a:rPr lang="ar-SA" dirty="0" smtClean="0"/>
              <a:t>1- فهم المسألة </a:t>
            </a:r>
          </a:p>
          <a:p>
            <a:pPr>
              <a:buNone/>
            </a:pPr>
            <a:r>
              <a:rPr lang="ar-SA" dirty="0" smtClean="0"/>
              <a:t>2-التخطيط</a:t>
            </a:r>
          </a:p>
          <a:p>
            <a:pPr>
              <a:buNone/>
            </a:pPr>
            <a:r>
              <a:rPr lang="ar-SA" dirty="0" smtClean="0"/>
              <a:t>30تنفيذ الخطة </a:t>
            </a:r>
          </a:p>
          <a:p>
            <a:pPr>
              <a:buNone/>
            </a:pPr>
            <a:r>
              <a:rPr lang="ar-SA" dirty="0" smtClean="0"/>
              <a:t>4-النظر إلى الوراء أو مراجعة الحل</a:t>
            </a:r>
          </a:p>
          <a:p>
            <a:pPr>
              <a:buNone/>
            </a:pPr>
            <a:r>
              <a:rPr lang="ar-SA" dirty="0" smtClean="0"/>
              <a:t>هناك مجموعة كبيرة من نماذج الاستراتيجيات التي يمكن إتباعها في حل المسائل اللفظية أنظري </a:t>
            </a:r>
            <a:r>
              <a:rPr lang="ar-SA" dirty="0" err="1" smtClean="0"/>
              <a:t>ص</a:t>
            </a:r>
            <a:r>
              <a:rPr lang="ar-SA" dirty="0" smtClean="0"/>
              <a:t> 126،127،128،129،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مثال لكيفية تدريس الإستراتيجية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 smtClean="0"/>
              <a:t>خطة التدريس</a:t>
            </a:r>
          </a:p>
          <a:p>
            <a:pPr>
              <a:buNone/>
            </a:pPr>
            <a:r>
              <a:rPr lang="ar-SA" dirty="0" smtClean="0"/>
              <a:t>الهدف  </a:t>
            </a:r>
          </a:p>
          <a:p>
            <a:pPr>
              <a:buNone/>
            </a:pPr>
            <a:r>
              <a:rPr lang="ar-SA" dirty="0" smtClean="0"/>
              <a:t> المواد المستخدمة </a:t>
            </a:r>
          </a:p>
          <a:p>
            <a:pPr>
              <a:buNone/>
            </a:pPr>
            <a:r>
              <a:rPr lang="ar-SA" dirty="0" smtClean="0"/>
              <a:t>حجم الفصل </a:t>
            </a:r>
          </a:p>
          <a:p>
            <a:pPr>
              <a:buNone/>
            </a:pPr>
            <a:r>
              <a:rPr lang="ar-SA" dirty="0" smtClean="0"/>
              <a:t>بداية الدرس</a:t>
            </a:r>
          </a:p>
          <a:p>
            <a:pPr>
              <a:buNone/>
            </a:pPr>
            <a:r>
              <a:rPr lang="ar-SA" dirty="0" smtClean="0"/>
              <a:t> شرح خطوات الدرس  </a:t>
            </a:r>
          </a:p>
          <a:p>
            <a:pPr>
              <a:buNone/>
            </a:pPr>
            <a:r>
              <a:rPr lang="ar-SA" dirty="0" smtClean="0"/>
              <a:t> التمارين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البرامج </a:t>
            </a:r>
            <a:br>
              <a:rPr lang="ar-SA" dirty="0" smtClean="0"/>
            </a:br>
            <a:r>
              <a:rPr lang="ar-SA" dirty="0" smtClean="0"/>
              <a:t>الاعتبارات العامة عند إعداد البرامج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الشمولية </a:t>
            </a:r>
          </a:p>
          <a:p>
            <a:pPr>
              <a:buNone/>
            </a:pPr>
            <a:r>
              <a:rPr lang="ar-SA" dirty="0" smtClean="0"/>
              <a:t>2-</a:t>
            </a:r>
            <a:r>
              <a:rPr lang="ar-SA" dirty="0" err="1" smtClean="0"/>
              <a:t>التفريد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3-التصحيح والتغذية الراجعة </a:t>
            </a:r>
          </a:p>
          <a:p>
            <a:pPr>
              <a:buNone/>
            </a:pPr>
            <a:r>
              <a:rPr lang="ar-SA" dirty="0" smtClean="0"/>
              <a:t>4-وضع بدائل لطرق التدريس</a:t>
            </a:r>
          </a:p>
          <a:p>
            <a:pPr>
              <a:buNone/>
            </a:pPr>
            <a:r>
              <a:rPr lang="ar-SA" dirty="0" smtClean="0"/>
              <a:t>5-ربط الرياضيات بالحياة اليومية</a:t>
            </a:r>
          </a:p>
          <a:p>
            <a:pPr>
              <a:buNone/>
            </a:pPr>
            <a:r>
              <a:rPr lang="ar-SA" dirty="0" smtClean="0"/>
              <a:t>6- التعميم</a:t>
            </a:r>
          </a:p>
          <a:p>
            <a:pPr>
              <a:buNone/>
            </a:pPr>
            <a:r>
              <a:rPr lang="ar-SA" dirty="0" smtClean="0"/>
              <a:t>7-مشاركة التلاميذ في وضع أهدافهم الخاصة بالرياضيات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الأسس العامة لتدريس الرياضيات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1- إشراك التلميذ في وضع الأهداف .</a:t>
            </a:r>
          </a:p>
          <a:p>
            <a:pPr>
              <a:buNone/>
            </a:pPr>
            <a:r>
              <a:rPr lang="ar-SA" dirty="0" smtClean="0"/>
              <a:t>2-التأكد من إتقان التلميذ المهارات التي درسها ثم الانتقال تدريجياً إلى تدريسه مهارات جديدة.</a:t>
            </a:r>
          </a:p>
          <a:p>
            <a:pPr>
              <a:buNone/>
            </a:pPr>
            <a:r>
              <a:rPr lang="ar-SA" dirty="0" smtClean="0"/>
              <a:t>3-عند تدريس مهارات جديدة للتلميذ ينبغي استخدام </a:t>
            </a:r>
            <a:r>
              <a:rPr lang="ar-SA" dirty="0" err="1" smtClean="0"/>
              <a:t>النمذجة</a:t>
            </a:r>
            <a:r>
              <a:rPr lang="ar-SA" dirty="0" smtClean="0"/>
              <a:t> والشرح باستخدام الأمثلة والانتقال تدريجياً من المحسوس ثم الصوري ثم المجرد.</a:t>
            </a:r>
          </a:p>
          <a:p>
            <a:pPr>
              <a:buNone/>
            </a:pPr>
            <a:r>
              <a:rPr lang="ar-SA" dirty="0" smtClean="0"/>
              <a:t>4-إعطاء التلميذ تمارين من خارج الكتاب المدرسي بعد الانتهاء من التمارين الموجودة في الكتاب المدرسي......الخ </a:t>
            </a:r>
            <a:r>
              <a:rPr lang="ar-SA" dirty="0" err="1" smtClean="0"/>
              <a:t>ص</a:t>
            </a:r>
            <a:r>
              <a:rPr lang="ar-SA" dirty="0" smtClean="0"/>
              <a:t> 135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أسس تدريس المسائل اللفظية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يمكن للمعلم وضع قائمة بالكلمات التي تعني (+) والكلمات التي تعني(-) مع التأكد من فهم التلميذ للعلاقة بين اللفظ والرمز الرياضي .</a:t>
            </a:r>
          </a:p>
          <a:p>
            <a:pPr>
              <a:buNone/>
            </a:pPr>
            <a:r>
              <a:rPr lang="ar-SA" dirty="0" smtClean="0"/>
              <a:t>2- إعطاء التلميذ مسائل متنوعة تتطلب عمليات رياضية مختلفة.</a:t>
            </a:r>
          </a:p>
          <a:p>
            <a:pPr>
              <a:buNone/>
            </a:pPr>
            <a:r>
              <a:rPr lang="ar-SA" dirty="0" smtClean="0"/>
              <a:t>3-تأكد أن جميع المسائل الرياضية اللفظية مكتوبة على مستوى يناسب مستوى التلميذ الاستقلالي في القراءة.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استخدام نظريات التعلم في تدريس الرياضيات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 التدخل المبني على النظرية السلوكية</a:t>
            </a:r>
          </a:p>
          <a:p>
            <a:pPr>
              <a:buNone/>
            </a:pPr>
            <a:r>
              <a:rPr lang="ar-SA" dirty="0" smtClean="0"/>
              <a:t>أ-التعزيز       ب- النمذجة والإيضاح والتغذية الراجعة</a:t>
            </a:r>
          </a:p>
          <a:p>
            <a:pPr marL="578358" indent="-514350">
              <a:buNone/>
            </a:pPr>
            <a:r>
              <a:rPr lang="ar-SA" dirty="0" smtClean="0"/>
              <a:t>ج_ الإيضاح والنموذج الثابت معاً</a:t>
            </a:r>
          </a:p>
          <a:p>
            <a:pPr marL="578358" indent="-514350">
              <a:buNone/>
            </a:pPr>
            <a:endParaRPr lang="ar-SA" dirty="0" smtClean="0"/>
          </a:p>
          <a:p>
            <a:pPr marL="57835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2- التدخل المبني على النظرية المعرفية</a:t>
            </a:r>
          </a:p>
          <a:p>
            <a:pPr marL="578358" indent="-514350">
              <a:buNone/>
            </a:pPr>
            <a:r>
              <a:rPr lang="ar-SA" dirty="0" smtClean="0"/>
              <a:t>أ- وضع الهدف للتعلم     </a:t>
            </a:r>
            <a:r>
              <a:rPr lang="ar-SA" dirty="0" err="1" smtClean="0"/>
              <a:t>ب</a:t>
            </a:r>
            <a:r>
              <a:rPr lang="ar-SA" dirty="0" smtClean="0"/>
              <a:t>- استخدام الاستراتيجيات في التعلم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استخدام التقنية في تدريس الرياضيات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إن استخدام التقنية في تعليم التلاميذ ذوي صعوبات التعلم في الرياضيات يسهل تعلمهم للرياضيات.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أصبحت التقنية باختلاف وسائلها مألوفة في المدارس وبرامج التربية الخاصة.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حتى الآن ليس هناك ما يشير إلى أن التقنية ستصبح بديلاً للمعلم.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العنصر المهم في استخدام التقنية هو تعديها الأساليب التقليدية التي تستخدم الكتاب أو التدريس الذي يسانده الحاسب إلى قدتها على الجمع بين الصوت والتمثيل الصوري والصور الفوتوغرافية والمقاطع </a:t>
            </a:r>
            <a:r>
              <a:rPr lang="ar-SA" dirty="0" err="1" smtClean="0"/>
              <a:t>الفيديوهية</a:t>
            </a:r>
            <a:r>
              <a:rPr lang="ar-SA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تلعب التقنية المتطورة دوراً كبيراً في التدريس الذي يعتمد على استخدام الاستراتيجيات المعرفية وفوق المعرفية 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تحسين توجهات التلاميذ نحو الرياضيات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مشاركة التلميذ في وضع أهداف تدريسية فيها نوع من التحدي للمعلم ولكنها في نفس الوقت ممكنة الإدراك.</a:t>
            </a:r>
          </a:p>
          <a:p>
            <a:pPr>
              <a:buNone/>
            </a:pPr>
            <a:r>
              <a:rPr lang="ar-SA" dirty="0" smtClean="0"/>
              <a:t>2- جعل النجاح في متناول التلميذ .</a:t>
            </a:r>
          </a:p>
          <a:p>
            <a:pPr>
              <a:buNone/>
            </a:pPr>
            <a:r>
              <a:rPr lang="ar-SA" dirty="0" smtClean="0"/>
              <a:t>3-الربط بين المهارات الرياضية التي تقدم للتلاميذ في الصف وبين المسائل والمشاكل الحياتية الواقعية.</a:t>
            </a:r>
          </a:p>
          <a:p>
            <a:pPr>
              <a:buNone/>
            </a:pPr>
            <a:r>
              <a:rPr lang="ar-SA" dirty="0" smtClean="0"/>
              <a:t>4-الإيمان بقدرات التلميذ.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440</Words>
  <Application>Microsoft Office PowerPoint</Application>
  <PresentationFormat>عرض على الشاشة (3:4)‏</PresentationFormat>
  <Paragraphs>61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صعوبات التعلم في الرياضيات</vt:lpstr>
      <vt:lpstr>نماذج من الاستراتيجيات</vt:lpstr>
      <vt:lpstr>مثال لكيفية تدريس الإستراتيجية</vt:lpstr>
      <vt:lpstr>البرامج  الاعتبارات العامة عند إعداد البرامج</vt:lpstr>
      <vt:lpstr>الأسس العامة لتدريس الرياضيات</vt:lpstr>
      <vt:lpstr>أسس تدريس المسائل اللفظية</vt:lpstr>
      <vt:lpstr>استخدام نظريات التعلم في تدريس الرياضيات</vt:lpstr>
      <vt:lpstr>استخدام التقنية في تدريس الرياضيات</vt:lpstr>
      <vt:lpstr>تحسين توجهات التلاميذ نحو الرياضيات</vt:lpstr>
      <vt:lpstr>التقليل من قلق الرياضيات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صعوبات التعلم في الرياضيات</dc:title>
  <dc:creator>user</dc:creator>
  <cp:lastModifiedBy>user</cp:lastModifiedBy>
  <cp:revision>18</cp:revision>
  <dcterms:created xsi:type="dcterms:W3CDTF">2021-01-30T19:46:41Z</dcterms:created>
  <dcterms:modified xsi:type="dcterms:W3CDTF">2021-02-18T15:26:25Z</dcterms:modified>
</cp:coreProperties>
</file>