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60" r:id="rId1"/>
  </p:sldMasterIdLst>
  <p:sldIdLst>
    <p:sldId id="273" r:id="rId2"/>
    <p:sldId id="274" r:id="rId3"/>
    <p:sldId id="275" r:id="rId4"/>
    <p:sldId id="303" r:id="rId5"/>
    <p:sldId id="276" r:id="rId6"/>
    <p:sldId id="308" r:id="rId7"/>
    <p:sldId id="307" r:id="rId8"/>
    <p:sldId id="277" r:id="rId9"/>
    <p:sldId id="311" r:id="rId10"/>
    <p:sldId id="278" r:id="rId11"/>
    <p:sldId id="279" r:id="rId12"/>
    <p:sldId id="280" r:id="rId13"/>
    <p:sldId id="281" r:id="rId14"/>
    <p:sldId id="309" r:id="rId15"/>
    <p:sldId id="282" r:id="rId16"/>
    <p:sldId id="283" r:id="rId17"/>
    <p:sldId id="284" r:id="rId18"/>
    <p:sldId id="285" r:id="rId19"/>
    <p:sldId id="286" r:id="rId20"/>
    <p:sldId id="288" r:id="rId21"/>
    <p:sldId id="305" r:id="rId22"/>
    <p:sldId id="289" r:id="rId23"/>
    <p:sldId id="287" r:id="rId24"/>
    <p:sldId id="290" r:id="rId25"/>
    <p:sldId id="291" r:id="rId26"/>
    <p:sldId id="292" r:id="rId27"/>
    <p:sldId id="294" r:id="rId28"/>
    <p:sldId id="295" r:id="rId29"/>
    <p:sldId id="315" r:id="rId30"/>
    <p:sldId id="314" r:id="rId31"/>
    <p:sldId id="296" r:id="rId32"/>
    <p:sldId id="297" r:id="rId33"/>
    <p:sldId id="313" r:id="rId34"/>
    <p:sldId id="293" r:id="rId35"/>
    <p:sldId id="298" r:id="rId36"/>
    <p:sldId id="299" r:id="rId37"/>
    <p:sldId id="312" r:id="rId38"/>
    <p:sldId id="300" r:id="rId39"/>
    <p:sldId id="301" r:id="rId40"/>
    <p:sldId id="302" r:id="rId41"/>
    <p:sldId id="316" r:id="rId42"/>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varScale="1">
        <p:scale>
          <a:sx n="110" d="100"/>
          <a:sy n="110" d="100"/>
        </p:scale>
        <p:origin x="-1644" y="-8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ar-SA" smtClean="0"/>
              <a:t>انقر لتحرير نمط العنوان الرئيسي</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ar-SA" smtClean="0"/>
              <a:t>انقر لتحرير نمط العنوان الثانوي الرئيسي</a:t>
            </a:r>
            <a:endParaRPr kumimoji="0" lang="en-US"/>
          </a:p>
        </p:txBody>
      </p:sp>
      <p:sp>
        <p:nvSpPr>
          <p:cNvPr id="30" name="Date Placeholder 29"/>
          <p:cNvSpPr>
            <a:spLocks noGrp="1"/>
          </p:cNvSpPr>
          <p:nvPr>
            <p:ph type="dt" sz="half" idx="10"/>
          </p:nvPr>
        </p:nvSpPr>
        <p:spPr/>
        <p:txBody>
          <a:bodyPr/>
          <a:lstStyle/>
          <a:p>
            <a:fld id="{23A2761F-2D64-4BD3-92E2-D9BAEA134740}" type="datetimeFigureOut">
              <a:rPr lang="ar-SA" smtClean="0"/>
              <a:t>30/12/36</a:t>
            </a:fld>
            <a:endParaRPr lang="ar-SA"/>
          </a:p>
        </p:txBody>
      </p:sp>
      <p:sp>
        <p:nvSpPr>
          <p:cNvPr id="19" name="Footer Placeholder 18"/>
          <p:cNvSpPr>
            <a:spLocks noGrp="1"/>
          </p:cNvSpPr>
          <p:nvPr>
            <p:ph type="ftr" sz="quarter" idx="11"/>
          </p:nvPr>
        </p:nvSpPr>
        <p:spPr/>
        <p:txBody>
          <a:bodyPr/>
          <a:lstStyle/>
          <a:p>
            <a:endParaRPr lang="ar-SA"/>
          </a:p>
        </p:txBody>
      </p:sp>
      <p:sp>
        <p:nvSpPr>
          <p:cNvPr id="27" name="Slide Number Placeholder 26"/>
          <p:cNvSpPr>
            <a:spLocks noGrp="1"/>
          </p:cNvSpPr>
          <p:nvPr>
            <p:ph type="sldNum" sz="quarter" idx="12"/>
          </p:nvPr>
        </p:nvSpPr>
        <p:spPr/>
        <p:txBody>
          <a:bodyPr/>
          <a:lstStyle/>
          <a:p>
            <a:fld id="{7B6543E6-BCAA-453B-A012-06C41A0252BB}" type="slidenum">
              <a:rPr lang="ar-SA" smtClean="0"/>
              <a:t>‹#›</a:t>
            </a:fld>
            <a:endParaRPr lang="ar-SA"/>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Date Placeholder 3"/>
          <p:cNvSpPr>
            <a:spLocks noGrp="1"/>
          </p:cNvSpPr>
          <p:nvPr>
            <p:ph type="dt" sz="half" idx="10"/>
          </p:nvPr>
        </p:nvSpPr>
        <p:spPr/>
        <p:txBody>
          <a:bodyPr/>
          <a:lstStyle/>
          <a:p>
            <a:fld id="{23A2761F-2D64-4BD3-92E2-D9BAEA134740}" type="datetimeFigureOut">
              <a:rPr lang="ar-SA" smtClean="0"/>
              <a:t>30/12/36</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7B6543E6-BCAA-453B-A012-06C41A0252BB}" type="slidenum">
              <a:rPr lang="ar-SA" smtClean="0"/>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ar-SA" smtClean="0"/>
              <a:t>انقر لتحرير نمط العنوان الرئيسي</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Date Placeholder 3"/>
          <p:cNvSpPr>
            <a:spLocks noGrp="1"/>
          </p:cNvSpPr>
          <p:nvPr>
            <p:ph type="dt" sz="half" idx="10"/>
          </p:nvPr>
        </p:nvSpPr>
        <p:spPr/>
        <p:txBody>
          <a:bodyPr/>
          <a:lstStyle/>
          <a:p>
            <a:fld id="{23A2761F-2D64-4BD3-92E2-D9BAEA134740}" type="datetimeFigureOut">
              <a:rPr lang="ar-SA" smtClean="0"/>
              <a:t>30/12/36</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7B6543E6-BCAA-453B-A012-06C41A0252BB}" type="slidenum">
              <a:rPr lang="ar-SA" smtClean="0"/>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Content Placeholder 2"/>
          <p:cNvSpPr>
            <a:spLocks noGrp="1"/>
          </p:cNvSpPr>
          <p:nvPr>
            <p:ph idx="1"/>
          </p:nvPr>
        </p:nvSpPr>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Date Placeholder 3"/>
          <p:cNvSpPr>
            <a:spLocks noGrp="1"/>
          </p:cNvSpPr>
          <p:nvPr>
            <p:ph type="dt" sz="half" idx="10"/>
          </p:nvPr>
        </p:nvSpPr>
        <p:spPr/>
        <p:txBody>
          <a:bodyPr/>
          <a:lstStyle/>
          <a:p>
            <a:fld id="{23A2761F-2D64-4BD3-92E2-D9BAEA134740}" type="datetimeFigureOut">
              <a:rPr lang="ar-SA" smtClean="0"/>
              <a:t>30/12/36</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7B6543E6-BCAA-453B-A012-06C41A0252BB}" type="slidenum">
              <a:rPr lang="ar-SA" smtClean="0"/>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ar-SA" smtClean="0"/>
              <a:t>انقر لتحرير نمط العنوان الرئيسي</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ar-SA" smtClean="0"/>
              <a:t>انقر لتحرير أنماط النص الرئيسي</a:t>
            </a:r>
          </a:p>
        </p:txBody>
      </p:sp>
      <p:sp>
        <p:nvSpPr>
          <p:cNvPr id="4" name="Date Placeholder 3"/>
          <p:cNvSpPr>
            <a:spLocks noGrp="1"/>
          </p:cNvSpPr>
          <p:nvPr>
            <p:ph type="dt" sz="half" idx="10"/>
          </p:nvPr>
        </p:nvSpPr>
        <p:spPr/>
        <p:txBody>
          <a:bodyPr/>
          <a:lstStyle/>
          <a:p>
            <a:fld id="{23A2761F-2D64-4BD3-92E2-D9BAEA134740}" type="datetimeFigureOut">
              <a:rPr lang="ar-SA" smtClean="0"/>
              <a:t>30/12/36</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7B6543E6-BCAA-453B-A012-06C41A0252BB}" type="slidenum">
              <a:rPr lang="ar-SA" smtClean="0"/>
              <a:t>‹#›</a:t>
            </a:fld>
            <a:endParaRPr lang="ar-SA"/>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ar-SA" smtClean="0"/>
              <a:t>انقر لتحرير نمط العنوان الرئيسي</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Date Placeholder 4"/>
          <p:cNvSpPr>
            <a:spLocks noGrp="1"/>
          </p:cNvSpPr>
          <p:nvPr>
            <p:ph type="dt" sz="half" idx="10"/>
          </p:nvPr>
        </p:nvSpPr>
        <p:spPr/>
        <p:txBody>
          <a:bodyPr/>
          <a:lstStyle/>
          <a:p>
            <a:fld id="{23A2761F-2D64-4BD3-92E2-D9BAEA134740}" type="datetimeFigureOut">
              <a:rPr lang="ar-SA" smtClean="0"/>
              <a:t>30/12/36</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7B6543E6-BCAA-453B-A012-06C41A0252BB}" type="slidenum">
              <a:rPr lang="ar-SA" smtClean="0"/>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ar-SA" smtClean="0"/>
              <a:t>انقر لتحرير نمط العنوان الرئيسي</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ar-SA" smtClean="0"/>
              <a:t>انقر لتحرير أنماط النص الرئيسي</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ar-SA" smtClean="0"/>
              <a:t>انقر لتحرير أنماط النص الرئيسي</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7" name="Date Placeholder 6"/>
          <p:cNvSpPr>
            <a:spLocks noGrp="1"/>
          </p:cNvSpPr>
          <p:nvPr>
            <p:ph type="dt" sz="half" idx="10"/>
          </p:nvPr>
        </p:nvSpPr>
        <p:spPr/>
        <p:txBody>
          <a:bodyPr/>
          <a:lstStyle/>
          <a:p>
            <a:fld id="{23A2761F-2D64-4BD3-92E2-D9BAEA134740}" type="datetimeFigureOut">
              <a:rPr lang="ar-SA" smtClean="0"/>
              <a:t>30/12/36</a:t>
            </a:fld>
            <a:endParaRPr lang="ar-SA"/>
          </a:p>
        </p:txBody>
      </p:sp>
      <p:sp>
        <p:nvSpPr>
          <p:cNvPr id="8" name="Footer Placeholder 7"/>
          <p:cNvSpPr>
            <a:spLocks noGrp="1"/>
          </p:cNvSpPr>
          <p:nvPr>
            <p:ph type="ftr" sz="quarter" idx="11"/>
          </p:nvPr>
        </p:nvSpPr>
        <p:spPr/>
        <p:txBody>
          <a:bodyPr/>
          <a:lstStyle/>
          <a:p>
            <a:endParaRPr lang="ar-SA"/>
          </a:p>
        </p:txBody>
      </p:sp>
      <p:sp>
        <p:nvSpPr>
          <p:cNvPr id="9" name="Slide Number Placeholder 8"/>
          <p:cNvSpPr>
            <a:spLocks noGrp="1"/>
          </p:cNvSpPr>
          <p:nvPr>
            <p:ph type="sldNum" sz="quarter" idx="12"/>
          </p:nvPr>
        </p:nvSpPr>
        <p:spPr/>
        <p:txBody>
          <a:bodyPr/>
          <a:lstStyle/>
          <a:p>
            <a:fld id="{7B6543E6-BCAA-453B-A012-06C41A0252BB}" type="slidenum">
              <a:rPr lang="ar-SA" smtClean="0"/>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ar-SA" smtClean="0"/>
              <a:t>انقر لتحرير نمط العنوان الرئيسي</a:t>
            </a:r>
            <a:endParaRPr kumimoji="0" lang="en-US"/>
          </a:p>
        </p:txBody>
      </p:sp>
      <p:sp>
        <p:nvSpPr>
          <p:cNvPr id="3" name="Date Placeholder 2"/>
          <p:cNvSpPr>
            <a:spLocks noGrp="1"/>
          </p:cNvSpPr>
          <p:nvPr>
            <p:ph type="dt" sz="half" idx="10"/>
          </p:nvPr>
        </p:nvSpPr>
        <p:spPr/>
        <p:txBody>
          <a:bodyPr/>
          <a:lstStyle/>
          <a:p>
            <a:fld id="{23A2761F-2D64-4BD3-92E2-D9BAEA134740}" type="datetimeFigureOut">
              <a:rPr lang="ar-SA" smtClean="0"/>
              <a:t>30/12/36</a:t>
            </a:fld>
            <a:endParaRPr lang="ar-SA"/>
          </a:p>
        </p:txBody>
      </p:sp>
      <p:sp>
        <p:nvSpPr>
          <p:cNvPr id="4" name="Footer Placeholder 3"/>
          <p:cNvSpPr>
            <a:spLocks noGrp="1"/>
          </p:cNvSpPr>
          <p:nvPr>
            <p:ph type="ftr" sz="quarter" idx="11"/>
          </p:nvPr>
        </p:nvSpPr>
        <p:spPr/>
        <p:txBody>
          <a:bodyPr/>
          <a:lstStyle/>
          <a:p>
            <a:endParaRPr lang="ar-SA"/>
          </a:p>
        </p:txBody>
      </p:sp>
      <p:sp>
        <p:nvSpPr>
          <p:cNvPr id="5" name="Slide Number Placeholder 4"/>
          <p:cNvSpPr>
            <a:spLocks noGrp="1"/>
          </p:cNvSpPr>
          <p:nvPr>
            <p:ph type="sldNum" sz="quarter" idx="12"/>
          </p:nvPr>
        </p:nvSpPr>
        <p:spPr/>
        <p:txBody>
          <a:bodyPr/>
          <a:lstStyle/>
          <a:p>
            <a:fld id="{7B6543E6-BCAA-453B-A012-06C41A0252BB}" type="slidenum">
              <a:rPr lang="ar-SA" smtClean="0"/>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3A2761F-2D64-4BD3-92E2-D9BAEA134740}" type="datetimeFigureOut">
              <a:rPr lang="ar-SA" smtClean="0"/>
              <a:t>30/12/36</a:t>
            </a:fld>
            <a:endParaRPr lang="ar-SA"/>
          </a:p>
        </p:txBody>
      </p:sp>
      <p:sp>
        <p:nvSpPr>
          <p:cNvPr id="3" name="Footer Placeholder 2"/>
          <p:cNvSpPr>
            <a:spLocks noGrp="1"/>
          </p:cNvSpPr>
          <p:nvPr>
            <p:ph type="ftr" sz="quarter" idx="11"/>
          </p:nvPr>
        </p:nvSpPr>
        <p:spPr/>
        <p:txBody>
          <a:bodyPr/>
          <a:lstStyle/>
          <a:p>
            <a:endParaRPr lang="ar-SA"/>
          </a:p>
        </p:txBody>
      </p:sp>
      <p:sp>
        <p:nvSpPr>
          <p:cNvPr id="4" name="Slide Number Placeholder 3"/>
          <p:cNvSpPr>
            <a:spLocks noGrp="1"/>
          </p:cNvSpPr>
          <p:nvPr>
            <p:ph type="sldNum" sz="quarter" idx="12"/>
          </p:nvPr>
        </p:nvSpPr>
        <p:spPr/>
        <p:txBody>
          <a:bodyPr/>
          <a:lstStyle/>
          <a:p>
            <a:fld id="{7B6543E6-BCAA-453B-A012-06C41A0252BB}" type="slidenum">
              <a:rPr lang="ar-SA" smtClean="0"/>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ar-SA" smtClean="0"/>
              <a:t>انقر لتحرير نمط العنوان الرئيسي</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ar-SA" smtClean="0"/>
              <a:t>انقر لتحرير أنماط النص الرئيسي</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Date Placeholder 4"/>
          <p:cNvSpPr>
            <a:spLocks noGrp="1"/>
          </p:cNvSpPr>
          <p:nvPr>
            <p:ph type="dt" sz="half" idx="10"/>
          </p:nvPr>
        </p:nvSpPr>
        <p:spPr/>
        <p:txBody>
          <a:bodyPr/>
          <a:lstStyle/>
          <a:p>
            <a:fld id="{23A2761F-2D64-4BD3-92E2-D9BAEA134740}" type="datetimeFigureOut">
              <a:rPr lang="ar-SA" smtClean="0"/>
              <a:t>30/12/36</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7B6543E6-BCAA-453B-A012-06C41A0252BB}" type="slidenum">
              <a:rPr lang="ar-SA" smtClean="0"/>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ar-SA" smtClean="0"/>
              <a:t>انقر لتحرير نمط العنوان الرئيسي</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ar-SA" smtClean="0"/>
              <a:t>انقر لتحرير أنماط النص الرئيسي</a:t>
            </a:r>
          </a:p>
        </p:txBody>
      </p:sp>
      <p:sp>
        <p:nvSpPr>
          <p:cNvPr id="5" name="Date Placeholder 4"/>
          <p:cNvSpPr>
            <a:spLocks noGrp="1"/>
          </p:cNvSpPr>
          <p:nvPr>
            <p:ph type="dt" sz="half" idx="10"/>
          </p:nvPr>
        </p:nvSpPr>
        <p:spPr/>
        <p:txBody>
          <a:bodyPr/>
          <a:lstStyle/>
          <a:p>
            <a:fld id="{23A2761F-2D64-4BD3-92E2-D9BAEA134740}" type="datetimeFigureOut">
              <a:rPr lang="ar-SA" smtClean="0"/>
              <a:t>30/12/36</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a:xfrm>
            <a:off x="8077200" y="6356350"/>
            <a:ext cx="609600" cy="365125"/>
          </a:xfrm>
        </p:spPr>
        <p:txBody>
          <a:bodyPr/>
          <a:lstStyle/>
          <a:p>
            <a:fld id="{7B6543E6-BCAA-453B-A012-06C41A0252BB}" type="slidenum">
              <a:rPr lang="ar-SA" smtClean="0"/>
              <a:t>‹#›</a:t>
            </a:fld>
            <a:endParaRPr lang="ar-SA"/>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ar-SA" smtClean="0"/>
              <a:t>انقر فوق الأيقونة لإضافة صورة</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ar-SA" smtClean="0"/>
              <a:t>انقر لتحرير نمط العنوان الرئيسي</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23A2761F-2D64-4BD3-92E2-D9BAEA134740}" type="datetimeFigureOut">
              <a:rPr lang="ar-SA" smtClean="0"/>
              <a:t>30/12/36</a:t>
            </a:fld>
            <a:endParaRPr lang="ar-SA"/>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ar-SA"/>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7B6543E6-BCAA-453B-A012-06C41A0252BB}" type="slidenum">
              <a:rPr lang="ar-SA" smtClean="0"/>
              <a:t>‹#›</a:t>
            </a:fld>
            <a:endParaRPr lang="ar-SA"/>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1"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r" rtl="1"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r" rtl="1"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r" rtl="1"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r" rtl="1"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r" rtl="1"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r" rtl="1"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r" rtl="1"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r" rtl="1"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r" rtl="1"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9.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hyperlink" Target="https://www.youtube.com/watch?v=K_4D5Mg5ApQ" TargetMode="Externa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hyperlink" Target="http://www.youtube.com/watch?v=_hJFi7SRH7Q" TargetMode="External"/><Relationship Id="rId2" Type="http://schemas.openxmlformats.org/officeDocument/2006/relationships/hyperlink" Target="http://www.youtube.com/watch?v=rIj6aoT2uN0" TargetMode="Externa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9.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hyperlink" Target="https://www.youtube.com/watch?v=FTl2WOrOeow" TargetMode="Externa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Layout" Target="../slideLayouts/slideLayout9.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Layout" Target="../slideLayouts/slideLayout9.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hyperlink" Target="https://www.youtube.com/watch?v=mdzuL3wbTZE" TargetMode="External"/><Relationship Id="rId2" Type="http://schemas.openxmlformats.org/officeDocument/2006/relationships/hyperlink" Target="https://youtu.be/8MOpT5dixkI"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2.xml"/><Relationship Id="rId5" Type="http://schemas.openxmlformats.org/officeDocument/2006/relationships/image" Target="../media/image8.jpeg"/><Relationship Id="rId4" Type="http://schemas.openxmlformats.org/officeDocument/2006/relationships/image" Target="../media/image7.jpeg"/></Relationships>
</file>

<file path=ppt/slides/_rels/slide8.xml.rels><?xml version="1.0" encoding="UTF-8" standalone="yes"?>
<Relationships xmlns="http://schemas.openxmlformats.org/package/2006/relationships"><Relationship Id="rId3" Type="http://schemas.openxmlformats.org/officeDocument/2006/relationships/image" Target="../media/image9.jpg"/><Relationship Id="rId7" Type="http://schemas.openxmlformats.org/officeDocument/2006/relationships/image" Target="../media/image11.jpg"/><Relationship Id="rId2" Type="http://schemas.openxmlformats.org/officeDocument/2006/relationships/hyperlink" Target="https://www.youtube.com/watch?v=6jpHo__uLMM" TargetMode="External"/><Relationship Id="rId1" Type="http://schemas.openxmlformats.org/officeDocument/2006/relationships/slideLayout" Target="../slideLayouts/slideLayout2.xml"/><Relationship Id="rId6" Type="http://schemas.openxmlformats.org/officeDocument/2006/relationships/hyperlink" Target="https://www.youtube.com/watch?v=ngCAstYdWWk" TargetMode="External"/><Relationship Id="rId5" Type="http://schemas.openxmlformats.org/officeDocument/2006/relationships/image" Target="../media/image10.jpg"/><Relationship Id="rId4" Type="http://schemas.openxmlformats.org/officeDocument/2006/relationships/hyperlink" Target="https://www.youtube.com/watch?v=PIYMM7zLljM" TargetMode="External"/></Relationships>
</file>

<file path=ppt/slides/_rels/slide9.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وان 3"/>
          <p:cNvSpPr>
            <a:spLocks noGrp="1"/>
          </p:cNvSpPr>
          <p:nvPr>
            <p:ph type="title"/>
          </p:nvPr>
        </p:nvSpPr>
        <p:spPr/>
        <p:txBody>
          <a:bodyPr/>
          <a:lstStyle/>
          <a:p>
            <a:pPr algn="ctr"/>
            <a:r>
              <a:rPr lang="ar-SA" sz="4000" dirty="0" smtClean="0">
                <a:solidFill>
                  <a:schemeClr val="tx1"/>
                </a:solidFill>
              </a:rPr>
              <a:t>القولبة</a:t>
            </a:r>
            <a:endParaRPr lang="ar-SA" dirty="0">
              <a:solidFill>
                <a:schemeClr val="tx1"/>
              </a:solidFill>
            </a:endParaRPr>
          </a:p>
        </p:txBody>
      </p:sp>
      <p:sp>
        <p:nvSpPr>
          <p:cNvPr id="6" name="عنصر نائب للنص 5"/>
          <p:cNvSpPr>
            <a:spLocks noGrp="1"/>
          </p:cNvSpPr>
          <p:nvPr>
            <p:ph type="body" sz="half" idx="2"/>
          </p:nvPr>
        </p:nvSpPr>
        <p:spPr/>
        <p:txBody>
          <a:bodyPr/>
          <a:lstStyle/>
          <a:p>
            <a:endParaRPr lang="ar-SA"/>
          </a:p>
        </p:txBody>
      </p:sp>
      <p:pic>
        <p:nvPicPr>
          <p:cNvPr id="7" name="عنصر نائب للصورة 6"/>
          <p:cNvPicPr>
            <a:picLocks noGrp="1" noChangeAspect="1"/>
          </p:cNvPicPr>
          <p:nvPr>
            <p:ph type="pic" idx="1"/>
          </p:nvPr>
        </p:nvPicPr>
        <p:blipFill>
          <a:blip r:embed="rId2">
            <a:extLst>
              <a:ext uri="{28A0092B-C50C-407E-A947-70E740481C1C}">
                <a14:useLocalDpi xmlns:a14="http://schemas.microsoft.com/office/drawing/2010/main" val="0"/>
              </a:ext>
            </a:extLst>
          </a:blip>
          <a:srcRect l="5999" r="5999"/>
          <a:stretch>
            <a:fillRect/>
          </a:stretch>
        </p:blipFill>
        <p:spPr/>
      </p:pic>
    </p:spTree>
    <p:extLst>
      <p:ext uri="{BB962C8B-B14F-4D97-AF65-F5344CB8AC3E}">
        <p14:creationId xmlns:p14="http://schemas.microsoft.com/office/powerpoint/2010/main" val="185697667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وان 3"/>
          <p:cNvSpPr>
            <a:spLocks noGrp="1"/>
          </p:cNvSpPr>
          <p:nvPr>
            <p:ph type="title"/>
          </p:nvPr>
        </p:nvSpPr>
        <p:spPr/>
        <p:txBody>
          <a:bodyPr>
            <a:normAutofit fontScale="90000"/>
          </a:bodyPr>
          <a:lstStyle/>
          <a:p>
            <a:r>
              <a:rPr lang="ar-SA" b="1" dirty="0" smtClean="0"/>
              <a:t>رابعاً: القولبة والتنميط في القوانين والمواثيق الأخلاقية الإعلامية:</a:t>
            </a:r>
            <a:endParaRPr lang="ar-SA" dirty="0"/>
          </a:p>
        </p:txBody>
      </p:sp>
      <p:sp>
        <p:nvSpPr>
          <p:cNvPr id="5" name="عنصر نائب للمحتوى 4"/>
          <p:cNvSpPr>
            <a:spLocks noGrp="1"/>
          </p:cNvSpPr>
          <p:nvPr>
            <p:ph idx="1"/>
          </p:nvPr>
        </p:nvSpPr>
        <p:spPr/>
        <p:txBody>
          <a:bodyPr/>
          <a:lstStyle/>
          <a:p>
            <a:r>
              <a:rPr lang="ar-SA" dirty="0" smtClean="0"/>
              <a:t>نظراً </a:t>
            </a:r>
            <a:r>
              <a:rPr lang="ar-SA" dirty="0"/>
              <a:t>لما تمثله عملية القولبة والتنميط من ظلم فادح، واستغلال سلطة الإعلام في الاعتداء المبرمج </a:t>
            </a:r>
            <a:r>
              <a:rPr lang="ar-SA" dirty="0" err="1"/>
              <a:t>والممنهج</a:t>
            </a:r>
            <a:r>
              <a:rPr lang="ar-SA" dirty="0"/>
              <a:t> على الآخرين، فقد نصت عشرات المواثيق الإعلامية على عدم التصوير النمطي لأي اتجاه فكري، أو سياسي، أو جماعة عرقية، أو دينية.</a:t>
            </a:r>
          </a:p>
          <a:p>
            <a:endParaRPr lang="ar-SA" dirty="0"/>
          </a:p>
        </p:txBody>
      </p:sp>
    </p:spTree>
    <p:extLst>
      <p:ext uri="{BB962C8B-B14F-4D97-AF65-F5344CB8AC3E}">
        <p14:creationId xmlns:p14="http://schemas.microsoft.com/office/powerpoint/2010/main" val="294030013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وان 3"/>
          <p:cNvSpPr>
            <a:spLocks noGrp="1"/>
          </p:cNvSpPr>
          <p:nvPr>
            <p:ph type="title"/>
          </p:nvPr>
        </p:nvSpPr>
        <p:spPr/>
        <p:txBody>
          <a:bodyPr>
            <a:normAutofit/>
          </a:bodyPr>
          <a:lstStyle/>
          <a:p>
            <a:r>
              <a:rPr lang="ar-SA" b="1" dirty="0" smtClean="0"/>
              <a:t>خامساً: خطورة القولبة والتنميط</a:t>
            </a:r>
            <a:endParaRPr lang="ar-SA" dirty="0"/>
          </a:p>
        </p:txBody>
      </p:sp>
      <p:sp>
        <p:nvSpPr>
          <p:cNvPr id="5" name="عنصر نائب للمحتوى 4"/>
          <p:cNvSpPr>
            <a:spLocks noGrp="1"/>
          </p:cNvSpPr>
          <p:nvPr>
            <p:ph idx="1"/>
          </p:nvPr>
        </p:nvSpPr>
        <p:spPr/>
        <p:txBody>
          <a:bodyPr>
            <a:normAutofit/>
          </a:bodyPr>
          <a:lstStyle/>
          <a:p>
            <a:r>
              <a:rPr lang="ar-SA" dirty="0" smtClean="0"/>
              <a:t>إن </a:t>
            </a:r>
            <a:r>
              <a:rPr lang="ar-SA" dirty="0"/>
              <a:t>الصورة النمطية السلبية التي تقوم وسائل الإعلام بتصنيعها ورسمها </a:t>
            </a:r>
            <a:r>
              <a:rPr lang="ar-SA" dirty="0" smtClean="0"/>
              <a:t>هي </a:t>
            </a:r>
            <a:r>
              <a:rPr lang="ar-SA" dirty="0"/>
              <a:t>مظهر من مظاهر الظلم في هذا </a:t>
            </a:r>
            <a:r>
              <a:rPr lang="ar-SA" dirty="0" err="1" smtClean="0"/>
              <a:t>العالم،وهي</a:t>
            </a:r>
            <a:r>
              <a:rPr lang="ar-SA" dirty="0" smtClean="0"/>
              <a:t> </a:t>
            </a:r>
            <a:r>
              <a:rPr lang="ar-SA" dirty="0"/>
              <a:t>تهدد بانفجار الكثير من الصراعات، وزيادة حدة الكراهية في العالم، بل إنها تعطي المشروعية لهذه الكراهية، وتبرر عملية الاعتداء على ضحايا الصورة النمطية السلبية، وتجعل العدوان عليهم شيئاً مبرراً ومفهوماً... ؟؟</a:t>
            </a:r>
          </a:p>
          <a:p>
            <a:endParaRPr lang="ar-SA" dirty="0"/>
          </a:p>
        </p:txBody>
      </p:sp>
    </p:spTree>
    <p:extLst>
      <p:ext uri="{BB962C8B-B14F-4D97-AF65-F5344CB8AC3E}">
        <p14:creationId xmlns:p14="http://schemas.microsoft.com/office/powerpoint/2010/main" val="278762250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pic>
        <p:nvPicPr>
          <p:cNvPr id="4" name="عنصر نائب للمحتوى 3">
            <a:hlinkClick r:id="rId2"/>
          </p:cNvPr>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3338512" y="3205956"/>
            <a:ext cx="2466975" cy="1847850"/>
          </a:xfrm>
        </p:spPr>
      </p:pic>
    </p:spTree>
    <p:extLst>
      <p:ext uri="{BB962C8B-B14F-4D97-AF65-F5344CB8AC3E}">
        <p14:creationId xmlns:p14="http://schemas.microsoft.com/office/powerpoint/2010/main" val="297135742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وان 3"/>
          <p:cNvSpPr>
            <a:spLocks noGrp="1"/>
          </p:cNvSpPr>
          <p:nvPr>
            <p:ph type="title"/>
          </p:nvPr>
        </p:nvSpPr>
        <p:spPr/>
        <p:txBody>
          <a:bodyPr>
            <a:normAutofit/>
          </a:bodyPr>
          <a:lstStyle/>
          <a:p>
            <a:r>
              <a:rPr lang="ar-SA" b="1" dirty="0" smtClean="0"/>
              <a:t>أنشطة مقترحة وأسئلة للنقاش</a:t>
            </a:r>
            <a:endParaRPr lang="ar-SA" dirty="0"/>
          </a:p>
        </p:txBody>
      </p:sp>
      <p:sp>
        <p:nvSpPr>
          <p:cNvPr id="5" name="عنصر نائب للمحتوى 4"/>
          <p:cNvSpPr>
            <a:spLocks noGrp="1"/>
          </p:cNvSpPr>
          <p:nvPr>
            <p:ph idx="1"/>
          </p:nvPr>
        </p:nvSpPr>
        <p:spPr/>
        <p:txBody>
          <a:bodyPr/>
          <a:lstStyle/>
          <a:p>
            <a:r>
              <a:rPr lang="ar-SA" dirty="0" smtClean="0"/>
              <a:t>أولاً</a:t>
            </a:r>
            <a:r>
              <a:rPr lang="ar-SA" dirty="0"/>
              <a:t>: حاول أن تتذكر اللقطات السينمائية التي جسدت شخصية الإنسان العربي المسلم في الأفلام السينمائية الأجنبية. </a:t>
            </a:r>
            <a:br>
              <a:rPr lang="ar-SA" dirty="0"/>
            </a:br>
            <a:r>
              <a:rPr lang="ar-SA" dirty="0"/>
              <a:t>ومن خلالها حاول أن تتعرف على كيفية رسم شخصية الإنسان العربي المسلم في أفلام السينما العالمية.</a:t>
            </a:r>
          </a:p>
          <a:p>
            <a:endParaRPr lang="ar-SA" dirty="0"/>
          </a:p>
        </p:txBody>
      </p:sp>
    </p:spTree>
    <p:extLst>
      <p:ext uri="{BB962C8B-B14F-4D97-AF65-F5344CB8AC3E}">
        <p14:creationId xmlns:p14="http://schemas.microsoft.com/office/powerpoint/2010/main" val="271198830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Content Placeholder 2"/>
          <p:cNvSpPr>
            <a:spLocks noGrp="1"/>
          </p:cNvSpPr>
          <p:nvPr>
            <p:ph idx="1"/>
          </p:nvPr>
        </p:nvSpPr>
        <p:spPr/>
        <p:txBody>
          <a:bodyPr/>
          <a:lstStyle/>
          <a:p>
            <a:pPr eaLnBrk="1" hangingPunct="1"/>
            <a:r>
              <a:rPr lang="en-GB" smtClean="0">
                <a:hlinkClick r:id="rId2"/>
              </a:rPr>
              <a:t>http://www.youtube.com/watch?v=rIj6aoT2uN0</a:t>
            </a:r>
            <a:endParaRPr lang="en-GB" smtClean="0"/>
          </a:p>
          <a:p>
            <a:pPr algn="r" eaLnBrk="1" hangingPunct="1"/>
            <a:r>
              <a:rPr lang="ar-SA" smtClean="0"/>
              <a:t>هذا هو رابط فيلم وثائقي (كيف تصور هوليوود العرب </a:t>
            </a:r>
          </a:p>
          <a:p>
            <a:pPr algn="r" eaLnBrk="1" hangingPunct="1">
              <a:buFont typeface="Arial" charset="0"/>
              <a:buNone/>
            </a:pPr>
            <a:r>
              <a:rPr lang="ar-SA" smtClean="0"/>
              <a:t>الأشرار).</a:t>
            </a:r>
          </a:p>
          <a:p>
            <a:pPr algn="r" eaLnBrk="1" hangingPunct="1">
              <a:buFont typeface="Arial" charset="0"/>
              <a:buNone/>
            </a:pPr>
            <a:r>
              <a:rPr lang="en-GB" smtClean="0">
                <a:hlinkClick r:id="rId3"/>
              </a:rPr>
              <a:t>http://www.youtube.com/watch?v=_hJFi7SRH7Q</a:t>
            </a:r>
            <a:endParaRPr lang="ar-SA" smtClean="0"/>
          </a:p>
          <a:p>
            <a:pPr algn="r" eaLnBrk="1" hangingPunct="1">
              <a:buFont typeface="Arial" charset="0"/>
              <a:buNone/>
            </a:pPr>
            <a:r>
              <a:rPr lang="ar-SA" smtClean="0"/>
              <a:t>وهذا هو رابط وثائقي : كيف نمطت هوليوود السكان الأصلين لأمريكا. </a:t>
            </a:r>
            <a:endParaRPr lang="en-GB" smtClean="0"/>
          </a:p>
        </p:txBody>
      </p:sp>
    </p:spTree>
    <p:extLst>
      <p:ext uri="{BB962C8B-B14F-4D97-AF65-F5344CB8AC3E}">
        <p14:creationId xmlns:p14="http://schemas.microsoft.com/office/powerpoint/2010/main" val="202614952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وان 3"/>
          <p:cNvSpPr>
            <a:spLocks noGrp="1"/>
          </p:cNvSpPr>
          <p:nvPr>
            <p:ph type="title"/>
          </p:nvPr>
        </p:nvSpPr>
        <p:spPr/>
        <p:txBody>
          <a:bodyPr>
            <a:normAutofit/>
          </a:bodyPr>
          <a:lstStyle/>
          <a:p>
            <a:pPr algn="ctr"/>
            <a:r>
              <a:rPr lang="ar-SA" sz="3200" dirty="0" smtClean="0">
                <a:solidFill>
                  <a:schemeClr val="tx1"/>
                </a:solidFill>
              </a:rPr>
              <a:t>المصطلحات الاعلامية</a:t>
            </a:r>
            <a:endParaRPr lang="ar-SA" sz="3200" dirty="0">
              <a:solidFill>
                <a:schemeClr val="tx1"/>
              </a:solidFill>
            </a:endParaRPr>
          </a:p>
        </p:txBody>
      </p:sp>
      <p:sp>
        <p:nvSpPr>
          <p:cNvPr id="6" name="عنصر نائب للنص 5"/>
          <p:cNvSpPr>
            <a:spLocks noGrp="1"/>
          </p:cNvSpPr>
          <p:nvPr>
            <p:ph type="body" sz="half" idx="2"/>
          </p:nvPr>
        </p:nvSpPr>
        <p:spPr/>
        <p:txBody>
          <a:bodyPr/>
          <a:lstStyle/>
          <a:p>
            <a:endParaRPr lang="ar-SA" dirty="0"/>
          </a:p>
        </p:txBody>
      </p:sp>
      <p:pic>
        <p:nvPicPr>
          <p:cNvPr id="7" name="عنصر نائب للصورة 6"/>
          <p:cNvPicPr>
            <a:picLocks noGrp="1" noChangeAspect="1"/>
          </p:cNvPicPr>
          <p:nvPr>
            <p:ph type="pic" idx="1"/>
          </p:nvPr>
        </p:nvPicPr>
        <p:blipFill>
          <a:blip r:embed="rId2">
            <a:extLst>
              <a:ext uri="{28A0092B-C50C-407E-A947-70E740481C1C}">
                <a14:useLocalDpi xmlns:a14="http://schemas.microsoft.com/office/drawing/2010/main" val="0"/>
              </a:ext>
            </a:extLst>
          </a:blip>
          <a:srcRect t="17544" b="17544"/>
          <a:stretch>
            <a:fillRect/>
          </a:stretch>
        </p:blipFill>
        <p:spPr/>
      </p:pic>
    </p:spTree>
    <p:extLst>
      <p:ext uri="{BB962C8B-B14F-4D97-AF65-F5344CB8AC3E}">
        <p14:creationId xmlns:p14="http://schemas.microsoft.com/office/powerpoint/2010/main" val="413238948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704088"/>
            <a:ext cx="8229600" cy="636680"/>
          </a:xfrm>
        </p:spPr>
        <p:txBody>
          <a:bodyPr>
            <a:normAutofit fontScale="90000"/>
          </a:bodyPr>
          <a:lstStyle/>
          <a:p>
            <a:r>
              <a:rPr lang="ar-SA" b="1" dirty="0"/>
              <a:t>المصطلحات </a:t>
            </a:r>
            <a:r>
              <a:rPr lang="ar-SA" b="1" dirty="0" smtClean="0"/>
              <a:t>الإعلامية</a:t>
            </a:r>
            <a:endParaRPr lang="ar-SA" dirty="0"/>
          </a:p>
        </p:txBody>
      </p:sp>
      <p:sp>
        <p:nvSpPr>
          <p:cNvPr id="3" name="عنصر نائب للمحتوى 2"/>
          <p:cNvSpPr>
            <a:spLocks noGrp="1"/>
          </p:cNvSpPr>
          <p:nvPr>
            <p:ph idx="1"/>
          </p:nvPr>
        </p:nvSpPr>
        <p:spPr>
          <a:xfrm>
            <a:off x="457200" y="1700808"/>
            <a:ext cx="8229600" cy="4623792"/>
          </a:xfrm>
        </p:spPr>
        <p:txBody>
          <a:bodyPr>
            <a:normAutofit/>
          </a:bodyPr>
          <a:lstStyle/>
          <a:p>
            <a:pPr marL="0" indent="0">
              <a:buNone/>
            </a:pPr>
            <a:r>
              <a:rPr lang="ar-SA" dirty="0" smtClean="0"/>
              <a:t>إن </a:t>
            </a:r>
            <a:r>
              <a:rPr lang="ar-SA" dirty="0"/>
              <a:t>المصطلحات المستخدمة في الخطاب الإعلامي ليست كلمات عشوائية، </a:t>
            </a:r>
            <a:r>
              <a:rPr lang="ar-SA" dirty="0" smtClean="0"/>
              <a:t>بل </a:t>
            </a:r>
            <a:r>
              <a:rPr lang="ar-SA" dirty="0"/>
              <a:t>هي </a:t>
            </a:r>
            <a:r>
              <a:rPr lang="ar-SA" dirty="0" smtClean="0"/>
              <a:t>كلمات </a:t>
            </a:r>
            <a:r>
              <a:rPr lang="ar-SA" dirty="0"/>
              <a:t>تحمل مضامين </a:t>
            </a:r>
            <a:r>
              <a:rPr lang="ar-SA" dirty="0" smtClean="0"/>
              <a:t>عميقة، وهي </a:t>
            </a:r>
            <a:r>
              <a:rPr lang="ar-SA" dirty="0"/>
              <a:t>ذات </a:t>
            </a:r>
            <a:r>
              <a:rPr lang="ar-SA" dirty="0" smtClean="0"/>
              <a:t>مكانة </a:t>
            </a:r>
            <a:r>
              <a:rPr lang="ar-SA" dirty="0"/>
              <a:t>مؤثرة في صلب الخطاب الإعلامي. </a:t>
            </a:r>
            <a:endParaRPr lang="en-US" dirty="0" smtClean="0"/>
          </a:p>
          <a:p>
            <a:pPr marL="0" indent="0">
              <a:buNone/>
            </a:pPr>
            <a:r>
              <a:rPr lang="ar-SA" dirty="0"/>
              <a:t/>
            </a:r>
            <a:br>
              <a:rPr lang="ar-SA" dirty="0"/>
            </a:br>
            <a:r>
              <a:rPr lang="ar-SA" dirty="0"/>
              <a:t>2. إن قضية المصطلح في الإعلام، تعد من أخطر الجوانب التي يمكن من خلالها بناء المفاهيم أو تغييرها، وكسب المواقف أو تبديلها، كما أنها قد تكون باباً من أبواب الاختراق والتضليل الإعلامي. </a:t>
            </a:r>
            <a:endParaRPr lang="en-US" dirty="0" smtClean="0"/>
          </a:p>
          <a:p>
            <a:pPr marL="0" indent="0">
              <a:buNone/>
            </a:pPr>
            <a:r>
              <a:rPr lang="ar-SA" dirty="0"/>
              <a:t/>
            </a:r>
            <a:br>
              <a:rPr lang="ar-SA" dirty="0"/>
            </a:br>
            <a:r>
              <a:rPr lang="ar-SA" dirty="0"/>
              <a:t>3. من أجل ذلك فإن فهم موضوع المصطلحات الإعلامية يعد جزءاً أساسياً من الوعي الإعلامي. </a:t>
            </a:r>
          </a:p>
        </p:txBody>
      </p:sp>
    </p:spTree>
    <p:extLst>
      <p:ext uri="{BB962C8B-B14F-4D97-AF65-F5344CB8AC3E}">
        <p14:creationId xmlns:p14="http://schemas.microsoft.com/office/powerpoint/2010/main" val="234954655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ar-SA" b="1" dirty="0"/>
              <a:t>أولاً: المصطلحات </a:t>
            </a:r>
            <a:r>
              <a:rPr lang="ar-SA" b="1" dirty="0" smtClean="0"/>
              <a:t>العلمية</a:t>
            </a:r>
            <a:endParaRPr lang="ar-SA" dirty="0"/>
          </a:p>
        </p:txBody>
      </p:sp>
      <p:sp>
        <p:nvSpPr>
          <p:cNvPr id="3" name="عنصر نائب للمحتوى 2"/>
          <p:cNvSpPr>
            <a:spLocks noGrp="1"/>
          </p:cNvSpPr>
          <p:nvPr>
            <p:ph idx="1"/>
          </p:nvPr>
        </p:nvSpPr>
        <p:spPr>
          <a:xfrm>
            <a:off x="457200" y="1844824"/>
            <a:ext cx="8229600" cy="4479776"/>
          </a:xfrm>
        </p:spPr>
        <p:txBody>
          <a:bodyPr>
            <a:normAutofit/>
          </a:bodyPr>
          <a:lstStyle/>
          <a:p>
            <a:r>
              <a:rPr lang="ar-SA" dirty="0" smtClean="0"/>
              <a:t>1</a:t>
            </a:r>
            <a:r>
              <a:rPr lang="ar-SA" dirty="0"/>
              <a:t>. من المتفق عليه بأن المصطلحات في جميع العلوم ضرورة علمية، ووسيلة مهمة من وسائل التعليم ونقل المعلومات، لأنها تختصر المسافة الطويلة في الفهم وإدراك المعنى، وتغني عن كثير من الكلام في الشرح والتوضيح والتفسير. </a:t>
            </a:r>
            <a:br>
              <a:rPr lang="ar-SA" dirty="0"/>
            </a:br>
            <a:r>
              <a:rPr lang="ar-SA" dirty="0"/>
              <a:t> </a:t>
            </a:r>
            <a:br>
              <a:rPr lang="ar-SA" dirty="0"/>
            </a:br>
            <a:r>
              <a:rPr lang="ar-SA" dirty="0"/>
              <a:t/>
            </a:r>
            <a:br>
              <a:rPr lang="ar-SA" dirty="0"/>
            </a:br>
            <a:r>
              <a:rPr lang="ar-SA" dirty="0" smtClean="0"/>
              <a:t>2. </a:t>
            </a:r>
            <a:r>
              <a:rPr lang="ar-SA" dirty="0"/>
              <a:t>من المعروف تاريخياً أن المصطلحات العلمية التي يجتهد في وضعها المتخصصون ليست شيئاً ثابتاً مستقراً، بل يعتريها الاختلاف والتغيير </a:t>
            </a:r>
            <a:r>
              <a:rPr lang="ar-SA" dirty="0" smtClean="0"/>
              <a:t>بين </a:t>
            </a:r>
            <a:r>
              <a:rPr lang="ar-SA" dirty="0"/>
              <a:t>فترة وأخرى، حسب تطورات العلوم </a:t>
            </a:r>
            <a:r>
              <a:rPr lang="ar-SA" dirty="0" smtClean="0"/>
              <a:t>ومستجداتها</a:t>
            </a:r>
            <a:r>
              <a:rPr lang="en-US" dirty="0"/>
              <a:t>&gt;</a:t>
            </a:r>
            <a:endParaRPr lang="ar-SA" dirty="0"/>
          </a:p>
        </p:txBody>
      </p:sp>
    </p:spTree>
    <p:extLst>
      <p:ext uri="{BB962C8B-B14F-4D97-AF65-F5344CB8AC3E}">
        <p14:creationId xmlns:p14="http://schemas.microsoft.com/office/powerpoint/2010/main" val="12990329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704088"/>
            <a:ext cx="8229600" cy="780696"/>
          </a:xfrm>
        </p:spPr>
        <p:txBody>
          <a:bodyPr>
            <a:normAutofit fontScale="90000"/>
          </a:bodyPr>
          <a:lstStyle/>
          <a:p>
            <a:r>
              <a:rPr lang="ar-SA" b="1" dirty="0"/>
              <a:t>ثانياً: خطورة المصطلحات </a:t>
            </a:r>
            <a:r>
              <a:rPr lang="ar-SA" b="1" dirty="0" smtClean="0"/>
              <a:t>الإعلامية</a:t>
            </a:r>
            <a:endParaRPr lang="ar-SA" dirty="0"/>
          </a:p>
        </p:txBody>
      </p:sp>
      <p:sp>
        <p:nvSpPr>
          <p:cNvPr id="3" name="عنصر نائب للمحتوى 2"/>
          <p:cNvSpPr>
            <a:spLocks noGrp="1"/>
          </p:cNvSpPr>
          <p:nvPr>
            <p:ph idx="1"/>
          </p:nvPr>
        </p:nvSpPr>
        <p:spPr>
          <a:xfrm>
            <a:off x="457200" y="1700808"/>
            <a:ext cx="8229600" cy="4623792"/>
          </a:xfrm>
        </p:spPr>
        <p:txBody>
          <a:bodyPr>
            <a:normAutofit/>
          </a:bodyPr>
          <a:lstStyle/>
          <a:p>
            <a:pPr marL="0" indent="0">
              <a:buNone/>
            </a:pPr>
            <a:r>
              <a:rPr lang="ar-SA" dirty="0" smtClean="0"/>
              <a:t>1. </a:t>
            </a:r>
            <a:r>
              <a:rPr lang="ar-SA" dirty="0" smtClean="0"/>
              <a:t>يمكن عادة التساهل </a:t>
            </a:r>
            <a:r>
              <a:rPr lang="ar-SA" dirty="0"/>
              <a:t>في التعامل مع اختلاف المصطلحات العلمية التي يجتهد في وضعها المتخصصون في مجالات العلوم المختلفة، حيث يتم التعامل معها بمرونة، باعتبارها مجال للتنوع والاختلاف، ولكن هذا الموقف المتساهل لا ينسحب ولا يعمّم على جميع المجالات، ومنها مجال " المصطلحات الإعلامية ". </a:t>
            </a:r>
            <a:endParaRPr lang="ar-SA" dirty="0" smtClean="0"/>
          </a:p>
          <a:p>
            <a:pPr marL="0" indent="0">
              <a:buNone/>
            </a:pPr>
            <a:r>
              <a:rPr lang="ar-SA" dirty="0"/>
              <a:t/>
            </a:r>
            <a:br>
              <a:rPr lang="ar-SA" dirty="0"/>
            </a:br>
            <a:r>
              <a:rPr lang="ar-SA" dirty="0"/>
              <a:t>2. إن المصطلحات المستخدمة في الخطاب الإعلامي </a:t>
            </a:r>
            <a:r>
              <a:rPr lang="ar-SA" dirty="0" smtClean="0"/>
              <a:t>لها قوة </a:t>
            </a:r>
            <a:r>
              <a:rPr lang="ar-SA" dirty="0"/>
              <a:t>مؤثرة في صلب الخطاب الإعلامي، وتزداد أهمية هذا الدور في حالات الصراع وتضارب المصالح، وخاصة في المناطق غير المستقرة في </a:t>
            </a:r>
            <a:r>
              <a:rPr lang="ar-SA" dirty="0" smtClean="0"/>
              <a:t>العالم حيث </a:t>
            </a:r>
            <a:r>
              <a:rPr lang="ar-SA" dirty="0"/>
              <a:t>تتنافس الأطراف ذات العلاقة بتصنيع ونحت المصطلحات الإعلامية، وتسويقها ونشرها، بحيث تعبر عن وجهة نظر صانع المصطلح، وتؤيد موقفه ضد الطرف الآخر.</a:t>
            </a:r>
          </a:p>
          <a:p>
            <a:endParaRPr lang="ar-SA" dirty="0"/>
          </a:p>
        </p:txBody>
      </p:sp>
    </p:spTree>
    <p:extLst>
      <p:ext uri="{BB962C8B-B14F-4D97-AF65-F5344CB8AC3E}">
        <p14:creationId xmlns:p14="http://schemas.microsoft.com/office/powerpoint/2010/main" val="133139055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ar-SA" b="1" dirty="0"/>
              <a:t>ثالثاً: ما هو المقصود بالمصطلحات الإعلامية </a:t>
            </a:r>
            <a:r>
              <a:rPr lang="ar-SA" b="1" dirty="0" smtClean="0"/>
              <a:t>؟</a:t>
            </a:r>
            <a:endParaRPr lang="ar-SA" dirty="0"/>
          </a:p>
        </p:txBody>
      </p:sp>
      <p:sp>
        <p:nvSpPr>
          <p:cNvPr id="3" name="عنصر نائب للمحتوى 2"/>
          <p:cNvSpPr>
            <a:spLocks noGrp="1"/>
          </p:cNvSpPr>
          <p:nvPr>
            <p:ph idx="1"/>
          </p:nvPr>
        </p:nvSpPr>
        <p:spPr/>
        <p:txBody>
          <a:bodyPr>
            <a:normAutofit/>
          </a:bodyPr>
          <a:lstStyle/>
          <a:p>
            <a:r>
              <a:rPr lang="ar-SA" dirty="0" smtClean="0"/>
              <a:t>المصطلح </a:t>
            </a:r>
            <a:r>
              <a:rPr lang="ar-SA" dirty="0"/>
              <a:t>الإعلامي هو الكلمة، أو الجملة المركّزة، المصنوعة، المنحوتة بدقة، لكي </a:t>
            </a:r>
            <a:r>
              <a:rPr lang="ar-SA" dirty="0" smtClean="0"/>
              <a:t>تعبّر </a:t>
            </a:r>
            <a:r>
              <a:rPr lang="ar-SA" dirty="0"/>
              <a:t>عن حالة، أو موقف، أو قضية، أو حدث، أو منطقة جغرافية، أو فترة زمنية، أو فئة معينة، وذلك لإبراز حقيقة، أو طمس أخرى، أو كسب موقف دولي، أو إقليمي، أو تغيير اتجاهات وميول معينة، لدى شعب، أو أمة معينة، أو صناعة صورة نمطية، أو سلب إرادة الآخرين والسيطرة عليها، أو تكوين رأي عام، ويكون ذلك بما يتوافق مع مصالح صانع المصطلح.</a:t>
            </a:r>
          </a:p>
          <a:p>
            <a:endParaRPr lang="ar-SA" dirty="0"/>
          </a:p>
        </p:txBody>
      </p:sp>
    </p:spTree>
    <p:extLst>
      <p:ext uri="{BB962C8B-B14F-4D97-AF65-F5344CB8AC3E}">
        <p14:creationId xmlns:p14="http://schemas.microsoft.com/office/powerpoint/2010/main" val="145047072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وان 3"/>
          <p:cNvSpPr>
            <a:spLocks noGrp="1"/>
          </p:cNvSpPr>
          <p:nvPr>
            <p:ph type="title"/>
          </p:nvPr>
        </p:nvSpPr>
        <p:spPr/>
        <p:txBody>
          <a:bodyPr>
            <a:normAutofit/>
          </a:bodyPr>
          <a:lstStyle/>
          <a:p>
            <a:r>
              <a:rPr lang="ar-SA" b="1" dirty="0" smtClean="0"/>
              <a:t>أولاً: الفرق بين التعميم والقولبة</a:t>
            </a:r>
            <a:endParaRPr lang="ar-SA" dirty="0"/>
          </a:p>
        </p:txBody>
      </p:sp>
      <p:sp>
        <p:nvSpPr>
          <p:cNvPr id="5" name="عنصر نائب للمحتوى 4"/>
          <p:cNvSpPr>
            <a:spLocks noGrp="1"/>
          </p:cNvSpPr>
          <p:nvPr>
            <p:ph idx="1"/>
          </p:nvPr>
        </p:nvSpPr>
        <p:spPr/>
        <p:txBody>
          <a:bodyPr>
            <a:normAutofit/>
          </a:bodyPr>
          <a:lstStyle/>
          <a:p>
            <a:r>
              <a:rPr lang="ar-SA" dirty="0" smtClean="0"/>
              <a:t>1</a:t>
            </a:r>
            <a:r>
              <a:rPr lang="ar-SA" dirty="0"/>
              <a:t>. بالرغم من أن </a:t>
            </a:r>
            <a:r>
              <a:rPr lang="ar-SA" b="1" dirty="0"/>
              <a:t>التعميم</a:t>
            </a:r>
            <a:r>
              <a:rPr lang="ar-SA" dirty="0"/>
              <a:t> وإصدار الأحكام العامة من أكثر الأخطاء الفكرية تكراراً لدى الإنسان، إلا أننا لا نستطيع العيش في حياتنا بدون درجة معينة من التعميم، فهو يحدث بشكل عرضي لا إرادي، وذلك لأن عقولنا محدودة وحوادث العالم غير محدودة، وهناك الكثير من الوقائع التي تحدث في امتدادات زمانية ومكانية بعيدة عن حواسنا، ونحتاج إلى إصدار أحكام عامة عليها لكي نستطيع استيعابها والتعامل معها. </a:t>
            </a:r>
            <a:endParaRPr lang="ar-SA" dirty="0" smtClean="0"/>
          </a:p>
          <a:p>
            <a:r>
              <a:rPr lang="ar-SA" dirty="0" smtClean="0"/>
              <a:t>2</a:t>
            </a:r>
            <a:r>
              <a:rPr lang="ar-SA" dirty="0"/>
              <a:t>. إن عملية التعميم الفكرية العرضية، الناتجة عن قصور العقل البشري، ونقص المعرفة والمعلومات، تختلف تماماً </a:t>
            </a:r>
            <a:r>
              <a:rPr lang="ar-SA" dirty="0" smtClean="0"/>
              <a:t>عن </a:t>
            </a:r>
            <a:r>
              <a:rPr lang="ar-SA" b="1" dirty="0" smtClean="0"/>
              <a:t>الاعتداء </a:t>
            </a:r>
            <a:r>
              <a:rPr lang="ar-SA" b="1" dirty="0"/>
              <a:t>الإعلامي</a:t>
            </a:r>
            <a:r>
              <a:rPr lang="ar-SA" dirty="0"/>
              <a:t> على الآخرين بعملية القولبة وتصنيع الصورة النمطية السلبية.</a:t>
            </a:r>
          </a:p>
          <a:p>
            <a:endParaRPr lang="ar-SA" dirty="0"/>
          </a:p>
        </p:txBody>
      </p:sp>
    </p:spTree>
    <p:extLst>
      <p:ext uri="{BB962C8B-B14F-4D97-AF65-F5344CB8AC3E}">
        <p14:creationId xmlns:p14="http://schemas.microsoft.com/office/powerpoint/2010/main" val="344546811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755576" y="332656"/>
            <a:ext cx="8229600" cy="1143000"/>
          </a:xfrm>
        </p:spPr>
        <p:txBody>
          <a:bodyPr>
            <a:normAutofit fontScale="90000"/>
          </a:bodyPr>
          <a:lstStyle/>
          <a:p>
            <a:r>
              <a:rPr lang="ar-SA" b="1" dirty="0"/>
              <a:t>رابعاً: مراحل تصنيع ونحت المصطلحات </a:t>
            </a:r>
            <a:r>
              <a:rPr lang="ar-SA" b="1" dirty="0" smtClean="0"/>
              <a:t>الإعلامية</a:t>
            </a:r>
            <a:endParaRPr lang="ar-SA" dirty="0"/>
          </a:p>
        </p:txBody>
      </p:sp>
      <p:sp>
        <p:nvSpPr>
          <p:cNvPr id="3" name="عنصر نائب للمحتوى 2"/>
          <p:cNvSpPr>
            <a:spLocks noGrp="1"/>
          </p:cNvSpPr>
          <p:nvPr>
            <p:ph idx="1"/>
          </p:nvPr>
        </p:nvSpPr>
        <p:spPr>
          <a:xfrm>
            <a:off x="457200" y="1628800"/>
            <a:ext cx="8229600" cy="4695800"/>
          </a:xfrm>
        </p:spPr>
        <p:txBody>
          <a:bodyPr>
            <a:normAutofit lnSpcReduction="10000"/>
          </a:bodyPr>
          <a:lstStyle/>
          <a:p>
            <a:r>
              <a:rPr lang="ar-SA" dirty="0" smtClean="0"/>
              <a:t>تمر </a:t>
            </a:r>
            <a:r>
              <a:rPr lang="ar-SA" dirty="0"/>
              <a:t>عملية تصنيع المصطلح ودورة حياته بمراحل متعددة، وذلك على النحو التالي</a:t>
            </a:r>
            <a:r>
              <a:rPr lang="ar-SA" dirty="0" smtClean="0"/>
              <a:t>:</a:t>
            </a:r>
          </a:p>
          <a:p>
            <a:pPr marL="0" indent="0">
              <a:buNone/>
            </a:pPr>
            <a:r>
              <a:rPr lang="ar-SA" dirty="0"/>
              <a:t/>
            </a:r>
            <a:br>
              <a:rPr lang="ar-SA" dirty="0"/>
            </a:br>
            <a:r>
              <a:rPr lang="ar-SA" b="1" dirty="0"/>
              <a:t>1. التخطيط:</a:t>
            </a:r>
            <a:r>
              <a:rPr lang="ar-SA" dirty="0"/>
              <a:t> وفي هذه المرحلة يكون اهتمام صانع المصطلح منصباً على تحديد أهداف </a:t>
            </a:r>
            <a:r>
              <a:rPr lang="ar-SA" dirty="0" smtClean="0"/>
              <a:t>المصطلح.</a:t>
            </a:r>
            <a:r>
              <a:rPr lang="ar-SA" dirty="0"/>
              <a:t/>
            </a:r>
            <a:br>
              <a:rPr lang="ar-SA" dirty="0"/>
            </a:br>
            <a:r>
              <a:rPr lang="ar-SA" b="1" dirty="0"/>
              <a:t>2. الإعداد:</a:t>
            </a:r>
            <a:r>
              <a:rPr lang="ar-SA" dirty="0"/>
              <a:t> جمع مكونات المصطلح وتحديد أبعاده، وارتباطاته. </a:t>
            </a:r>
            <a:br>
              <a:rPr lang="ar-SA" dirty="0"/>
            </a:br>
            <a:r>
              <a:rPr lang="ar-SA" b="1" dirty="0"/>
              <a:t>3. البناء والتسوية:</a:t>
            </a:r>
            <a:r>
              <a:rPr lang="ar-SA" dirty="0"/>
              <a:t> بناء المصطلح وتركيبه في كلمة واحدة، أو جملة مختصرة بأقل عدد ممكن من الكلمات، وتسويته من أي عيوب قد تسبب تشويشاً على </a:t>
            </a:r>
            <a:r>
              <a:rPr lang="ar-SA" dirty="0" smtClean="0"/>
              <a:t>المعنى.</a:t>
            </a:r>
            <a:r>
              <a:rPr lang="ar-SA" dirty="0"/>
              <a:t/>
            </a:r>
            <a:br>
              <a:rPr lang="ar-SA" dirty="0"/>
            </a:br>
            <a:r>
              <a:rPr lang="ar-SA" b="1" dirty="0"/>
              <a:t>4. الإعلان والنشر:</a:t>
            </a:r>
            <a:r>
              <a:rPr lang="ar-SA" dirty="0"/>
              <a:t> تسويق المصطلح عبر وسائل الإعلام المقروءة والمسموعة والمرئية.</a:t>
            </a:r>
            <a:br>
              <a:rPr lang="ar-SA" dirty="0"/>
            </a:br>
            <a:endParaRPr lang="ar-SA" dirty="0"/>
          </a:p>
        </p:txBody>
      </p:sp>
    </p:spTree>
    <p:extLst>
      <p:ext uri="{BB962C8B-B14F-4D97-AF65-F5344CB8AC3E}">
        <p14:creationId xmlns:p14="http://schemas.microsoft.com/office/powerpoint/2010/main" val="425899313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ar-SA" b="1" dirty="0"/>
              <a:t>رابعاً: مراحل تصنيع ونحت المصطلحات الإعلامية</a:t>
            </a:r>
            <a:endParaRPr lang="en-US" dirty="0"/>
          </a:p>
        </p:txBody>
      </p:sp>
      <p:sp>
        <p:nvSpPr>
          <p:cNvPr id="3" name="عنصر نائب للمحتوى 2"/>
          <p:cNvSpPr>
            <a:spLocks noGrp="1"/>
          </p:cNvSpPr>
          <p:nvPr>
            <p:ph idx="1"/>
          </p:nvPr>
        </p:nvSpPr>
        <p:spPr/>
        <p:txBody>
          <a:bodyPr/>
          <a:lstStyle/>
          <a:p>
            <a:pPr marL="0" indent="0">
              <a:buNone/>
            </a:pPr>
            <a:r>
              <a:rPr lang="ar-SA" b="1" dirty="0"/>
              <a:t>5. التبني:</a:t>
            </a:r>
            <a:r>
              <a:rPr lang="ar-SA" dirty="0"/>
              <a:t> قبول المصطلح من قبل الصحفيين والكتاب والمثقفين وغيرهم، وتبنيه واستخدامه.</a:t>
            </a:r>
            <a:br>
              <a:rPr lang="ar-SA" dirty="0"/>
            </a:br>
            <a:r>
              <a:rPr lang="ar-SA" b="1" dirty="0"/>
              <a:t>6. الاستقرار:</a:t>
            </a:r>
            <a:r>
              <a:rPr lang="ar-SA" dirty="0"/>
              <a:t> انتشار استخدام المصطلح بين الجمهور في منطقة ما، وتداوله بينهم، حيث يبلغ أقصى استقراره بتبني أفراد الجمهور غير المتخصصين للمصطلح، واستخدامه، وتكراره، للتعبير به عن </a:t>
            </a:r>
            <a:r>
              <a:rPr lang="ar-SA" dirty="0" smtClean="0"/>
              <a:t>فهمهم، </a:t>
            </a:r>
            <a:r>
              <a:rPr lang="ar-SA" dirty="0"/>
              <a:t>وهذا أقصى ما يتمناه صانع المصطلح. </a:t>
            </a:r>
            <a:br>
              <a:rPr lang="ar-SA" dirty="0"/>
            </a:br>
            <a:r>
              <a:rPr lang="ar-SA" b="1" dirty="0"/>
              <a:t>7. الأفول والغروب:</a:t>
            </a:r>
            <a:r>
              <a:rPr lang="ar-SA" dirty="0"/>
              <a:t> لكل مصطلح مساحة زمنية يحيا فيها، تقصر أو تطول، ثم يقل استخدامه، أو الاستغناء عنه بالكلية، لانتهاء صلاحيته، أو تغير ظروفه، أو رفضه من قبل الجمهور، وامتناعهم عن استخدامه، أو وفود مصطلح آخر جديد.</a:t>
            </a:r>
          </a:p>
          <a:p>
            <a:pPr marL="0" indent="0">
              <a:buNone/>
            </a:pPr>
            <a:endParaRPr lang="en-US" dirty="0"/>
          </a:p>
        </p:txBody>
      </p:sp>
    </p:spTree>
    <p:extLst>
      <p:ext uri="{BB962C8B-B14F-4D97-AF65-F5344CB8AC3E}">
        <p14:creationId xmlns:p14="http://schemas.microsoft.com/office/powerpoint/2010/main" val="33495812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ar-SA" b="1" dirty="0"/>
              <a:t>خامساً: اختلاف المواقف تجاه المصطلحات </a:t>
            </a:r>
            <a:r>
              <a:rPr lang="ar-SA" b="1" dirty="0" smtClean="0"/>
              <a:t>الإعلامية</a:t>
            </a:r>
            <a:endParaRPr lang="ar-SA" dirty="0"/>
          </a:p>
        </p:txBody>
      </p:sp>
      <p:sp>
        <p:nvSpPr>
          <p:cNvPr id="3" name="عنصر نائب للمحتوى 2"/>
          <p:cNvSpPr>
            <a:spLocks noGrp="1"/>
          </p:cNvSpPr>
          <p:nvPr>
            <p:ph idx="1"/>
          </p:nvPr>
        </p:nvSpPr>
        <p:spPr/>
        <p:txBody>
          <a:bodyPr>
            <a:normAutofit/>
          </a:bodyPr>
          <a:lstStyle/>
          <a:p>
            <a:r>
              <a:rPr lang="ar-SA" dirty="0" smtClean="0"/>
              <a:t>تختلف </a:t>
            </a:r>
            <a:r>
              <a:rPr lang="ar-SA" dirty="0"/>
              <a:t>المواقف تجاه المصطلحات الإعلامية وفقاً لمعايير كثيرة ومتنوعة، ولذلك يمكن أن يواجه المصطلح الإعلامي الواحد مواقف عدة، وذلك على النحو التالي: </a:t>
            </a:r>
            <a:br>
              <a:rPr lang="ar-SA" dirty="0"/>
            </a:br>
            <a:r>
              <a:rPr lang="ar-SA" dirty="0"/>
              <a:t>1. موقف الداعم والمعزّز، وهو موقف صانع المصطلح الذي قام بتصنيعه ونحته، والمستفيد من ورائه. </a:t>
            </a:r>
            <a:br>
              <a:rPr lang="ar-SA" dirty="0"/>
            </a:br>
            <a:r>
              <a:rPr lang="ar-SA" dirty="0"/>
              <a:t>2. موقف التبني والاستخدام المطلق. </a:t>
            </a:r>
            <a:br>
              <a:rPr lang="ar-SA" dirty="0"/>
            </a:br>
            <a:r>
              <a:rPr lang="ar-SA" dirty="0"/>
              <a:t>3. موقف التقبل مع التحفظ. </a:t>
            </a:r>
            <a:br>
              <a:rPr lang="ar-SA" dirty="0"/>
            </a:br>
            <a:r>
              <a:rPr lang="ar-SA" dirty="0"/>
              <a:t>4. موقف الرفض على الإطلاق بدون بدائل.</a:t>
            </a:r>
            <a:br>
              <a:rPr lang="ar-SA" dirty="0"/>
            </a:br>
            <a:r>
              <a:rPr lang="ar-SA" dirty="0"/>
              <a:t>5. موقف الرد العملي بتصنيع مصطلح مضاد والعمل على نشره.</a:t>
            </a:r>
          </a:p>
          <a:p>
            <a:endParaRPr lang="ar-SA" dirty="0"/>
          </a:p>
        </p:txBody>
      </p:sp>
    </p:spTree>
    <p:extLst>
      <p:ext uri="{BB962C8B-B14F-4D97-AF65-F5344CB8AC3E}">
        <p14:creationId xmlns:p14="http://schemas.microsoft.com/office/powerpoint/2010/main" val="3004327886"/>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امثلة على المصطلحات الاعلامية</a:t>
            </a:r>
            <a:endParaRPr lang="ar-SA" dirty="0"/>
          </a:p>
        </p:txBody>
      </p:sp>
      <p:sp>
        <p:nvSpPr>
          <p:cNvPr id="3" name="عنصر نائب للمحتوى 2"/>
          <p:cNvSpPr>
            <a:spLocks noGrp="1"/>
          </p:cNvSpPr>
          <p:nvPr>
            <p:ph idx="1"/>
          </p:nvPr>
        </p:nvSpPr>
        <p:spPr/>
        <p:txBody>
          <a:bodyPr/>
          <a:lstStyle/>
          <a:p>
            <a:r>
              <a:rPr lang="en-US" dirty="0">
                <a:hlinkClick r:id="rId2"/>
              </a:rPr>
              <a:t>https://</a:t>
            </a:r>
            <a:r>
              <a:rPr lang="en-US" dirty="0" smtClean="0">
                <a:hlinkClick r:id="rId2"/>
              </a:rPr>
              <a:t>www.youtube.com/watch?v=FTl2WOrOeow</a:t>
            </a:r>
            <a:endParaRPr lang="ar-SA" dirty="0" smtClean="0"/>
          </a:p>
          <a:p>
            <a:endParaRPr lang="ar-SA" dirty="0"/>
          </a:p>
          <a:p>
            <a:endParaRPr lang="ar-SA" dirty="0"/>
          </a:p>
        </p:txBody>
      </p:sp>
    </p:spTree>
    <p:extLst>
      <p:ext uri="{BB962C8B-B14F-4D97-AF65-F5344CB8AC3E}">
        <p14:creationId xmlns:p14="http://schemas.microsoft.com/office/powerpoint/2010/main" val="969075021"/>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وان 3"/>
          <p:cNvSpPr>
            <a:spLocks noGrp="1"/>
          </p:cNvSpPr>
          <p:nvPr>
            <p:ph type="title"/>
          </p:nvPr>
        </p:nvSpPr>
        <p:spPr/>
        <p:txBody>
          <a:bodyPr>
            <a:normAutofit/>
          </a:bodyPr>
          <a:lstStyle/>
          <a:p>
            <a:pPr algn="ctr"/>
            <a:r>
              <a:rPr lang="ar-SA" sz="4000" dirty="0">
                <a:solidFill>
                  <a:schemeClr val="tx1"/>
                </a:solidFill>
              </a:rPr>
              <a:t>الدعاية </a:t>
            </a:r>
            <a:br>
              <a:rPr lang="ar-SA" sz="4000" dirty="0">
                <a:solidFill>
                  <a:schemeClr val="tx1"/>
                </a:solidFill>
              </a:rPr>
            </a:br>
            <a:r>
              <a:rPr lang="ar-SA" sz="4000" dirty="0" smtClean="0">
                <a:solidFill>
                  <a:schemeClr val="tx1"/>
                </a:solidFill>
              </a:rPr>
              <a:t>( </a:t>
            </a:r>
            <a:r>
              <a:rPr lang="ar-SA" sz="4000" dirty="0" err="1">
                <a:solidFill>
                  <a:schemeClr val="tx1"/>
                </a:solidFill>
              </a:rPr>
              <a:t>بروباجندا</a:t>
            </a:r>
            <a:r>
              <a:rPr lang="ar-SA" sz="4000" dirty="0">
                <a:solidFill>
                  <a:schemeClr val="tx1"/>
                </a:solidFill>
              </a:rPr>
              <a:t> )</a:t>
            </a:r>
          </a:p>
        </p:txBody>
      </p:sp>
      <p:sp>
        <p:nvSpPr>
          <p:cNvPr id="6" name="عنصر نائب للنص 5"/>
          <p:cNvSpPr>
            <a:spLocks noGrp="1"/>
          </p:cNvSpPr>
          <p:nvPr>
            <p:ph type="body" sz="half" idx="2"/>
          </p:nvPr>
        </p:nvSpPr>
        <p:spPr/>
        <p:txBody>
          <a:bodyPr/>
          <a:lstStyle/>
          <a:p>
            <a:endParaRPr lang="ar-SA"/>
          </a:p>
        </p:txBody>
      </p:sp>
      <p:pic>
        <p:nvPicPr>
          <p:cNvPr id="7" name="عنصر نائب للصورة 6"/>
          <p:cNvPicPr>
            <a:picLocks noGrp="1" noChangeAspect="1"/>
          </p:cNvPicPr>
          <p:nvPr>
            <p:ph type="pic" idx="1"/>
          </p:nvPr>
        </p:nvPicPr>
        <p:blipFill>
          <a:blip r:embed="rId2">
            <a:extLst>
              <a:ext uri="{28A0092B-C50C-407E-A947-70E740481C1C}">
                <a14:useLocalDpi xmlns:a14="http://schemas.microsoft.com/office/drawing/2010/main" val="0"/>
              </a:ext>
            </a:extLst>
          </a:blip>
          <a:srcRect l="5999" r="5999"/>
          <a:stretch>
            <a:fillRect/>
          </a:stretch>
        </p:blipFill>
        <p:spPr/>
      </p:pic>
    </p:spTree>
    <p:extLst>
      <p:ext uri="{BB962C8B-B14F-4D97-AF65-F5344CB8AC3E}">
        <p14:creationId xmlns:p14="http://schemas.microsoft.com/office/powerpoint/2010/main" val="935439889"/>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ar-SA" b="1" dirty="0"/>
              <a:t>الدعاية – ( </a:t>
            </a:r>
            <a:r>
              <a:rPr lang="ar-SA" b="1" dirty="0" err="1"/>
              <a:t>بروباجندا</a:t>
            </a:r>
            <a:r>
              <a:rPr lang="ar-SA" b="1" dirty="0"/>
              <a:t> </a:t>
            </a:r>
            <a:r>
              <a:rPr lang="ar-SA" b="1" dirty="0" smtClean="0"/>
              <a:t>)</a:t>
            </a:r>
            <a:endParaRPr lang="ar-SA" dirty="0"/>
          </a:p>
        </p:txBody>
      </p:sp>
      <p:sp>
        <p:nvSpPr>
          <p:cNvPr id="3" name="عنصر نائب للمحتوى 2"/>
          <p:cNvSpPr>
            <a:spLocks noGrp="1"/>
          </p:cNvSpPr>
          <p:nvPr>
            <p:ph idx="1"/>
          </p:nvPr>
        </p:nvSpPr>
        <p:spPr/>
        <p:txBody>
          <a:bodyPr>
            <a:normAutofit/>
          </a:bodyPr>
          <a:lstStyle/>
          <a:p>
            <a:r>
              <a:rPr lang="ar-SA" dirty="0"/>
              <a:t/>
            </a:r>
            <a:br>
              <a:rPr lang="ar-SA" dirty="0"/>
            </a:br>
            <a:r>
              <a:rPr lang="ar-SA" dirty="0"/>
              <a:t>1. مصطلح (الدعاية) (</a:t>
            </a:r>
            <a:r>
              <a:rPr lang="en-US" dirty="0"/>
              <a:t>Propaganda) </a:t>
            </a:r>
            <a:r>
              <a:rPr lang="ar-SA" dirty="0"/>
              <a:t>له تعريفات متعددة، وهي متفقة على شيء واحد وهو أنها محاولة التأثير في تفكير </a:t>
            </a:r>
            <a:r>
              <a:rPr lang="ar-SA" dirty="0" smtClean="0"/>
              <a:t>الناس، </a:t>
            </a:r>
            <a:r>
              <a:rPr lang="ar-SA" dirty="0"/>
              <a:t>ضمن إطار منسجم مع خطوط محددة مسبقاً، ضمن فترة زمنية محددة. </a:t>
            </a:r>
            <a:br>
              <a:rPr lang="ar-SA" dirty="0"/>
            </a:br>
            <a:r>
              <a:rPr lang="ar-SA" dirty="0"/>
              <a:t>2. يرتبط استخدام مصطلح (</a:t>
            </a:r>
            <a:r>
              <a:rPr lang="ar-SA" dirty="0" err="1"/>
              <a:t>البروباجندا</a:t>
            </a:r>
            <a:r>
              <a:rPr lang="ar-SA" dirty="0"/>
              <a:t>) غالباً</a:t>
            </a:r>
            <a:r>
              <a:rPr lang="ar-SA" b="1" dirty="0"/>
              <a:t> بعدم الموضوعية</a:t>
            </a:r>
            <a:r>
              <a:rPr lang="ar-SA" dirty="0"/>
              <a:t>، وذلك حسب بعض التعريفات التي تميز (</a:t>
            </a:r>
            <a:r>
              <a:rPr lang="ar-SA" dirty="0" err="1"/>
              <a:t>البروباجندا</a:t>
            </a:r>
            <a:r>
              <a:rPr lang="ar-SA" dirty="0"/>
              <a:t>) كأسلوب وتكتيك خاص من أساليب استخدام وسائل الإعلام.</a:t>
            </a:r>
          </a:p>
        </p:txBody>
      </p:sp>
    </p:spTree>
    <p:extLst>
      <p:ext uri="{BB962C8B-B14F-4D97-AF65-F5344CB8AC3E}">
        <p14:creationId xmlns:p14="http://schemas.microsoft.com/office/powerpoint/2010/main" val="3196957845"/>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395536" y="260648"/>
            <a:ext cx="8229600" cy="1143000"/>
          </a:xfrm>
        </p:spPr>
        <p:txBody>
          <a:bodyPr>
            <a:normAutofit/>
          </a:bodyPr>
          <a:lstStyle/>
          <a:p>
            <a:r>
              <a:rPr lang="ar-SA" b="1" dirty="0"/>
              <a:t>أولاً: بعض تعريفات (</a:t>
            </a:r>
            <a:r>
              <a:rPr lang="ar-SA" b="1" dirty="0" err="1"/>
              <a:t>البروباجندا</a:t>
            </a:r>
            <a:r>
              <a:rPr lang="ar-SA" b="1" dirty="0"/>
              <a:t> </a:t>
            </a:r>
            <a:r>
              <a:rPr lang="ar-SA" b="1" dirty="0" smtClean="0"/>
              <a:t>)</a:t>
            </a:r>
            <a:endParaRPr lang="ar-SA" dirty="0"/>
          </a:p>
        </p:txBody>
      </p:sp>
      <p:sp>
        <p:nvSpPr>
          <p:cNvPr id="3" name="عنصر نائب للمحتوى 2"/>
          <p:cNvSpPr>
            <a:spLocks noGrp="1"/>
          </p:cNvSpPr>
          <p:nvPr>
            <p:ph idx="1"/>
          </p:nvPr>
        </p:nvSpPr>
        <p:spPr>
          <a:xfrm>
            <a:off x="304800" y="1412776"/>
            <a:ext cx="8680376" cy="5184576"/>
          </a:xfrm>
        </p:spPr>
        <p:txBody>
          <a:bodyPr>
            <a:normAutofit/>
          </a:bodyPr>
          <a:lstStyle/>
          <a:p>
            <a:r>
              <a:rPr lang="ar-SA" sz="2400" b="1" dirty="0" smtClean="0"/>
              <a:t>1</a:t>
            </a:r>
            <a:r>
              <a:rPr lang="ar-SA" sz="2400" b="1" dirty="0"/>
              <a:t>. الدعاية – (</a:t>
            </a:r>
            <a:r>
              <a:rPr lang="ar-SA" sz="2400" b="1" dirty="0" err="1"/>
              <a:t>البروباجندا</a:t>
            </a:r>
            <a:r>
              <a:rPr lang="ar-SA" sz="2400" b="1" dirty="0"/>
              <a:t> ):</a:t>
            </a:r>
            <a:r>
              <a:rPr lang="ar-SA" sz="2400" dirty="0"/>
              <a:t> « هي محاولة متعمدة من فرد أو جماعة باستخدام وسائل الإعلام، لتكوين </a:t>
            </a:r>
            <a:r>
              <a:rPr lang="ar-SA" sz="2400" dirty="0" smtClean="0"/>
              <a:t>الاتجاهات أو </a:t>
            </a:r>
            <a:r>
              <a:rPr lang="ar-SA" sz="2400" dirty="0"/>
              <a:t>تعديلها عند الجماعات، وذلك لتحقيق هدف </a:t>
            </a:r>
            <a:r>
              <a:rPr lang="ar-SA" sz="2400" dirty="0" smtClean="0"/>
              <a:t>معين</a:t>
            </a:r>
            <a:r>
              <a:rPr lang="ar-SA" sz="2400" dirty="0"/>
              <a:t>.</a:t>
            </a:r>
            <a:r>
              <a:rPr lang="ar-SA" sz="2400" dirty="0"/>
              <a:t/>
            </a:r>
            <a:br>
              <a:rPr lang="ar-SA" sz="2400" dirty="0"/>
            </a:br>
            <a:r>
              <a:rPr lang="ar-SA" sz="2400" b="1" dirty="0"/>
              <a:t>2. الدعاية – </a:t>
            </a:r>
            <a:r>
              <a:rPr lang="ar-SA" sz="2400" b="1" dirty="0" err="1"/>
              <a:t>البروباجندا</a:t>
            </a:r>
            <a:r>
              <a:rPr lang="ar-SA" sz="2400" b="1" dirty="0"/>
              <a:t>:</a:t>
            </a:r>
            <a:r>
              <a:rPr lang="ar-SA" sz="2400" dirty="0"/>
              <a:t> « محاولة التأثير في الشخصيات، والسيطرة على سلوك الأفراد، في مجتمع ما، في وقت معين، لتحقيق أهداف </a:t>
            </a:r>
            <a:r>
              <a:rPr lang="ar-SA" sz="2400" dirty="0" smtClean="0"/>
              <a:t>مشكوك </a:t>
            </a:r>
            <a:r>
              <a:rPr lang="ar-SA" sz="2400" dirty="0"/>
              <a:t>في قيمتها. </a:t>
            </a:r>
            <a:br>
              <a:rPr lang="ar-SA" sz="2400" dirty="0"/>
            </a:br>
            <a:r>
              <a:rPr lang="ar-SA" sz="2400" b="1" dirty="0"/>
              <a:t>3. الدعاية – ( </a:t>
            </a:r>
            <a:r>
              <a:rPr lang="ar-SA" sz="2400" b="1" dirty="0" err="1"/>
              <a:t>البروباجندا</a:t>
            </a:r>
            <a:r>
              <a:rPr lang="ar-SA" sz="2400" b="1" dirty="0"/>
              <a:t> ):</a:t>
            </a:r>
            <a:r>
              <a:rPr lang="ar-SA" sz="2400" dirty="0"/>
              <a:t> « التعبير المدروس عن الآراء أو الأفعال، الذي يصدر عن الأفراد أو الجماعات، والذي يهدف إلى التأثير على آراء أو أفعال أفراد أو جماعات أخرى، وذلك من أجل أهداف محددة مسبقاً، ومن خلال تحكم نفسي ».</a:t>
            </a:r>
            <a:br>
              <a:rPr lang="ar-SA" sz="2400" dirty="0"/>
            </a:br>
            <a:r>
              <a:rPr lang="ar-SA" sz="2400" b="1" dirty="0"/>
              <a:t>4. الدعاية - (</a:t>
            </a:r>
            <a:r>
              <a:rPr lang="ar-SA" sz="2400" b="1" dirty="0" err="1"/>
              <a:t>البروباجندا</a:t>
            </a:r>
            <a:r>
              <a:rPr lang="ar-SA" sz="2400" b="1" dirty="0"/>
              <a:t> ):</a:t>
            </a:r>
            <a:r>
              <a:rPr lang="ar-SA" sz="2400" dirty="0"/>
              <a:t> « تكتيك للضغط الاجتماعي، الذي يميل إلى خلق جماعات في بناء نفسي أو اجتماعي موحد، عبر تجانس في الحالات العقلية والعاطفية للأفراد موضع الاعتبار.</a:t>
            </a:r>
            <a:br>
              <a:rPr lang="ar-SA" sz="2400" dirty="0"/>
            </a:br>
            <a:r>
              <a:rPr lang="ar-SA" sz="2400" b="1" dirty="0"/>
              <a:t>5. الدعاية – ( </a:t>
            </a:r>
            <a:r>
              <a:rPr lang="ar-SA" sz="2400" b="1" dirty="0" err="1"/>
              <a:t>البروباجندا</a:t>
            </a:r>
            <a:r>
              <a:rPr lang="ar-SA" sz="2400" b="1" dirty="0"/>
              <a:t> ):</a:t>
            </a:r>
            <a:r>
              <a:rPr lang="ar-SA" sz="2400" dirty="0"/>
              <a:t> « محاولة لإقناع الآخرين في قبول معتقد معين، بدون إعطاء أي دليل ذاتي، أو أرضية منطقية لقبوله، </a:t>
            </a:r>
            <a:r>
              <a:rPr lang="ar-SA" sz="2400" dirty="0" err="1"/>
              <a:t>سواءاً</a:t>
            </a:r>
            <a:r>
              <a:rPr lang="ar-SA" sz="2400" dirty="0"/>
              <a:t> أكان هذا الدليل موجوداً أم لا.</a:t>
            </a:r>
          </a:p>
          <a:p>
            <a:endParaRPr lang="ar-SA" dirty="0"/>
          </a:p>
        </p:txBody>
      </p:sp>
    </p:spTree>
    <p:extLst>
      <p:ext uri="{BB962C8B-B14F-4D97-AF65-F5344CB8AC3E}">
        <p14:creationId xmlns:p14="http://schemas.microsoft.com/office/powerpoint/2010/main" val="3940431160"/>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67544" y="260648"/>
            <a:ext cx="8229600" cy="864096"/>
          </a:xfrm>
        </p:spPr>
        <p:txBody>
          <a:bodyPr>
            <a:normAutofit/>
          </a:bodyPr>
          <a:lstStyle/>
          <a:p>
            <a:r>
              <a:rPr lang="ar-SA" b="1" dirty="0"/>
              <a:t>ثانياً: تطور مفهوم (</a:t>
            </a:r>
            <a:r>
              <a:rPr lang="ar-SA" b="1" dirty="0" err="1"/>
              <a:t>البروباجندا</a:t>
            </a:r>
            <a:r>
              <a:rPr lang="ar-SA" b="1" dirty="0"/>
              <a:t> </a:t>
            </a:r>
            <a:r>
              <a:rPr lang="ar-SA" b="1" dirty="0" smtClean="0"/>
              <a:t>)</a:t>
            </a:r>
            <a:endParaRPr lang="ar-SA" dirty="0"/>
          </a:p>
        </p:txBody>
      </p:sp>
      <p:sp>
        <p:nvSpPr>
          <p:cNvPr id="3" name="عنصر نائب للمحتوى 2"/>
          <p:cNvSpPr>
            <a:spLocks noGrp="1"/>
          </p:cNvSpPr>
          <p:nvPr>
            <p:ph idx="1"/>
          </p:nvPr>
        </p:nvSpPr>
        <p:spPr>
          <a:xfrm>
            <a:off x="457200" y="1052736"/>
            <a:ext cx="8435280" cy="5271864"/>
          </a:xfrm>
        </p:spPr>
        <p:txBody>
          <a:bodyPr>
            <a:normAutofit lnSpcReduction="10000"/>
          </a:bodyPr>
          <a:lstStyle/>
          <a:p>
            <a:r>
              <a:rPr lang="ar-SA" dirty="0" smtClean="0"/>
              <a:t>1</a:t>
            </a:r>
            <a:r>
              <a:rPr lang="ar-SA" dirty="0"/>
              <a:t>. لم تعد (</a:t>
            </a:r>
            <a:r>
              <a:rPr lang="ar-SA" dirty="0" err="1"/>
              <a:t>البروباجندا</a:t>
            </a:r>
            <a:r>
              <a:rPr lang="ar-SA" dirty="0"/>
              <a:t>) تعمل بنفس آليات العمل التي كانت عليها في النصف الأول من القرن الماضي، فقد كانت سابقاً مرتبطة بالأكاذيب، واستخدام </a:t>
            </a:r>
            <a:r>
              <a:rPr lang="ar-SA" dirty="0" err="1"/>
              <a:t>الاستمالات</a:t>
            </a:r>
            <a:r>
              <a:rPr lang="ar-SA" dirty="0"/>
              <a:t> العاطفية، وتجاهل المنطق والعلم</a:t>
            </a:r>
            <a:r>
              <a:rPr lang="ar-SA" dirty="0" smtClean="0"/>
              <a:t>.</a:t>
            </a:r>
            <a:endParaRPr lang="en-US" dirty="0" smtClean="0"/>
          </a:p>
          <a:p>
            <a:r>
              <a:rPr lang="ar-SA" dirty="0"/>
              <a:t/>
            </a:r>
            <a:br>
              <a:rPr lang="ar-SA" dirty="0"/>
            </a:br>
            <a:r>
              <a:rPr lang="ar-SA" dirty="0"/>
              <a:t>2. مع التطور الهائل في وسائل الاتصال وتداول المعلومات والتشارك فيها، تطورت الدعاية </a:t>
            </a:r>
            <a:r>
              <a:rPr lang="ar-SA" dirty="0" err="1"/>
              <a:t>والبروباجندا</a:t>
            </a:r>
            <a:r>
              <a:rPr lang="ar-SA" dirty="0"/>
              <a:t>، وأصبحت مبنية على مجموعة من القوانين الدقيقة، والمحددات الصارمة التي جرى اختبارها، حتى لا تفقد (</a:t>
            </a:r>
            <a:r>
              <a:rPr lang="ar-SA" dirty="0" err="1"/>
              <a:t>البروباجندا</a:t>
            </a:r>
            <a:r>
              <a:rPr lang="ar-SA" dirty="0"/>
              <a:t> ) قوتها وفعاليتها وتأثيرها في ظل العولمة وثورة الاتصالات العالمية</a:t>
            </a:r>
            <a:r>
              <a:rPr lang="ar-SA" dirty="0" smtClean="0"/>
              <a:t>.</a:t>
            </a:r>
            <a:endParaRPr lang="en-US" dirty="0" smtClean="0"/>
          </a:p>
          <a:p>
            <a:r>
              <a:rPr lang="ar-SA" dirty="0"/>
              <a:t/>
            </a:r>
            <a:br>
              <a:rPr lang="ar-SA" dirty="0"/>
            </a:br>
            <a:r>
              <a:rPr lang="ar-SA" dirty="0"/>
              <a:t>3. كانت الدعاية أو (</a:t>
            </a:r>
            <a:r>
              <a:rPr lang="ar-SA" b="1" dirty="0" err="1"/>
              <a:t>البروباجندا</a:t>
            </a:r>
            <a:r>
              <a:rPr lang="ar-SA" dirty="0"/>
              <a:t>) تعتمد سابقاً على شخصية رجل الدعاية، ومواهبه الذاتية، وتطلعاته الفردية، وحدة الذهن الشخصية، أما اليوم فهي تعتمد على تحليلات علمية، ودراسات دقيقة، وأصبح على رجل الدعاية أن يطبق معادلات دقيقة محددة، بعد تدريب ملائم على استخدامها.</a:t>
            </a:r>
          </a:p>
          <a:p>
            <a:endParaRPr lang="ar-SA" dirty="0"/>
          </a:p>
        </p:txBody>
      </p:sp>
    </p:spTree>
    <p:extLst>
      <p:ext uri="{BB962C8B-B14F-4D97-AF65-F5344CB8AC3E}">
        <p14:creationId xmlns:p14="http://schemas.microsoft.com/office/powerpoint/2010/main" val="2681112733"/>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67544" y="188640"/>
            <a:ext cx="8229600" cy="1080120"/>
          </a:xfrm>
        </p:spPr>
        <p:txBody>
          <a:bodyPr>
            <a:normAutofit/>
          </a:bodyPr>
          <a:lstStyle/>
          <a:p>
            <a:r>
              <a:rPr lang="ar-SA" b="1" dirty="0"/>
              <a:t>ثالثاً: </a:t>
            </a:r>
            <a:r>
              <a:rPr lang="ar-SA" b="1" dirty="0" err="1"/>
              <a:t>البروباجندا</a:t>
            </a:r>
            <a:r>
              <a:rPr lang="ar-SA" b="1" dirty="0"/>
              <a:t> البيضاء والسوداء </a:t>
            </a:r>
            <a:r>
              <a:rPr lang="ar-SA" b="1" dirty="0" smtClean="0"/>
              <a:t>والرمادية</a:t>
            </a:r>
            <a:endParaRPr lang="ar-SA" dirty="0"/>
          </a:p>
        </p:txBody>
      </p:sp>
      <p:sp>
        <p:nvSpPr>
          <p:cNvPr id="3" name="عنصر نائب للمحتوى 2"/>
          <p:cNvSpPr>
            <a:spLocks noGrp="1"/>
          </p:cNvSpPr>
          <p:nvPr>
            <p:ph idx="1"/>
          </p:nvPr>
        </p:nvSpPr>
        <p:spPr>
          <a:xfrm>
            <a:off x="457200" y="1268760"/>
            <a:ext cx="8507288" cy="5055840"/>
          </a:xfrm>
        </p:spPr>
        <p:txBody>
          <a:bodyPr>
            <a:normAutofit/>
          </a:bodyPr>
          <a:lstStyle/>
          <a:p>
            <a:r>
              <a:rPr lang="ar-SA" dirty="0" smtClean="0"/>
              <a:t>هناك </a:t>
            </a:r>
            <a:r>
              <a:rPr lang="ar-SA" dirty="0"/>
              <a:t>أنواع متعددة من الدعاية أو ( </a:t>
            </a:r>
            <a:r>
              <a:rPr lang="ar-SA" dirty="0" err="1"/>
              <a:t>البروباجندا</a:t>
            </a:r>
            <a:r>
              <a:rPr lang="ar-SA" dirty="0"/>
              <a:t> ) تختلف بحسب مصدرها ومضمونها والأساليب التي تستخدم فيها، ومنها: </a:t>
            </a:r>
            <a:endParaRPr lang="en-US" dirty="0" smtClean="0"/>
          </a:p>
          <a:p>
            <a:pPr marL="0" indent="0">
              <a:buNone/>
            </a:pPr>
            <a:r>
              <a:rPr lang="ar-SA" dirty="0" smtClean="0"/>
              <a:t/>
            </a:r>
            <a:br>
              <a:rPr lang="ar-SA" dirty="0" smtClean="0"/>
            </a:br>
            <a:r>
              <a:rPr lang="ar-SA" b="1" dirty="0" smtClean="0"/>
              <a:t>1. الدعاية البيضاء:</a:t>
            </a:r>
            <a:r>
              <a:rPr lang="ar-SA" dirty="0" smtClean="0"/>
              <a:t> ويقوم الدعائي بنفسه بإظهار آرائه وقناعاته، ويطلب من المتعرضين للدعاية أن يستجيبوا له، فالمصدر معروف، وأهدافه ومقاصده محددة، ويدرك الجمهور بأن هناك محاولة للتأثير فيه. </a:t>
            </a:r>
            <a:br>
              <a:rPr lang="ar-SA" dirty="0" smtClean="0"/>
            </a:br>
            <a:r>
              <a:rPr lang="ar-SA" b="1" dirty="0" smtClean="0"/>
              <a:t>2. الدعاية السوداء:</a:t>
            </a:r>
            <a:r>
              <a:rPr lang="ar-SA" dirty="0" smtClean="0"/>
              <a:t> وهي الدعاية التي تميل إلى إخفاء أهدافها، وهويتها، وأهميتها، ومصدرها، والناس لا يعون بأن هناك أحداً يريد أن يؤثر فيهم، ولا يشعرون بأنهم مدفوعون إلى اتجاه محدد. </a:t>
            </a:r>
            <a:br>
              <a:rPr lang="ar-SA" dirty="0" smtClean="0"/>
            </a:br>
            <a:r>
              <a:rPr lang="ar-SA" b="1" dirty="0" smtClean="0"/>
              <a:t>3. الدعاية الرمادية:</a:t>
            </a:r>
            <a:r>
              <a:rPr lang="ar-SA" dirty="0" smtClean="0"/>
              <a:t> وهي لون من ألوان ( </a:t>
            </a:r>
            <a:r>
              <a:rPr lang="ar-SA" dirty="0" err="1" smtClean="0"/>
              <a:t>البروباجندا</a:t>
            </a:r>
            <a:r>
              <a:rPr lang="ar-SA" dirty="0" smtClean="0"/>
              <a:t> ) يكون بين الدعاية البيضاء والسوداء، حيث تخفي ضمن خطابها المعلن أموراً أخرى غير معلنة.</a:t>
            </a:r>
            <a:endParaRPr lang="ar-SA" dirty="0"/>
          </a:p>
          <a:p>
            <a:endParaRPr lang="ar-SA" dirty="0"/>
          </a:p>
        </p:txBody>
      </p:sp>
    </p:spTree>
    <p:extLst>
      <p:ext uri="{BB962C8B-B14F-4D97-AF65-F5344CB8AC3E}">
        <p14:creationId xmlns:p14="http://schemas.microsoft.com/office/powerpoint/2010/main" val="190607229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الدعاية البيضاء و السوداء</a:t>
            </a:r>
            <a:endParaRPr lang="en-US" dirty="0"/>
          </a:p>
        </p:txBody>
      </p:sp>
      <p:sp>
        <p:nvSpPr>
          <p:cNvPr id="3" name="عنصر نائب للمحتوى 2"/>
          <p:cNvSpPr>
            <a:spLocks noGrp="1"/>
          </p:cNvSpPr>
          <p:nvPr>
            <p:ph idx="1"/>
          </p:nvPr>
        </p:nvSpPr>
        <p:spPr/>
        <p:txBody>
          <a:bodyPr>
            <a:normAutofit/>
          </a:bodyPr>
          <a:lstStyle/>
          <a:p>
            <a:pPr marL="0" indent="0">
              <a:buNone/>
            </a:pPr>
            <a:r>
              <a:rPr lang="ar-SA" dirty="0"/>
              <a:t>الدعاية البيضاء </a:t>
            </a:r>
            <a:r>
              <a:rPr lang="ar-SA" dirty="0" smtClean="0"/>
              <a:t>:الدعاية </a:t>
            </a:r>
            <a:r>
              <a:rPr lang="ar-SA" dirty="0"/>
              <a:t>لحقوق الإنسان والحفاظ على البيئة ومحاربة الطغيان والقضايا التي تتوقف مع قيم العدل والديمقراطية والشرعية ، وتسمى هذه الدعاية ب(الدعاية المكشوفة) </a:t>
            </a:r>
            <a:r>
              <a:rPr lang="ar-SA" dirty="0" smtClean="0"/>
              <a:t>أيضاً</a:t>
            </a:r>
            <a:r>
              <a:rPr lang="en-US" dirty="0" smtClean="0"/>
              <a:t>.</a:t>
            </a:r>
            <a:endParaRPr lang="ar-SA" dirty="0" smtClean="0"/>
          </a:p>
          <a:p>
            <a:pPr marL="0" indent="0">
              <a:buNone/>
            </a:pPr>
            <a:endParaRPr lang="ar-SA" dirty="0"/>
          </a:p>
          <a:p>
            <a:pPr marL="0" indent="0">
              <a:buNone/>
            </a:pPr>
            <a:r>
              <a:rPr lang="ar-SA" smtClean="0"/>
              <a:t>الدعاية السوداء :</a:t>
            </a:r>
            <a:r>
              <a:rPr lang="ar-SA" smtClean="0"/>
              <a:t>كأن </a:t>
            </a:r>
            <a:r>
              <a:rPr lang="ar-SA" dirty="0" smtClean="0"/>
              <a:t>تنشئ (إسرائيل )مثلا محطة إذاعية باللغة العربية ، يعمل فيها يهود من أصول عربية ، على نحو يوحى بأنها محطة للمعارضة </a:t>
            </a:r>
            <a:r>
              <a:rPr lang="ar-SA" dirty="0" err="1" smtClean="0"/>
              <a:t>فى</a:t>
            </a:r>
            <a:r>
              <a:rPr lang="ar-SA" dirty="0" smtClean="0"/>
              <a:t> الخارج ..</a:t>
            </a:r>
            <a:br>
              <a:rPr lang="ar-SA" dirty="0" smtClean="0"/>
            </a:br>
            <a:r>
              <a:rPr lang="ar-SA" dirty="0" smtClean="0"/>
              <a:t/>
            </a:r>
            <a:br>
              <a:rPr lang="ar-SA" dirty="0" smtClean="0"/>
            </a:br>
            <a:endParaRPr lang="en-US" dirty="0"/>
          </a:p>
        </p:txBody>
      </p:sp>
    </p:spTree>
    <p:extLst>
      <p:ext uri="{BB962C8B-B14F-4D97-AF65-F5344CB8AC3E}">
        <p14:creationId xmlns:p14="http://schemas.microsoft.com/office/powerpoint/2010/main" val="226186946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وان 3"/>
          <p:cNvSpPr>
            <a:spLocks noGrp="1"/>
          </p:cNvSpPr>
          <p:nvPr>
            <p:ph type="title"/>
          </p:nvPr>
        </p:nvSpPr>
        <p:spPr/>
        <p:txBody>
          <a:bodyPr>
            <a:normAutofit/>
          </a:bodyPr>
          <a:lstStyle/>
          <a:p>
            <a:r>
              <a:rPr lang="ar-SA" b="1" dirty="0" smtClean="0"/>
              <a:t>ثانياً: ما هي القولبة والصورة النمطية ؟</a:t>
            </a:r>
            <a:endParaRPr lang="ar-SA" dirty="0"/>
          </a:p>
        </p:txBody>
      </p:sp>
      <p:sp>
        <p:nvSpPr>
          <p:cNvPr id="5" name="عنصر نائب للمحتوى 4"/>
          <p:cNvSpPr>
            <a:spLocks noGrp="1"/>
          </p:cNvSpPr>
          <p:nvPr>
            <p:ph idx="1"/>
          </p:nvPr>
        </p:nvSpPr>
        <p:spPr/>
        <p:txBody>
          <a:bodyPr>
            <a:normAutofit/>
          </a:bodyPr>
          <a:lstStyle/>
          <a:p>
            <a:r>
              <a:rPr lang="ar-SA" dirty="0" smtClean="0"/>
              <a:t>1</a:t>
            </a:r>
            <a:r>
              <a:rPr lang="ar-SA" dirty="0"/>
              <a:t>. إن مفهوم الصورة النمطية ( </a:t>
            </a:r>
            <a:r>
              <a:rPr lang="en-US" dirty="0"/>
              <a:t>Stereotype) </a:t>
            </a:r>
            <a:r>
              <a:rPr lang="ar-SA" dirty="0" smtClean="0"/>
              <a:t>) مفهوم </a:t>
            </a:r>
            <a:r>
              <a:rPr lang="ar-SA" dirty="0"/>
              <a:t>مستعار من عالم الطباعة، ويعني الصفيحة التي تستخدم لإنتاج نسخ مطابقة للأصل. </a:t>
            </a:r>
            <a:endParaRPr lang="en-US" dirty="0" smtClean="0"/>
          </a:p>
          <a:p>
            <a:r>
              <a:rPr lang="ar-SA" dirty="0"/>
              <a:t/>
            </a:r>
            <a:br>
              <a:rPr lang="ar-SA" dirty="0"/>
            </a:br>
            <a:r>
              <a:rPr lang="ar-SA" dirty="0"/>
              <a:t>2. تم استخدام هذا المصطلح ليصف ميل الإنسان إلى اختزال المعلومات والمدركات، ووضع الناس والأفكار والأحداث في قوالب عامة جامدة، بحيث يمثل رأياً مبسطاً، أو موقفاً عاطفياً، أو حكماً متعجلاً غير مدروس، يتسم بالجمود وعدم التغير. </a:t>
            </a:r>
            <a:br>
              <a:rPr lang="ar-SA" dirty="0"/>
            </a:br>
            <a:endParaRPr lang="ar-SA" dirty="0"/>
          </a:p>
        </p:txBody>
      </p:sp>
    </p:spTree>
    <p:extLst>
      <p:ext uri="{BB962C8B-B14F-4D97-AF65-F5344CB8AC3E}">
        <p14:creationId xmlns:p14="http://schemas.microsoft.com/office/powerpoint/2010/main" val="2658341020"/>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539552" y="332656"/>
            <a:ext cx="8229600" cy="1143000"/>
          </a:xfrm>
        </p:spPr>
        <p:txBody>
          <a:bodyPr/>
          <a:lstStyle/>
          <a:p>
            <a:r>
              <a:rPr lang="ar-SA" dirty="0"/>
              <a:t>من اساليب الدعاية الرمادية​</a:t>
            </a:r>
          </a:p>
        </p:txBody>
      </p:sp>
      <p:sp>
        <p:nvSpPr>
          <p:cNvPr id="3" name="عنصر نائب للمحتوى 2"/>
          <p:cNvSpPr>
            <a:spLocks noGrp="1"/>
          </p:cNvSpPr>
          <p:nvPr>
            <p:ph idx="1"/>
          </p:nvPr>
        </p:nvSpPr>
        <p:spPr>
          <a:xfrm>
            <a:off x="457200" y="1628800"/>
            <a:ext cx="8229600" cy="4695800"/>
          </a:xfrm>
        </p:spPr>
        <p:txBody>
          <a:bodyPr>
            <a:normAutofit/>
          </a:bodyPr>
          <a:lstStyle/>
          <a:p>
            <a:r>
              <a:rPr lang="ar-SA" dirty="0" smtClean="0"/>
              <a:t>الذم عن </a:t>
            </a:r>
            <a:r>
              <a:rPr lang="ar-SA" dirty="0"/>
              <a:t>طريق المدح عن طريق الذم مثاله امريكا و اسرائيل و الغرب معروف عداوتهم للعرب و المسلمين و بالتالي اخبارهم و </a:t>
            </a:r>
            <a:r>
              <a:rPr lang="ar-SA" dirty="0" err="1"/>
              <a:t>ارائهم</a:t>
            </a:r>
            <a:r>
              <a:rPr lang="ar-SA" dirty="0"/>
              <a:t> لها </a:t>
            </a:r>
            <a:r>
              <a:rPr lang="ar-SA" dirty="0" err="1"/>
              <a:t>لها</a:t>
            </a:r>
            <a:r>
              <a:rPr lang="ar-SA" dirty="0"/>
              <a:t> مفعول عكسي عند المتلقي العربي المسلم فاذا ارادت وزيرة الخارجية الامريكية مثلا تحطيم صورة شخص ما او حزب ما او حركة ما تقوم بمدحه و الثناء عليه </a:t>
            </a:r>
            <a:r>
              <a:rPr lang="ar-SA" dirty="0" err="1"/>
              <a:t>عليه</a:t>
            </a:r>
            <a:r>
              <a:rPr lang="ar-SA" dirty="0"/>
              <a:t> ليثبت للراي العام ان الممدوح عميل </a:t>
            </a:r>
            <a:r>
              <a:rPr lang="ar-SA" dirty="0" err="1"/>
              <a:t>للامريكان</a:t>
            </a:r>
            <a:r>
              <a:rPr lang="ar-SA" dirty="0"/>
              <a:t> فتتحطم صورته عند انصاره او التركيز على حركة ما مقاومة او مجاهدة في بلد ما محتل من الاعداء و يكون احد قيادات تلك الحركة عميلا </a:t>
            </a:r>
            <a:r>
              <a:rPr lang="ar-SA" dirty="0" err="1"/>
              <a:t>للاعداء</a:t>
            </a:r>
            <a:r>
              <a:rPr lang="ar-SA" dirty="0"/>
              <a:t> فيتم التركيز عليه بالسب و الشتم و اظهراه على انه ارهابي خطير و ذلك حتى يكتسب مصداقية عند انصار المقاومة و اعداء الاحتلال في ذلك البلد</a:t>
            </a:r>
          </a:p>
          <a:p>
            <a:pPr marL="0" indent="0">
              <a:buNone/>
            </a:pPr>
            <a:endParaRPr lang="en-US" dirty="0"/>
          </a:p>
        </p:txBody>
      </p:sp>
    </p:spTree>
    <p:extLst>
      <p:ext uri="{BB962C8B-B14F-4D97-AF65-F5344CB8AC3E}">
        <p14:creationId xmlns:p14="http://schemas.microsoft.com/office/powerpoint/2010/main" val="186993836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683568" y="332656"/>
            <a:ext cx="8229600" cy="1080120"/>
          </a:xfrm>
        </p:spPr>
        <p:txBody>
          <a:bodyPr>
            <a:normAutofit/>
          </a:bodyPr>
          <a:lstStyle/>
          <a:p>
            <a:r>
              <a:rPr lang="ar-SA" b="1" dirty="0"/>
              <a:t>رابعاً: عوامل فعالية (</a:t>
            </a:r>
            <a:r>
              <a:rPr lang="ar-SA" b="1" dirty="0" err="1"/>
              <a:t>البروباجندا</a:t>
            </a:r>
            <a:r>
              <a:rPr lang="ar-SA" b="1" dirty="0" smtClean="0"/>
              <a:t>)</a:t>
            </a:r>
            <a:endParaRPr lang="ar-SA" dirty="0"/>
          </a:p>
        </p:txBody>
      </p:sp>
      <p:sp>
        <p:nvSpPr>
          <p:cNvPr id="3" name="عنصر نائب للمحتوى 2"/>
          <p:cNvSpPr>
            <a:spLocks noGrp="1"/>
          </p:cNvSpPr>
          <p:nvPr>
            <p:ph idx="1"/>
          </p:nvPr>
        </p:nvSpPr>
        <p:spPr>
          <a:xfrm>
            <a:off x="457200" y="1556792"/>
            <a:ext cx="8507288" cy="4767808"/>
          </a:xfrm>
        </p:spPr>
        <p:txBody>
          <a:bodyPr>
            <a:normAutofit lnSpcReduction="10000"/>
          </a:bodyPr>
          <a:lstStyle/>
          <a:p>
            <a:r>
              <a:rPr lang="ar-SA" dirty="0" smtClean="0"/>
              <a:t>هناك </a:t>
            </a:r>
            <a:r>
              <a:rPr lang="ar-SA" dirty="0"/>
              <a:t>عدة عوامل تتيح للدعائي تحقيق فاعلية أكبر لعملية الدعاية أو (</a:t>
            </a:r>
            <a:r>
              <a:rPr lang="ar-SA" dirty="0" err="1"/>
              <a:t>البروباجندا</a:t>
            </a:r>
            <a:r>
              <a:rPr lang="ar-SA" dirty="0"/>
              <a:t>)، ومنها:</a:t>
            </a:r>
            <a:br>
              <a:rPr lang="ar-SA" dirty="0"/>
            </a:br>
            <a:r>
              <a:rPr lang="ar-SA" b="1" dirty="0"/>
              <a:t>1. احتكار وسائل الإعلام:</a:t>
            </a:r>
            <a:r>
              <a:rPr lang="ar-SA" dirty="0"/>
              <a:t> كلما كانت وسائل الإعلام محتكرة، أو مسيطرة بشكل كبير في الوسط المستهدف، فإن هذا يوفر للدعاية فرصة تأثير وفاعلية كبيرة. </a:t>
            </a:r>
            <a:br>
              <a:rPr lang="ar-SA" dirty="0"/>
            </a:br>
            <a:r>
              <a:rPr lang="ar-SA" b="1" dirty="0"/>
              <a:t>2. التوجيه في مسار محدد:</a:t>
            </a:r>
            <a:r>
              <a:rPr lang="ar-SA" dirty="0"/>
              <a:t> تكون (</a:t>
            </a:r>
            <a:r>
              <a:rPr lang="ar-SA" dirty="0" err="1"/>
              <a:t>البروباجندا</a:t>
            </a:r>
            <a:r>
              <a:rPr lang="ar-SA" dirty="0"/>
              <a:t> ) ذات فاعلية أكبر باستغلالها للمعتقدات السائدة، والاتجاهات الراسخة، وأنماط السلوك الموجودة مسبقاً، وذلك بتوجيهها في ما يخدم هدف رسائل الدعاية. </a:t>
            </a:r>
            <a:br>
              <a:rPr lang="ar-SA" dirty="0"/>
            </a:br>
            <a:r>
              <a:rPr lang="ar-SA" b="1" dirty="0"/>
              <a:t>3. التعزيز:</a:t>
            </a:r>
            <a:r>
              <a:rPr lang="ar-SA" dirty="0"/>
              <a:t> وهو زيادة فعالية الدعاية من خلال الاتصال الشخصي، إذ يقوم ذلك بتعزيز دور وسائل الإعلام لتحقيق أهدافها الدعائية.</a:t>
            </a:r>
            <a:br>
              <a:rPr lang="ar-SA" dirty="0"/>
            </a:br>
            <a:r>
              <a:rPr lang="ar-SA" b="1" dirty="0"/>
              <a:t>4. المحاصرة:</a:t>
            </a:r>
            <a:r>
              <a:rPr lang="ar-SA" dirty="0"/>
              <a:t> وتعني أن الدعائي يحاصر جمهوره في رسائله الدعائية باستخدام أكثر من وسيلة، وبتنويع أساليب مخاطبة الجمهور.</a:t>
            </a:r>
          </a:p>
          <a:p>
            <a:endParaRPr lang="ar-SA" dirty="0"/>
          </a:p>
        </p:txBody>
      </p:sp>
    </p:spTree>
    <p:extLst>
      <p:ext uri="{BB962C8B-B14F-4D97-AF65-F5344CB8AC3E}">
        <p14:creationId xmlns:p14="http://schemas.microsoft.com/office/powerpoint/2010/main" val="293479444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ar-SA" b="1" dirty="0"/>
              <a:t>خامساً: (</a:t>
            </a:r>
            <a:r>
              <a:rPr lang="ar-SA" b="1" dirty="0" err="1"/>
              <a:t>البروباجندا</a:t>
            </a:r>
            <a:r>
              <a:rPr lang="ar-SA" b="1" dirty="0"/>
              <a:t>) </a:t>
            </a:r>
            <a:r>
              <a:rPr lang="ar-SA" b="1" dirty="0" smtClean="0"/>
              <a:t>والوعي</a:t>
            </a:r>
            <a:endParaRPr lang="ar-SA" dirty="0"/>
          </a:p>
        </p:txBody>
      </p:sp>
      <p:sp>
        <p:nvSpPr>
          <p:cNvPr id="3" name="عنصر نائب للمحتوى 2"/>
          <p:cNvSpPr>
            <a:spLocks noGrp="1"/>
          </p:cNvSpPr>
          <p:nvPr>
            <p:ph idx="1"/>
          </p:nvPr>
        </p:nvSpPr>
        <p:spPr/>
        <p:txBody>
          <a:bodyPr/>
          <a:lstStyle/>
          <a:p>
            <a:r>
              <a:rPr lang="ar-SA" dirty="0" smtClean="0"/>
              <a:t>هناك </a:t>
            </a:r>
            <a:r>
              <a:rPr lang="ar-SA" dirty="0"/>
              <a:t>أهمية كبيرة للوعي بمصطلح ( </a:t>
            </a:r>
            <a:r>
              <a:rPr lang="ar-SA" dirty="0" err="1"/>
              <a:t>البروباجندا</a:t>
            </a:r>
            <a:r>
              <a:rPr lang="ar-SA" dirty="0"/>
              <a:t> ) ومعرفة مفهومها، والانتباه إلى استمرار وجودها في العالم بصورة جديدة، أكثر احترافية </a:t>
            </a:r>
            <a:r>
              <a:rPr lang="ar-SA" dirty="0" err="1"/>
              <a:t>وذكاءاً</a:t>
            </a:r>
            <a:r>
              <a:rPr lang="ar-SA" dirty="0"/>
              <a:t>، كأحد أدوات التأثير والسيطرة، فهذا يمثل خطوة مهمة في التعامل الواعي مع وسائل الإعلام.</a:t>
            </a:r>
          </a:p>
          <a:p>
            <a:endParaRPr lang="ar-SA" dirty="0"/>
          </a:p>
        </p:txBody>
      </p:sp>
    </p:spTree>
    <p:extLst>
      <p:ext uri="{BB962C8B-B14F-4D97-AF65-F5344CB8AC3E}">
        <p14:creationId xmlns:p14="http://schemas.microsoft.com/office/powerpoint/2010/main" val="213377143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539552" y="260648"/>
            <a:ext cx="8229600" cy="1584176"/>
          </a:xfrm>
        </p:spPr>
        <p:txBody>
          <a:bodyPr>
            <a:normAutofit/>
          </a:bodyPr>
          <a:lstStyle/>
          <a:p>
            <a:r>
              <a:rPr lang="ar-SA" dirty="0" smtClean="0"/>
              <a:t>أمثلة على استخدام </a:t>
            </a:r>
            <a:r>
              <a:rPr lang="ar-SA" dirty="0" err="1" smtClean="0"/>
              <a:t>البروباجندا</a:t>
            </a:r>
            <a:r>
              <a:rPr lang="ar-SA" dirty="0" smtClean="0"/>
              <a:t> في التأثير على الآراء</a:t>
            </a:r>
            <a:endParaRPr lang="en-US" dirty="0"/>
          </a:p>
        </p:txBody>
      </p:sp>
      <p:sp>
        <p:nvSpPr>
          <p:cNvPr id="3" name="عنصر نائب للمحتوى 2"/>
          <p:cNvSpPr>
            <a:spLocks noGrp="1"/>
          </p:cNvSpPr>
          <p:nvPr>
            <p:ph idx="1"/>
          </p:nvPr>
        </p:nvSpPr>
        <p:spPr/>
        <p:txBody>
          <a:bodyPr/>
          <a:lstStyle/>
          <a:p>
            <a:pPr marL="0" indent="0">
              <a:buNone/>
            </a:pPr>
            <a:r>
              <a:rPr lang="ar-SA" b="1" dirty="0"/>
              <a:t>ثال آخر عن الغزو الأمريكي للعراق؛ حيث استخدمت مؤسسة الرئاسة الأمريكية العديد من الوسائل لإقناع الشعب الأمريكي بأن نظام صدام حسين يشكل تهديدًا عليهم من خلال إنشاء ترسانة أسلحة نووية، وقد أجُهضت كل تلك المزاعم بعد الاحتلال الأمريكي للعراق وتبين أنه لا وجود لأي نشاط نووي في العراق ولكنها كانت أطماعًا استعمارية واستغلالية ليس أكثر.</a:t>
            </a:r>
          </a:p>
          <a:p>
            <a:pPr marL="0" indent="0">
              <a:buNone/>
            </a:pPr>
            <a:endParaRPr lang="en-US" dirty="0"/>
          </a:p>
        </p:txBody>
      </p:sp>
    </p:spTree>
    <p:extLst>
      <p:ext uri="{BB962C8B-B14F-4D97-AF65-F5344CB8AC3E}">
        <p14:creationId xmlns:p14="http://schemas.microsoft.com/office/powerpoint/2010/main" val="3811170243"/>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وان 3"/>
          <p:cNvSpPr>
            <a:spLocks noGrp="1"/>
          </p:cNvSpPr>
          <p:nvPr>
            <p:ph type="title"/>
          </p:nvPr>
        </p:nvSpPr>
        <p:spPr/>
        <p:txBody>
          <a:bodyPr>
            <a:normAutofit/>
          </a:bodyPr>
          <a:lstStyle/>
          <a:p>
            <a:r>
              <a:rPr lang="ar-SA" sz="3200" dirty="0" smtClean="0">
                <a:solidFill>
                  <a:schemeClr val="tx1"/>
                </a:solidFill>
              </a:rPr>
              <a:t>التضليل الاعلامي</a:t>
            </a:r>
            <a:endParaRPr lang="ar-SA" sz="3200" dirty="0">
              <a:solidFill>
                <a:schemeClr val="tx1"/>
              </a:solidFill>
            </a:endParaRPr>
          </a:p>
        </p:txBody>
      </p:sp>
      <p:sp>
        <p:nvSpPr>
          <p:cNvPr id="6" name="عنصر نائب للنص 5"/>
          <p:cNvSpPr>
            <a:spLocks noGrp="1"/>
          </p:cNvSpPr>
          <p:nvPr>
            <p:ph type="body" sz="half" idx="2"/>
          </p:nvPr>
        </p:nvSpPr>
        <p:spPr/>
        <p:txBody>
          <a:bodyPr/>
          <a:lstStyle/>
          <a:p>
            <a:endParaRPr lang="ar-SA" dirty="0"/>
          </a:p>
        </p:txBody>
      </p:sp>
      <p:pic>
        <p:nvPicPr>
          <p:cNvPr id="8" name="عنصر نائب للصورة 7"/>
          <p:cNvPicPr>
            <a:picLocks noGrp="1" noChangeAspect="1"/>
          </p:cNvPicPr>
          <p:nvPr>
            <p:ph type="pic" idx="1"/>
          </p:nvPr>
        </p:nvPicPr>
        <p:blipFill>
          <a:blip r:embed="rId2">
            <a:extLst>
              <a:ext uri="{28A0092B-C50C-407E-A947-70E740481C1C}">
                <a14:useLocalDpi xmlns:a14="http://schemas.microsoft.com/office/drawing/2010/main" val="0"/>
              </a:ext>
            </a:extLst>
          </a:blip>
          <a:srcRect l="6951" r="6951"/>
          <a:stretch>
            <a:fillRect/>
          </a:stretch>
        </p:blipFill>
        <p:spPr/>
      </p:pic>
    </p:spTree>
    <p:extLst>
      <p:ext uri="{BB962C8B-B14F-4D97-AF65-F5344CB8AC3E}">
        <p14:creationId xmlns:p14="http://schemas.microsoft.com/office/powerpoint/2010/main" val="93589449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ar-SA" b="1" dirty="0"/>
              <a:t>التضليل </a:t>
            </a:r>
            <a:r>
              <a:rPr lang="ar-SA" b="1" dirty="0" smtClean="0"/>
              <a:t>الإعلامي</a:t>
            </a:r>
            <a:endParaRPr lang="ar-SA" dirty="0"/>
          </a:p>
        </p:txBody>
      </p:sp>
      <p:sp>
        <p:nvSpPr>
          <p:cNvPr id="3" name="عنصر نائب للمحتوى 2"/>
          <p:cNvSpPr>
            <a:spLocks noGrp="1"/>
          </p:cNvSpPr>
          <p:nvPr>
            <p:ph idx="1"/>
          </p:nvPr>
        </p:nvSpPr>
        <p:spPr/>
        <p:txBody>
          <a:bodyPr>
            <a:normAutofit/>
          </a:bodyPr>
          <a:lstStyle/>
          <a:p>
            <a:r>
              <a:rPr lang="ar-SA" dirty="0" smtClean="0"/>
              <a:t>1</a:t>
            </a:r>
            <a:r>
              <a:rPr lang="ar-SA" dirty="0"/>
              <a:t>. من الوظائف الرئيسة التي تؤديها وسائل الاتصال الجماهيرية وظيفة تكوين الآراء والاتجاهات لدى الأفراد والجماعات والشعوب، وهذه الوظيفة لا يمكن عزلها عن الوظائف الأخرى كالأخبار والترفيه، إلا أنها تمتاز عنها بخصوصية الهدف من هذه الوظيفة. </a:t>
            </a:r>
            <a:br>
              <a:rPr lang="ar-SA" dirty="0"/>
            </a:br>
            <a:r>
              <a:rPr lang="ar-SA" dirty="0"/>
              <a:t>2. إن أخلاقيات الإعلام تفرض على وسائل الإعلام القيام بواجباتها ووظائفها بصدق وأمانة وعدالة، وموضوعية وتوازن، وشمول ودقة، وعدم إساءة استخدام سلطة الإعلام. </a:t>
            </a:r>
            <a:br>
              <a:rPr lang="ar-SA" dirty="0"/>
            </a:br>
            <a:r>
              <a:rPr lang="ar-SA" dirty="0"/>
              <a:t>3. مع وجود صراع المصالح الهائل على المستوى العالمي فإن هذه الأخلاقيات تغيب أحياناً، وتحدث بشكل متعمد أنواع من التضليل الإعلامي.</a:t>
            </a:r>
          </a:p>
          <a:p>
            <a:endParaRPr lang="ar-SA" dirty="0"/>
          </a:p>
        </p:txBody>
      </p:sp>
    </p:spTree>
    <p:extLst>
      <p:ext uri="{BB962C8B-B14F-4D97-AF65-F5344CB8AC3E}">
        <p14:creationId xmlns:p14="http://schemas.microsoft.com/office/powerpoint/2010/main" val="1619548693"/>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43408"/>
            <a:ext cx="8229600" cy="1143000"/>
          </a:xfrm>
        </p:spPr>
        <p:txBody>
          <a:bodyPr>
            <a:normAutofit fontScale="90000"/>
          </a:bodyPr>
          <a:lstStyle/>
          <a:p>
            <a:r>
              <a:rPr lang="en-US" b="1" dirty="0" smtClean="0"/>
              <a:t/>
            </a:r>
            <a:br>
              <a:rPr lang="en-US" b="1" dirty="0" smtClean="0"/>
            </a:br>
            <a:r>
              <a:rPr lang="ar-SA" b="1" dirty="0" smtClean="0"/>
              <a:t>من </a:t>
            </a:r>
            <a:r>
              <a:rPr lang="ar-SA" b="1" dirty="0"/>
              <a:t>أنواع التضليل </a:t>
            </a:r>
            <a:r>
              <a:rPr lang="ar-SA" b="1" dirty="0" smtClean="0"/>
              <a:t>الإعلامي</a:t>
            </a:r>
            <a:endParaRPr lang="ar-SA" dirty="0"/>
          </a:p>
        </p:txBody>
      </p:sp>
      <p:sp>
        <p:nvSpPr>
          <p:cNvPr id="3" name="عنصر نائب للمحتوى 2"/>
          <p:cNvSpPr>
            <a:spLocks noGrp="1"/>
          </p:cNvSpPr>
          <p:nvPr>
            <p:ph idx="1"/>
          </p:nvPr>
        </p:nvSpPr>
        <p:spPr>
          <a:xfrm>
            <a:off x="35496" y="908720"/>
            <a:ext cx="9145016" cy="5472608"/>
          </a:xfrm>
        </p:spPr>
        <p:txBody>
          <a:bodyPr>
            <a:noAutofit/>
          </a:bodyPr>
          <a:lstStyle/>
          <a:p>
            <a:r>
              <a:rPr lang="ar-SA" sz="2400" dirty="0" smtClean="0"/>
              <a:t>1</a:t>
            </a:r>
            <a:r>
              <a:rPr lang="ar-SA" sz="2400" dirty="0"/>
              <a:t>. </a:t>
            </a:r>
            <a:r>
              <a:rPr lang="ar-SA" sz="2400" u="sng" dirty="0"/>
              <a:t>التضليل بالانتقائية المتحيّزة</a:t>
            </a:r>
            <a:r>
              <a:rPr lang="ar-SA" sz="2400" dirty="0"/>
              <a:t>، التي تنتقي بعض الكلمات والحقائق والاقتباسات والمصادر وتتجاهل الأخرى، وتقوم بالتركيز على حقيقة وإغفال الحقيقة الأخرى المرتبطة بها.</a:t>
            </a:r>
          </a:p>
          <a:p>
            <a:r>
              <a:rPr lang="ar-SA" sz="2400" dirty="0"/>
              <a:t>2. </a:t>
            </a:r>
            <a:r>
              <a:rPr lang="ar-SA" sz="2400" u="sng" dirty="0"/>
              <a:t>التضليل بالتلاعب بالمعلومات وترتيب الحقائق</a:t>
            </a:r>
            <a:r>
              <a:rPr lang="ar-SA" sz="2400" dirty="0"/>
              <a:t>، بحيث تعطي معاني وانطباعات معينة، ويتم تفسيرها بشكل معين، يخالف الواقع.</a:t>
            </a:r>
          </a:p>
          <a:p>
            <a:r>
              <a:rPr lang="ar-SA" sz="2400" dirty="0"/>
              <a:t>3. </a:t>
            </a:r>
            <a:r>
              <a:rPr lang="ar-SA" sz="2400" u="sng" dirty="0"/>
              <a:t>التضليل بإهمال خلفية الأحداث</a:t>
            </a:r>
            <a:r>
              <a:rPr lang="ar-SA" sz="2400" dirty="0"/>
              <a:t>، مما يجعلها ناقصة ومشوهة، ولا يستطيع المتلقي فهمها وتفسيرها.</a:t>
            </a:r>
          </a:p>
          <a:p>
            <a:r>
              <a:rPr lang="ar-SA" sz="2400" dirty="0"/>
              <a:t>4. </a:t>
            </a:r>
            <a:r>
              <a:rPr lang="ar-SA" sz="2400" u="sng" dirty="0"/>
              <a:t>التضليل بالمزج والخلط</a:t>
            </a:r>
            <a:r>
              <a:rPr lang="ar-SA" sz="2400" dirty="0"/>
              <a:t>، وعدم التمييز بين الأخبار من ناحية والرأي والتحليل والتعليق من ناحية أخرى، فلا يعرف المتلقي هل هذا جزء من الخبر؟ أو هو رأي الصحفي ووجهة نظره</a:t>
            </a:r>
            <a:r>
              <a:rPr lang="ar-SA" sz="2400" dirty="0" smtClean="0"/>
              <a:t>.</a:t>
            </a:r>
            <a:endParaRPr lang="ar-SA" sz="2400" dirty="0"/>
          </a:p>
        </p:txBody>
      </p:sp>
    </p:spTree>
    <p:extLst>
      <p:ext uri="{BB962C8B-B14F-4D97-AF65-F5344CB8AC3E}">
        <p14:creationId xmlns:p14="http://schemas.microsoft.com/office/powerpoint/2010/main" val="2210062677"/>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539552" y="260648"/>
            <a:ext cx="8229600" cy="792088"/>
          </a:xfrm>
        </p:spPr>
        <p:txBody>
          <a:bodyPr>
            <a:normAutofit fontScale="90000"/>
          </a:bodyPr>
          <a:lstStyle/>
          <a:p>
            <a:r>
              <a:rPr lang="ar-SA" b="1" dirty="0"/>
              <a:t>من أنواع التضليل الإعلامي</a:t>
            </a:r>
            <a:endParaRPr lang="en-US" dirty="0"/>
          </a:p>
        </p:txBody>
      </p:sp>
      <p:sp>
        <p:nvSpPr>
          <p:cNvPr id="3" name="عنصر نائب للمحتوى 2"/>
          <p:cNvSpPr>
            <a:spLocks noGrp="1"/>
          </p:cNvSpPr>
          <p:nvPr>
            <p:ph idx="1"/>
          </p:nvPr>
        </p:nvSpPr>
        <p:spPr>
          <a:xfrm>
            <a:off x="467544" y="1052736"/>
            <a:ext cx="8507288" cy="4911824"/>
          </a:xfrm>
        </p:spPr>
        <p:txBody>
          <a:bodyPr>
            <a:noAutofit/>
          </a:bodyPr>
          <a:lstStyle/>
          <a:p>
            <a:pPr>
              <a:lnSpc>
                <a:spcPct val="160000"/>
              </a:lnSpc>
            </a:pPr>
            <a:r>
              <a:rPr lang="en-US" sz="2400" dirty="0" smtClean="0"/>
              <a:t>5</a:t>
            </a:r>
            <a:r>
              <a:rPr lang="ar-SA" sz="2400" dirty="0" smtClean="0"/>
              <a:t>. </a:t>
            </a:r>
            <a:r>
              <a:rPr lang="ar-SA" sz="2400" dirty="0"/>
              <a:t>التضليل بالعناوين ومقدمات الأخبار المعتمدة على المبالغة والتهويل والغموض والمعلومات الناقصة، مما لا يتفق أحياناً مع مضمون الخبر أو المادة الصحفية.</a:t>
            </a:r>
          </a:p>
          <a:p>
            <a:pPr>
              <a:lnSpc>
                <a:spcPct val="160000"/>
              </a:lnSpc>
            </a:pPr>
            <a:r>
              <a:rPr lang="en-US" sz="2400" dirty="0"/>
              <a:t>6</a:t>
            </a:r>
            <a:r>
              <a:rPr lang="ar-SA" sz="2400" dirty="0" smtClean="0"/>
              <a:t>. </a:t>
            </a:r>
            <a:r>
              <a:rPr lang="ar-SA" sz="2400" dirty="0"/>
              <a:t>التضليل باستخدام مفردات </a:t>
            </a:r>
            <a:r>
              <a:rPr lang="en-US" sz="2400" dirty="0" smtClean="0"/>
              <a:t>,</a:t>
            </a:r>
            <a:r>
              <a:rPr lang="ar-SA" sz="2400" dirty="0" smtClean="0"/>
              <a:t>ومصطلحات معينة </a:t>
            </a:r>
            <a:r>
              <a:rPr lang="ar-SA" sz="2400" dirty="0"/>
              <a:t>تؤدي إلى اصدار أحكام بالإدانة على المواقف والأشخاص والجماعات والدول، أو تحمل وجهة نظر بالتأييد أو الرفض.</a:t>
            </a:r>
          </a:p>
          <a:p>
            <a:pPr>
              <a:lnSpc>
                <a:spcPct val="160000"/>
              </a:lnSpc>
            </a:pPr>
            <a:r>
              <a:rPr lang="en-US" sz="2400" dirty="0" smtClean="0"/>
              <a:t>7</a:t>
            </a:r>
            <a:r>
              <a:rPr lang="ar-SA" sz="2400" dirty="0" smtClean="0"/>
              <a:t>. </a:t>
            </a:r>
            <a:r>
              <a:rPr lang="ar-SA" sz="2400" dirty="0"/>
              <a:t>التضليل </a:t>
            </a:r>
            <a:r>
              <a:rPr lang="ar-SA" sz="2400" dirty="0" err="1"/>
              <a:t>بإدعاء</a:t>
            </a:r>
            <a:r>
              <a:rPr lang="ar-SA" sz="2400" dirty="0"/>
              <a:t> التوازن الشكلي بين رأيين فقط، واختيارين لا غير، مع تعمد إهمال وجهات النظر الأخرى، وتغييب الكثير من الاحتمالات والآراء والحلول.</a:t>
            </a:r>
          </a:p>
          <a:p>
            <a:pPr>
              <a:lnSpc>
                <a:spcPct val="160000"/>
              </a:lnSpc>
            </a:pPr>
            <a:r>
              <a:rPr lang="en-US" sz="2400" dirty="0" smtClean="0"/>
              <a:t>8</a:t>
            </a:r>
            <a:r>
              <a:rPr lang="ar-SA" sz="2400" dirty="0" smtClean="0"/>
              <a:t>. </a:t>
            </a:r>
            <a:r>
              <a:rPr lang="ar-SA" sz="2400" dirty="0"/>
              <a:t>التضليل باختيار قضايا ومشكلات زائفة، والابتعاد عن قضايا أخرى تهم الجمهور، وتساهم في تشكيل الوعي الصحيح.</a:t>
            </a:r>
          </a:p>
          <a:p>
            <a:pPr marL="0" indent="0">
              <a:lnSpc>
                <a:spcPct val="160000"/>
              </a:lnSpc>
              <a:buNone/>
            </a:pPr>
            <a:endParaRPr lang="en-US" sz="2400" dirty="0"/>
          </a:p>
        </p:txBody>
      </p:sp>
    </p:spTree>
    <p:extLst>
      <p:ext uri="{BB962C8B-B14F-4D97-AF65-F5344CB8AC3E}">
        <p14:creationId xmlns:p14="http://schemas.microsoft.com/office/powerpoint/2010/main" val="262285843"/>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1124744"/>
            <a:ext cx="8229600" cy="4896544"/>
          </a:xfrm>
        </p:spPr>
        <p:txBody>
          <a:bodyPr>
            <a:noAutofit/>
          </a:bodyPr>
          <a:lstStyle/>
          <a:p>
            <a:r>
              <a:rPr lang="ar-SA" sz="2400" dirty="0" smtClean="0"/>
              <a:t>9. </a:t>
            </a:r>
            <a:r>
              <a:rPr lang="ar-SA" sz="2400" dirty="0"/>
              <a:t>التضليل بالتعتيم والتغييب والحذف والتجاهل، </a:t>
            </a:r>
            <a:r>
              <a:rPr lang="ar-SA" sz="2400" dirty="0" err="1"/>
              <a:t>سواءاً</a:t>
            </a:r>
            <a:r>
              <a:rPr lang="ar-SA" sz="2400" dirty="0"/>
              <a:t> كان ذلك لقضية أو حدث أو مشكلة، مما يجعلها خارج وعي الجمهور.</a:t>
            </a:r>
          </a:p>
          <a:p>
            <a:r>
              <a:rPr lang="ar-SA" sz="2400" dirty="0" smtClean="0"/>
              <a:t>10. </a:t>
            </a:r>
            <a:r>
              <a:rPr lang="ar-SA" sz="2400" dirty="0"/>
              <a:t>التضليل بالتضخيم والتهويل، لقضية أو حدث أو مشكلة، ليترك ذلك انطباعاً زائفاً بحجمها لدى الجمهور.</a:t>
            </a:r>
          </a:p>
          <a:p>
            <a:r>
              <a:rPr lang="ar-SA" sz="2400" dirty="0" smtClean="0"/>
              <a:t>11. </a:t>
            </a:r>
            <a:r>
              <a:rPr lang="ar-SA" sz="2400" dirty="0"/>
              <a:t>التضليل بالتهوين وتقليل قيمة الموضوع، رغم أهميته للجمهور وعلاقته بمصالحهم واهتماماتهم.</a:t>
            </a:r>
          </a:p>
          <a:p>
            <a:r>
              <a:rPr lang="ar-SA" sz="2400" dirty="0" smtClean="0"/>
              <a:t>12. </a:t>
            </a:r>
            <a:r>
              <a:rPr lang="ar-SA" sz="2400" dirty="0"/>
              <a:t>التضليل بقلب الصورة، حتى يصل الأمر أحياناً إلى تصوير المجرم بأنه ضحية، والضحية هو المجرم المعتدي.</a:t>
            </a:r>
          </a:p>
          <a:p>
            <a:endParaRPr lang="ar-SA" sz="2400" dirty="0"/>
          </a:p>
        </p:txBody>
      </p:sp>
    </p:spTree>
    <p:extLst>
      <p:ext uri="{BB962C8B-B14F-4D97-AF65-F5344CB8AC3E}">
        <p14:creationId xmlns:p14="http://schemas.microsoft.com/office/powerpoint/2010/main" val="163949414"/>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404664"/>
            <a:ext cx="8229600" cy="5505475"/>
          </a:xfrm>
        </p:spPr>
        <p:txBody>
          <a:bodyPr>
            <a:noAutofit/>
          </a:bodyPr>
          <a:lstStyle/>
          <a:p>
            <a:r>
              <a:rPr lang="ar-SA" sz="2400" dirty="0" smtClean="0"/>
              <a:t>13. </a:t>
            </a:r>
            <a:r>
              <a:rPr lang="ar-SA" sz="2400" dirty="0"/>
              <a:t>التضليل بالإحصائيات واستطلاعات الرأي غير الحقيقية، إما أنها لم تحدث أصلاً، أو أنها كانت حافلة بالأخطاء الإجرائية التي تؤدي إلى خطأ النتائج.</a:t>
            </a:r>
          </a:p>
          <a:p>
            <a:r>
              <a:rPr lang="ar-SA" sz="2400" dirty="0" smtClean="0"/>
              <a:t>14. </a:t>
            </a:r>
            <a:r>
              <a:rPr lang="ar-SA" sz="2400" dirty="0"/>
              <a:t>التضليل بالقراءة المخادعة للإحصائيات واستطلاعات الرأي الصحيحة، لكن يتم التلاعب بطريقة عرضها وتفسيرها، </a:t>
            </a:r>
            <a:r>
              <a:rPr lang="ar-SA" sz="2400" dirty="0" err="1"/>
              <a:t>سواءاً</a:t>
            </a:r>
            <a:r>
              <a:rPr lang="ar-SA" sz="2400" dirty="0"/>
              <a:t> بالكلمات أو بالرسوم البيانية.</a:t>
            </a:r>
          </a:p>
          <a:p>
            <a:r>
              <a:rPr lang="ar-SA" sz="2400" dirty="0" smtClean="0"/>
              <a:t>15. </a:t>
            </a:r>
            <a:r>
              <a:rPr lang="ar-SA" sz="2400" dirty="0"/>
              <a:t>التضليل بالصورة، إما في طريقة التقاطها، أو تغيير مضمونها، والتحكم في الألوان، أو إضافة صور أشخاص أو أشياء أو حذفها، أو يتم الادعاء بأن هذه الصور تمثل الواقع بينما هي مصنعة لتعطي انطباعاً معيناً.</a:t>
            </a:r>
          </a:p>
          <a:p>
            <a:r>
              <a:rPr lang="ar-SA" sz="2400" dirty="0" smtClean="0"/>
              <a:t>16. </a:t>
            </a:r>
            <a:r>
              <a:rPr lang="ar-SA" sz="2400" dirty="0"/>
              <a:t>التضليل بالكاريكاتير السياسي والاجتماعي، الذي يتعامل معه الناس باعتباره طرفة وتسلية، بينما هو رأي وموقف ورسالة مؤثرة، تجمع بين خصائص الكلمة وخصائص الصورة.</a:t>
            </a:r>
          </a:p>
          <a:p>
            <a:r>
              <a:rPr lang="ar-SA" sz="2400" dirty="0" smtClean="0"/>
              <a:t>17. </a:t>
            </a:r>
            <a:r>
              <a:rPr lang="ar-SA" sz="2400" dirty="0"/>
              <a:t>التضليل باختيار أضعف وأسوأ شخصية ممكنة لتمثيل قضية ما في حوار أو حديث إعلامي، لكي يتم إسقاط القضية وتشويهها عبر هذه الشخصية المهزوزة السيئة، أو الضعيفة.</a:t>
            </a:r>
          </a:p>
          <a:p>
            <a:r>
              <a:rPr lang="ar-SA" sz="2400" smtClean="0"/>
              <a:t>18</a:t>
            </a:r>
            <a:r>
              <a:rPr lang="ar-SA" sz="2400" dirty="0"/>
              <a:t>. التضليل بتكرار الفكرة الخاطئة وترسيخها مهما تكن خاطئة، وتعزيز السلوك المنحرف وترسيخه مهما يكن منحرفاً، وذلك بالتكرار المستمر المتواصل حتى تستقر في وعي الجمهور.</a:t>
            </a:r>
          </a:p>
          <a:p>
            <a:endParaRPr lang="ar-SA" sz="2400" dirty="0"/>
          </a:p>
        </p:txBody>
      </p:sp>
    </p:spTree>
    <p:extLst>
      <p:ext uri="{BB962C8B-B14F-4D97-AF65-F5344CB8AC3E}">
        <p14:creationId xmlns:p14="http://schemas.microsoft.com/office/powerpoint/2010/main" val="319098965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903281" y="260648"/>
            <a:ext cx="7917191" cy="1143000"/>
          </a:xfrm>
        </p:spPr>
        <p:txBody>
          <a:bodyPr/>
          <a:lstStyle/>
          <a:p>
            <a:pPr algn="r"/>
            <a:r>
              <a:rPr lang="ar-SA" b="1" dirty="0"/>
              <a:t>ثانياً: ما هي القولبة والصورة النمطية ؟</a:t>
            </a:r>
            <a:endParaRPr lang="en-US" dirty="0"/>
          </a:p>
        </p:txBody>
      </p:sp>
      <p:sp>
        <p:nvSpPr>
          <p:cNvPr id="3" name="عنصر نائب للمحتوى 2"/>
          <p:cNvSpPr>
            <a:spLocks noGrp="1"/>
          </p:cNvSpPr>
          <p:nvPr>
            <p:ph idx="1"/>
          </p:nvPr>
        </p:nvSpPr>
        <p:spPr>
          <a:xfrm>
            <a:off x="457200" y="1628800"/>
            <a:ext cx="8229600" cy="5040560"/>
          </a:xfrm>
        </p:spPr>
        <p:txBody>
          <a:bodyPr>
            <a:normAutofit fontScale="92500" lnSpcReduction="10000"/>
          </a:bodyPr>
          <a:lstStyle/>
          <a:p>
            <a:pPr marL="0" indent="0">
              <a:buNone/>
            </a:pPr>
            <a:r>
              <a:rPr lang="ar-SA" dirty="0"/>
              <a:t>3. تصنيع الصورة النمطية ( </a:t>
            </a:r>
            <a:r>
              <a:rPr lang="en-US" dirty="0"/>
              <a:t>Stereotype) </a:t>
            </a:r>
            <a:r>
              <a:rPr lang="ar-SA" dirty="0"/>
              <a:t>) هي عملية إعلامية متعمدة مخطط لها، لاختزال وتبسيط مخل للصورة العامة لشخص، أو جماعة، أو فئة اجتماعية، أو شعب، بحيث تختزل في مجموعة قليلة من السمات، تستدعي ردود أفعال معينة من الجمهور. </a:t>
            </a:r>
            <a:endParaRPr lang="en-US" dirty="0" smtClean="0"/>
          </a:p>
          <a:p>
            <a:pPr marL="0" indent="0">
              <a:buNone/>
            </a:pPr>
            <a:r>
              <a:rPr lang="ar-SA" dirty="0"/>
              <a:t/>
            </a:r>
            <a:br>
              <a:rPr lang="ar-SA" dirty="0"/>
            </a:br>
            <a:r>
              <a:rPr lang="ar-SA" dirty="0"/>
              <a:t>4. إن القولبة وتصنيع الصورة النمطية السلبية تحدث نتيجة تشويه متعمد للحقائق، والتعميم المفرط، وبعضها غير مستند إطلاقا إلى الواقع، وهي من أخطر ما تقوم به وسائل الإعلام والاتصال الجماهيري، ومن أشد أشكال الظلم الذي يتعرض له البشر في هذا العصر</a:t>
            </a:r>
            <a:r>
              <a:rPr lang="ar-SA" dirty="0" smtClean="0"/>
              <a:t>.</a:t>
            </a:r>
            <a:endParaRPr lang="en-US" dirty="0" smtClean="0"/>
          </a:p>
          <a:p>
            <a:pPr marL="0" indent="0">
              <a:buNone/>
            </a:pPr>
            <a:r>
              <a:rPr lang="ar-SA" dirty="0"/>
              <a:t/>
            </a:r>
            <a:br>
              <a:rPr lang="ar-SA" dirty="0"/>
            </a:br>
            <a:r>
              <a:rPr lang="ar-SA" dirty="0"/>
              <a:t>5. تزداد تعقيدات مشكلة القولبة والتنميط وخطورتها لأنه لا مجال للأفراد لاختبار سمات أية صورة نمطية أو التحقّق منها من خلال الخبرة الشخصية، لأن وسائل الإعلام أصبحت هي المصدر الرئيس لكل أفكارنا وتصوراتنا، عن الدول والشعوب والثقافات والديانات ..الخ.</a:t>
            </a:r>
          </a:p>
          <a:p>
            <a:pPr marL="0" indent="0">
              <a:buNone/>
            </a:pPr>
            <a:endParaRPr lang="en-US" dirty="0"/>
          </a:p>
        </p:txBody>
      </p:sp>
    </p:spTree>
    <p:extLst>
      <p:ext uri="{BB962C8B-B14F-4D97-AF65-F5344CB8AC3E}">
        <p14:creationId xmlns:p14="http://schemas.microsoft.com/office/powerpoint/2010/main" val="4287407626"/>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ar-SA" b="1" dirty="0"/>
              <a:t>القوة الناعمة.. والوجه </a:t>
            </a:r>
            <a:r>
              <a:rPr lang="ar-SA" b="1"/>
              <a:t>السلبي </a:t>
            </a:r>
            <a:r>
              <a:rPr lang="ar-SA" b="1" smtClean="0"/>
              <a:t>للإعلام</a:t>
            </a:r>
            <a:endParaRPr lang="ar-SA" dirty="0"/>
          </a:p>
        </p:txBody>
      </p:sp>
      <p:sp>
        <p:nvSpPr>
          <p:cNvPr id="3" name="عنصر نائب للمحتوى 2"/>
          <p:cNvSpPr>
            <a:spLocks noGrp="1"/>
          </p:cNvSpPr>
          <p:nvPr>
            <p:ph idx="1"/>
          </p:nvPr>
        </p:nvSpPr>
        <p:spPr/>
        <p:txBody>
          <a:bodyPr/>
          <a:lstStyle/>
          <a:p>
            <a:r>
              <a:rPr lang="ar-SA" dirty="0" smtClean="0"/>
              <a:t>إن </a:t>
            </a:r>
            <a:r>
              <a:rPr lang="ar-SA" dirty="0"/>
              <a:t>الإعلام سلاح ذو حدين، وهذا العالم ليس عالماً مثالياً خيالياً يعمه السلام والعدالة والمحبة، بل إن تضارب المصالح واختلافها وتضادها يجعل من التضليل الإعلامي سلاحاً فعالاً في الصراعات، ولكن يتم ذلك عبر أسلوب القوة الناعمة، التي تؤثر ببطء وعلى المدى الطويل، دون أن يلاحظها الكثيرون.</a:t>
            </a:r>
          </a:p>
          <a:p>
            <a:endParaRPr lang="ar-SA" dirty="0"/>
          </a:p>
        </p:txBody>
      </p:sp>
    </p:spTree>
    <p:extLst>
      <p:ext uri="{BB962C8B-B14F-4D97-AF65-F5344CB8AC3E}">
        <p14:creationId xmlns:p14="http://schemas.microsoft.com/office/powerpoint/2010/main" val="1619632827"/>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مثال على التضليل الإعلامي</a:t>
            </a:r>
            <a:endParaRPr lang="en-US" dirty="0"/>
          </a:p>
        </p:txBody>
      </p:sp>
      <p:sp>
        <p:nvSpPr>
          <p:cNvPr id="3" name="عنصر نائب للمحتوى 2"/>
          <p:cNvSpPr>
            <a:spLocks noGrp="1"/>
          </p:cNvSpPr>
          <p:nvPr>
            <p:ph idx="1"/>
          </p:nvPr>
        </p:nvSpPr>
        <p:spPr/>
        <p:txBody>
          <a:bodyPr/>
          <a:lstStyle/>
          <a:p>
            <a:pPr marL="0" indent="0">
              <a:buNone/>
            </a:pPr>
            <a:r>
              <a:rPr lang="en-US" dirty="0">
                <a:hlinkClick r:id="rId2"/>
              </a:rPr>
              <a:t>https://</a:t>
            </a:r>
            <a:r>
              <a:rPr lang="en-US" dirty="0" smtClean="0">
                <a:hlinkClick r:id="rId2"/>
              </a:rPr>
              <a:t>youtu.be/8MOpT5dixkI</a:t>
            </a:r>
            <a:endParaRPr lang="en-US" dirty="0" smtClean="0"/>
          </a:p>
          <a:p>
            <a:pPr marL="0" indent="0">
              <a:buNone/>
            </a:pPr>
            <a:endParaRPr lang="ar-SA" dirty="0" smtClean="0"/>
          </a:p>
          <a:p>
            <a:pPr marL="0" indent="0">
              <a:buNone/>
            </a:pPr>
            <a:endParaRPr lang="ar-SA" dirty="0"/>
          </a:p>
          <a:p>
            <a:pPr marL="0" indent="0">
              <a:buNone/>
            </a:pPr>
            <a:r>
              <a:rPr lang="en-US" dirty="0">
                <a:hlinkClick r:id="rId3"/>
              </a:rPr>
              <a:t>https://</a:t>
            </a:r>
            <a:r>
              <a:rPr lang="en-US" dirty="0" smtClean="0">
                <a:hlinkClick r:id="rId3"/>
              </a:rPr>
              <a:t>www.youtube.com/watch?v=mdzuL3wbTZE</a:t>
            </a:r>
            <a:endParaRPr lang="ar-SA" dirty="0" smtClean="0"/>
          </a:p>
          <a:p>
            <a:pPr marL="0" indent="0">
              <a:buNone/>
            </a:pPr>
            <a:endParaRPr lang="ar-SA"/>
          </a:p>
          <a:p>
            <a:pPr marL="0" indent="0">
              <a:buNone/>
            </a:pPr>
            <a:endParaRPr lang="en-US" dirty="0"/>
          </a:p>
        </p:txBody>
      </p:sp>
    </p:spTree>
    <p:extLst>
      <p:ext uri="{BB962C8B-B14F-4D97-AF65-F5344CB8AC3E}">
        <p14:creationId xmlns:p14="http://schemas.microsoft.com/office/powerpoint/2010/main" val="5803252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وان 3"/>
          <p:cNvSpPr>
            <a:spLocks noGrp="1"/>
          </p:cNvSpPr>
          <p:nvPr>
            <p:ph type="title"/>
          </p:nvPr>
        </p:nvSpPr>
        <p:spPr>
          <a:xfrm>
            <a:off x="683568" y="332656"/>
            <a:ext cx="8229600" cy="864096"/>
          </a:xfrm>
        </p:spPr>
        <p:txBody>
          <a:bodyPr>
            <a:normAutofit/>
          </a:bodyPr>
          <a:lstStyle/>
          <a:p>
            <a:r>
              <a:rPr lang="ar-SA" b="1" dirty="0" smtClean="0"/>
              <a:t>ثالثاً: كيف تحدث القولبة ؟</a:t>
            </a:r>
            <a:endParaRPr lang="ar-SA" dirty="0"/>
          </a:p>
        </p:txBody>
      </p:sp>
      <p:sp>
        <p:nvSpPr>
          <p:cNvPr id="5" name="عنصر نائب للمحتوى 4"/>
          <p:cNvSpPr>
            <a:spLocks noGrp="1"/>
          </p:cNvSpPr>
          <p:nvPr>
            <p:ph idx="1"/>
          </p:nvPr>
        </p:nvSpPr>
        <p:spPr>
          <a:xfrm>
            <a:off x="457200" y="1268760"/>
            <a:ext cx="8579296" cy="5328592"/>
          </a:xfrm>
        </p:spPr>
        <p:txBody>
          <a:bodyPr>
            <a:normAutofit fontScale="92500" lnSpcReduction="20000"/>
          </a:bodyPr>
          <a:lstStyle/>
          <a:p>
            <a:pPr marL="0" indent="0">
              <a:buNone/>
            </a:pPr>
            <a:r>
              <a:rPr lang="ar-SA" dirty="0" smtClean="0"/>
              <a:t>القولبة </a:t>
            </a:r>
            <a:r>
              <a:rPr lang="ar-SA" dirty="0"/>
              <a:t>وتصنيع الصورة النمطية السلبية ليست مشكلة معرفية بسبب « نقص المعلومات»، بل هي </a:t>
            </a:r>
            <a:r>
              <a:rPr lang="ar-SA" b="1" dirty="0"/>
              <a:t>عدوان معنوي متعمد ومخطط له</a:t>
            </a:r>
            <a:r>
              <a:rPr lang="ar-SA" dirty="0"/>
              <a:t> يتم بالطريقة الآتية</a:t>
            </a:r>
            <a:r>
              <a:rPr lang="ar-SA" dirty="0" smtClean="0"/>
              <a:t>:</a:t>
            </a:r>
          </a:p>
          <a:p>
            <a:pPr marL="0" indent="0">
              <a:buNone/>
            </a:pPr>
            <a:r>
              <a:rPr lang="ar-SA" dirty="0"/>
              <a:t/>
            </a:r>
            <a:br>
              <a:rPr lang="ar-SA" dirty="0"/>
            </a:br>
            <a:r>
              <a:rPr lang="ar-SA" dirty="0"/>
              <a:t>1. تتم عملية القولبة </a:t>
            </a:r>
            <a:r>
              <a:rPr lang="ar-SA" dirty="0" smtClean="0"/>
              <a:t>بإلصاق مجموعة </a:t>
            </a:r>
            <a:r>
              <a:rPr lang="ar-SA" dirty="0"/>
              <a:t>من السمات السلبية، والصور </a:t>
            </a:r>
            <a:r>
              <a:rPr lang="ar-SA" dirty="0" smtClean="0"/>
              <a:t>الكريهة على </a:t>
            </a:r>
            <a:r>
              <a:rPr lang="ar-SA" dirty="0"/>
              <a:t>المستهدف.</a:t>
            </a:r>
            <a:br>
              <a:rPr lang="ar-SA" dirty="0"/>
            </a:br>
            <a:r>
              <a:rPr lang="ar-SA" dirty="0"/>
              <a:t>2. تقوم وسائل الإعلام بالتأكيد على هذه السمات والمبالغة فيها، وتكرارها</a:t>
            </a:r>
            <a:r>
              <a:rPr lang="ar-SA" dirty="0" smtClean="0"/>
              <a:t>، حتى </a:t>
            </a:r>
            <a:r>
              <a:rPr lang="ar-SA" dirty="0"/>
              <a:t>تتلاشى أي جوانب إيجابية أخرى في صورة المستهدف.</a:t>
            </a:r>
            <a:br>
              <a:rPr lang="ar-SA" dirty="0"/>
            </a:br>
            <a:r>
              <a:rPr lang="ar-SA" dirty="0"/>
              <a:t>3. تقوم وسائل الإعلام بالبحث عن أي شواهد، أو </a:t>
            </a:r>
            <a:r>
              <a:rPr lang="ar-SA" dirty="0" smtClean="0"/>
              <a:t>أحداث </a:t>
            </a:r>
            <a:r>
              <a:rPr lang="ar-SA" dirty="0"/>
              <a:t>مهما كانت نادرة، لتأكيد الصورة النمطية السلبية وترسيخها.</a:t>
            </a:r>
            <a:br>
              <a:rPr lang="ar-SA" dirty="0"/>
            </a:br>
            <a:r>
              <a:rPr lang="ar-SA" dirty="0"/>
              <a:t>4. يتم إحكام عملية القولبة والتنميط بمرور </a:t>
            </a:r>
            <a:r>
              <a:rPr lang="ar-SA" dirty="0" smtClean="0"/>
              <a:t>الوقت والتكرار المستمر في </a:t>
            </a:r>
            <a:r>
              <a:rPr lang="ar-SA" dirty="0"/>
              <a:t>إبراز الصورة النمطية السلبية، وتنوع أساليب </a:t>
            </a:r>
            <a:r>
              <a:rPr lang="ar-SA" dirty="0" smtClean="0"/>
              <a:t>عرضها باستخدام </a:t>
            </a:r>
            <a:r>
              <a:rPr lang="ar-SA" dirty="0"/>
              <a:t>وسائل الإعلام المقروءة والمسموعة والمرئية والأفلام السينمائية أيضاً</a:t>
            </a:r>
            <a:r>
              <a:rPr lang="ar-SA" dirty="0" smtClean="0"/>
              <a:t>.</a:t>
            </a:r>
          </a:p>
          <a:p>
            <a:pPr marL="0" indent="0">
              <a:buNone/>
            </a:pPr>
            <a:r>
              <a:rPr lang="ar-SA" dirty="0"/>
              <a:t>5. إذا نجحت عملية القولبة والتنميط وتصنيع الصورة السلبية فإن الضحية يجد من الآخرين مشاعر الكراهية </a:t>
            </a:r>
            <a:r>
              <a:rPr lang="ar-SA" dirty="0" smtClean="0"/>
              <a:t>والنفور، </a:t>
            </a:r>
            <a:r>
              <a:rPr lang="ar-SA" dirty="0"/>
              <a:t>وأحياناً الخوف منه، بل والرغبة في التخلص منه، مما يجعله أحياناً معرضاً للخطر</a:t>
            </a:r>
            <a:r>
              <a:rPr lang="ar-SA" dirty="0" smtClean="0"/>
              <a:t>.</a:t>
            </a:r>
          </a:p>
          <a:p>
            <a:pPr marL="0" indent="0">
              <a:buNone/>
            </a:pPr>
            <a:r>
              <a:rPr lang="ar-SA" dirty="0"/>
              <a:t>6. قد يكون ضحية القولبة والتنميط فئة اجتماعية، أو شعب، أو أمة بكاملها</a:t>
            </a:r>
            <a:r>
              <a:rPr lang="ar-SA" dirty="0" smtClean="0"/>
              <a:t>.</a:t>
            </a:r>
            <a:br>
              <a:rPr lang="ar-SA" dirty="0" smtClean="0"/>
            </a:br>
            <a:endParaRPr lang="ar-SA" dirty="0"/>
          </a:p>
        </p:txBody>
      </p:sp>
    </p:spTree>
    <p:extLst>
      <p:ext uri="{BB962C8B-B14F-4D97-AF65-F5344CB8AC3E}">
        <p14:creationId xmlns:p14="http://schemas.microsoft.com/office/powerpoint/2010/main" val="300771663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0063" y="4929188"/>
            <a:ext cx="1928812" cy="1143000"/>
          </a:xfrm>
        </p:spPr>
        <p:txBody>
          <a:bodyPr rtlCol="0">
            <a:normAutofit fontScale="90000"/>
          </a:bodyPr>
          <a:lstStyle/>
          <a:p>
            <a:pPr eaLnBrk="1" fontAlgn="auto" hangingPunct="1">
              <a:spcAft>
                <a:spcPts val="0"/>
              </a:spcAft>
              <a:defRPr/>
            </a:pPr>
            <a:r>
              <a:rPr lang="ar-SA" dirty="0" smtClean="0"/>
              <a:t>إعلانات تنمّط ذوي البشرة السوداء</a:t>
            </a:r>
            <a:endParaRPr lang="en-GB" dirty="0"/>
          </a:p>
        </p:txBody>
      </p:sp>
      <p:pic>
        <p:nvPicPr>
          <p:cNvPr id="9220" name="Picture 4" descr="cream_of_wheat_ad.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5643563" y="0"/>
            <a:ext cx="3500437" cy="4781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221" name="Picture 5" descr="Vintage-Ads-Fairy.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000375" y="1857375"/>
            <a:ext cx="3000375" cy="4643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عنصر نائب للمحتوى 2"/>
          <p:cNvSpPr>
            <a:spLocks noGrp="1"/>
          </p:cNvSpPr>
          <p:nvPr>
            <p:ph idx="1"/>
          </p:nvPr>
        </p:nvSpPr>
        <p:spPr/>
        <p:txBody>
          <a:bodyPr/>
          <a:lstStyle/>
          <a:p>
            <a:endParaRPr lang="ar-SA" dirty="0"/>
          </a:p>
        </p:txBody>
      </p:sp>
    </p:spTree>
    <p:extLst>
      <p:ext uri="{BB962C8B-B14F-4D97-AF65-F5344CB8AC3E}">
        <p14:creationId xmlns:p14="http://schemas.microsoft.com/office/powerpoint/2010/main" val="226943763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3" descr="vintage-women-ads-1.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3500438" y="2857500"/>
            <a:ext cx="3119437" cy="4000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195" name="Picture 7" descr="show her.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1785938"/>
            <a:ext cx="3716338" cy="5072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196" name="Picture 8" descr="kee[.jp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6267450" y="0"/>
            <a:ext cx="2876550" cy="3657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197" name="Picture 9" descr="Sexist-50s-Driving-Ad.jpg"/>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2928938" y="0"/>
            <a:ext cx="3076575" cy="2714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198" name="TextBox 10"/>
          <p:cNvSpPr txBox="1">
            <a:spLocks noChangeArrowheads="1"/>
          </p:cNvSpPr>
          <p:nvPr/>
        </p:nvSpPr>
        <p:spPr bwMode="auto">
          <a:xfrm>
            <a:off x="0" y="285750"/>
            <a:ext cx="2643188" cy="1384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ar-SA" sz="2800" b="1">
                <a:latin typeface="Calibri" pitchFamily="34" charset="0"/>
              </a:rPr>
              <a:t>تنميط المرأة في الدعايات التجارية في الستينات الميلادية </a:t>
            </a:r>
            <a:endParaRPr lang="en-GB" sz="2800" b="1">
              <a:latin typeface="Calibri" pitchFamily="34" charset="0"/>
            </a:endParaRPr>
          </a:p>
        </p:txBody>
      </p:sp>
    </p:spTree>
    <p:extLst>
      <p:ext uri="{BB962C8B-B14F-4D97-AF65-F5344CB8AC3E}">
        <p14:creationId xmlns:p14="http://schemas.microsoft.com/office/powerpoint/2010/main" val="222312726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امثلة على القولبة</a:t>
            </a:r>
            <a:endParaRPr lang="ar-SA" dirty="0"/>
          </a:p>
        </p:txBody>
      </p:sp>
      <p:pic>
        <p:nvPicPr>
          <p:cNvPr id="4" name="عنصر نائب للمحتوى 3">
            <a:hlinkClick r:id="rId2"/>
          </p:cNvPr>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5868144" y="1700808"/>
            <a:ext cx="1390650" cy="4392488"/>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5" name="صورة 4">
            <a:hlinkClick r:id="rId4"/>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923928" y="1700808"/>
            <a:ext cx="1584176" cy="4392488"/>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6" name="صورة 5">
            <a:hlinkClick r:id="rId6"/>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888361" y="1700808"/>
            <a:ext cx="1837692" cy="4392488"/>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98134002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2" name="Content Placeholder 3" descr="111025061045-costume-culture-1-vertical-gallery.jpg"/>
          <p:cNvPicPr>
            <a:picLocks noGrp="1" noChangeAspect="1"/>
          </p:cNvPicPr>
          <p:nvPr>
            <p:ph idx="1"/>
          </p:nvPr>
        </p:nvPicPr>
        <p:blipFill>
          <a:blip r:embed="rId2">
            <a:extLst>
              <a:ext uri="{28A0092B-C50C-407E-A947-70E740481C1C}">
                <a14:useLocalDpi xmlns:a14="http://schemas.microsoft.com/office/drawing/2010/main" val="0"/>
              </a:ext>
            </a:extLst>
          </a:blip>
          <a:srcRect/>
          <a:stretch>
            <a:fillRect/>
          </a:stretch>
        </p:blipFill>
        <p:spPr>
          <a:xfrm>
            <a:off x="323528" y="332656"/>
            <a:ext cx="8604448" cy="6072188"/>
          </a:xfrm>
        </p:spPr>
      </p:pic>
    </p:spTree>
    <p:extLst>
      <p:ext uri="{BB962C8B-B14F-4D97-AF65-F5344CB8AC3E}">
        <p14:creationId xmlns:p14="http://schemas.microsoft.com/office/powerpoint/2010/main" val="2954462008"/>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تدفق">
  <a:themeElements>
    <a:clrScheme name="تدفق">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تدفق">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تدفق">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scene3d>
            <a:camera prst="orthographicFront">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494</TotalTime>
  <Words>1654</Words>
  <Application>Microsoft Office PowerPoint</Application>
  <PresentationFormat>عرض على الشاشة (3:4)‏</PresentationFormat>
  <Paragraphs>105</Paragraphs>
  <Slides>41</Slides>
  <Notes>0</Notes>
  <HiddenSlides>0</HiddenSlides>
  <MMClips>0</MMClips>
  <ScaleCrop>false</ScaleCrop>
  <HeadingPairs>
    <vt:vector size="4" baseType="variant">
      <vt:variant>
        <vt:lpstr>نسق</vt:lpstr>
      </vt:variant>
      <vt:variant>
        <vt:i4>1</vt:i4>
      </vt:variant>
      <vt:variant>
        <vt:lpstr>عناوين الشرائح</vt:lpstr>
      </vt:variant>
      <vt:variant>
        <vt:i4>41</vt:i4>
      </vt:variant>
    </vt:vector>
  </HeadingPairs>
  <TitlesOfParts>
    <vt:vector size="42" baseType="lpstr">
      <vt:lpstr>تدفق</vt:lpstr>
      <vt:lpstr>القولبة</vt:lpstr>
      <vt:lpstr>أولاً: الفرق بين التعميم والقولبة</vt:lpstr>
      <vt:lpstr>ثانياً: ما هي القولبة والصورة النمطية ؟</vt:lpstr>
      <vt:lpstr>ثانياً: ما هي القولبة والصورة النمطية ؟</vt:lpstr>
      <vt:lpstr>ثالثاً: كيف تحدث القولبة ؟</vt:lpstr>
      <vt:lpstr>إعلانات تنمّط ذوي البشرة السوداء</vt:lpstr>
      <vt:lpstr>عرض تقديمي في PowerPoint</vt:lpstr>
      <vt:lpstr>امثلة على القولبة</vt:lpstr>
      <vt:lpstr>عرض تقديمي في PowerPoint</vt:lpstr>
      <vt:lpstr>رابعاً: القولبة والتنميط في القوانين والمواثيق الأخلاقية الإعلامية:</vt:lpstr>
      <vt:lpstr>خامساً: خطورة القولبة والتنميط</vt:lpstr>
      <vt:lpstr>عرض تقديمي في PowerPoint</vt:lpstr>
      <vt:lpstr>أنشطة مقترحة وأسئلة للنقاش</vt:lpstr>
      <vt:lpstr>عرض تقديمي في PowerPoint</vt:lpstr>
      <vt:lpstr>المصطلحات الاعلامية</vt:lpstr>
      <vt:lpstr>المصطلحات الإعلامية</vt:lpstr>
      <vt:lpstr>أولاً: المصطلحات العلمية</vt:lpstr>
      <vt:lpstr>ثانياً: خطورة المصطلحات الإعلامية</vt:lpstr>
      <vt:lpstr>ثالثاً: ما هو المقصود بالمصطلحات الإعلامية ؟</vt:lpstr>
      <vt:lpstr>رابعاً: مراحل تصنيع ونحت المصطلحات الإعلامية</vt:lpstr>
      <vt:lpstr>رابعاً: مراحل تصنيع ونحت المصطلحات الإعلامية</vt:lpstr>
      <vt:lpstr>خامساً: اختلاف المواقف تجاه المصطلحات الإعلامية</vt:lpstr>
      <vt:lpstr>امثلة على المصطلحات الاعلامية</vt:lpstr>
      <vt:lpstr>الدعاية  ( بروباجندا )</vt:lpstr>
      <vt:lpstr>الدعاية – ( بروباجندا )</vt:lpstr>
      <vt:lpstr>أولاً: بعض تعريفات (البروباجندا )</vt:lpstr>
      <vt:lpstr>ثانياً: تطور مفهوم (البروباجندا )</vt:lpstr>
      <vt:lpstr>ثالثاً: البروباجندا البيضاء والسوداء والرمادية</vt:lpstr>
      <vt:lpstr>الدعاية البيضاء و السوداء</vt:lpstr>
      <vt:lpstr>من اساليب الدعاية الرمادية​</vt:lpstr>
      <vt:lpstr>رابعاً: عوامل فعالية (البروباجندا)</vt:lpstr>
      <vt:lpstr>خامساً: (البروباجندا) والوعي</vt:lpstr>
      <vt:lpstr>أمثلة على استخدام البروباجندا في التأثير على الآراء</vt:lpstr>
      <vt:lpstr>التضليل الاعلامي</vt:lpstr>
      <vt:lpstr>التضليل الإعلامي</vt:lpstr>
      <vt:lpstr> من أنواع التضليل الإعلامي</vt:lpstr>
      <vt:lpstr>من أنواع التضليل الإعلامي</vt:lpstr>
      <vt:lpstr>عرض تقديمي في PowerPoint</vt:lpstr>
      <vt:lpstr>عرض تقديمي في PowerPoint</vt:lpstr>
      <vt:lpstr>القوة الناعمة.. والوجه السلبي للإعلام</vt:lpstr>
      <vt:lpstr>مثال على التضليل الإعلامي</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الشريحة 1</dc:title>
  <dc:creator>Asus</dc:creator>
  <cp:lastModifiedBy>Nada Nasser Alahmari</cp:lastModifiedBy>
  <cp:revision>85</cp:revision>
  <dcterms:created xsi:type="dcterms:W3CDTF">2014-10-12T18:02:11Z</dcterms:created>
  <dcterms:modified xsi:type="dcterms:W3CDTF">2015-10-13T07:00:48Z</dcterms:modified>
</cp:coreProperties>
</file>