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10"/>
  </p:notesMasterIdLst>
  <p:sldIdLst>
    <p:sldId id="358" r:id="rId2"/>
    <p:sldId id="278" r:id="rId3"/>
    <p:sldId id="279" r:id="rId4"/>
    <p:sldId id="280" r:id="rId5"/>
    <p:sldId id="281" r:id="rId6"/>
    <p:sldId id="282" r:id="rId7"/>
    <p:sldId id="283" r:id="rId8"/>
    <p:sldId id="284"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30" autoAdjust="0"/>
    <p:restoredTop sz="94500" autoAdjust="0"/>
  </p:normalViewPr>
  <p:slideViewPr>
    <p:cSldViewPr>
      <p:cViewPr>
        <p:scale>
          <a:sx n="58" d="100"/>
          <a:sy n="58" d="100"/>
        </p:scale>
        <p:origin x="-942"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7.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2.wmf"/><Relationship Id="rId1" Type="http://schemas.openxmlformats.org/officeDocument/2006/relationships/image" Target="../media/image3.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 Id="rId9"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8.wmf"/><Relationship Id="rId7" Type="http://schemas.openxmlformats.org/officeDocument/2006/relationships/image" Target="../media/image32.wmf"/><Relationship Id="rId2" Type="http://schemas.openxmlformats.org/officeDocument/2006/relationships/image" Target="../media/image2.wmf"/><Relationship Id="rId1" Type="http://schemas.openxmlformats.org/officeDocument/2006/relationships/image" Target="../media/image3.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2.wmf"/><Relationship Id="rId1" Type="http://schemas.openxmlformats.org/officeDocument/2006/relationships/image" Target="../media/image3.wmf"/><Relationship Id="rId5" Type="http://schemas.openxmlformats.org/officeDocument/2006/relationships/image" Target="../media/image35.wmf"/><Relationship Id="rId4"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7</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wipe dir="d"/>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xml"/><Relationship Id="rId7" Type="http://schemas.openxmlformats.org/officeDocument/2006/relationships/oleObject" Target="../embeddings/oleObject4.bin"/><Relationship Id="rId12"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oleObject" Target="../embeddings/oleObject18.bin"/><Relationship Id="rId3" Type="http://schemas.openxmlformats.org/officeDocument/2006/relationships/notesSlide" Target="../notesSlides/notesSlide2.xml"/><Relationship Id="rId7" Type="http://schemas.openxmlformats.org/officeDocument/2006/relationships/oleObject" Target="../embeddings/oleObject12.bin"/><Relationship Id="rId12"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11.bin"/><Relationship Id="rId11" Type="http://schemas.openxmlformats.org/officeDocument/2006/relationships/oleObject" Target="../embeddings/oleObject16.bin"/><Relationship Id="rId5" Type="http://schemas.openxmlformats.org/officeDocument/2006/relationships/oleObject" Target="../embeddings/oleObject10.bin"/><Relationship Id="rId15" Type="http://schemas.openxmlformats.org/officeDocument/2006/relationships/oleObject" Target="../embeddings/oleObject19.bin"/><Relationship Id="rId10" Type="http://schemas.openxmlformats.org/officeDocument/2006/relationships/oleObject" Target="../embeddings/oleObject15.bin"/><Relationship Id="rId4" Type="http://schemas.openxmlformats.org/officeDocument/2006/relationships/oleObject" Target="../embeddings/oleObject9.bin"/><Relationship Id="rId9" Type="http://schemas.openxmlformats.org/officeDocument/2006/relationships/oleObject" Target="../embeddings/oleObject14.bin"/><Relationship Id="rId1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oleObject" Target="../embeddings/oleObject29.bin"/><Relationship Id="rId3" Type="http://schemas.openxmlformats.org/officeDocument/2006/relationships/notesSlide" Target="../notesSlides/notesSlide3.xml"/><Relationship Id="rId7" Type="http://schemas.openxmlformats.org/officeDocument/2006/relationships/oleObject" Target="../embeddings/oleObject23.bin"/><Relationship Id="rId12" Type="http://schemas.openxmlformats.org/officeDocument/2006/relationships/oleObject" Target="../embeddings/oleObject2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22.bin"/><Relationship Id="rId11" Type="http://schemas.openxmlformats.org/officeDocument/2006/relationships/oleObject" Target="../embeddings/oleObject27.bin"/><Relationship Id="rId5" Type="http://schemas.openxmlformats.org/officeDocument/2006/relationships/oleObject" Target="../embeddings/oleObject21.bin"/><Relationship Id="rId15" Type="http://schemas.openxmlformats.org/officeDocument/2006/relationships/oleObject" Target="../embeddings/oleObject31.bin"/><Relationship Id="rId10" Type="http://schemas.openxmlformats.org/officeDocument/2006/relationships/oleObject" Target="../embeddings/oleObject26.bin"/><Relationship Id="rId4" Type="http://schemas.openxmlformats.org/officeDocument/2006/relationships/oleObject" Target="../embeddings/oleObject20.bin"/><Relationship Id="rId9" Type="http://schemas.openxmlformats.org/officeDocument/2006/relationships/oleObject" Target="../embeddings/oleObject25.bin"/><Relationship Id="rId14" Type="http://schemas.openxmlformats.org/officeDocument/2006/relationships/oleObject" Target="../embeddings/oleObject30.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oleObject" Target="../embeddings/oleObject41.bin"/><Relationship Id="rId18" Type="http://schemas.openxmlformats.org/officeDocument/2006/relationships/oleObject" Target="../embeddings/oleObject46.bin"/><Relationship Id="rId3" Type="http://schemas.openxmlformats.org/officeDocument/2006/relationships/notesSlide" Target="../notesSlides/notesSlide4.xml"/><Relationship Id="rId7" Type="http://schemas.openxmlformats.org/officeDocument/2006/relationships/oleObject" Target="../embeddings/oleObject35.bin"/><Relationship Id="rId12" Type="http://schemas.openxmlformats.org/officeDocument/2006/relationships/oleObject" Target="../embeddings/oleObject40.bin"/><Relationship Id="rId17" Type="http://schemas.openxmlformats.org/officeDocument/2006/relationships/oleObject" Target="../embeddings/oleObject45.bin"/><Relationship Id="rId2" Type="http://schemas.openxmlformats.org/officeDocument/2006/relationships/slideLayout" Target="../slideLayouts/slideLayout1.xml"/><Relationship Id="rId16" Type="http://schemas.openxmlformats.org/officeDocument/2006/relationships/oleObject" Target="../embeddings/oleObject44.bin"/><Relationship Id="rId1" Type="http://schemas.openxmlformats.org/officeDocument/2006/relationships/vmlDrawing" Target="../drawings/vmlDrawing4.vml"/><Relationship Id="rId6" Type="http://schemas.openxmlformats.org/officeDocument/2006/relationships/oleObject" Target="../embeddings/oleObject34.bin"/><Relationship Id="rId11" Type="http://schemas.openxmlformats.org/officeDocument/2006/relationships/oleObject" Target="../embeddings/oleObject39.bin"/><Relationship Id="rId5" Type="http://schemas.openxmlformats.org/officeDocument/2006/relationships/oleObject" Target="../embeddings/oleObject33.bin"/><Relationship Id="rId15" Type="http://schemas.openxmlformats.org/officeDocument/2006/relationships/oleObject" Target="../embeddings/oleObject43.bin"/><Relationship Id="rId10" Type="http://schemas.openxmlformats.org/officeDocument/2006/relationships/oleObject" Target="../embeddings/oleObject38.bin"/><Relationship Id="rId19" Type="http://schemas.openxmlformats.org/officeDocument/2006/relationships/image" Target="../media/image19.png"/><Relationship Id="rId4" Type="http://schemas.openxmlformats.org/officeDocument/2006/relationships/oleObject" Target="../embeddings/oleObject32.bin"/><Relationship Id="rId9" Type="http://schemas.openxmlformats.org/officeDocument/2006/relationships/oleObject" Target="../embeddings/oleObject37.bin"/><Relationship Id="rId14" Type="http://schemas.openxmlformats.org/officeDocument/2006/relationships/oleObject" Target="../embeddings/oleObject42.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oleObject" Target="../embeddings/oleObject56.bin"/><Relationship Id="rId3" Type="http://schemas.openxmlformats.org/officeDocument/2006/relationships/notesSlide" Target="../notesSlides/notesSlide5.xml"/><Relationship Id="rId7" Type="http://schemas.openxmlformats.org/officeDocument/2006/relationships/oleObject" Target="../embeddings/oleObject50.bin"/><Relationship Id="rId12" Type="http://schemas.openxmlformats.org/officeDocument/2006/relationships/oleObject" Target="../embeddings/oleObject55.bin"/><Relationship Id="rId2" Type="http://schemas.openxmlformats.org/officeDocument/2006/relationships/slideLayout" Target="../slideLayouts/slideLayout1.xml"/><Relationship Id="rId16" Type="http://schemas.openxmlformats.org/officeDocument/2006/relationships/image" Target="../media/image27.png"/><Relationship Id="rId1" Type="http://schemas.openxmlformats.org/officeDocument/2006/relationships/vmlDrawing" Target="../drawings/vmlDrawing5.vml"/><Relationship Id="rId6" Type="http://schemas.openxmlformats.org/officeDocument/2006/relationships/oleObject" Target="../embeddings/oleObject49.bin"/><Relationship Id="rId11" Type="http://schemas.openxmlformats.org/officeDocument/2006/relationships/oleObject" Target="../embeddings/oleObject54.bin"/><Relationship Id="rId5" Type="http://schemas.openxmlformats.org/officeDocument/2006/relationships/oleObject" Target="../embeddings/oleObject48.bin"/><Relationship Id="rId15" Type="http://schemas.openxmlformats.org/officeDocument/2006/relationships/oleObject" Target="../embeddings/oleObject58.bin"/><Relationship Id="rId10" Type="http://schemas.openxmlformats.org/officeDocument/2006/relationships/oleObject" Target="../embeddings/oleObject53.bin"/><Relationship Id="rId4" Type="http://schemas.openxmlformats.org/officeDocument/2006/relationships/oleObject" Target="../embeddings/oleObject47.bin"/><Relationship Id="rId9" Type="http://schemas.openxmlformats.org/officeDocument/2006/relationships/oleObject" Target="../embeddings/oleObject52.bin"/><Relationship Id="rId14" Type="http://schemas.openxmlformats.org/officeDocument/2006/relationships/oleObject" Target="../embeddings/oleObject57.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oleObject" Target="../embeddings/oleObject68.bin"/><Relationship Id="rId3" Type="http://schemas.openxmlformats.org/officeDocument/2006/relationships/notesSlide" Target="../notesSlides/notesSlide6.xml"/><Relationship Id="rId7" Type="http://schemas.openxmlformats.org/officeDocument/2006/relationships/oleObject" Target="../embeddings/oleObject62.bin"/><Relationship Id="rId12" Type="http://schemas.openxmlformats.org/officeDocument/2006/relationships/oleObject" Target="../embeddings/oleObject67.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61.bin"/><Relationship Id="rId11" Type="http://schemas.openxmlformats.org/officeDocument/2006/relationships/oleObject" Target="../embeddings/oleObject66.bin"/><Relationship Id="rId5" Type="http://schemas.openxmlformats.org/officeDocument/2006/relationships/oleObject" Target="../embeddings/oleObject60.bin"/><Relationship Id="rId10" Type="http://schemas.openxmlformats.org/officeDocument/2006/relationships/oleObject" Target="../embeddings/oleObject65.bin"/><Relationship Id="rId4" Type="http://schemas.openxmlformats.org/officeDocument/2006/relationships/oleObject" Target="../embeddings/oleObject59.bin"/><Relationship Id="rId9" Type="http://schemas.openxmlformats.org/officeDocument/2006/relationships/oleObject" Target="../embeddings/oleObject64.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notesSlide" Target="../notesSlides/notesSlide7.xml"/><Relationship Id="rId7" Type="http://schemas.openxmlformats.org/officeDocument/2006/relationships/oleObject" Target="../embeddings/oleObject72.bin"/><Relationship Id="rId12" Type="http://schemas.openxmlformats.org/officeDocument/2006/relationships/image" Target="../media/image36.png"/><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71.bin"/><Relationship Id="rId11" Type="http://schemas.openxmlformats.org/officeDocument/2006/relationships/oleObject" Target="../embeddings/oleObject76.bin"/><Relationship Id="rId5" Type="http://schemas.openxmlformats.org/officeDocument/2006/relationships/oleObject" Target="../embeddings/oleObject70.bin"/><Relationship Id="rId10" Type="http://schemas.openxmlformats.org/officeDocument/2006/relationships/oleObject" Target="../embeddings/oleObject75.bin"/><Relationship Id="rId4" Type="http://schemas.openxmlformats.org/officeDocument/2006/relationships/oleObject" Target="../embeddings/oleObject69.bin"/><Relationship Id="rId9" Type="http://schemas.openxmlformats.org/officeDocument/2006/relationships/oleObject" Target="../embeddings/oleObject7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286380" y="4357694"/>
            <a:ext cx="184731" cy="369332"/>
          </a:xfrm>
          <a:prstGeom prst="rect">
            <a:avLst/>
          </a:prstGeom>
          <a:noFill/>
        </p:spPr>
        <p:txBody>
          <a:bodyPr wrap="none" rtlCol="1">
            <a:spAutoFit/>
          </a:bodyPr>
          <a:lstStyle/>
          <a:p>
            <a:endParaRPr lang="ar-SA" dirty="0"/>
          </a:p>
        </p:txBody>
      </p:sp>
      <p:sp>
        <p:nvSpPr>
          <p:cNvPr id="5" name="مربع نص 4"/>
          <p:cNvSpPr txBox="1"/>
          <p:nvPr/>
        </p:nvSpPr>
        <p:spPr>
          <a:xfrm>
            <a:off x="3357554" y="2857496"/>
            <a:ext cx="2706190"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الرابعة</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63490"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3491"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63492"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63493"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63494" name="Equation" r:id="rId8"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63495" name="Equation" r:id="rId9"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7" name="كائن 26"/>
          <p:cNvGraphicFramePr>
            <a:graphicFrameLocks noChangeAspect="1"/>
          </p:cNvGraphicFramePr>
          <p:nvPr/>
        </p:nvGraphicFramePr>
        <p:xfrm>
          <a:off x="4114800" y="3321050"/>
          <a:ext cx="914400" cy="215900"/>
        </p:xfrm>
        <a:graphic>
          <a:graphicData uri="http://schemas.openxmlformats.org/presentationml/2006/ole">
            <p:oleObj spid="_x0000_s63496" name="Equation" r:id="rId10" imgW="914400" imgH="215640" progId="Equation.3">
              <p:embed/>
            </p:oleObj>
          </a:graphicData>
        </a:graphic>
      </p:graphicFrame>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8" name="كائن 27"/>
          <p:cNvGraphicFramePr>
            <a:graphicFrameLocks noChangeAspect="1"/>
          </p:cNvGraphicFramePr>
          <p:nvPr/>
        </p:nvGraphicFramePr>
        <p:xfrm>
          <a:off x="4114800" y="3321050"/>
          <a:ext cx="914400" cy="215900"/>
        </p:xfrm>
        <a:graphic>
          <a:graphicData uri="http://schemas.openxmlformats.org/presentationml/2006/ole">
            <p:oleObj spid="_x0000_s63501" name="Equation" r:id="rId11" imgW="914400" imgH="215640" progId="Equation.3">
              <p:embed/>
            </p:oleObj>
          </a:graphicData>
        </a:graphic>
      </p:graphicFrame>
      <p:sp>
        <p:nvSpPr>
          <p:cNvPr id="25" name="مستطيل 24"/>
          <p:cNvSpPr/>
          <p:nvPr/>
        </p:nvSpPr>
        <p:spPr>
          <a:xfrm>
            <a:off x="214282" y="1357298"/>
            <a:ext cx="8715436" cy="584775"/>
          </a:xfrm>
          <a:prstGeom prst="rect">
            <a:avLst/>
          </a:prstGeom>
        </p:spPr>
        <p:txBody>
          <a:bodyPr wrap="square">
            <a:spAutoFit/>
          </a:bodyPr>
          <a:lstStyle/>
          <a:p>
            <a:r>
              <a:rPr lang="ar-SA" sz="3200" b="1" u="sng" dirty="0" smtClean="0">
                <a:solidFill>
                  <a:schemeClr val="accent1">
                    <a:lumMod val="75000"/>
                  </a:schemeClr>
                </a:solidFill>
                <a:latin typeface="+mj-lt"/>
                <a:ea typeface="+mj-ea"/>
                <a:cs typeface="+mj-cs"/>
              </a:rPr>
              <a:t>الوصلة الثنائية المثالية</a:t>
            </a:r>
          </a:p>
        </p:txBody>
      </p:sp>
      <p:sp>
        <p:nvSpPr>
          <p:cNvPr id="29" name="مربع نص 28"/>
          <p:cNvSpPr txBox="1"/>
          <p:nvPr/>
        </p:nvSpPr>
        <p:spPr>
          <a:xfrm>
            <a:off x="4500562" y="4429132"/>
            <a:ext cx="928694" cy="369332"/>
          </a:xfrm>
          <a:prstGeom prst="rect">
            <a:avLst/>
          </a:prstGeom>
          <a:noFill/>
        </p:spPr>
        <p:txBody>
          <a:bodyPr wrap="square" rtlCol="1">
            <a:spAutoFit/>
          </a:bodyPr>
          <a:lstStyle/>
          <a:p>
            <a:r>
              <a:rPr lang="ar-SA" dirty="0" smtClean="0">
                <a:solidFill>
                  <a:schemeClr val="bg1"/>
                </a:solidFill>
              </a:rPr>
              <a:t>شكل (8)</a:t>
            </a:r>
            <a:endParaRPr lang="ar-SA" dirty="0">
              <a:solidFill>
                <a:schemeClr val="bg1"/>
              </a:solidFill>
            </a:endParaRPr>
          </a:p>
        </p:txBody>
      </p:sp>
      <p:sp>
        <p:nvSpPr>
          <p:cNvPr id="30" name="مربع نص 29"/>
          <p:cNvSpPr txBox="1"/>
          <p:nvPr/>
        </p:nvSpPr>
        <p:spPr>
          <a:xfrm>
            <a:off x="214282" y="5072074"/>
            <a:ext cx="8715436" cy="830997"/>
          </a:xfrm>
          <a:prstGeom prst="rect">
            <a:avLst/>
          </a:prstGeom>
          <a:noFill/>
        </p:spPr>
        <p:txBody>
          <a:bodyPr wrap="square" rtlCol="1">
            <a:spAutoFit/>
          </a:bodyPr>
          <a:lstStyle/>
          <a:p>
            <a:pPr>
              <a:buClr>
                <a:schemeClr val="accent1">
                  <a:lumMod val="75000"/>
                </a:schemeClr>
              </a:buClr>
              <a:buFont typeface="Arial" pitchFamily="34" charset="0"/>
              <a:buChar char="•"/>
            </a:pPr>
            <a:r>
              <a:rPr lang="ar-SA" sz="2400" dirty="0" smtClean="0">
                <a:solidFill>
                  <a:schemeClr val="bg1"/>
                </a:solidFill>
              </a:rPr>
              <a:t> يقال للوصلة الثنائية أنها مثالية إذا كانت معاوقتها للتيار تساوى صفر في حالة التوصيل الامامى وتساوى مالا نهاية في حالة التوصيل العكسي . </a:t>
            </a:r>
          </a:p>
        </p:txBody>
      </p:sp>
      <p:pic>
        <p:nvPicPr>
          <p:cNvPr id="20" name="صورة 19"/>
          <p:cNvPicPr/>
          <p:nvPr/>
        </p:nvPicPr>
        <p:blipFill>
          <a:blip r:embed="rId12">
            <a:clrChange>
              <a:clrFrom>
                <a:srgbClr val="FFFFFF"/>
              </a:clrFrom>
              <a:clrTo>
                <a:srgbClr val="FFFFFF">
                  <a:alpha val="0"/>
                </a:srgbClr>
              </a:clrTo>
            </a:clrChange>
            <a:lum bright="-40000"/>
          </a:blip>
          <a:srcRect/>
          <a:stretch>
            <a:fillRect/>
          </a:stretch>
        </p:blipFill>
        <p:spPr bwMode="auto">
          <a:xfrm>
            <a:off x="3643306" y="2285992"/>
            <a:ext cx="2500330" cy="2087140"/>
          </a:xfrm>
          <a:prstGeom prst="rect">
            <a:avLst/>
          </a:prstGeom>
          <a:noFill/>
          <a:ln w="9525">
            <a:noFill/>
            <a:miter lim="800000"/>
            <a:headEnd/>
            <a:tailEnd/>
          </a:ln>
        </p:spPr>
      </p:pic>
      <p:sp>
        <p:nvSpPr>
          <p:cNvPr id="22" name="مربع نص 21"/>
          <p:cNvSpPr txBox="1"/>
          <p:nvPr/>
        </p:nvSpPr>
        <p:spPr>
          <a:xfrm>
            <a:off x="285720" y="6500834"/>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ox(in)">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ox(in)">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ox(in)">
                                      <p:cBhvr>
                                        <p:cTn id="17" dur="20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box(in)">
                                      <p:cBhvr>
                                        <p:cTn id="22"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64514"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4515"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64516"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64517"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64518" name="Equation" r:id="rId8"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64519" name="Equation" r:id="rId9"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7" name="كائن 26"/>
          <p:cNvGraphicFramePr>
            <a:graphicFrameLocks noChangeAspect="1"/>
          </p:cNvGraphicFramePr>
          <p:nvPr/>
        </p:nvGraphicFramePr>
        <p:xfrm>
          <a:off x="4114800" y="3321050"/>
          <a:ext cx="914400" cy="215900"/>
        </p:xfrm>
        <a:graphic>
          <a:graphicData uri="http://schemas.openxmlformats.org/presentationml/2006/ole">
            <p:oleObj spid="_x0000_s64520" name="Equation" r:id="rId10" imgW="914400" imgH="215640" progId="Equation.3">
              <p:embed/>
            </p:oleObj>
          </a:graphicData>
        </a:graphic>
      </p:graphicFrame>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8" name="كائن 27"/>
          <p:cNvGraphicFramePr>
            <a:graphicFrameLocks noChangeAspect="1"/>
          </p:cNvGraphicFramePr>
          <p:nvPr/>
        </p:nvGraphicFramePr>
        <p:xfrm>
          <a:off x="4114800" y="3321050"/>
          <a:ext cx="914400" cy="215900"/>
        </p:xfrm>
        <a:graphic>
          <a:graphicData uri="http://schemas.openxmlformats.org/presentationml/2006/ole">
            <p:oleObj spid="_x0000_s64521" name="Equation" r:id="rId11" imgW="914400" imgH="215640" progId="Equation.3">
              <p:embed/>
            </p:oleObj>
          </a:graphicData>
        </a:graphic>
      </p:graphicFrame>
      <p:sp>
        <p:nvSpPr>
          <p:cNvPr id="30" name="مربع نص 29"/>
          <p:cNvSpPr txBox="1"/>
          <p:nvPr/>
        </p:nvSpPr>
        <p:spPr>
          <a:xfrm>
            <a:off x="214282" y="857232"/>
            <a:ext cx="8715436" cy="1938992"/>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sz="2400" dirty="0" smtClean="0">
                <a:solidFill>
                  <a:schemeClr val="bg1"/>
                </a:solidFill>
              </a:rPr>
              <a:t> يقال للوصلة الثنائية أنها مثالية إذا كان التيار مالا نهاية وفرق الجهد بين طرفي الوصلة الثنائية صفراً في حالة التوصيل الامامى ويكون التيار صفراً وفرق الجهد بين طرفي الوصلة الثنائية مالا نهاية في حالة التوصيل العكسي .</a:t>
            </a:r>
          </a:p>
          <a:p>
            <a:pPr algn="just">
              <a:buClr>
                <a:schemeClr val="accent1">
                  <a:lumMod val="75000"/>
                </a:schemeClr>
              </a:buClr>
              <a:buFont typeface="Arial" pitchFamily="34" charset="0"/>
              <a:buChar char="•"/>
            </a:pPr>
            <a:r>
              <a:rPr lang="ar-SA" sz="2400" dirty="0" smtClean="0">
                <a:solidFill>
                  <a:schemeClr val="bg1"/>
                </a:solidFill>
              </a:rPr>
              <a:t> يمكن اعتبار الوصلة الثنائية المثالية كدائرة قصر في حالة التوصيل الامامى بينما يمكن اعتبارها كدائرة مفتوحة في حالة التوصيل العكسي             .</a:t>
            </a:r>
          </a:p>
        </p:txBody>
      </p:sp>
      <p:sp>
        <p:nvSpPr>
          <p:cNvPr id="19" name="مربع نص 18"/>
          <p:cNvSpPr txBox="1"/>
          <p:nvPr/>
        </p:nvSpPr>
        <p:spPr>
          <a:xfrm>
            <a:off x="214282" y="2701349"/>
            <a:ext cx="8715436"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مثال (1)</a:t>
            </a:r>
          </a:p>
        </p:txBody>
      </p:sp>
      <p:sp>
        <p:nvSpPr>
          <p:cNvPr id="64522" name="Rectangle 10"/>
          <p:cNvSpPr>
            <a:spLocks noChangeArrowheads="1"/>
          </p:cNvSpPr>
          <p:nvPr/>
        </p:nvSpPr>
        <p:spPr bwMode="auto">
          <a:xfrm>
            <a:off x="214282" y="3286124"/>
            <a:ext cx="871543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احسب قيمة      في الدائرة الآتية :-</a:t>
            </a:r>
          </a:p>
        </p:txBody>
      </p:sp>
      <p:graphicFrame>
        <p:nvGraphicFramePr>
          <p:cNvPr id="64524" name="Object 12"/>
          <p:cNvGraphicFramePr>
            <a:graphicFrameLocks noChangeAspect="1"/>
          </p:cNvGraphicFramePr>
          <p:nvPr/>
        </p:nvGraphicFramePr>
        <p:xfrm>
          <a:off x="7299251" y="3286124"/>
          <a:ext cx="344583" cy="418423"/>
        </p:xfrm>
        <a:graphic>
          <a:graphicData uri="http://schemas.openxmlformats.org/presentationml/2006/ole">
            <p:oleObj spid="_x0000_s64524" name="Equation" r:id="rId12" imgW="177480" imgH="215640" progId="Equation.3">
              <p:embed/>
            </p:oleObj>
          </a:graphicData>
        </a:graphic>
      </p:graphicFrame>
      <p:sp>
        <p:nvSpPr>
          <p:cNvPr id="64527" name="Rectangle 15"/>
          <p:cNvSpPr>
            <a:spLocks noChangeArrowheads="1"/>
          </p:cNvSpPr>
          <p:nvPr/>
        </p:nvSpPr>
        <p:spPr bwMode="auto">
          <a:xfrm>
            <a:off x="214282" y="5429264"/>
            <a:ext cx="871543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defTabSz="914400" rtl="1" eaLnBrk="1" fontAlgn="base" latinLnBrk="0" hangingPunct="1">
              <a:lnSpc>
                <a:spcPct val="100000"/>
              </a:lnSpc>
              <a:spcBef>
                <a:spcPct val="0"/>
              </a:spcBef>
              <a:spcAft>
                <a:spcPct val="0"/>
              </a:spcAft>
              <a:buClr>
                <a:schemeClr val="accent3"/>
              </a:buClr>
              <a:buSzTx/>
              <a:tabLst>
                <a:tab pos="533400" algn="l"/>
              </a:tabLst>
            </a:pPr>
            <a:r>
              <a:rPr lang="ar-SA" sz="2400" dirty="0" smtClean="0">
                <a:solidFill>
                  <a:schemeClr val="bg1"/>
                </a:solidFill>
              </a:rPr>
              <a:t>1- في حالة التوصيل الامامى يمكن اعتبار الوصلة الثنائية كدائرة قصر وبالتالي يكون: </a:t>
            </a:r>
            <a:endParaRPr lang="en-US" sz="2400" dirty="0" smtClean="0">
              <a:solidFill>
                <a:schemeClr val="bg1"/>
              </a:solidFill>
            </a:endParaRPr>
          </a:p>
          <a:p>
            <a:pPr marL="0" marR="0" lvl="0" indent="0" algn="l" defTabSz="914400" rtl="0" eaLnBrk="0" fontAlgn="base" latinLnBrk="0" hangingPunct="0">
              <a:lnSpc>
                <a:spcPct val="100000"/>
              </a:lnSpc>
              <a:spcBef>
                <a:spcPct val="0"/>
              </a:spcBef>
              <a:spcAft>
                <a:spcPct val="0"/>
              </a:spcAft>
              <a:buClrTx/>
              <a:buSzTx/>
              <a:buFontTx/>
              <a:buNone/>
              <a:tabLst>
                <a:tab pos="533400" algn="l"/>
              </a:tabLst>
            </a:pP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4529" name="Object 17"/>
          <p:cNvGraphicFramePr>
            <a:graphicFrameLocks noChangeAspect="1"/>
          </p:cNvGraphicFramePr>
          <p:nvPr/>
        </p:nvGraphicFramePr>
        <p:xfrm>
          <a:off x="3665540" y="5857896"/>
          <a:ext cx="1763716" cy="785814"/>
        </p:xfrm>
        <a:graphic>
          <a:graphicData uri="http://schemas.openxmlformats.org/presentationml/2006/ole">
            <p:oleObj spid="_x0000_s64529" name="Equation" r:id="rId13" imgW="850680" imgH="431640" progId="Equation.3">
              <p:embed/>
            </p:oleObj>
          </a:graphicData>
        </a:graphic>
      </p:graphicFrame>
      <p:pic>
        <p:nvPicPr>
          <p:cNvPr id="22" name="صورة 21"/>
          <p:cNvPicPr/>
          <p:nvPr/>
        </p:nvPicPr>
        <p:blipFill>
          <a:blip r:embed="rId14">
            <a:clrChange>
              <a:clrFrom>
                <a:srgbClr val="FFFFFF"/>
              </a:clrFrom>
              <a:clrTo>
                <a:srgbClr val="FFFFFF">
                  <a:alpha val="0"/>
                </a:srgbClr>
              </a:clrTo>
            </a:clrChange>
            <a:lum bright="-40000"/>
          </a:blip>
          <a:srcRect/>
          <a:stretch>
            <a:fillRect/>
          </a:stretch>
        </p:blipFill>
        <p:spPr bwMode="auto">
          <a:xfrm>
            <a:off x="3162312" y="3571876"/>
            <a:ext cx="3124200" cy="1689100"/>
          </a:xfrm>
          <a:prstGeom prst="rect">
            <a:avLst/>
          </a:prstGeom>
          <a:noFill/>
          <a:ln w="9525">
            <a:noFill/>
            <a:miter lim="800000"/>
            <a:headEnd/>
            <a:tailEnd/>
          </a:ln>
        </p:spPr>
      </p:pic>
      <p:sp>
        <p:nvSpPr>
          <p:cNvPr id="26" name="مربع نص 25"/>
          <p:cNvSpPr txBox="1"/>
          <p:nvPr/>
        </p:nvSpPr>
        <p:spPr>
          <a:xfrm>
            <a:off x="357158"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graphicFrame>
        <p:nvGraphicFramePr>
          <p:cNvPr id="64530" name="Object 18"/>
          <p:cNvGraphicFramePr>
            <a:graphicFrameLocks noChangeAspect="1"/>
          </p:cNvGraphicFramePr>
          <p:nvPr/>
        </p:nvGraphicFramePr>
        <p:xfrm>
          <a:off x="2966746" y="2357430"/>
          <a:ext cx="1033750" cy="428628"/>
        </p:xfrm>
        <a:graphic>
          <a:graphicData uri="http://schemas.openxmlformats.org/presentationml/2006/ole">
            <p:oleObj spid="_x0000_s64530" name="Equation" r:id="rId15" imgW="520560" imgH="215640" progId="Equation.3">
              <p:embed/>
            </p:oleObj>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box(in)">
                                      <p:cBhvr>
                                        <p:cTn id="7" dur="500"/>
                                        <p:tgtEl>
                                          <p:spTgt spid="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
                                            <p:txEl>
                                              <p:pRg st="1" end="1"/>
                                            </p:txEl>
                                          </p:spTgt>
                                        </p:tgtEl>
                                        <p:attrNameLst>
                                          <p:attrName>style.visibility</p:attrName>
                                        </p:attrNameLst>
                                      </p:cBhvr>
                                      <p:to>
                                        <p:strVal val="visible"/>
                                      </p:to>
                                    </p:set>
                                    <p:animEffect transition="in" filter="box(in)">
                                      <p:cBhvr>
                                        <p:cTn id="12" dur="500"/>
                                        <p:tgtEl>
                                          <p:spTgt spid="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4530"/>
                                        </p:tgtEl>
                                        <p:attrNameLst>
                                          <p:attrName>style.visibility</p:attrName>
                                        </p:attrNameLst>
                                      </p:cBhvr>
                                      <p:to>
                                        <p:strVal val="visible"/>
                                      </p:to>
                                    </p:set>
                                    <p:animEffect transition="in" filter="box(in)">
                                      <p:cBhvr>
                                        <p:cTn id="17" dur="2000"/>
                                        <p:tgtEl>
                                          <p:spTgt spid="6453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ox(in)">
                                      <p:cBhvr>
                                        <p:cTn id="22" dur="2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4522"/>
                                        </p:tgtEl>
                                        <p:attrNameLst>
                                          <p:attrName>style.visibility</p:attrName>
                                        </p:attrNameLst>
                                      </p:cBhvr>
                                      <p:to>
                                        <p:strVal val="visible"/>
                                      </p:to>
                                    </p:set>
                                    <p:animEffect transition="in" filter="box(in)">
                                      <p:cBhvr>
                                        <p:cTn id="27" dur="2000"/>
                                        <p:tgtEl>
                                          <p:spTgt spid="6452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4524"/>
                                        </p:tgtEl>
                                        <p:attrNameLst>
                                          <p:attrName>style.visibility</p:attrName>
                                        </p:attrNameLst>
                                      </p:cBhvr>
                                      <p:to>
                                        <p:strVal val="visible"/>
                                      </p:to>
                                    </p:set>
                                    <p:animEffect transition="in" filter="box(in)">
                                      <p:cBhvr>
                                        <p:cTn id="32" dur="2000"/>
                                        <p:tgtEl>
                                          <p:spTgt spid="64524"/>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box(in)">
                                      <p:cBhvr>
                                        <p:cTn id="37" dur="20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64527"/>
                                        </p:tgtEl>
                                        <p:attrNameLst>
                                          <p:attrName>style.visibility</p:attrName>
                                        </p:attrNameLst>
                                      </p:cBhvr>
                                      <p:to>
                                        <p:strVal val="visible"/>
                                      </p:to>
                                    </p:set>
                                    <p:animEffect transition="in" filter="box(in)">
                                      <p:cBhvr>
                                        <p:cTn id="42" dur="2000"/>
                                        <p:tgtEl>
                                          <p:spTgt spid="64527"/>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64529"/>
                                        </p:tgtEl>
                                        <p:attrNameLst>
                                          <p:attrName>style.visibility</p:attrName>
                                        </p:attrNameLst>
                                      </p:cBhvr>
                                      <p:to>
                                        <p:strVal val="visible"/>
                                      </p:to>
                                    </p:set>
                                    <p:animEffect transition="in" filter="box(in)">
                                      <p:cBhvr>
                                        <p:cTn id="47" dur="2000"/>
                                        <p:tgtEl>
                                          <p:spTgt spid="64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bldP spid="19" grpId="0"/>
      <p:bldP spid="64522" grpId="0"/>
      <p:bldP spid="645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67586"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7587"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67588"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67589"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67590" name="Equation" r:id="rId8"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67591" name="Equation" r:id="rId9"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7" name="كائن 26"/>
          <p:cNvGraphicFramePr>
            <a:graphicFrameLocks noChangeAspect="1"/>
          </p:cNvGraphicFramePr>
          <p:nvPr/>
        </p:nvGraphicFramePr>
        <p:xfrm>
          <a:off x="4114800" y="3321050"/>
          <a:ext cx="914400" cy="215900"/>
        </p:xfrm>
        <a:graphic>
          <a:graphicData uri="http://schemas.openxmlformats.org/presentationml/2006/ole">
            <p:oleObj spid="_x0000_s67592" name="Equation" r:id="rId10" imgW="914400" imgH="215640" progId="Equation.3">
              <p:embed/>
            </p:oleObj>
          </a:graphicData>
        </a:graphic>
      </p:graphicFrame>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8" name="كائن 27"/>
          <p:cNvGraphicFramePr>
            <a:graphicFrameLocks noChangeAspect="1"/>
          </p:cNvGraphicFramePr>
          <p:nvPr/>
        </p:nvGraphicFramePr>
        <p:xfrm>
          <a:off x="4114800" y="3321050"/>
          <a:ext cx="914400" cy="215900"/>
        </p:xfrm>
        <a:graphic>
          <a:graphicData uri="http://schemas.openxmlformats.org/presentationml/2006/ole">
            <p:oleObj spid="_x0000_s67593" name="Equation" r:id="rId11" imgW="914400" imgH="215640" progId="Equation.3">
              <p:embed/>
            </p:oleObj>
          </a:graphicData>
        </a:graphic>
      </p:graphicFrame>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مربع نص 21"/>
          <p:cNvSpPr txBox="1"/>
          <p:nvPr/>
        </p:nvSpPr>
        <p:spPr>
          <a:xfrm>
            <a:off x="214282" y="987966"/>
            <a:ext cx="8715436" cy="461665"/>
          </a:xfrm>
          <a:prstGeom prst="rect">
            <a:avLst/>
          </a:prstGeom>
          <a:noFill/>
        </p:spPr>
        <p:txBody>
          <a:bodyPr wrap="square" rtlCol="1">
            <a:spAutoFit/>
          </a:bodyPr>
          <a:lstStyle/>
          <a:p>
            <a:r>
              <a:rPr lang="ar-SA" sz="2400" dirty="0" smtClean="0">
                <a:solidFill>
                  <a:schemeClr val="bg1"/>
                </a:solidFill>
              </a:rPr>
              <a:t>ويكون</a:t>
            </a: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7596" name="Object 12"/>
          <p:cNvGraphicFramePr>
            <a:graphicFrameLocks noChangeAspect="1"/>
          </p:cNvGraphicFramePr>
          <p:nvPr/>
        </p:nvGraphicFramePr>
        <p:xfrm>
          <a:off x="4786314" y="1000108"/>
          <a:ext cx="1428760" cy="388401"/>
        </p:xfrm>
        <a:graphic>
          <a:graphicData uri="http://schemas.openxmlformats.org/presentationml/2006/ole">
            <p:oleObj spid="_x0000_s67596" name="Equation" r:id="rId12" imgW="977476" imgH="266584" progId="Equation.3">
              <p:embed/>
            </p:oleObj>
          </a:graphicData>
        </a:graphic>
      </p:graphicFrame>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7599" name="Object 15"/>
          <p:cNvGraphicFramePr>
            <a:graphicFrameLocks noChangeAspect="1"/>
          </p:cNvGraphicFramePr>
          <p:nvPr/>
        </p:nvGraphicFramePr>
        <p:xfrm>
          <a:off x="5214942" y="1500174"/>
          <a:ext cx="1571637" cy="730994"/>
        </p:xfrm>
        <a:graphic>
          <a:graphicData uri="http://schemas.openxmlformats.org/presentationml/2006/ole">
            <p:oleObj spid="_x0000_s67599" name="Equation" r:id="rId13" imgW="1231366" imgH="571252" progId="Equation.3">
              <p:embed/>
            </p:oleObj>
          </a:graphicData>
        </a:graphic>
      </p:graphicFrame>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9" name="مستطيل 28"/>
          <p:cNvSpPr/>
          <p:nvPr/>
        </p:nvSpPr>
        <p:spPr>
          <a:xfrm>
            <a:off x="214282" y="2500306"/>
            <a:ext cx="8715436" cy="461665"/>
          </a:xfrm>
          <a:prstGeom prst="rect">
            <a:avLst/>
          </a:prstGeom>
        </p:spPr>
        <p:txBody>
          <a:bodyPr wrap="square">
            <a:spAutoFit/>
          </a:bodyPr>
          <a:lstStyle/>
          <a:p>
            <a:pPr algn="just"/>
            <a:r>
              <a:rPr lang="ar-SA" sz="2400" dirty="0" smtClean="0">
                <a:solidFill>
                  <a:schemeClr val="bg1"/>
                </a:solidFill>
              </a:rPr>
              <a:t>2- فى حالة التوصيل العكسى يمكن اعتبار الوصلة الثنائية كدائرة مفتوحة وبالتالى يكون:</a:t>
            </a:r>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7602" name="Object 18"/>
          <p:cNvGraphicFramePr>
            <a:graphicFrameLocks noChangeAspect="1"/>
          </p:cNvGraphicFramePr>
          <p:nvPr/>
        </p:nvGraphicFramePr>
        <p:xfrm>
          <a:off x="4714876" y="3230561"/>
          <a:ext cx="928695" cy="412753"/>
        </p:xfrm>
        <a:graphic>
          <a:graphicData uri="http://schemas.openxmlformats.org/presentationml/2006/ole">
            <p:oleObj spid="_x0000_s67602" name="Equation" r:id="rId14" imgW="596641" imgH="266584" progId="Equation.3">
              <p:embed/>
            </p:oleObj>
          </a:graphicData>
        </a:graphic>
      </p:graphicFrame>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7605" name="Object 21"/>
          <p:cNvGraphicFramePr>
            <a:graphicFrameLocks noChangeAspect="1"/>
          </p:cNvGraphicFramePr>
          <p:nvPr/>
        </p:nvGraphicFramePr>
        <p:xfrm>
          <a:off x="4786314" y="3857628"/>
          <a:ext cx="1857388" cy="382403"/>
        </p:xfrm>
        <a:graphic>
          <a:graphicData uri="http://schemas.openxmlformats.org/presentationml/2006/ole">
            <p:oleObj spid="_x0000_s67605" name="Equation" r:id="rId15" imgW="1294838" imgH="266584" progId="Equation.3">
              <p:embed/>
            </p:oleObj>
          </a:graphicData>
        </a:graphic>
      </p:graphicFrame>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0" name="مربع نص 29"/>
          <p:cNvSpPr txBox="1"/>
          <p:nvPr/>
        </p:nvSpPr>
        <p:spPr>
          <a:xfrm>
            <a:off x="285720" y="6429396"/>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7596"/>
                                        </p:tgtEl>
                                        <p:attrNameLst>
                                          <p:attrName>style.visibility</p:attrName>
                                        </p:attrNameLst>
                                      </p:cBhvr>
                                      <p:to>
                                        <p:strVal val="visible"/>
                                      </p:to>
                                    </p:set>
                                    <p:animEffect transition="in" filter="box(in)">
                                      <p:cBhvr>
                                        <p:cTn id="12" dur="2000"/>
                                        <p:tgtEl>
                                          <p:spTgt spid="6759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7599"/>
                                        </p:tgtEl>
                                        <p:attrNameLst>
                                          <p:attrName>style.visibility</p:attrName>
                                        </p:attrNameLst>
                                      </p:cBhvr>
                                      <p:to>
                                        <p:strVal val="visible"/>
                                      </p:to>
                                    </p:set>
                                    <p:animEffect transition="in" filter="box(in)">
                                      <p:cBhvr>
                                        <p:cTn id="17" dur="2000"/>
                                        <p:tgtEl>
                                          <p:spTgt spid="6759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ox(in)">
                                      <p:cBhvr>
                                        <p:cTn id="22" dur="20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7602"/>
                                        </p:tgtEl>
                                        <p:attrNameLst>
                                          <p:attrName>style.visibility</p:attrName>
                                        </p:attrNameLst>
                                      </p:cBhvr>
                                      <p:to>
                                        <p:strVal val="visible"/>
                                      </p:to>
                                    </p:set>
                                    <p:animEffect transition="in" filter="box(in)">
                                      <p:cBhvr>
                                        <p:cTn id="27" dur="2000"/>
                                        <p:tgtEl>
                                          <p:spTgt spid="67602"/>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7605"/>
                                        </p:tgtEl>
                                        <p:attrNameLst>
                                          <p:attrName>style.visibility</p:attrName>
                                        </p:attrNameLst>
                                      </p:cBhvr>
                                      <p:to>
                                        <p:strVal val="visible"/>
                                      </p:to>
                                    </p:set>
                                    <p:animEffect transition="in" filter="box(in)">
                                      <p:cBhvr>
                                        <p:cTn id="32" dur="2000"/>
                                        <p:tgtEl>
                                          <p:spTgt spid="67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كائن 14"/>
          <p:cNvGraphicFramePr>
            <a:graphicFrameLocks noChangeAspect="1"/>
          </p:cNvGraphicFramePr>
          <p:nvPr/>
        </p:nvGraphicFramePr>
        <p:xfrm>
          <a:off x="4514850" y="3321050"/>
          <a:ext cx="114300" cy="608016"/>
        </p:xfrm>
        <a:graphic>
          <a:graphicData uri="http://schemas.openxmlformats.org/presentationml/2006/ole">
            <p:oleObj spid="_x0000_s69634" name="Equation" r:id="rId4" imgW="914400" imgH="215640" progId="Equation.3">
              <p:embed/>
            </p:oleObj>
          </a:graphicData>
        </a:graphic>
      </p:graphicFrame>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69635" name="Equation" showAsIcon="1" r:id="rId5"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69636" name="Equation" r:id="rId6"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69637" name="Equation" r:id="rId7"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69638" name="Equation" r:id="rId8"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69639" name="Equation" r:id="rId9"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7" name="كائن 26"/>
          <p:cNvGraphicFramePr>
            <a:graphicFrameLocks noChangeAspect="1"/>
          </p:cNvGraphicFramePr>
          <p:nvPr/>
        </p:nvGraphicFramePr>
        <p:xfrm>
          <a:off x="4114800" y="3321050"/>
          <a:ext cx="914400" cy="215900"/>
        </p:xfrm>
        <a:graphic>
          <a:graphicData uri="http://schemas.openxmlformats.org/presentationml/2006/ole">
            <p:oleObj spid="_x0000_s69640" name="Equation" r:id="rId10" imgW="914400" imgH="215640" progId="Equation.3">
              <p:embed/>
            </p:oleObj>
          </a:graphicData>
        </a:graphic>
      </p:graphicFrame>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0" name="مربع نص 29"/>
          <p:cNvSpPr txBox="1"/>
          <p:nvPr/>
        </p:nvSpPr>
        <p:spPr>
          <a:xfrm>
            <a:off x="214282" y="714356"/>
            <a:ext cx="8715436"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مثال (2)</a:t>
            </a:r>
          </a:p>
        </p:txBody>
      </p:sp>
      <p:sp>
        <p:nvSpPr>
          <p:cNvPr id="69642" name="Rectangle 10"/>
          <p:cNvSpPr>
            <a:spLocks noChangeArrowheads="1"/>
          </p:cNvSpPr>
          <p:nvPr/>
        </p:nvSpPr>
        <p:spPr bwMode="auto">
          <a:xfrm>
            <a:off x="214282" y="1357298"/>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في الدائرة الموضحة بالشكل احسب قيمة     ،      بفرض أن الوصلتين الثنائيتين      ،  </a:t>
            </a:r>
            <a:endParaRPr lang="en-US" sz="2400" dirty="0" smtClean="0">
              <a:solidFill>
                <a:schemeClr val="bg1"/>
              </a:solidFill>
            </a:endParaRPr>
          </a:p>
          <a:p>
            <a:pPr marL="0" marR="0" lvl="0" indent="0" defTabSz="914400" rtl="0" eaLnBrk="0" fontAlgn="base" latinLnBrk="0" hangingPunct="0">
              <a:lnSpc>
                <a:spcPct val="100000"/>
              </a:lnSpc>
              <a:spcBef>
                <a:spcPct val="0"/>
              </a:spcBef>
              <a:spcAft>
                <a:spcPct val="0"/>
              </a:spcAft>
              <a:buClrTx/>
              <a:buSzTx/>
              <a:buFontTx/>
              <a:buNone/>
              <a:tabLst/>
            </a:pPr>
            <a:r>
              <a:rPr lang="en-US" sz="2400" dirty="0" smtClean="0">
                <a:solidFill>
                  <a:schemeClr val="bg1"/>
                </a:solidFill>
              </a:rPr>
              <a:t>     . </a:t>
            </a:r>
            <a:r>
              <a:rPr lang="ar-SA" sz="2400" dirty="0" smtClean="0">
                <a:solidFill>
                  <a:schemeClr val="bg1"/>
                </a:solidFill>
              </a:rPr>
              <a:t>مثاليتين</a:t>
            </a:r>
            <a:endParaRPr lang="en-US" sz="2400" dirty="0" smtClean="0">
              <a:solidFill>
                <a:schemeClr val="bg1"/>
              </a:solidFill>
            </a:endParaRPr>
          </a:p>
        </p:txBody>
      </p:sp>
      <p:graphicFrame>
        <p:nvGraphicFramePr>
          <p:cNvPr id="69651" name="Object 19"/>
          <p:cNvGraphicFramePr>
            <a:graphicFrameLocks noChangeAspect="1"/>
          </p:cNvGraphicFramePr>
          <p:nvPr/>
        </p:nvGraphicFramePr>
        <p:xfrm>
          <a:off x="4535488" y="1329097"/>
          <a:ext cx="536578" cy="599705"/>
        </p:xfrm>
        <a:graphic>
          <a:graphicData uri="http://schemas.openxmlformats.org/presentationml/2006/ole">
            <p:oleObj spid="_x0000_s69651" name="Equation" r:id="rId11" imgW="215640" imgH="241200" progId="Equation.3">
              <p:embed/>
            </p:oleObj>
          </a:graphicData>
        </a:graphic>
      </p:graphicFrame>
      <p:graphicFrame>
        <p:nvGraphicFramePr>
          <p:cNvPr id="69652" name="Object 20"/>
          <p:cNvGraphicFramePr>
            <a:graphicFrameLocks noChangeAspect="1"/>
          </p:cNvGraphicFramePr>
          <p:nvPr/>
        </p:nvGraphicFramePr>
        <p:xfrm>
          <a:off x="4000496" y="1357298"/>
          <a:ext cx="549278" cy="491459"/>
        </p:xfrm>
        <a:graphic>
          <a:graphicData uri="http://schemas.openxmlformats.org/presentationml/2006/ole">
            <p:oleObj spid="_x0000_s69652" name="Equation" r:id="rId12" imgW="241200" imgH="215640" progId="Equation.3">
              <p:embed/>
            </p:oleObj>
          </a:graphicData>
        </a:graphic>
      </p:graphicFrame>
      <p:graphicFrame>
        <p:nvGraphicFramePr>
          <p:cNvPr id="69653" name="Object 21"/>
          <p:cNvGraphicFramePr>
            <a:graphicFrameLocks noChangeAspect="1"/>
          </p:cNvGraphicFramePr>
          <p:nvPr/>
        </p:nvGraphicFramePr>
        <p:xfrm>
          <a:off x="714348" y="1357298"/>
          <a:ext cx="452440" cy="512765"/>
        </p:xfrm>
        <a:graphic>
          <a:graphicData uri="http://schemas.openxmlformats.org/presentationml/2006/ole">
            <p:oleObj spid="_x0000_s69653" name="Equation" r:id="rId13" imgW="190440" imgH="215640" progId="Equation.3">
              <p:embed/>
            </p:oleObj>
          </a:graphicData>
        </a:graphic>
      </p:graphicFrame>
      <p:graphicFrame>
        <p:nvGraphicFramePr>
          <p:cNvPr id="69655" name="Object 23"/>
          <p:cNvGraphicFramePr>
            <a:graphicFrameLocks noChangeAspect="1"/>
          </p:cNvGraphicFramePr>
          <p:nvPr/>
        </p:nvGraphicFramePr>
        <p:xfrm>
          <a:off x="155450" y="1357298"/>
          <a:ext cx="487460" cy="517927"/>
        </p:xfrm>
        <a:graphic>
          <a:graphicData uri="http://schemas.openxmlformats.org/presentationml/2006/ole">
            <p:oleObj spid="_x0000_s69655" name="Equation" r:id="rId14" imgW="203040" imgH="215640" progId="Equation.3">
              <p:embed/>
            </p:oleObj>
          </a:graphicData>
        </a:graphic>
      </p:graphicFrame>
      <p:sp>
        <p:nvSpPr>
          <p:cNvPr id="69657" name="Rectangle 25"/>
          <p:cNvSpPr>
            <a:spLocks noChangeArrowheads="1"/>
          </p:cNvSpPr>
          <p:nvPr/>
        </p:nvSpPr>
        <p:spPr bwMode="auto">
          <a:xfrm>
            <a:off x="214282" y="4500570"/>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الوصلة     في حاله توصيل عكسي ، والوصلة     في حاله توصيل امامى ، وبالتالي يكون  </a:t>
            </a:r>
            <a:r>
              <a:rPr lang="en-US" sz="2400" dirty="0" smtClean="0">
                <a:solidFill>
                  <a:schemeClr val="bg1"/>
                </a:solidFill>
              </a:rPr>
              <a:t>:</a:t>
            </a:r>
            <a:r>
              <a:rPr kumimoji="0" lang="ar-SA" sz="1600" b="0" i="0" u="none" strike="noStrike" cap="none" normalizeH="0" baseline="0" dirty="0" smtClean="0">
                <a:ln>
                  <a:noFill/>
                </a:ln>
                <a:solidFill>
                  <a:schemeClr val="bg1"/>
                </a:solidFill>
                <a:effectLst/>
                <a:latin typeface="Arial" pitchFamily="34" charset="0"/>
                <a:ea typeface="Times New Roman" pitchFamily="18" charset="0"/>
                <a:cs typeface="Simplified Arabic" pitchFamily="2" charset="-78"/>
              </a:rPr>
              <a:t>                                                  </a:t>
            </a:r>
            <a:endParaRPr kumimoji="0" lang="ar-SA" sz="18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39" name="Object 23"/>
          <p:cNvGraphicFramePr>
            <a:graphicFrameLocks noChangeAspect="1"/>
          </p:cNvGraphicFramePr>
          <p:nvPr/>
        </p:nvGraphicFramePr>
        <p:xfrm>
          <a:off x="3643306" y="4429132"/>
          <a:ext cx="487460" cy="517927"/>
        </p:xfrm>
        <a:graphic>
          <a:graphicData uri="http://schemas.openxmlformats.org/presentationml/2006/ole">
            <p:oleObj spid="_x0000_s69658" name="Equation" r:id="rId15" imgW="203040" imgH="215640" progId="Equation.3">
              <p:embed/>
            </p:oleObj>
          </a:graphicData>
        </a:graphic>
      </p:graphicFrame>
      <p:graphicFrame>
        <p:nvGraphicFramePr>
          <p:cNvPr id="69659" name="Object 27"/>
          <p:cNvGraphicFramePr>
            <a:graphicFrameLocks noChangeAspect="1"/>
          </p:cNvGraphicFramePr>
          <p:nvPr/>
        </p:nvGraphicFramePr>
        <p:xfrm>
          <a:off x="7715272" y="4429132"/>
          <a:ext cx="452438" cy="512762"/>
        </p:xfrm>
        <a:graphic>
          <a:graphicData uri="http://schemas.openxmlformats.org/presentationml/2006/ole">
            <p:oleObj spid="_x0000_s69659" name="Equation" r:id="rId16" imgW="190440" imgH="215640" progId="Equation.3">
              <p:embed/>
            </p:oleObj>
          </a:graphicData>
        </a:graphic>
      </p:graphicFrame>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9660" name="Object 28"/>
          <p:cNvGraphicFramePr>
            <a:graphicFrameLocks noChangeAspect="1"/>
          </p:cNvGraphicFramePr>
          <p:nvPr/>
        </p:nvGraphicFramePr>
        <p:xfrm>
          <a:off x="2500298" y="5143512"/>
          <a:ext cx="928694" cy="430699"/>
        </p:xfrm>
        <a:graphic>
          <a:graphicData uri="http://schemas.openxmlformats.org/presentationml/2006/ole">
            <p:oleObj spid="_x0000_s69660" name="Equation" r:id="rId17" imgW="660113" imgH="304668" progId="Equation.3">
              <p:embed/>
            </p:oleObj>
          </a:graphicData>
        </a:graphic>
      </p:graphicFrame>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9663" name="Object 31"/>
          <p:cNvGraphicFramePr>
            <a:graphicFrameLocks noChangeAspect="1"/>
          </p:cNvGraphicFramePr>
          <p:nvPr/>
        </p:nvGraphicFramePr>
        <p:xfrm>
          <a:off x="2500298" y="5572140"/>
          <a:ext cx="4572032" cy="816435"/>
        </p:xfrm>
        <a:graphic>
          <a:graphicData uri="http://schemas.openxmlformats.org/presentationml/2006/ole">
            <p:oleObj spid="_x0000_s69663" name="Equation" r:id="rId18" imgW="2933700" imgH="520700" progId="Equation.3">
              <p:embed/>
            </p:oleObj>
          </a:graphicData>
        </a:graphic>
      </p:graphicFrame>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7" name="صورة 36"/>
          <p:cNvPicPr/>
          <p:nvPr/>
        </p:nvPicPr>
        <p:blipFill>
          <a:blip r:embed="rId19">
            <a:clrChange>
              <a:clrFrom>
                <a:srgbClr val="FFFFFF"/>
              </a:clrFrom>
              <a:clrTo>
                <a:srgbClr val="FFFFFF">
                  <a:alpha val="0"/>
                </a:srgbClr>
              </a:clrTo>
            </a:clrChange>
            <a:lum bright="-40000"/>
          </a:blip>
          <a:srcRect/>
          <a:stretch>
            <a:fillRect/>
          </a:stretch>
        </p:blipFill>
        <p:spPr bwMode="auto">
          <a:xfrm>
            <a:off x="2714612" y="2071678"/>
            <a:ext cx="4093107" cy="2214554"/>
          </a:xfrm>
          <a:prstGeom prst="rect">
            <a:avLst/>
          </a:prstGeom>
          <a:noFill/>
          <a:ln w="9525">
            <a:noFill/>
            <a:miter lim="800000"/>
            <a:headEnd/>
            <a:tailEnd/>
          </a:ln>
        </p:spPr>
      </p:pic>
      <p:sp>
        <p:nvSpPr>
          <p:cNvPr id="38" name="مربع نص 37"/>
          <p:cNvSpPr txBox="1"/>
          <p:nvPr/>
        </p:nvSpPr>
        <p:spPr>
          <a:xfrm>
            <a:off x="214282"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ox(in)">
                                      <p:cBhvr>
                                        <p:cTn id="7" dur="2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9642"/>
                                        </p:tgtEl>
                                        <p:attrNameLst>
                                          <p:attrName>style.visibility</p:attrName>
                                        </p:attrNameLst>
                                      </p:cBhvr>
                                      <p:to>
                                        <p:strVal val="visible"/>
                                      </p:to>
                                    </p:set>
                                    <p:animEffect transition="in" filter="box(in)">
                                      <p:cBhvr>
                                        <p:cTn id="12" dur="2000"/>
                                        <p:tgtEl>
                                          <p:spTgt spid="6964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ox(in)">
                                      <p:cBhvr>
                                        <p:cTn id="17" dur="20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9657"/>
                                        </p:tgtEl>
                                        <p:attrNameLst>
                                          <p:attrName>style.visibility</p:attrName>
                                        </p:attrNameLst>
                                      </p:cBhvr>
                                      <p:to>
                                        <p:strVal val="visible"/>
                                      </p:to>
                                    </p:set>
                                    <p:animEffect transition="in" filter="box(in)">
                                      <p:cBhvr>
                                        <p:cTn id="22" dur="2000"/>
                                        <p:tgtEl>
                                          <p:spTgt spid="6965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9659"/>
                                        </p:tgtEl>
                                        <p:attrNameLst>
                                          <p:attrName>style.visibility</p:attrName>
                                        </p:attrNameLst>
                                      </p:cBhvr>
                                      <p:to>
                                        <p:strVal val="visible"/>
                                      </p:to>
                                    </p:set>
                                    <p:animEffect transition="in" filter="box(in)">
                                      <p:cBhvr>
                                        <p:cTn id="27" dur="2000"/>
                                        <p:tgtEl>
                                          <p:spTgt spid="69659"/>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box(in)">
                                      <p:cBhvr>
                                        <p:cTn id="32" dur="20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9660"/>
                                        </p:tgtEl>
                                        <p:attrNameLst>
                                          <p:attrName>style.visibility</p:attrName>
                                        </p:attrNameLst>
                                      </p:cBhvr>
                                      <p:to>
                                        <p:strVal val="visible"/>
                                      </p:to>
                                    </p:set>
                                    <p:animEffect transition="in" filter="box(in)">
                                      <p:cBhvr>
                                        <p:cTn id="37" dur="2000"/>
                                        <p:tgtEl>
                                          <p:spTgt spid="6966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69663"/>
                                        </p:tgtEl>
                                        <p:attrNameLst>
                                          <p:attrName>style.visibility</p:attrName>
                                        </p:attrNameLst>
                                      </p:cBhvr>
                                      <p:to>
                                        <p:strVal val="visible"/>
                                      </p:to>
                                    </p:set>
                                    <p:animEffect transition="in" filter="box(in)">
                                      <p:cBhvr>
                                        <p:cTn id="42" dur="2000"/>
                                        <p:tgtEl>
                                          <p:spTgt spid="69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69642" grpId="0"/>
      <p:bldP spid="696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72707" name="Equation" showAsIcon="1" r:id="rId4"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72708" name="Equation" r:id="rId5"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72709" name="Equation" r:id="rId6"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72710" name="Equation" r:id="rId7"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72711" name="Equation" r:id="rId8"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7" name="مربع نص 36"/>
          <p:cNvSpPr txBox="1"/>
          <p:nvPr/>
        </p:nvSpPr>
        <p:spPr>
          <a:xfrm>
            <a:off x="214282" y="714356"/>
            <a:ext cx="8715436"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مثال (3)</a:t>
            </a:r>
          </a:p>
        </p:txBody>
      </p:sp>
      <p:sp>
        <p:nvSpPr>
          <p:cNvPr id="72721" name="Rectangle 17"/>
          <p:cNvSpPr>
            <a:spLocks noChangeArrowheads="1"/>
          </p:cNvSpPr>
          <p:nvPr/>
        </p:nvSpPr>
        <p:spPr bwMode="auto">
          <a:xfrm>
            <a:off x="214282" y="1500174"/>
            <a:ext cx="871543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في الدائرة الموضحة بالشكل إذا كان     هو جهد موجه مربعة سعتها       وزمنها الدوري      (شكل أ) . وإذا كان                             والوصلة الثنائية مثالية . استنتج قيمة الجهد       وارسم الشكل الموجى الناتج .</a:t>
            </a:r>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2722" name="Object 18"/>
          <p:cNvGraphicFramePr>
            <a:graphicFrameLocks noChangeAspect="1"/>
          </p:cNvGraphicFramePr>
          <p:nvPr/>
        </p:nvGraphicFramePr>
        <p:xfrm>
          <a:off x="4714876" y="1500174"/>
          <a:ext cx="428628" cy="460378"/>
        </p:xfrm>
        <a:graphic>
          <a:graphicData uri="http://schemas.openxmlformats.org/presentationml/2006/ole">
            <p:oleObj spid="_x0000_s72722" name="Equation" r:id="rId9" imgW="253890" imgH="279279" progId="Equation.3">
              <p:embed/>
            </p:oleObj>
          </a:graphicData>
        </a:graphic>
      </p:graphicFrame>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2726" name="Object 22"/>
          <p:cNvGraphicFramePr>
            <a:graphicFrameLocks noChangeAspect="1"/>
          </p:cNvGraphicFramePr>
          <p:nvPr/>
        </p:nvGraphicFramePr>
        <p:xfrm>
          <a:off x="1071538" y="1554150"/>
          <a:ext cx="615500" cy="374652"/>
        </p:xfrm>
        <a:graphic>
          <a:graphicData uri="http://schemas.openxmlformats.org/presentationml/2006/ole">
            <p:oleObj spid="_x0000_s72726" name="Equation" r:id="rId10" imgW="291960" imgH="177480" progId="Equation.3">
              <p:embed/>
            </p:oleObj>
          </a:graphicData>
        </a:graphic>
      </p:graphicFrame>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2730" name="Object 26"/>
          <p:cNvGraphicFramePr>
            <a:graphicFrameLocks noChangeAspect="1"/>
          </p:cNvGraphicFramePr>
          <p:nvPr/>
        </p:nvGraphicFramePr>
        <p:xfrm>
          <a:off x="7643834" y="1928802"/>
          <a:ext cx="335758" cy="395009"/>
        </p:xfrm>
        <a:graphic>
          <a:graphicData uri="http://schemas.openxmlformats.org/presentationml/2006/ole">
            <p:oleObj spid="_x0000_s72730" name="Equation" r:id="rId11" imgW="164957" imgH="190335" progId="Equation.3">
              <p:embed/>
            </p:oleObj>
          </a:graphicData>
        </a:graphic>
      </p:graphicFrame>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2733" name="Object 29"/>
          <p:cNvGraphicFramePr>
            <a:graphicFrameLocks noChangeAspect="1"/>
          </p:cNvGraphicFramePr>
          <p:nvPr/>
        </p:nvGraphicFramePr>
        <p:xfrm>
          <a:off x="3500436" y="1928803"/>
          <a:ext cx="2143134" cy="428627"/>
        </p:xfrm>
        <a:graphic>
          <a:graphicData uri="http://schemas.openxmlformats.org/presentationml/2006/ole">
            <p:oleObj spid="_x0000_s72733" name="Equation" r:id="rId12" imgW="1332921" imgH="266584" progId="Equation.3">
              <p:embed/>
            </p:oleObj>
          </a:graphicData>
        </a:graphic>
      </p:graphicFrame>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2736" name="Object 32"/>
          <p:cNvGraphicFramePr>
            <a:graphicFrameLocks noChangeAspect="1"/>
          </p:cNvGraphicFramePr>
          <p:nvPr/>
        </p:nvGraphicFramePr>
        <p:xfrm>
          <a:off x="7358082" y="2285992"/>
          <a:ext cx="428628" cy="444503"/>
        </p:xfrm>
        <a:graphic>
          <a:graphicData uri="http://schemas.openxmlformats.org/presentationml/2006/ole">
            <p:oleObj spid="_x0000_s72736" name="Equation" r:id="rId13" imgW="253780" imgH="266469" progId="Equation.3">
              <p:embed/>
            </p:oleObj>
          </a:graphicData>
        </a:graphic>
      </p:graphicFrame>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0" name="Rectangle 36"/>
          <p:cNvSpPr>
            <a:spLocks noChangeArrowheads="1"/>
          </p:cNvSpPr>
          <p:nvPr/>
        </p:nvSpPr>
        <p:spPr bwMode="auto">
          <a:xfrm>
            <a:off x="214281" y="5572141"/>
            <a:ext cx="8715437"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1- في حاله            تكون الوصلة الثنائية متصلة اتصالا أماميا اى دائرة قصر</a:t>
            </a:r>
            <a:r>
              <a:rPr lang="en-US" sz="2400" dirty="0" smtClean="0">
                <a:solidFill>
                  <a:schemeClr val="bg1"/>
                </a:solidFill>
              </a:rPr>
              <a:t> </a:t>
            </a:r>
            <a:r>
              <a:rPr lang="ar-SA" sz="2400" dirty="0" smtClean="0">
                <a:solidFill>
                  <a:schemeClr val="bg1"/>
                </a:solidFill>
              </a:rPr>
              <a:t>وبالتالي يكون                         </a:t>
            </a:r>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2741" name="Object 37"/>
          <p:cNvGraphicFramePr>
            <a:graphicFrameLocks noChangeAspect="1"/>
          </p:cNvGraphicFramePr>
          <p:nvPr/>
        </p:nvGraphicFramePr>
        <p:xfrm>
          <a:off x="6762279" y="5643578"/>
          <a:ext cx="881555" cy="419100"/>
        </p:xfrm>
        <a:graphic>
          <a:graphicData uri="http://schemas.openxmlformats.org/presentationml/2006/ole">
            <p:oleObj spid="_x0000_s72741" name="Equation" r:id="rId14" imgW="583947" imgH="279279" progId="Equation.3">
              <p:embed/>
            </p:oleObj>
          </a:graphicData>
        </a:graphic>
      </p:graphicFrame>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2744" name="Object 40"/>
          <p:cNvGraphicFramePr>
            <a:graphicFrameLocks noChangeAspect="1"/>
          </p:cNvGraphicFramePr>
          <p:nvPr/>
        </p:nvGraphicFramePr>
        <p:xfrm>
          <a:off x="6205333" y="6000768"/>
          <a:ext cx="2010005" cy="428604"/>
        </p:xfrm>
        <a:graphic>
          <a:graphicData uri="http://schemas.openxmlformats.org/presentationml/2006/ole">
            <p:oleObj spid="_x0000_s72744" name="Equation" r:id="rId15" imgW="1295400" imgH="279400" progId="Equation.3">
              <p:embed/>
            </p:oleObj>
          </a:graphicData>
        </a:graphic>
      </p:graphicFrame>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8" name="صورة 47"/>
          <p:cNvPicPr/>
          <p:nvPr/>
        </p:nvPicPr>
        <p:blipFill>
          <a:blip r:embed="rId16">
            <a:clrChange>
              <a:clrFrom>
                <a:srgbClr val="FFFFFF"/>
              </a:clrFrom>
              <a:clrTo>
                <a:srgbClr val="FFFFFF">
                  <a:alpha val="0"/>
                </a:srgbClr>
              </a:clrTo>
            </a:clrChange>
            <a:lum bright="-40000"/>
          </a:blip>
          <a:srcRect/>
          <a:stretch>
            <a:fillRect/>
          </a:stretch>
        </p:blipFill>
        <p:spPr bwMode="auto">
          <a:xfrm>
            <a:off x="2379464" y="2643181"/>
            <a:ext cx="4385071" cy="2928959"/>
          </a:xfrm>
          <a:prstGeom prst="rect">
            <a:avLst/>
          </a:prstGeom>
          <a:noFill/>
          <a:ln w="9525">
            <a:noFill/>
            <a:miter lim="800000"/>
            <a:headEnd/>
            <a:tailEnd/>
          </a:ln>
        </p:spPr>
      </p:pic>
      <p:sp>
        <p:nvSpPr>
          <p:cNvPr id="49" name="مربع نص 48"/>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ox(in)">
                                      <p:cBhvr>
                                        <p:cTn id="7" dur="20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2721"/>
                                        </p:tgtEl>
                                        <p:attrNameLst>
                                          <p:attrName>style.visibility</p:attrName>
                                        </p:attrNameLst>
                                      </p:cBhvr>
                                      <p:to>
                                        <p:strVal val="visible"/>
                                      </p:to>
                                    </p:set>
                                    <p:animEffect transition="in" filter="box(in)">
                                      <p:cBhvr>
                                        <p:cTn id="12" dur="2000"/>
                                        <p:tgtEl>
                                          <p:spTgt spid="7272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box(in)">
                                      <p:cBhvr>
                                        <p:cTn id="17" dur="20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2740"/>
                                        </p:tgtEl>
                                        <p:attrNameLst>
                                          <p:attrName>style.visibility</p:attrName>
                                        </p:attrNameLst>
                                      </p:cBhvr>
                                      <p:to>
                                        <p:strVal val="visible"/>
                                      </p:to>
                                    </p:set>
                                    <p:animEffect transition="in" filter="box(in)">
                                      <p:cBhvr>
                                        <p:cTn id="22" dur="2000"/>
                                        <p:tgtEl>
                                          <p:spTgt spid="72740"/>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72741"/>
                                        </p:tgtEl>
                                        <p:attrNameLst>
                                          <p:attrName>style.visibility</p:attrName>
                                        </p:attrNameLst>
                                      </p:cBhvr>
                                      <p:to>
                                        <p:strVal val="visible"/>
                                      </p:to>
                                    </p:set>
                                    <p:animEffect transition="in" filter="box(in)">
                                      <p:cBhvr>
                                        <p:cTn id="27" dur="2000"/>
                                        <p:tgtEl>
                                          <p:spTgt spid="7274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72744"/>
                                        </p:tgtEl>
                                        <p:attrNameLst>
                                          <p:attrName>style.visibility</p:attrName>
                                        </p:attrNameLst>
                                      </p:cBhvr>
                                      <p:to>
                                        <p:strVal val="visible"/>
                                      </p:to>
                                    </p:set>
                                    <p:animEffect transition="in" filter="box(in)">
                                      <p:cBhvr>
                                        <p:cTn id="32" dur="2000"/>
                                        <p:tgtEl>
                                          <p:spTgt spid="727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2721" grpId="0"/>
      <p:bldP spid="727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74754" name="Equation" showAsIcon="1" r:id="rId4"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74755" name="Equation" r:id="rId5"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74756" name="Equation" r:id="rId6"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74757" name="Equation" r:id="rId7"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74758" name="Equation" r:id="rId8"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6" name="Rectangle 14"/>
          <p:cNvSpPr>
            <a:spLocks noChangeArrowheads="1"/>
          </p:cNvSpPr>
          <p:nvPr/>
        </p:nvSpPr>
        <p:spPr bwMode="auto">
          <a:xfrm>
            <a:off x="214282" y="954929"/>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
                <a:schemeClr val="accent3"/>
              </a:buClr>
              <a:buSzTx/>
              <a:tabLst>
                <a:tab pos="485775" algn="l"/>
              </a:tabLst>
            </a:pPr>
            <a:r>
              <a:rPr lang="ar-SA" sz="2400" dirty="0" smtClean="0">
                <a:solidFill>
                  <a:schemeClr val="bg1"/>
                </a:solidFill>
              </a:rPr>
              <a:t>2- في حاله           تكون الوصلة الثنائية متصلة اتصالاً عكسياً اى دائرة مفتوحة وبالتالي يكون :                         </a:t>
            </a:r>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4767" name="Object 15"/>
          <p:cNvGraphicFramePr>
            <a:graphicFrameLocks noChangeAspect="1"/>
          </p:cNvGraphicFramePr>
          <p:nvPr/>
        </p:nvGraphicFramePr>
        <p:xfrm>
          <a:off x="6500826" y="987225"/>
          <a:ext cx="928694" cy="441511"/>
        </p:xfrm>
        <a:graphic>
          <a:graphicData uri="http://schemas.openxmlformats.org/presentationml/2006/ole">
            <p:oleObj spid="_x0000_s74767" name="Equation" r:id="rId9" imgW="583947" imgH="279279" progId="Equation.3">
              <p:embed/>
            </p:oleObj>
          </a:graphicData>
        </a:graphic>
      </p:graphicFrame>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4773" name="Object 21"/>
          <p:cNvGraphicFramePr>
            <a:graphicFrameLocks noChangeAspect="1"/>
          </p:cNvGraphicFramePr>
          <p:nvPr/>
        </p:nvGraphicFramePr>
        <p:xfrm>
          <a:off x="2857488" y="1857364"/>
          <a:ext cx="3315802" cy="857256"/>
        </p:xfrm>
        <a:graphic>
          <a:graphicData uri="http://schemas.openxmlformats.org/presentationml/2006/ole">
            <p:oleObj spid="_x0000_s74773" name="Equation" r:id="rId10" imgW="1955800" imgH="508000" progId="Equation.3">
              <p:embed/>
            </p:oleObj>
          </a:graphicData>
        </a:graphic>
      </p:graphicFrame>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4776" name="Object 24"/>
          <p:cNvGraphicFramePr>
            <a:graphicFrameLocks noChangeAspect="1"/>
          </p:cNvGraphicFramePr>
          <p:nvPr/>
        </p:nvGraphicFramePr>
        <p:xfrm>
          <a:off x="2727709" y="2928934"/>
          <a:ext cx="4701811" cy="785818"/>
        </p:xfrm>
        <a:graphic>
          <a:graphicData uri="http://schemas.openxmlformats.org/presentationml/2006/ole">
            <p:oleObj spid="_x0000_s74776" name="Equation" r:id="rId11" imgW="3416300" imgH="571500" progId="Equation.3">
              <p:embed/>
            </p:oleObj>
          </a:graphicData>
        </a:graphic>
      </p:graphicFrame>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9" name="Rectangle 27"/>
          <p:cNvSpPr>
            <a:spLocks noChangeArrowheads="1"/>
          </p:cNvSpPr>
          <p:nvPr/>
        </p:nvSpPr>
        <p:spPr bwMode="auto">
          <a:xfrm>
            <a:off x="214282" y="4110343"/>
            <a:ext cx="871543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400" dirty="0" smtClean="0">
                <a:solidFill>
                  <a:schemeClr val="bg1"/>
                </a:solidFill>
              </a:rPr>
              <a:t>وبالتالي يكون الشكل الموجى الناتج (شكل ب) ، وتكون قيمة       المتوسطة هي:</a:t>
            </a:r>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4780" name="Object 28"/>
          <p:cNvGraphicFramePr>
            <a:graphicFrameLocks noChangeAspect="1"/>
          </p:cNvGraphicFramePr>
          <p:nvPr/>
        </p:nvGraphicFramePr>
        <p:xfrm>
          <a:off x="2643174" y="4143380"/>
          <a:ext cx="413319" cy="428628"/>
        </p:xfrm>
        <a:graphic>
          <a:graphicData uri="http://schemas.openxmlformats.org/presentationml/2006/ole">
            <p:oleObj spid="_x0000_s74780" name="Equation" r:id="rId12" imgW="253780" imgH="266469" progId="Equation.3">
              <p:embed/>
            </p:oleObj>
          </a:graphicData>
        </a:graphic>
      </p:graphicFrame>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4783" name="Object 31"/>
          <p:cNvGraphicFramePr>
            <a:graphicFrameLocks noChangeAspect="1"/>
          </p:cNvGraphicFramePr>
          <p:nvPr/>
        </p:nvGraphicFramePr>
        <p:xfrm>
          <a:off x="2714612" y="5000636"/>
          <a:ext cx="3542226" cy="785818"/>
        </p:xfrm>
        <a:graphic>
          <a:graphicData uri="http://schemas.openxmlformats.org/presentationml/2006/ole">
            <p:oleObj spid="_x0000_s74783" name="Equation" r:id="rId13" imgW="2794000" imgH="622300" progId="Equation.3">
              <p:embed/>
            </p:oleObj>
          </a:graphicData>
        </a:graphic>
      </p:graphicFrame>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 name="مربع نص 55"/>
          <p:cNvSpPr txBox="1"/>
          <p:nvPr/>
        </p:nvSpPr>
        <p:spPr>
          <a:xfrm>
            <a:off x="285720" y="6429396"/>
            <a:ext cx="8525026" cy="646331"/>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a:p>
            <a:endParaRPr lang="ar-SA"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66"/>
                                        </p:tgtEl>
                                        <p:attrNameLst>
                                          <p:attrName>style.visibility</p:attrName>
                                        </p:attrNameLst>
                                      </p:cBhvr>
                                      <p:to>
                                        <p:strVal val="visible"/>
                                      </p:to>
                                    </p:set>
                                    <p:animEffect transition="in" filter="box(in)">
                                      <p:cBhvr>
                                        <p:cTn id="7" dur="2000"/>
                                        <p:tgtEl>
                                          <p:spTgt spid="7476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4773"/>
                                        </p:tgtEl>
                                        <p:attrNameLst>
                                          <p:attrName>style.visibility</p:attrName>
                                        </p:attrNameLst>
                                      </p:cBhvr>
                                      <p:to>
                                        <p:strVal val="visible"/>
                                      </p:to>
                                    </p:set>
                                    <p:animEffect transition="in" filter="box(in)">
                                      <p:cBhvr>
                                        <p:cTn id="12" dur="2000"/>
                                        <p:tgtEl>
                                          <p:spTgt spid="7477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74776"/>
                                        </p:tgtEl>
                                        <p:attrNameLst>
                                          <p:attrName>style.visibility</p:attrName>
                                        </p:attrNameLst>
                                      </p:cBhvr>
                                      <p:to>
                                        <p:strVal val="visible"/>
                                      </p:to>
                                    </p:set>
                                    <p:animEffect transition="in" filter="box(in)">
                                      <p:cBhvr>
                                        <p:cTn id="17" dur="2000"/>
                                        <p:tgtEl>
                                          <p:spTgt spid="7477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4779"/>
                                        </p:tgtEl>
                                        <p:attrNameLst>
                                          <p:attrName>style.visibility</p:attrName>
                                        </p:attrNameLst>
                                      </p:cBhvr>
                                      <p:to>
                                        <p:strVal val="visible"/>
                                      </p:to>
                                    </p:set>
                                    <p:animEffect transition="in" filter="box(in)">
                                      <p:cBhvr>
                                        <p:cTn id="22" dur="2000"/>
                                        <p:tgtEl>
                                          <p:spTgt spid="7477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74780"/>
                                        </p:tgtEl>
                                        <p:attrNameLst>
                                          <p:attrName>style.visibility</p:attrName>
                                        </p:attrNameLst>
                                      </p:cBhvr>
                                      <p:to>
                                        <p:strVal val="visible"/>
                                      </p:to>
                                    </p:set>
                                    <p:animEffect transition="in" filter="box(in)">
                                      <p:cBhvr>
                                        <p:cTn id="27" dur="2000"/>
                                        <p:tgtEl>
                                          <p:spTgt spid="7478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74783"/>
                                        </p:tgtEl>
                                        <p:attrNameLst>
                                          <p:attrName>style.visibility</p:attrName>
                                        </p:attrNameLst>
                                      </p:cBhvr>
                                      <p:to>
                                        <p:strVal val="visible"/>
                                      </p:to>
                                    </p:set>
                                    <p:animEffect transition="in" filter="box(in)">
                                      <p:cBhvr>
                                        <p:cTn id="32" dur="2000"/>
                                        <p:tgtEl>
                                          <p:spTgt spid="74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6" grpId="0"/>
      <p:bldP spid="747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76802" name="Equation" showAsIcon="1" r:id="rId4" imgW="914400" imgH="771480" progId="Equation.3">
              <p:embed/>
            </p:oleObj>
          </a:graphicData>
        </a:graphic>
      </p:graphicFrame>
      <p:graphicFrame>
        <p:nvGraphicFramePr>
          <p:cNvPr id="23" name="كائن 22"/>
          <p:cNvGraphicFramePr>
            <a:graphicFrameLocks noChangeAspect="1"/>
          </p:cNvGraphicFramePr>
          <p:nvPr/>
        </p:nvGraphicFramePr>
        <p:xfrm>
          <a:off x="4114800" y="3321050"/>
          <a:ext cx="914400" cy="215900"/>
        </p:xfrm>
        <a:graphic>
          <a:graphicData uri="http://schemas.openxmlformats.org/presentationml/2006/ole">
            <p:oleObj spid="_x0000_s76803" name="Equation" r:id="rId5" imgW="914400" imgH="21564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76804" name="Equation" r:id="rId6"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76805" name="Equation" r:id="rId7"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76806" name="Equation" r:id="rId8"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8" name="مستطيل 57"/>
          <p:cNvSpPr/>
          <p:nvPr/>
        </p:nvSpPr>
        <p:spPr>
          <a:xfrm>
            <a:off x="214282" y="3929066"/>
            <a:ext cx="8643998" cy="830997"/>
          </a:xfrm>
          <a:prstGeom prst="rect">
            <a:avLst/>
          </a:prstGeom>
        </p:spPr>
        <p:txBody>
          <a:bodyPr wrap="square">
            <a:spAutoFit/>
          </a:bodyPr>
          <a:lstStyle/>
          <a:p>
            <a:pPr rtl="0"/>
            <a:r>
              <a:rPr lang="en-US" sz="2400" dirty="0" smtClean="0">
                <a:solidFill>
                  <a:schemeClr val="bg1"/>
                </a:solidFill>
              </a:rPr>
              <a:t> </a:t>
            </a:r>
            <a:r>
              <a:rPr lang="ar-SA" sz="2400" dirty="0" smtClean="0">
                <a:solidFill>
                  <a:schemeClr val="bg1"/>
                </a:solidFill>
              </a:rPr>
              <a:t>القيمة المتوسطة لهذا الجهد هي عبارة عن المساحة المحددة بمنحنى الدورة مقسومة على </a:t>
            </a:r>
            <a:r>
              <a:rPr lang="en-US" sz="2400" dirty="0" smtClean="0">
                <a:solidFill>
                  <a:schemeClr val="bg1"/>
                </a:solidFill>
              </a:rPr>
              <a:t>:</a:t>
            </a:r>
            <a:r>
              <a:rPr lang="ar-SA" sz="2400" dirty="0" smtClean="0">
                <a:solidFill>
                  <a:schemeClr val="bg1"/>
                </a:solidFill>
              </a:rPr>
              <a:t>        أي     ويكون </a:t>
            </a:r>
            <a:endParaRPr lang="en-US" sz="2400" dirty="0" smtClean="0">
              <a:solidFill>
                <a:schemeClr val="bg1"/>
              </a:solidFill>
            </a:endParaRPr>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6812" name="Object 12"/>
          <p:cNvGraphicFramePr>
            <a:graphicFrameLocks noChangeAspect="1"/>
          </p:cNvGraphicFramePr>
          <p:nvPr/>
        </p:nvGraphicFramePr>
        <p:xfrm>
          <a:off x="8215338" y="4357694"/>
          <a:ext cx="490539" cy="355218"/>
        </p:xfrm>
        <a:graphic>
          <a:graphicData uri="http://schemas.openxmlformats.org/presentationml/2006/ole">
            <p:oleObj spid="_x0000_s76812" name="Equation" r:id="rId9" imgW="279279" imgH="203112" progId="Equation.3">
              <p:embed/>
            </p:oleObj>
          </a:graphicData>
        </a:graphic>
      </p:graphicFrame>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6815" name="Object 15"/>
          <p:cNvGraphicFramePr>
            <a:graphicFrameLocks noChangeAspect="1"/>
          </p:cNvGraphicFramePr>
          <p:nvPr/>
        </p:nvGraphicFramePr>
        <p:xfrm>
          <a:off x="7429520" y="4357694"/>
          <a:ext cx="267893" cy="315168"/>
        </p:xfrm>
        <a:graphic>
          <a:graphicData uri="http://schemas.openxmlformats.org/presentationml/2006/ole">
            <p:oleObj spid="_x0000_s76815" name="Equation" r:id="rId10" imgW="164957" imgH="190335" progId="Equation.3">
              <p:embed/>
            </p:oleObj>
          </a:graphicData>
        </a:graphic>
      </p:graphicFrame>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6818" name="Object 18"/>
          <p:cNvGraphicFramePr>
            <a:graphicFrameLocks noChangeAspect="1"/>
          </p:cNvGraphicFramePr>
          <p:nvPr/>
        </p:nvGraphicFramePr>
        <p:xfrm>
          <a:off x="2936875" y="4572008"/>
          <a:ext cx="3057525" cy="1722438"/>
        </p:xfrm>
        <a:graphic>
          <a:graphicData uri="http://schemas.openxmlformats.org/presentationml/2006/ole">
            <p:oleObj spid="_x0000_s76818" name="Equation" r:id="rId11" imgW="2209680" imgH="1244520" progId="Equation.3">
              <p:embed/>
            </p:oleObj>
          </a:graphicData>
        </a:graphic>
      </p:graphicFrame>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0" name="صورة 59"/>
          <p:cNvPicPr/>
          <p:nvPr/>
        </p:nvPicPr>
        <p:blipFill>
          <a:blip r:embed="rId12">
            <a:clrChange>
              <a:clrFrom>
                <a:srgbClr val="FFFFFF"/>
              </a:clrFrom>
              <a:clrTo>
                <a:srgbClr val="FFFFFF">
                  <a:alpha val="0"/>
                </a:srgbClr>
              </a:clrTo>
            </a:clrChange>
            <a:lum bright="-40000"/>
          </a:blip>
          <a:srcRect/>
          <a:stretch>
            <a:fillRect/>
          </a:stretch>
        </p:blipFill>
        <p:spPr bwMode="auto">
          <a:xfrm>
            <a:off x="714348" y="857232"/>
            <a:ext cx="7786742" cy="2928958"/>
          </a:xfrm>
          <a:prstGeom prst="rect">
            <a:avLst/>
          </a:prstGeom>
          <a:noFill/>
          <a:ln w="9525">
            <a:noFill/>
            <a:miter lim="800000"/>
            <a:headEnd/>
            <a:tailEnd/>
          </a:ln>
        </p:spPr>
      </p:pic>
      <p:sp>
        <p:nvSpPr>
          <p:cNvPr id="61" name="مربع نص 60"/>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ox(in)">
                                      <p:cBhvr>
                                        <p:cTn id="7" dur="20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box(in)">
                                      <p:cBhvr>
                                        <p:cTn id="12" dur="2000"/>
                                        <p:tgtEl>
                                          <p:spTgt spid="5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76812"/>
                                        </p:tgtEl>
                                        <p:attrNameLst>
                                          <p:attrName>style.visibility</p:attrName>
                                        </p:attrNameLst>
                                      </p:cBhvr>
                                      <p:to>
                                        <p:strVal val="visible"/>
                                      </p:to>
                                    </p:set>
                                    <p:animEffect transition="in" filter="box(in)">
                                      <p:cBhvr>
                                        <p:cTn id="17" dur="2000"/>
                                        <p:tgtEl>
                                          <p:spTgt spid="76812"/>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76815"/>
                                        </p:tgtEl>
                                        <p:attrNameLst>
                                          <p:attrName>style.visibility</p:attrName>
                                        </p:attrNameLst>
                                      </p:cBhvr>
                                      <p:to>
                                        <p:strVal val="visible"/>
                                      </p:to>
                                    </p:set>
                                    <p:animEffect transition="in" filter="box(in)">
                                      <p:cBhvr>
                                        <p:cTn id="22" dur="2000"/>
                                        <p:tgtEl>
                                          <p:spTgt spid="7681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76818"/>
                                        </p:tgtEl>
                                        <p:attrNameLst>
                                          <p:attrName>style.visibility</p:attrName>
                                        </p:attrNameLst>
                                      </p:cBhvr>
                                      <p:to>
                                        <p:strVal val="visible"/>
                                      </p:to>
                                    </p:set>
                                    <p:animEffect transition="in" filter="box(in)">
                                      <p:cBhvr>
                                        <p:cTn id="27" dur="2000"/>
                                        <p:tgtEl>
                                          <p:spTgt spid="76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18535F7-8152-4207-8026-447734D06580}"/>
</file>

<file path=customXml/itemProps2.xml><?xml version="1.0" encoding="utf-8"?>
<ds:datastoreItem xmlns:ds="http://schemas.openxmlformats.org/officeDocument/2006/customXml" ds:itemID="{2227ADBF-35D0-4911-BA53-F22D698C87C8}"/>
</file>

<file path=customXml/itemProps3.xml><?xml version="1.0" encoding="utf-8"?>
<ds:datastoreItem xmlns:ds="http://schemas.openxmlformats.org/officeDocument/2006/customXml" ds:itemID="{FC5E86CA-F1A7-4142-9CDC-C53D5E592D57}"/>
</file>

<file path=docProps/app.xml><?xml version="1.0" encoding="utf-8"?>
<Properties xmlns="http://schemas.openxmlformats.org/officeDocument/2006/extended-properties" xmlns:vt="http://schemas.openxmlformats.org/officeDocument/2006/docPropsVTypes">
  <Template/>
  <TotalTime>8410</TotalTime>
  <Words>298</Words>
  <Application>Microsoft Office PowerPoint</Application>
  <PresentationFormat>عرض على الشاشة (3:4)‏</PresentationFormat>
  <Paragraphs>36</Paragraphs>
  <Slides>8</Slides>
  <Notes>7</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8</vt:i4>
      </vt:variant>
    </vt:vector>
  </HeadingPairs>
  <TitlesOfParts>
    <vt:vector size="10" baseType="lpstr">
      <vt:lpstr>تدفق</vt:lpstr>
      <vt:lpstr>Equation</vt:lpstr>
      <vt:lpstr>الشريحة 1</vt:lpstr>
      <vt:lpstr>الشريحة 2</vt:lpstr>
      <vt:lpstr>الشريحة 3</vt:lpstr>
      <vt:lpstr>الشريحة 4</vt:lpstr>
      <vt:lpstr>الشريحة 5</vt:lpstr>
      <vt:lpstr>الشريحة 6</vt:lpstr>
      <vt:lpstr>الشريحة 7</vt:lpstr>
      <vt:lpstr>الشريحة 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708</cp:revision>
  <dcterms:created xsi:type="dcterms:W3CDTF">2009-03-20T20:55:45Z</dcterms:created>
  <dcterms:modified xsi:type="dcterms:W3CDTF">2010-12-18T11:31:33Z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