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88" r:id="rId4"/>
    <p:sldId id="259" r:id="rId5"/>
    <p:sldId id="260" r:id="rId6"/>
    <p:sldId id="289" r:id="rId7"/>
    <p:sldId id="290" r:id="rId8"/>
    <p:sldId id="291" r:id="rId9"/>
    <p:sldId id="292" r:id="rId10"/>
    <p:sldId id="262" r:id="rId11"/>
    <p:sldId id="293" r:id="rId12"/>
    <p:sldId id="263" r:id="rId13"/>
    <p:sldId id="294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5" r:id="rId28"/>
    <p:sldId id="277" r:id="rId29"/>
    <p:sldId id="278" r:id="rId30"/>
    <p:sldId id="296" r:id="rId31"/>
    <p:sldId id="279" r:id="rId32"/>
    <p:sldId id="280" r:id="rId33"/>
    <p:sldId id="298" r:id="rId34"/>
    <p:sldId id="281" r:id="rId35"/>
    <p:sldId id="297" r:id="rId36"/>
    <p:sldId id="282" r:id="rId37"/>
    <p:sldId id="285" r:id="rId38"/>
    <p:sldId id="284" r:id="rId39"/>
    <p:sldId id="286" r:id="rId4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4791"/>
    <a:srgbClr val="CC0099"/>
    <a:srgbClr val="FF89B9"/>
    <a:srgbClr val="D0CB00"/>
    <a:srgbClr val="E3DE00"/>
    <a:srgbClr val="C96B69"/>
    <a:srgbClr val="FFBA75"/>
    <a:srgbClr val="FFFF00"/>
    <a:srgbClr val="FFA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DA2807-BC89-4968-9519-4C085EC0C536}" type="doc">
      <dgm:prSet loTypeId="urn:microsoft.com/office/officeart/2005/8/layout/chevron2" loCatId="process" qsTypeId="urn:microsoft.com/office/officeart/2005/8/quickstyle/3d1" qsCatId="3D" csTypeId="urn:microsoft.com/office/officeart/2005/8/colors/accent5_2" csCatId="accent5" phldr="1"/>
      <dgm:spPr/>
      <dgm:t>
        <a:bodyPr/>
        <a:lstStyle/>
        <a:p>
          <a:pPr rtl="1"/>
          <a:endParaRPr lang="ar-SA"/>
        </a:p>
      </dgm:t>
    </dgm:pt>
    <dgm:pt modelId="{2C2A5C7D-C84D-457B-94A6-589E51A23FA9}">
      <dgm:prSet phldrT="[نص]"/>
      <dgm:spPr>
        <a:xfrm rot="5400000">
          <a:off x="-202541" y="407168"/>
          <a:ext cx="1350275" cy="945192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endParaRPr lang="ar-SA" dirty="0">
            <a:solidFill>
              <a:srgbClr val="FFFFFF"/>
            </a:solidFill>
            <a:latin typeface="Calibri"/>
            <a:ea typeface="+mn-ea"/>
            <a:cs typeface="Arial"/>
          </a:endParaRPr>
        </a:p>
      </dgm:t>
    </dgm:pt>
    <dgm:pt modelId="{F0CC1DCC-5002-44B6-9420-7A1C15341064}" type="parTrans" cxnId="{F4D163F4-2802-46FD-B341-8BBDC2E71989}">
      <dgm:prSet/>
      <dgm:spPr/>
      <dgm:t>
        <a:bodyPr/>
        <a:lstStyle/>
        <a:p>
          <a:pPr rtl="1"/>
          <a:endParaRPr lang="ar-SA"/>
        </a:p>
      </dgm:t>
    </dgm:pt>
    <dgm:pt modelId="{7F632A56-F1C1-4167-BCD7-3E93BADA735B}" type="sibTrans" cxnId="{F4D163F4-2802-46FD-B341-8BBDC2E71989}">
      <dgm:prSet/>
      <dgm:spPr/>
      <dgm:t>
        <a:bodyPr/>
        <a:lstStyle/>
        <a:p>
          <a:pPr rtl="1"/>
          <a:endParaRPr lang="ar-SA"/>
        </a:p>
      </dgm:t>
    </dgm:pt>
    <dgm:pt modelId="{D2839FD4-897C-4B86-8E80-7378536FCB1F}">
      <dgm:prSet phldrT="[نص]" custT="1"/>
      <dgm:spPr>
        <a:xfrm rot="5400000">
          <a:off x="3947485" y="-2998736"/>
          <a:ext cx="1279822" cy="728440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ar-SA" sz="28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التواصل </a:t>
          </a:r>
          <a:r>
            <a:rPr lang="ar-SA" sz="28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الاجتماعي، </a:t>
          </a:r>
          <a:r>
            <a:rPr lang="ar-SA" sz="28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والميل إلى العزلة عن الآخرين، </a:t>
          </a:r>
          <a:endParaRPr lang="ar-SA" sz="2800" b="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gm:t>
    </dgm:pt>
    <dgm:pt modelId="{09E2E046-86EC-48F2-8094-A3E385AB6EDF}" type="parTrans" cxnId="{0499FC06-9AB7-4450-AE1B-4407C9DD7BDA}">
      <dgm:prSet/>
      <dgm:spPr/>
      <dgm:t>
        <a:bodyPr/>
        <a:lstStyle/>
        <a:p>
          <a:pPr rtl="1"/>
          <a:endParaRPr lang="ar-SA"/>
        </a:p>
      </dgm:t>
    </dgm:pt>
    <dgm:pt modelId="{704BD614-0C2C-42EA-AE80-4B5D89DA1476}" type="sibTrans" cxnId="{0499FC06-9AB7-4450-AE1B-4407C9DD7BDA}">
      <dgm:prSet/>
      <dgm:spPr/>
      <dgm:t>
        <a:bodyPr/>
        <a:lstStyle/>
        <a:p>
          <a:pPr rtl="1"/>
          <a:endParaRPr lang="ar-SA"/>
        </a:p>
      </dgm:t>
    </dgm:pt>
    <dgm:pt modelId="{007F0F6C-264C-4882-AC95-6AD82E8CC5F2}">
      <dgm:prSet phldrT="[نص]" custT="1"/>
      <dgm:spPr>
        <a:xfrm rot="5400000">
          <a:off x="3947485" y="-2998736"/>
          <a:ext cx="1279822" cy="728440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ar-SA" sz="20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ومن هنا جاء المصطلح بالعربية ( الطفل التوحدي) أي الطفل المنعزل عن الآخرين</a:t>
          </a:r>
          <a:endParaRPr lang="ar-SA" sz="2000" b="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gm:t>
    </dgm:pt>
    <dgm:pt modelId="{60B1BF64-C933-4343-9ECA-B1D0F8B31DA0}" type="parTrans" cxnId="{D463D6F7-C5C6-467D-A163-7D3E6B2A82D5}">
      <dgm:prSet/>
      <dgm:spPr/>
      <dgm:t>
        <a:bodyPr/>
        <a:lstStyle/>
        <a:p>
          <a:pPr rtl="1"/>
          <a:endParaRPr lang="ar-SA"/>
        </a:p>
      </dgm:t>
    </dgm:pt>
    <dgm:pt modelId="{F0D3E709-7151-4BE3-9CF4-7F1A196559B0}" type="sibTrans" cxnId="{D463D6F7-C5C6-467D-A163-7D3E6B2A82D5}">
      <dgm:prSet/>
      <dgm:spPr/>
      <dgm:t>
        <a:bodyPr/>
        <a:lstStyle/>
        <a:p>
          <a:pPr rtl="1"/>
          <a:endParaRPr lang="ar-SA"/>
        </a:p>
      </dgm:t>
    </dgm:pt>
    <dgm:pt modelId="{7CEF4900-8455-461D-9CC4-411869EBD78F}">
      <dgm:prSet phldrT="[نص]"/>
      <dgm:spPr>
        <a:xfrm rot="5400000">
          <a:off x="-202541" y="1910065"/>
          <a:ext cx="1350275" cy="945192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endParaRPr lang="ar-SA">
            <a:solidFill>
              <a:srgbClr val="FFFFFF"/>
            </a:solidFill>
            <a:latin typeface="Calibri"/>
            <a:ea typeface="+mn-ea"/>
            <a:cs typeface="Arial"/>
          </a:endParaRPr>
        </a:p>
      </dgm:t>
    </dgm:pt>
    <dgm:pt modelId="{04B2DC0F-7377-42DB-9722-A3CE35B24580}" type="parTrans" cxnId="{F7D7A0B1-E547-40FE-ABE2-F99953ABD58D}">
      <dgm:prSet/>
      <dgm:spPr/>
      <dgm:t>
        <a:bodyPr/>
        <a:lstStyle/>
        <a:p>
          <a:pPr rtl="1"/>
          <a:endParaRPr lang="ar-SA"/>
        </a:p>
      </dgm:t>
    </dgm:pt>
    <dgm:pt modelId="{3D83EA75-E1C7-49D9-8085-86AA34DC69D2}" type="sibTrans" cxnId="{F7D7A0B1-E547-40FE-ABE2-F99953ABD58D}">
      <dgm:prSet/>
      <dgm:spPr/>
      <dgm:t>
        <a:bodyPr/>
        <a:lstStyle/>
        <a:p>
          <a:pPr rtl="1"/>
          <a:endParaRPr lang="ar-SA"/>
        </a:p>
      </dgm:t>
    </dgm:pt>
    <dgm:pt modelId="{3A7242C5-6EE5-4BE8-A294-C11E93457892}">
      <dgm:prSet phldrT="[نص]" custT="1"/>
      <dgm:spPr>
        <a:xfrm rot="5400000">
          <a:off x="3836120" y="-1495840"/>
          <a:ext cx="1502551" cy="728440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ar-SA" sz="28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التواصل اللفظي، اذ يصعب على الطفل التوحدي التواصل اللغوي مع الآخرين أو التعبير عن الذات</a:t>
          </a:r>
          <a:endParaRPr lang="ar-SA" sz="2800" b="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gm:t>
    </dgm:pt>
    <dgm:pt modelId="{F5DAF3BA-A01C-4E06-B0A1-77451352C6E3}" type="parTrans" cxnId="{8DF3DA91-9D5B-4EC8-A029-F0B2FA659E39}">
      <dgm:prSet/>
      <dgm:spPr/>
      <dgm:t>
        <a:bodyPr/>
        <a:lstStyle/>
        <a:p>
          <a:pPr rtl="1"/>
          <a:endParaRPr lang="ar-SA"/>
        </a:p>
      </dgm:t>
    </dgm:pt>
    <dgm:pt modelId="{7C62CFBC-4D19-4717-A97C-D84CE98F22A0}" type="sibTrans" cxnId="{8DF3DA91-9D5B-4EC8-A029-F0B2FA659E39}">
      <dgm:prSet/>
      <dgm:spPr/>
      <dgm:t>
        <a:bodyPr/>
        <a:lstStyle/>
        <a:p>
          <a:pPr rtl="1"/>
          <a:endParaRPr lang="ar-SA"/>
        </a:p>
      </dgm:t>
    </dgm:pt>
    <dgm:pt modelId="{529AD8E7-A530-4AE1-9682-F7DD4D0E1A3A}">
      <dgm:prSet phldrT="[نص]"/>
      <dgm:spPr>
        <a:xfrm rot="5400000">
          <a:off x="-202541" y="3374673"/>
          <a:ext cx="1350275" cy="945192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endParaRPr lang="ar-SA">
            <a:solidFill>
              <a:srgbClr val="FFFFFF"/>
            </a:solidFill>
            <a:latin typeface="Calibri"/>
            <a:ea typeface="+mn-ea"/>
            <a:cs typeface="Arial"/>
          </a:endParaRPr>
        </a:p>
      </dgm:t>
    </dgm:pt>
    <dgm:pt modelId="{74262B18-AB35-419E-B09B-C3D05D5289CB}" type="parTrans" cxnId="{083C2EBA-25A1-4913-AAD1-349238C277EE}">
      <dgm:prSet/>
      <dgm:spPr/>
      <dgm:t>
        <a:bodyPr/>
        <a:lstStyle/>
        <a:p>
          <a:pPr rtl="1"/>
          <a:endParaRPr lang="ar-SA"/>
        </a:p>
      </dgm:t>
    </dgm:pt>
    <dgm:pt modelId="{FDC55BD9-2B10-49CB-9801-FA573E90CC00}" type="sibTrans" cxnId="{083C2EBA-25A1-4913-AAD1-349238C277EE}">
      <dgm:prSet/>
      <dgm:spPr/>
      <dgm:t>
        <a:bodyPr/>
        <a:lstStyle/>
        <a:p>
          <a:pPr rtl="1"/>
          <a:endParaRPr lang="ar-SA"/>
        </a:p>
      </dgm:t>
    </dgm:pt>
    <dgm:pt modelId="{3F3FE280-3BC1-49C6-929A-8FCF0E9558EE}">
      <dgm:prSet phldrT="[نص]" custT="1"/>
      <dgm:spPr>
        <a:xfrm rot="5400000">
          <a:off x="3829901" y="-18699"/>
          <a:ext cx="1425973" cy="7284407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 rtl="1"/>
          <a:r>
            <a:rPr lang="ar-SA" sz="2800" b="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القدرات المعرفية العقلية لدرجة يمكن القول معها أن 75% من حالات التوحد تعاني تخلف عقلي</a:t>
          </a:r>
          <a:endParaRPr lang="ar-SA" sz="2800" b="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gm:t>
    </dgm:pt>
    <dgm:pt modelId="{20E89998-241C-45D0-B553-33388AD14381}" type="parTrans" cxnId="{05775F1C-B213-40D8-914F-D1A551D63606}">
      <dgm:prSet/>
      <dgm:spPr/>
      <dgm:t>
        <a:bodyPr/>
        <a:lstStyle/>
        <a:p>
          <a:pPr rtl="1"/>
          <a:endParaRPr lang="ar-SA"/>
        </a:p>
      </dgm:t>
    </dgm:pt>
    <dgm:pt modelId="{E2062798-566D-4727-BFBE-AC1AC4C3F5B6}" type="sibTrans" cxnId="{05775F1C-B213-40D8-914F-D1A551D63606}">
      <dgm:prSet/>
      <dgm:spPr/>
      <dgm:t>
        <a:bodyPr/>
        <a:lstStyle/>
        <a:p>
          <a:pPr rtl="1"/>
          <a:endParaRPr lang="ar-SA"/>
        </a:p>
      </dgm:t>
    </dgm:pt>
    <dgm:pt modelId="{A4BFEB01-6A5F-4CC4-A58D-65FF48D7FD61}" type="pres">
      <dgm:prSet presAssocID="{25DA2807-BC89-4968-9519-4C085EC0C5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F022B6BA-4063-406D-8097-6ED7737D0183}" type="pres">
      <dgm:prSet presAssocID="{2C2A5C7D-C84D-457B-94A6-589E51A23FA9}" presName="composite" presStyleCnt="0"/>
      <dgm:spPr/>
    </dgm:pt>
    <dgm:pt modelId="{5E41BB36-9FFE-469D-AEEA-247EED469D4D}" type="pres">
      <dgm:prSet presAssocID="{2C2A5C7D-C84D-457B-94A6-589E51A23FA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C061F90-05B6-438E-9DB1-82904836CBE9}" type="pres">
      <dgm:prSet presAssocID="{2C2A5C7D-C84D-457B-94A6-589E51A23FA9}" presName="descendantText" presStyleLbl="alignAcc1" presStyleIdx="0" presStyleCnt="3" custScaleY="14581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80AA44A-594E-45D2-AE04-B0F5FB7E82D4}" type="pres">
      <dgm:prSet presAssocID="{7F632A56-F1C1-4167-BCD7-3E93BADA735B}" presName="sp" presStyleCnt="0"/>
      <dgm:spPr/>
    </dgm:pt>
    <dgm:pt modelId="{90863277-3E14-4BD5-A791-1F26914B02BF}" type="pres">
      <dgm:prSet presAssocID="{7CEF4900-8455-461D-9CC4-411869EBD78F}" presName="composite" presStyleCnt="0"/>
      <dgm:spPr/>
    </dgm:pt>
    <dgm:pt modelId="{075DC7D2-4F6C-4547-85F4-508290900BAB}" type="pres">
      <dgm:prSet presAssocID="{7CEF4900-8455-461D-9CC4-411869EBD78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1E0F2BF-0AA9-4A3E-8EC5-5B9068352873}" type="pres">
      <dgm:prSet presAssocID="{7CEF4900-8455-461D-9CC4-411869EBD78F}" presName="descendantText" presStyleLbl="alignAcc1" presStyleIdx="1" presStyleCnt="3" custScaleY="17119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96D62EA-CBAB-4687-A8D2-B542ABC37840}" type="pres">
      <dgm:prSet presAssocID="{3D83EA75-E1C7-49D9-8085-86AA34DC69D2}" presName="sp" presStyleCnt="0"/>
      <dgm:spPr/>
    </dgm:pt>
    <dgm:pt modelId="{0372BC76-B3AA-40F3-8D36-25A8967BF571}" type="pres">
      <dgm:prSet presAssocID="{529AD8E7-A530-4AE1-9682-F7DD4D0E1A3A}" presName="composite" presStyleCnt="0"/>
      <dgm:spPr/>
    </dgm:pt>
    <dgm:pt modelId="{688B4253-8D6A-4F52-B0EE-11632472BF09}" type="pres">
      <dgm:prSet presAssocID="{529AD8E7-A530-4AE1-9682-F7DD4D0E1A3A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769F979-5349-4D79-9139-6B3E149B286D}" type="pres">
      <dgm:prSet presAssocID="{529AD8E7-A530-4AE1-9682-F7DD4D0E1A3A}" presName="descendantText" presStyleLbl="alignAcc1" presStyleIdx="2" presStyleCnt="3" custScaleY="162471" custLinFactNeighborX="-611" custLinFactNeighborY="1428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4D163F4-2802-46FD-B341-8BBDC2E71989}" srcId="{25DA2807-BC89-4968-9519-4C085EC0C536}" destId="{2C2A5C7D-C84D-457B-94A6-589E51A23FA9}" srcOrd="0" destOrd="0" parTransId="{F0CC1DCC-5002-44B6-9420-7A1C15341064}" sibTransId="{7F632A56-F1C1-4167-BCD7-3E93BADA735B}"/>
    <dgm:cxn modelId="{4B50FFF2-0A17-4369-A20E-42D6BB8A13B6}" type="presOf" srcId="{2C2A5C7D-C84D-457B-94A6-589E51A23FA9}" destId="{5E41BB36-9FFE-469D-AEEA-247EED469D4D}" srcOrd="0" destOrd="0" presId="urn:microsoft.com/office/officeart/2005/8/layout/chevron2"/>
    <dgm:cxn modelId="{083C2EBA-25A1-4913-AAD1-349238C277EE}" srcId="{25DA2807-BC89-4968-9519-4C085EC0C536}" destId="{529AD8E7-A530-4AE1-9682-F7DD4D0E1A3A}" srcOrd="2" destOrd="0" parTransId="{74262B18-AB35-419E-B09B-C3D05D5289CB}" sibTransId="{FDC55BD9-2B10-49CB-9801-FA573E90CC00}"/>
    <dgm:cxn modelId="{05775F1C-B213-40D8-914F-D1A551D63606}" srcId="{529AD8E7-A530-4AE1-9682-F7DD4D0E1A3A}" destId="{3F3FE280-3BC1-49C6-929A-8FCF0E9558EE}" srcOrd="0" destOrd="0" parTransId="{20E89998-241C-45D0-B553-33388AD14381}" sibTransId="{E2062798-566D-4727-BFBE-AC1AC4C3F5B6}"/>
    <dgm:cxn modelId="{A52CE16D-EC02-4C5A-832E-4B778C094FE0}" type="presOf" srcId="{3F3FE280-3BC1-49C6-929A-8FCF0E9558EE}" destId="{B769F979-5349-4D79-9139-6B3E149B286D}" srcOrd="0" destOrd="0" presId="urn:microsoft.com/office/officeart/2005/8/layout/chevron2"/>
    <dgm:cxn modelId="{D463D6F7-C5C6-467D-A163-7D3E6B2A82D5}" srcId="{2C2A5C7D-C84D-457B-94A6-589E51A23FA9}" destId="{007F0F6C-264C-4882-AC95-6AD82E8CC5F2}" srcOrd="1" destOrd="0" parTransId="{60B1BF64-C933-4343-9ECA-B1D0F8B31DA0}" sibTransId="{F0D3E709-7151-4BE3-9CF4-7F1A196559B0}"/>
    <dgm:cxn modelId="{8DF3DA91-9D5B-4EC8-A029-F0B2FA659E39}" srcId="{7CEF4900-8455-461D-9CC4-411869EBD78F}" destId="{3A7242C5-6EE5-4BE8-A294-C11E93457892}" srcOrd="0" destOrd="0" parTransId="{F5DAF3BA-A01C-4E06-B0A1-77451352C6E3}" sibTransId="{7C62CFBC-4D19-4717-A97C-D84CE98F22A0}"/>
    <dgm:cxn modelId="{826F6303-FBA7-4943-8E87-FCE9F99C650B}" type="presOf" srcId="{D2839FD4-897C-4B86-8E80-7378536FCB1F}" destId="{BC061F90-05B6-438E-9DB1-82904836CBE9}" srcOrd="0" destOrd="0" presId="urn:microsoft.com/office/officeart/2005/8/layout/chevron2"/>
    <dgm:cxn modelId="{F7D7A0B1-E547-40FE-ABE2-F99953ABD58D}" srcId="{25DA2807-BC89-4968-9519-4C085EC0C536}" destId="{7CEF4900-8455-461D-9CC4-411869EBD78F}" srcOrd="1" destOrd="0" parTransId="{04B2DC0F-7377-42DB-9722-A3CE35B24580}" sibTransId="{3D83EA75-E1C7-49D9-8085-86AA34DC69D2}"/>
    <dgm:cxn modelId="{B88421E0-0F48-4E9A-A866-F2E0EFDA5373}" type="presOf" srcId="{25DA2807-BC89-4968-9519-4C085EC0C536}" destId="{A4BFEB01-6A5F-4CC4-A58D-65FF48D7FD61}" srcOrd="0" destOrd="0" presId="urn:microsoft.com/office/officeart/2005/8/layout/chevron2"/>
    <dgm:cxn modelId="{6ECAB172-D425-4ABE-91E9-5D248527812F}" type="presOf" srcId="{3A7242C5-6EE5-4BE8-A294-C11E93457892}" destId="{01E0F2BF-0AA9-4A3E-8EC5-5B9068352873}" srcOrd="0" destOrd="0" presId="urn:microsoft.com/office/officeart/2005/8/layout/chevron2"/>
    <dgm:cxn modelId="{29CE3925-25E7-4DA7-BC85-5B0AEA0D1E5E}" type="presOf" srcId="{529AD8E7-A530-4AE1-9682-F7DD4D0E1A3A}" destId="{688B4253-8D6A-4F52-B0EE-11632472BF09}" srcOrd="0" destOrd="0" presId="urn:microsoft.com/office/officeart/2005/8/layout/chevron2"/>
    <dgm:cxn modelId="{6602011C-5201-4CA9-81B2-E72D0D83759E}" type="presOf" srcId="{7CEF4900-8455-461D-9CC4-411869EBD78F}" destId="{075DC7D2-4F6C-4547-85F4-508290900BAB}" srcOrd="0" destOrd="0" presId="urn:microsoft.com/office/officeart/2005/8/layout/chevron2"/>
    <dgm:cxn modelId="{0499FC06-9AB7-4450-AE1B-4407C9DD7BDA}" srcId="{2C2A5C7D-C84D-457B-94A6-589E51A23FA9}" destId="{D2839FD4-897C-4B86-8E80-7378536FCB1F}" srcOrd="0" destOrd="0" parTransId="{09E2E046-86EC-48F2-8094-A3E385AB6EDF}" sibTransId="{704BD614-0C2C-42EA-AE80-4B5D89DA1476}"/>
    <dgm:cxn modelId="{747FE1B4-B08B-4750-ACC7-0011EC425BD8}" type="presOf" srcId="{007F0F6C-264C-4882-AC95-6AD82E8CC5F2}" destId="{BC061F90-05B6-438E-9DB1-82904836CBE9}" srcOrd="0" destOrd="1" presId="urn:microsoft.com/office/officeart/2005/8/layout/chevron2"/>
    <dgm:cxn modelId="{E74CAFEE-BECC-4175-9929-01039CA75B10}" type="presParOf" srcId="{A4BFEB01-6A5F-4CC4-A58D-65FF48D7FD61}" destId="{F022B6BA-4063-406D-8097-6ED7737D0183}" srcOrd="0" destOrd="0" presId="urn:microsoft.com/office/officeart/2005/8/layout/chevron2"/>
    <dgm:cxn modelId="{BF7EE0DA-DA40-4D51-9590-41F5EF51A092}" type="presParOf" srcId="{F022B6BA-4063-406D-8097-6ED7737D0183}" destId="{5E41BB36-9FFE-469D-AEEA-247EED469D4D}" srcOrd="0" destOrd="0" presId="urn:microsoft.com/office/officeart/2005/8/layout/chevron2"/>
    <dgm:cxn modelId="{026DEC84-75A5-4159-AB52-DC38A60E6B5B}" type="presParOf" srcId="{F022B6BA-4063-406D-8097-6ED7737D0183}" destId="{BC061F90-05B6-438E-9DB1-82904836CBE9}" srcOrd="1" destOrd="0" presId="urn:microsoft.com/office/officeart/2005/8/layout/chevron2"/>
    <dgm:cxn modelId="{BA26BA8C-7E0A-4D66-B015-EF95E205D823}" type="presParOf" srcId="{A4BFEB01-6A5F-4CC4-A58D-65FF48D7FD61}" destId="{180AA44A-594E-45D2-AE04-B0F5FB7E82D4}" srcOrd="1" destOrd="0" presId="urn:microsoft.com/office/officeart/2005/8/layout/chevron2"/>
    <dgm:cxn modelId="{3969924C-9274-4C82-80C8-750A7A739BB9}" type="presParOf" srcId="{A4BFEB01-6A5F-4CC4-A58D-65FF48D7FD61}" destId="{90863277-3E14-4BD5-A791-1F26914B02BF}" srcOrd="2" destOrd="0" presId="urn:microsoft.com/office/officeart/2005/8/layout/chevron2"/>
    <dgm:cxn modelId="{9BEAC62E-9BC5-44D3-830A-FC09235C5E66}" type="presParOf" srcId="{90863277-3E14-4BD5-A791-1F26914B02BF}" destId="{075DC7D2-4F6C-4547-85F4-508290900BAB}" srcOrd="0" destOrd="0" presId="urn:microsoft.com/office/officeart/2005/8/layout/chevron2"/>
    <dgm:cxn modelId="{3FAAB636-01F2-4A88-9CD5-831AD946A326}" type="presParOf" srcId="{90863277-3E14-4BD5-A791-1F26914B02BF}" destId="{01E0F2BF-0AA9-4A3E-8EC5-5B9068352873}" srcOrd="1" destOrd="0" presId="urn:microsoft.com/office/officeart/2005/8/layout/chevron2"/>
    <dgm:cxn modelId="{108554AF-0983-4615-A8B0-E93206C55EAF}" type="presParOf" srcId="{A4BFEB01-6A5F-4CC4-A58D-65FF48D7FD61}" destId="{696D62EA-CBAB-4687-A8D2-B542ABC37840}" srcOrd="3" destOrd="0" presId="urn:microsoft.com/office/officeart/2005/8/layout/chevron2"/>
    <dgm:cxn modelId="{59E82C42-E6E2-4F46-82F0-478E5BE8C27F}" type="presParOf" srcId="{A4BFEB01-6A5F-4CC4-A58D-65FF48D7FD61}" destId="{0372BC76-B3AA-40F3-8D36-25A8967BF571}" srcOrd="4" destOrd="0" presId="urn:microsoft.com/office/officeart/2005/8/layout/chevron2"/>
    <dgm:cxn modelId="{B26FF2FC-DCA7-4EE3-B437-AF056D20C5F6}" type="presParOf" srcId="{0372BC76-B3AA-40F3-8D36-25A8967BF571}" destId="{688B4253-8D6A-4F52-B0EE-11632472BF09}" srcOrd="0" destOrd="0" presId="urn:microsoft.com/office/officeart/2005/8/layout/chevron2"/>
    <dgm:cxn modelId="{6F4BCC19-312B-4024-9FB5-F2218C454180}" type="presParOf" srcId="{0372BC76-B3AA-40F3-8D36-25A8967BF571}" destId="{B769F979-5349-4D79-9139-6B3E149B286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497805-8B1B-44B0-B44B-2CF71A9F7915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rtl="1"/>
          <a:endParaRPr lang="ar-SA"/>
        </a:p>
      </dgm:t>
    </dgm:pt>
    <dgm:pt modelId="{4264CCC8-FE85-41F8-876C-C5C22F673072}">
      <dgm:prSet phldrT="[نص]"/>
      <dgm:spPr/>
      <dgm:t>
        <a:bodyPr/>
        <a:lstStyle/>
        <a:p>
          <a:pPr rtl="1"/>
          <a:r>
            <a:rPr lang="ar-SA" dirty="0" smtClean="0"/>
            <a:t>جمعية الطب النفسي</a:t>
          </a:r>
          <a:endParaRPr lang="ar-SA" dirty="0"/>
        </a:p>
      </dgm:t>
    </dgm:pt>
    <dgm:pt modelId="{6D06D7E6-65EF-49CE-B3F8-F7DABCD6EF82}" type="parTrans" cxnId="{A07C1189-7F32-4AF7-90BC-4D281D5E1A85}">
      <dgm:prSet/>
      <dgm:spPr/>
      <dgm:t>
        <a:bodyPr/>
        <a:lstStyle/>
        <a:p>
          <a:pPr rtl="1"/>
          <a:endParaRPr lang="ar-SA"/>
        </a:p>
      </dgm:t>
    </dgm:pt>
    <dgm:pt modelId="{F57627A0-6874-4D4C-849F-48A83F912461}" type="sibTrans" cxnId="{A07C1189-7F32-4AF7-90BC-4D281D5E1A85}">
      <dgm:prSet/>
      <dgm:spPr/>
      <dgm:t>
        <a:bodyPr/>
        <a:lstStyle/>
        <a:p>
          <a:pPr rtl="1"/>
          <a:endParaRPr lang="ar-SA"/>
        </a:p>
      </dgm:t>
    </dgm:pt>
    <dgm:pt modelId="{16C73689-F453-4F48-A868-2DD1EC13B85D}">
      <dgm:prSet phldrT="[نص]"/>
      <dgm:spPr/>
      <dgm:t>
        <a:bodyPr/>
        <a:lstStyle/>
        <a:p>
          <a:pPr rtl="1"/>
          <a:r>
            <a:rPr lang="ar-SA" dirty="0" smtClean="0"/>
            <a:t>منظمة الصحة العالمية</a:t>
          </a:r>
          <a:endParaRPr lang="ar-SA" dirty="0"/>
        </a:p>
      </dgm:t>
    </dgm:pt>
    <dgm:pt modelId="{BCAB50C9-A2E1-499D-A4F0-D08E4F4CBA31}" type="parTrans" cxnId="{DD3473E0-0FC9-43D0-B5CC-9F2241845C50}">
      <dgm:prSet/>
      <dgm:spPr/>
      <dgm:t>
        <a:bodyPr/>
        <a:lstStyle/>
        <a:p>
          <a:pPr rtl="1"/>
          <a:endParaRPr lang="ar-SA"/>
        </a:p>
      </dgm:t>
    </dgm:pt>
    <dgm:pt modelId="{40B83E04-810F-45A0-B9E6-AB7A8AB07B0A}" type="sibTrans" cxnId="{DD3473E0-0FC9-43D0-B5CC-9F2241845C50}">
      <dgm:prSet/>
      <dgm:spPr/>
      <dgm:t>
        <a:bodyPr/>
        <a:lstStyle/>
        <a:p>
          <a:pPr rtl="1"/>
          <a:endParaRPr lang="ar-SA"/>
        </a:p>
      </dgm:t>
    </dgm:pt>
    <dgm:pt modelId="{8FB5A0A6-EA7B-4B89-AB26-D21DABB72EB6}">
      <dgm:prSet phldrT="[نص]" custT="1"/>
      <dgm:spPr/>
      <dgm:t>
        <a:bodyPr/>
        <a:lstStyle/>
        <a:p>
          <a:pPr rtl="1"/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اضطراب سلوكي نمائي يتمثل في صعوبة التفاعل </a:t>
          </a:r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الإجتماعي، </a:t>
          </a:r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وصعوبة التواصل اللفظي، والسلوك النمطي </a:t>
          </a:r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المكرر، </a:t>
          </a:r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والتي تظهر </a:t>
          </a:r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قبل </a:t>
          </a:r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سن الثالثة من العمر</a:t>
          </a:r>
          <a:endParaRPr lang="ar-SA" sz="2400" dirty="0">
            <a:solidFill>
              <a:schemeClr val="accent2">
                <a:lumMod val="50000"/>
              </a:schemeClr>
            </a:solidFill>
            <a:effectLst/>
          </a:endParaRPr>
        </a:p>
      </dgm:t>
    </dgm:pt>
    <dgm:pt modelId="{8CE83AD3-3518-4C1E-ADE5-63A693EEC931}" type="parTrans" cxnId="{CCE933B1-D5C7-4B58-B4CA-3916E77671F4}">
      <dgm:prSet/>
      <dgm:spPr/>
      <dgm:t>
        <a:bodyPr/>
        <a:lstStyle/>
        <a:p>
          <a:pPr rtl="1"/>
          <a:endParaRPr lang="ar-SA"/>
        </a:p>
      </dgm:t>
    </dgm:pt>
    <dgm:pt modelId="{60C07499-7C35-4BE8-87BE-3D1D5659FD39}" type="sibTrans" cxnId="{CCE933B1-D5C7-4B58-B4CA-3916E77671F4}">
      <dgm:prSet/>
      <dgm:spPr/>
      <dgm:t>
        <a:bodyPr/>
        <a:lstStyle/>
        <a:p>
          <a:pPr rtl="1"/>
          <a:endParaRPr lang="ar-SA"/>
        </a:p>
      </dgm:t>
    </dgm:pt>
    <dgm:pt modelId="{74282389-FAD1-46BD-A295-B11A263C4349}">
      <dgm:prSet phldrT="[نص]" custT="1"/>
      <dgm:spPr/>
      <dgm:t>
        <a:bodyPr/>
        <a:lstStyle/>
        <a:p>
          <a:pPr rtl="1"/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وجود عدد من المظاهر أهمها صعوبة في التفاعل </a:t>
          </a:r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الإجتماعي </a:t>
          </a:r>
          <a:r>
            <a:rPr lang="ar-SA" sz="2400" dirty="0" smtClean="0">
              <a:solidFill>
                <a:schemeClr val="accent2">
                  <a:lumMod val="50000"/>
                </a:schemeClr>
              </a:solidFill>
              <a:effectLst/>
            </a:rPr>
            <a:t>وصعوبة في التواصل اللفظي والسلوك النمطي</a:t>
          </a:r>
          <a:endParaRPr lang="ar-SA" sz="2400" dirty="0"/>
        </a:p>
      </dgm:t>
    </dgm:pt>
    <dgm:pt modelId="{E5E091FA-58DD-4F90-A116-8E4987C20A43}" type="parTrans" cxnId="{C8BCD5C3-2F40-471A-B6C7-6E8D2A86603C}">
      <dgm:prSet/>
      <dgm:spPr/>
      <dgm:t>
        <a:bodyPr/>
        <a:lstStyle/>
        <a:p>
          <a:pPr rtl="1"/>
          <a:endParaRPr lang="ar-SA"/>
        </a:p>
      </dgm:t>
    </dgm:pt>
    <dgm:pt modelId="{9D9EA7AC-8B60-4CEF-97E0-3AC620442004}" type="sibTrans" cxnId="{C8BCD5C3-2F40-471A-B6C7-6E8D2A86603C}">
      <dgm:prSet/>
      <dgm:spPr/>
      <dgm:t>
        <a:bodyPr/>
        <a:lstStyle/>
        <a:p>
          <a:pPr rtl="1"/>
          <a:endParaRPr lang="ar-SA"/>
        </a:p>
      </dgm:t>
    </dgm:pt>
    <dgm:pt modelId="{FB65B76C-3E96-4051-A0CD-C74F74350971}">
      <dgm:prSet phldrT="[نص]" custT="1"/>
      <dgm:spPr/>
      <dgm:t>
        <a:bodyPr/>
        <a:lstStyle/>
        <a:p>
          <a:pPr rtl="1"/>
          <a:endParaRPr lang="ar-SA" sz="2400" dirty="0"/>
        </a:p>
      </dgm:t>
    </dgm:pt>
    <dgm:pt modelId="{7E9AC2F5-6849-4616-B9D9-CB20A9E6ED26}" type="parTrans" cxnId="{B541059C-5E66-462C-A4B9-02466DA6D38C}">
      <dgm:prSet/>
      <dgm:spPr/>
      <dgm:t>
        <a:bodyPr/>
        <a:lstStyle/>
        <a:p>
          <a:pPr rtl="1"/>
          <a:endParaRPr lang="ar-SA"/>
        </a:p>
      </dgm:t>
    </dgm:pt>
    <dgm:pt modelId="{16C26673-66A5-4D7A-A05D-54961D210B8B}" type="sibTrans" cxnId="{B541059C-5E66-462C-A4B9-02466DA6D38C}">
      <dgm:prSet/>
      <dgm:spPr/>
      <dgm:t>
        <a:bodyPr/>
        <a:lstStyle/>
        <a:p>
          <a:pPr rtl="1"/>
          <a:endParaRPr lang="ar-SA"/>
        </a:p>
      </dgm:t>
    </dgm:pt>
    <dgm:pt modelId="{7ADB90FB-248C-4697-A324-A13F5E197CF9}" type="pres">
      <dgm:prSet presAssocID="{3E497805-8B1B-44B0-B44B-2CF71A9F79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195455DD-69EE-4966-B926-FF7CBFAFCA9F}" type="pres">
      <dgm:prSet presAssocID="{4264CCC8-FE85-41F8-876C-C5C22F673072}" presName="linNode" presStyleCnt="0"/>
      <dgm:spPr/>
    </dgm:pt>
    <dgm:pt modelId="{A0D620E4-155B-41A2-A1FB-20DED25BF812}" type="pres">
      <dgm:prSet presAssocID="{4264CCC8-FE85-41F8-876C-C5C22F673072}" presName="parentShp" presStyleLbl="node1" presStyleIdx="0" presStyleCnt="2" custScaleX="89676" custScaleY="7889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DEFEB87-A23F-48DB-8C50-5B472B582600}" type="pres">
      <dgm:prSet presAssocID="{4264CCC8-FE85-41F8-876C-C5C22F673072}" presName="childShp" presStyleLbl="bgAccFollowNode1" presStyleIdx="0" presStyleCnt="2" custLinFactNeighborX="-211" custLinFactNeighborY="-193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C57567-4F84-411E-A341-BAEA2EE53013}" type="pres">
      <dgm:prSet presAssocID="{F57627A0-6874-4D4C-849F-48A83F912461}" presName="spacing" presStyleCnt="0"/>
      <dgm:spPr/>
    </dgm:pt>
    <dgm:pt modelId="{A9A47A3B-B445-4D8E-8050-C4DAB2AF0D87}" type="pres">
      <dgm:prSet presAssocID="{16C73689-F453-4F48-A868-2DD1EC13B85D}" presName="linNode" presStyleCnt="0"/>
      <dgm:spPr/>
    </dgm:pt>
    <dgm:pt modelId="{5C05F915-682E-499A-BDC1-B8BE0314E59E}" type="pres">
      <dgm:prSet presAssocID="{16C73689-F453-4F48-A868-2DD1EC13B85D}" presName="parentShp" presStyleLbl="node1" presStyleIdx="1" presStyleCnt="2" custScaleX="89254" custScaleY="8343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74510F8-E71D-4B88-AD6C-287A3A8669C9}" type="pres">
      <dgm:prSet presAssocID="{16C73689-F453-4F48-A868-2DD1EC13B85D}" presName="childShp" presStyleLbl="bgAccFollowNode1" presStyleIdx="1" presStyleCnt="2" custLinFactNeighborX="16100" custLinFactNeighborY="1501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C8BCD5C3-2F40-471A-B6C7-6E8D2A86603C}" srcId="{4264CCC8-FE85-41F8-876C-C5C22F673072}" destId="{74282389-FAD1-46BD-A295-B11A263C4349}" srcOrd="1" destOrd="0" parTransId="{E5E091FA-58DD-4F90-A116-8E4987C20A43}" sibTransId="{9D9EA7AC-8B60-4CEF-97E0-3AC620442004}"/>
    <dgm:cxn modelId="{A07C1189-7F32-4AF7-90BC-4D281D5E1A85}" srcId="{3E497805-8B1B-44B0-B44B-2CF71A9F7915}" destId="{4264CCC8-FE85-41F8-876C-C5C22F673072}" srcOrd="0" destOrd="0" parTransId="{6D06D7E6-65EF-49CE-B3F8-F7DABCD6EF82}" sibTransId="{F57627A0-6874-4D4C-849F-48A83F912461}"/>
    <dgm:cxn modelId="{E856A7E0-B45C-40AD-8083-0AAB2E046565}" type="presOf" srcId="{74282389-FAD1-46BD-A295-B11A263C4349}" destId="{FDEFEB87-A23F-48DB-8C50-5B472B582600}" srcOrd="0" destOrd="1" presId="urn:microsoft.com/office/officeart/2005/8/layout/vList6"/>
    <dgm:cxn modelId="{DD3473E0-0FC9-43D0-B5CC-9F2241845C50}" srcId="{3E497805-8B1B-44B0-B44B-2CF71A9F7915}" destId="{16C73689-F453-4F48-A868-2DD1EC13B85D}" srcOrd="1" destOrd="0" parTransId="{BCAB50C9-A2E1-499D-A4F0-D08E4F4CBA31}" sibTransId="{40B83E04-810F-45A0-B9E6-AB7A8AB07B0A}"/>
    <dgm:cxn modelId="{EAB0C26B-A939-45D3-8EB8-7FD9C94004F5}" type="presOf" srcId="{8FB5A0A6-EA7B-4B89-AB26-D21DABB72EB6}" destId="{C74510F8-E71D-4B88-AD6C-287A3A8669C9}" srcOrd="0" destOrd="0" presId="urn:microsoft.com/office/officeart/2005/8/layout/vList6"/>
    <dgm:cxn modelId="{AA25E654-12A9-483E-9D80-42F863FA6517}" type="presOf" srcId="{4264CCC8-FE85-41F8-876C-C5C22F673072}" destId="{A0D620E4-155B-41A2-A1FB-20DED25BF812}" srcOrd="0" destOrd="0" presId="urn:microsoft.com/office/officeart/2005/8/layout/vList6"/>
    <dgm:cxn modelId="{B541059C-5E66-462C-A4B9-02466DA6D38C}" srcId="{4264CCC8-FE85-41F8-876C-C5C22F673072}" destId="{FB65B76C-3E96-4051-A0CD-C74F74350971}" srcOrd="0" destOrd="0" parTransId="{7E9AC2F5-6849-4616-B9D9-CB20A9E6ED26}" sibTransId="{16C26673-66A5-4D7A-A05D-54961D210B8B}"/>
    <dgm:cxn modelId="{B8015E59-3353-4FE8-863F-2FD8F7CB03C1}" type="presOf" srcId="{FB65B76C-3E96-4051-A0CD-C74F74350971}" destId="{FDEFEB87-A23F-48DB-8C50-5B472B582600}" srcOrd="0" destOrd="0" presId="urn:microsoft.com/office/officeart/2005/8/layout/vList6"/>
    <dgm:cxn modelId="{820501E4-F0C3-4318-8B6C-2D355EB01CE5}" type="presOf" srcId="{3E497805-8B1B-44B0-B44B-2CF71A9F7915}" destId="{7ADB90FB-248C-4697-A324-A13F5E197CF9}" srcOrd="0" destOrd="0" presId="urn:microsoft.com/office/officeart/2005/8/layout/vList6"/>
    <dgm:cxn modelId="{CCE933B1-D5C7-4B58-B4CA-3916E77671F4}" srcId="{16C73689-F453-4F48-A868-2DD1EC13B85D}" destId="{8FB5A0A6-EA7B-4B89-AB26-D21DABB72EB6}" srcOrd="0" destOrd="0" parTransId="{8CE83AD3-3518-4C1E-ADE5-63A693EEC931}" sibTransId="{60C07499-7C35-4BE8-87BE-3D1D5659FD39}"/>
    <dgm:cxn modelId="{E9B03943-F7E1-447C-98C5-FF405377E93E}" type="presOf" srcId="{16C73689-F453-4F48-A868-2DD1EC13B85D}" destId="{5C05F915-682E-499A-BDC1-B8BE0314E59E}" srcOrd="0" destOrd="0" presId="urn:microsoft.com/office/officeart/2005/8/layout/vList6"/>
    <dgm:cxn modelId="{2DC6FCA0-97CE-4B3D-BB1D-64568146BC0E}" type="presParOf" srcId="{7ADB90FB-248C-4697-A324-A13F5E197CF9}" destId="{195455DD-69EE-4966-B926-FF7CBFAFCA9F}" srcOrd="0" destOrd="0" presId="urn:microsoft.com/office/officeart/2005/8/layout/vList6"/>
    <dgm:cxn modelId="{7F11B4A2-D507-402B-A2F3-A3A6163B11C5}" type="presParOf" srcId="{195455DD-69EE-4966-B926-FF7CBFAFCA9F}" destId="{A0D620E4-155B-41A2-A1FB-20DED25BF812}" srcOrd="0" destOrd="0" presId="urn:microsoft.com/office/officeart/2005/8/layout/vList6"/>
    <dgm:cxn modelId="{21E23650-E1D8-4FDA-92C1-5109DDF09946}" type="presParOf" srcId="{195455DD-69EE-4966-B926-FF7CBFAFCA9F}" destId="{FDEFEB87-A23F-48DB-8C50-5B472B582600}" srcOrd="1" destOrd="0" presId="urn:microsoft.com/office/officeart/2005/8/layout/vList6"/>
    <dgm:cxn modelId="{310C1C07-FB70-4FE1-9B45-CF43A184B5DD}" type="presParOf" srcId="{7ADB90FB-248C-4697-A324-A13F5E197CF9}" destId="{8CC57567-4F84-411E-A341-BAEA2EE53013}" srcOrd="1" destOrd="0" presId="urn:microsoft.com/office/officeart/2005/8/layout/vList6"/>
    <dgm:cxn modelId="{685EE4E7-3A0B-4098-AABF-CB91BD3B1698}" type="presParOf" srcId="{7ADB90FB-248C-4697-A324-A13F5E197CF9}" destId="{A9A47A3B-B445-4D8E-8050-C4DAB2AF0D87}" srcOrd="2" destOrd="0" presId="urn:microsoft.com/office/officeart/2005/8/layout/vList6"/>
    <dgm:cxn modelId="{F39FC02B-022B-43ED-8227-790880FF8DBD}" type="presParOf" srcId="{A9A47A3B-B445-4D8E-8050-C4DAB2AF0D87}" destId="{5C05F915-682E-499A-BDC1-B8BE0314E59E}" srcOrd="0" destOrd="0" presId="urn:microsoft.com/office/officeart/2005/8/layout/vList6"/>
    <dgm:cxn modelId="{9AE64D81-C0A2-4690-9DFB-1311C4238232}" type="presParOf" srcId="{A9A47A3B-B445-4D8E-8050-C4DAB2AF0D87}" destId="{C74510F8-E71D-4B88-AD6C-287A3A8669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57F73B-494B-440B-87FC-EDEBFE32CC70}" type="doc">
      <dgm:prSet loTypeId="urn:microsoft.com/office/officeart/2005/8/layout/StepDown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F3B66A4-B6DF-432E-9175-0AD926D5E9AE}">
      <dgm:prSet phldrT="[نص]" custT="1"/>
      <dgm:spPr>
        <a:xfrm>
          <a:off x="0" y="0"/>
          <a:ext cx="3619545" cy="1272845"/>
        </a:xfrm>
        <a:prstGeom prst="roundRect">
          <a:avLst>
            <a:gd name="adj" fmla="val 16670"/>
          </a:avLst>
        </a:prstGeom>
        <a:solidFill>
          <a:srgbClr val="9CBE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تختلف نسبة انتشار حالات التوحد في المجتمع تبعاً لعدد من التغيرات أهمها تصنيف حالات </a:t>
          </a:r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التوحد، </a:t>
          </a:r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والحالة </a:t>
          </a:r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العقلية، </a:t>
          </a:r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والجنس ...</a:t>
          </a:r>
          <a:endParaRPr lang="ar-SA" sz="2000" dirty="0">
            <a:solidFill>
              <a:schemeClr val="tx1"/>
            </a:solidFill>
            <a:latin typeface="Calibri"/>
            <a:ea typeface="+mn-ea"/>
            <a:cs typeface="+mj-cs"/>
          </a:endParaRPr>
        </a:p>
      </dgm:t>
    </dgm:pt>
    <dgm:pt modelId="{72460C5C-DC9E-4B18-AEBA-273456AC04D9}" type="parTrans" cxnId="{A3C990E4-2D58-491D-9279-091AEEA43ED2}">
      <dgm:prSet/>
      <dgm:spPr/>
      <dgm:t>
        <a:bodyPr/>
        <a:lstStyle/>
        <a:p>
          <a:pPr rtl="1"/>
          <a:endParaRPr lang="ar-SA"/>
        </a:p>
      </dgm:t>
    </dgm:pt>
    <dgm:pt modelId="{9123446A-AD8F-46ED-84CD-27E43EA5EBD0}" type="sibTrans" cxnId="{A3C990E4-2D58-491D-9279-091AEEA43ED2}">
      <dgm:prSet/>
      <dgm:spPr/>
      <dgm:t>
        <a:bodyPr/>
        <a:lstStyle/>
        <a:p>
          <a:pPr rtl="1"/>
          <a:endParaRPr lang="ar-SA"/>
        </a:p>
      </dgm:t>
    </dgm:pt>
    <dgm:pt modelId="{E9DFAC81-75A5-4360-BE4B-6CEFF1A1F047}">
      <dgm:prSet phldrT="[نص]"/>
      <dgm:spPr>
        <a:xfrm>
          <a:off x="2673889" y="1148953"/>
          <a:ext cx="605996" cy="63599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1"/>
          <a:endParaRPr lang="ar-SA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gm:t>
    </dgm:pt>
    <dgm:pt modelId="{C4C2098F-1927-4B5B-B4AA-46BCEE08B179}" type="parTrans" cxnId="{7A05D60E-01F7-4D5B-8108-35387F2768C4}">
      <dgm:prSet/>
      <dgm:spPr/>
      <dgm:t>
        <a:bodyPr/>
        <a:lstStyle/>
        <a:p>
          <a:pPr rtl="1"/>
          <a:endParaRPr lang="ar-SA"/>
        </a:p>
      </dgm:t>
    </dgm:pt>
    <dgm:pt modelId="{8A24E748-C831-4DEC-A372-8581450F15AF}" type="sibTrans" cxnId="{7A05D60E-01F7-4D5B-8108-35387F2768C4}">
      <dgm:prSet/>
      <dgm:spPr/>
      <dgm:t>
        <a:bodyPr/>
        <a:lstStyle/>
        <a:p>
          <a:pPr rtl="1"/>
          <a:endParaRPr lang="ar-SA"/>
        </a:p>
      </dgm:t>
    </dgm:pt>
    <dgm:pt modelId="{E2FCF24A-6E58-4FB1-B73A-67B11A1B317A}">
      <dgm:prSet phldrT="[نص]" custT="1"/>
      <dgm:spPr>
        <a:xfrm>
          <a:off x="1403650" y="1800199"/>
          <a:ext cx="3833332" cy="989310"/>
        </a:xfrm>
        <a:prstGeom prst="roundRect">
          <a:avLst>
            <a:gd name="adj" fmla="val 16670"/>
          </a:avLst>
        </a:prstGeom>
        <a:solidFill>
          <a:srgbClr val="D2CB6C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يقدر حالات التوحد بنسبة تصل </a:t>
          </a:r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إلى </a:t>
          </a:r>
          <a:r>
            <a:rPr lang="en-US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7,5</a:t>
          </a:r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% لكل عشرة آلاف طفل</a:t>
          </a:r>
          <a:endParaRPr lang="ar-SA" sz="2000" dirty="0">
            <a:solidFill>
              <a:schemeClr val="tx1"/>
            </a:solidFill>
            <a:latin typeface="Calibri"/>
            <a:ea typeface="+mn-ea"/>
            <a:cs typeface="+mj-cs"/>
          </a:endParaRPr>
        </a:p>
      </dgm:t>
    </dgm:pt>
    <dgm:pt modelId="{911F0A59-918E-4807-AEAB-4D5B6430389E}" type="parTrans" cxnId="{47236520-5F71-4AEE-89DA-CF332C4FCA62}">
      <dgm:prSet/>
      <dgm:spPr/>
      <dgm:t>
        <a:bodyPr/>
        <a:lstStyle/>
        <a:p>
          <a:pPr rtl="1"/>
          <a:endParaRPr lang="ar-SA"/>
        </a:p>
      </dgm:t>
    </dgm:pt>
    <dgm:pt modelId="{43482471-3DAE-428F-A9EA-F9B36D6AA8C8}" type="sibTrans" cxnId="{47236520-5F71-4AEE-89DA-CF332C4FCA62}">
      <dgm:prSet/>
      <dgm:spPr/>
      <dgm:t>
        <a:bodyPr/>
        <a:lstStyle/>
        <a:p>
          <a:pPr rtl="1"/>
          <a:endParaRPr lang="ar-SA"/>
        </a:p>
      </dgm:t>
    </dgm:pt>
    <dgm:pt modelId="{52C9B30A-6C7E-422B-A244-2C1E09E5483D}">
      <dgm:prSet phldrT="[نص]"/>
      <dgm:spPr>
        <a:xfrm>
          <a:off x="4331682" y="2168136"/>
          <a:ext cx="978960" cy="7614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1"/>
          <a:endParaRPr lang="ar-SA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gm:t>
    </dgm:pt>
    <dgm:pt modelId="{3A3F854B-5562-4397-B746-65E13E62B708}" type="parTrans" cxnId="{271D58CF-B8EA-4548-B48B-4A16E4195393}">
      <dgm:prSet/>
      <dgm:spPr/>
      <dgm:t>
        <a:bodyPr/>
        <a:lstStyle/>
        <a:p>
          <a:pPr rtl="1"/>
          <a:endParaRPr lang="ar-SA"/>
        </a:p>
      </dgm:t>
    </dgm:pt>
    <dgm:pt modelId="{83770ECF-9AF1-4648-8D71-E915D9491A20}" type="sibTrans" cxnId="{271D58CF-B8EA-4548-B48B-4A16E4195393}">
      <dgm:prSet/>
      <dgm:spPr/>
      <dgm:t>
        <a:bodyPr/>
        <a:lstStyle/>
        <a:p>
          <a:pPr rtl="1"/>
          <a:endParaRPr lang="ar-SA"/>
        </a:p>
      </dgm:t>
    </dgm:pt>
    <dgm:pt modelId="{DF92E034-0C2A-4D8F-A4ED-F5677BA0C126}">
      <dgm:prSet phldrT="[نص]" custT="1"/>
      <dgm:spPr>
        <a:xfrm>
          <a:off x="3347860" y="3240363"/>
          <a:ext cx="3750633" cy="942164"/>
        </a:xfrm>
        <a:prstGeom prst="roundRect">
          <a:avLst>
            <a:gd name="adj" fmla="val 16670"/>
          </a:avLst>
        </a:prstGeom>
        <a:solidFill>
          <a:srgbClr val="95A39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تظهر هذه النسبة لدى الذكور أكثر من الإناث في كل المجتمعات</a:t>
          </a:r>
          <a:endParaRPr lang="ar-SA" sz="2000" dirty="0">
            <a:solidFill>
              <a:schemeClr val="tx1"/>
            </a:solidFill>
            <a:latin typeface="Calibri"/>
            <a:ea typeface="+mn-ea"/>
            <a:cs typeface="+mj-cs"/>
          </a:endParaRPr>
        </a:p>
      </dgm:t>
    </dgm:pt>
    <dgm:pt modelId="{F9F75AB6-4239-4CAE-9516-7B571FC3F195}" type="parTrans" cxnId="{A9A27BF0-330B-4555-916D-3394F5ED33CF}">
      <dgm:prSet/>
      <dgm:spPr/>
      <dgm:t>
        <a:bodyPr/>
        <a:lstStyle/>
        <a:p>
          <a:pPr rtl="1"/>
          <a:endParaRPr lang="ar-SA"/>
        </a:p>
      </dgm:t>
    </dgm:pt>
    <dgm:pt modelId="{E5CB5C31-71EB-4BAB-A8B7-66A418DBFCD8}" type="sibTrans" cxnId="{A9A27BF0-330B-4555-916D-3394F5ED33CF}">
      <dgm:prSet/>
      <dgm:spPr/>
      <dgm:t>
        <a:bodyPr/>
        <a:lstStyle/>
        <a:p>
          <a:pPr rtl="1"/>
          <a:endParaRPr lang="ar-SA"/>
        </a:p>
      </dgm:t>
    </dgm:pt>
    <dgm:pt modelId="{3E07359E-F5B2-413E-AF9B-25CB26735780}">
      <dgm:prSet phldrT="[نص]"/>
      <dgm:spPr>
        <a:xfrm>
          <a:off x="6027715" y="3226497"/>
          <a:ext cx="978960" cy="76149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1"/>
          <a:endParaRPr lang="ar-SA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gm:t>
    </dgm:pt>
    <dgm:pt modelId="{CA38DD08-B554-44DA-89DF-1979C2EED643}" type="parTrans" cxnId="{AB51E4DE-1E1B-487A-AFD9-1ACDACA6574B}">
      <dgm:prSet/>
      <dgm:spPr/>
      <dgm:t>
        <a:bodyPr/>
        <a:lstStyle/>
        <a:p>
          <a:pPr rtl="1"/>
          <a:endParaRPr lang="ar-SA"/>
        </a:p>
      </dgm:t>
    </dgm:pt>
    <dgm:pt modelId="{A74F4350-4A05-4B36-869F-6A5BB3551114}" type="sibTrans" cxnId="{AB51E4DE-1E1B-487A-AFD9-1ACDACA6574B}">
      <dgm:prSet/>
      <dgm:spPr/>
      <dgm:t>
        <a:bodyPr/>
        <a:lstStyle/>
        <a:p>
          <a:pPr rtl="1"/>
          <a:endParaRPr lang="ar-SA"/>
        </a:p>
      </dgm:t>
    </dgm:pt>
    <dgm:pt modelId="{68917F24-D95F-4D44-A8A3-F783E5F99D1D}">
      <dgm:prSet custT="1"/>
      <dgm:spPr>
        <a:xfrm>
          <a:off x="4932039" y="4752528"/>
          <a:ext cx="3187462" cy="1526720"/>
        </a:xfrm>
        <a:prstGeom prst="roundRect">
          <a:avLst>
            <a:gd name="adj" fmla="val 16670"/>
          </a:avLst>
        </a:prstGeom>
        <a:solidFill>
          <a:srgbClr val="C89F5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 rtl="1"/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تظهر لدى </a:t>
          </a:r>
          <a:r>
            <a:rPr lang="en-US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80</a:t>
          </a:r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% من حالات التوحد أعراض في تدني القدرة العقلية وأعراض من حالات الصرع وصعوبات التعلم </a:t>
          </a:r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أوالاضطرابات </a:t>
          </a:r>
          <a:r>
            <a:rPr lang="ar-SA" sz="20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الانفعالية والسلوكية</a:t>
          </a:r>
          <a:endParaRPr lang="ar-SA" sz="2000" dirty="0">
            <a:solidFill>
              <a:schemeClr val="tx1"/>
            </a:solidFill>
            <a:latin typeface="Calibri"/>
            <a:ea typeface="+mn-ea"/>
            <a:cs typeface="+mj-cs"/>
          </a:endParaRPr>
        </a:p>
      </dgm:t>
    </dgm:pt>
    <dgm:pt modelId="{DCA02E76-778B-463B-A513-953D1E843D3A}" type="parTrans" cxnId="{72896E21-7457-4D2B-B60B-0133CD30B185}">
      <dgm:prSet/>
      <dgm:spPr/>
      <dgm:t>
        <a:bodyPr/>
        <a:lstStyle/>
        <a:p>
          <a:pPr rtl="1"/>
          <a:endParaRPr lang="ar-SA"/>
        </a:p>
      </dgm:t>
    </dgm:pt>
    <dgm:pt modelId="{E463AFD2-43CC-499C-BF5F-8EE183DC11D6}" type="sibTrans" cxnId="{72896E21-7457-4D2B-B60B-0133CD30B185}">
      <dgm:prSet/>
      <dgm:spPr/>
      <dgm:t>
        <a:bodyPr/>
        <a:lstStyle/>
        <a:p>
          <a:pPr rtl="1"/>
          <a:endParaRPr lang="ar-SA"/>
        </a:p>
      </dgm:t>
    </dgm:pt>
    <dgm:pt modelId="{AF3C72B3-9B5F-4D46-BF04-6210F934ADBE}" type="pres">
      <dgm:prSet presAssocID="{D057F73B-494B-440B-87FC-EDEBFE32CC7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pPr rtl="1"/>
          <a:endParaRPr lang="ar-SA"/>
        </a:p>
      </dgm:t>
    </dgm:pt>
    <dgm:pt modelId="{71508BDA-E424-4DCC-BD28-A478AAA36D9F}" type="pres">
      <dgm:prSet presAssocID="{7F3B66A4-B6DF-432E-9175-0AD926D5E9AE}" presName="composite" presStyleCnt="0"/>
      <dgm:spPr/>
      <dgm:t>
        <a:bodyPr/>
        <a:lstStyle/>
        <a:p>
          <a:pPr rtl="1"/>
          <a:endParaRPr lang="ar-SA"/>
        </a:p>
      </dgm:t>
    </dgm:pt>
    <dgm:pt modelId="{FC0034CD-D605-4A23-B427-4DD45C3F78F2}" type="pres">
      <dgm:prSet presAssocID="{7F3B66A4-B6DF-432E-9175-0AD926D5E9AE}" presName="bentUpArrow1" presStyleLbl="alignImgPlace1" presStyleIdx="0" presStyleCnt="3" custLinFactNeighborX="-91217" custLinFactNeighborY="-71275"/>
      <dgm:spPr>
        <a:xfrm rot="5400000">
          <a:off x="522898" y="1312792"/>
          <a:ext cx="799573" cy="910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pPr rtl="1"/>
          <a:endParaRPr lang="ar-SA"/>
        </a:p>
      </dgm:t>
    </dgm:pt>
    <dgm:pt modelId="{72023AA7-2D59-47C8-B682-09BFE48D516A}" type="pres">
      <dgm:prSet presAssocID="{7F3B66A4-B6DF-432E-9175-0AD926D5E9AE}" presName="ParentText" presStyleLbl="node1" presStyleIdx="0" presStyleCnt="4" custScaleX="268909" custScaleY="135098" custLinFactY="-3112" custLinFactNeighborX="-911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116A280-1D2D-4576-83E6-CD5FE839719C}" type="pres">
      <dgm:prSet presAssocID="{7F3B66A4-B6DF-432E-9175-0AD926D5E9AE}" presName="ChildText" presStyleLbl="revTx" presStyleIdx="0" presStyleCnt="3" custScaleX="61902" custScaleY="835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DFD187DD-434F-4EDB-B8AF-4569880A819B}" type="pres">
      <dgm:prSet presAssocID="{9123446A-AD8F-46ED-84CD-27E43EA5EBD0}" presName="sibTrans" presStyleCnt="0"/>
      <dgm:spPr/>
      <dgm:t>
        <a:bodyPr/>
        <a:lstStyle/>
        <a:p>
          <a:pPr rtl="1"/>
          <a:endParaRPr lang="ar-SA"/>
        </a:p>
      </dgm:t>
    </dgm:pt>
    <dgm:pt modelId="{0180B603-E42C-4126-9F58-779E63D31C00}" type="pres">
      <dgm:prSet presAssocID="{E2FCF24A-6E58-4FB1-B73A-67B11A1B317A}" presName="composite" presStyleCnt="0"/>
      <dgm:spPr/>
      <dgm:t>
        <a:bodyPr/>
        <a:lstStyle/>
        <a:p>
          <a:pPr rtl="1"/>
          <a:endParaRPr lang="ar-SA"/>
        </a:p>
      </dgm:t>
    </dgm:pt>
    <dgm:pt modelId="{A87371EC-3D3D-4748-A03D-ACFF3F4DB255}" type="pres">
      <dgm:prSet presAssocID="{E2FCF24A-6E58-4FB1-B73A-67B11A1B317A}" presName="bentUpArrow1" presStyleLbl="alignImgPlace1" presStyleIdx="1" presStyleCnt="3" custLinFactNeighborX="-72327" custLinFactNeighborY="-26472"/>
      <dgm:spPr>
        <a:xfrm rot="5400000">
          <a:off x="2539127" y="2752959"/>
          <a:ext cx="799573" cy="910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3723329"/>
            <a:satOff val="273"/>
            <a:lumOff val="6082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pPr rtl="1"/>
          <a:endParaRPr lang="ar-SA"/>
        </a:p>
      </dgm:t>
    </dgm:pt>
    <dgm:pt modelId="{00D9C0CA-F561-43EC-B901-38194D1DD904}" type="pres">
      <dgm:prSet presAssocID="{E2FCF24A-6E58-4FB1-B73A-67B11A1B317A}" presName="ParentText" presStyleLbl="node1" presStyleIdx="1" presStyleCnt="4" custScaleX="284792" custScaleY="105004" custLinFactNeighborX="-25138" custLinFactNeighborY="-27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A716567F-C178-40AE-BDA4-9F110B6C079C}" type="pres">
      <dgm:prSet presAssocID="{E2FCF24A-6E58-4FB1-B73A-67B11A1B317A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6E2B829-3860-46CD-AAF3-301B2EB94CD1}" type="pres">
      <dgm:prSet presAssocID="{43482471-3DAE-428F-A9EA-F9B36D6AA8C8}" presName="sibTrans" presStyleCnt="0"/>
      <dgm:spPr/>
      <dgm:t>
        <a:bodyPr/>
        <a:lstStyle/>
        <a:p>
          <a:pPr rtl="1"/>
          <a:endParaRPr lang="ar-SA"/>
        </a:p>
      </dgm:t>
    </dgm:pt>
    <dgm:pt modelId="{7278A412-06E6-4141-A72F-1DEBB7C6BBC4}" type="pres">
      <dgm:prSet presAssocID="{DF92E034-0C2A-4D8F-A4ED-F5677BA0C126}" presName="composite" presStyleCnt="0"/>
      <dgm:spPr/>
      <dgm:t>
        <a:bodyPr/>
        <a:lstStyle/>
        <a:p>
          <a:pPr rtl="1"/>
          <a:endParaRPr lang="ar-SA"/>
        </a:p>
      </dgm:t>
    </dgm:pt>
    <dgm:pt modelId="{740E15C7-CD07-4D89-98BB-C2688F65F08C}" type="pres">
      <dgm:prSet presAssocID="{DF92E034-0C2A-4D8F-A4ED-F5677BA0C126}" presName="bentUpArrow1" presStyleLbl="alignImgPlace1" presStyleIdx="2" presStyleCnt="3" custLinFactNeighborX="-84615" custLinFactNeighborY="21278"/>
      <dgm:spPr>
        <a:xfrm rot="5400000">
          <a:off x="4123303" y="4193117"/>
          <a:ext cx="799573" cy="9102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7446658"/>
            <a:satOff val="545"/>
            <a:lumOff val="12165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gm:spPr>
      <dgm:t>
        <a:bodyPr/>
        <a:lstStyle/>
        <a:p>
          <a:pPr rtl="1"/>
          <a:endParaRPr lang="ar-SA"/>
        </a:p>
      </dgm:t>
    </dgm:pt>
    <dgm:pt modelId="{E3391EC5-8D97-4BC2-8934-D3EC428DE116}" type="pres">
      <dgm:prSet presAssocID="{DF92E034-0C2A-4D8F-A4ED-F5677BA0C126}" presName="ParentText" presStyleLbl="node1" presStyleIdx="2" presStyleCnt="4" custScaleX="278648" custLinFactNeighborX="-9772" custLinFactNeighborY="110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0B96BB5-F917-4FB8-8A25-CAB96932D0D2}" type="pres">
      <dgm:prSet presAssocID="{DF92E034-0C2A-4D8F-A4ED-F5677BA0C126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0DBA3D88-E838-47B3-A51D-A7530923B466}" type="pres">
      <dgm:prSet presAssocID="{E5CB5C31-71EB-4BAB-A8B7-66A418DBFCD8}" presName="sibTrans" presStyleCnt="0"/>
      <dgm:spPr/>
      <dgm:t>
        <a:bodyPr/>
        <a:lstStyle/>
        <a:p>
          <a:pPr rtl="1"/>
          <a:endParaRPr lang="ar-SA"/>
        </a:p>
      </dgm:t>
    </dgm:pt>
    <dgm:pt modelId="{DAE0E4A8-D458-4C8C-BD70-98F13C05E2AE}" type="pres">
      <dgm:prSet presAssocID="{68917F24-D95F-4D44-A8A3-F783E5F99D1D}" presName="composite" presStyleCnt="0"/>
      <dgm:spPr/>
      <dgm:t>
        <a:bodyPr/>
        <a:lstStyle/>
        <a:p>
          <a:pPr rtl="1"/>
          <a:endParaRPr lang="ar-SA"/>
        </a:p>
      </dgm:t>
    </dgm:pt>
    <dgm:pt modelId="{C54502DD-D0A4-42D3-8FF0-413D01CD60F0}" type="pres">
      <dgm:prSet presAssocID="{68917F24-D95F-4D44-A8A3-F783E5F99D1D}" presName="ParentText" presStyleLbl="node1" presStyleIdx="3" presStyleCnt="4" custScaleX="236808" custScaleY="162044" custLinFactNeighborX="-21154" custLinFactNeighborY="591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47236520-5F71-4AEE-89DA-CF332C4FCA62}" srcId="{D057F73B-494B-440B-87FC-EDEBFE32CC70}" destId="{E2FCF24A-6E58-4FB1-B73A-67B11A1B317A}" srcOrd="1" destOrd="0" parTransId="{911F0A59-918E-4807-AEAB-4D5B6430389E}" sibTransId="{43482471-3DAE-428F-A9EA-F9B36D6AA8C8}"/>
    <dgm:cxn modelId="{7A05D60E-01F7-4D5B-8108-35387F2768C4}" srcId="{7F3B66A4-B6DF-432E-9175-0AD926D5E9AE}" destId="{E9DFAC81-75A5-4360-BE4B-6CEFF1A1F047}" srcOrd="0" destOrd="0" parTransId="{C4C2098F-1927-4B5B-B4AA-46BCEE08B179}" sibTransId="{8A24E748-C831-4DEC-A372-8581450F15AF}"/>
    <dgm:cxn modelId="{271D58CF-B8EA-4548-B48B-4A16E4195393}" srcId="{E2FCF24A-6E58-4FB1-B73A-67B11A1B317A}" destId="{52C9B30A-6C7E-422B-A244-2C1E09E5483D}" srcOrd="0" destOrd="0" parTransId="{3A3F854B-5562-4397-B746-65E13E62B708}" sibTransId="{83770ECF-9AF1-4648-8D71-E915D9491A20}"/>
    <dgm:cxn modelId="{72896E21-7457-4D2B-B60B-0133CD30B185}" srcId="{D057F73B-494B-440B-87FC-EDEBFE32CC70}" destId="{68917F24-D95F-4D44-A8A3-F783E5F99D1D}" srcOrd="3" destOrd="0" parTransId="{DCA02E76-778B-463B-A513-953D1E843D3A}" sibTransId="{E463AFD2-43CC-499C-BF5F-8EE183DC11D6}"/>
    <dgm:cxn modelId="{3B9F54E5-3084-40A2-B9FA-62EEFF3296BB}" type="presOf" srcId="{E9DFAC81-75A5-4360-BE4B-6CEFF1A1F047}" destId="{C116A280-1D2D-4576-83E6-CD5FE839719C}" srcOrd="0" destOrd="0" presId="urn:microsoft.com/office/officeart/2005/8/layout/StepDownProcess"/>
    <dgm:cxn modelId="{AB51E4DE-1E1B-487A-AFD9-1ACDACA6574B}" srcId="{DF92E034-0C2A-4D8F-A4ED-F5677BA0C126}" destId="{3E07359E-F5B2-413E-AF9B-25CB26735780}" srcOrd="0" destOrd="0" parTransId="{CA38DD08-B554-44DA-89DF-1979C2EED643}" sibTransId="{A74F4350-4A05-4B36-869F-6A5BB3551114}"/>
    <dgm:cxn modelId="{4187A99E-A960-473B-9221-7B3E613F04A9}" type="presOf" srcId="{D057F73B-494B-440B-87FC-EDEBFE32CC70}" destId="{AF3C72B3-9B5F-4D46-BF04-6210F934ADBE}" srcOrd="0" destOrd="0" presId="urn:microsoft.com/office/officeart/2005/8/layout/StepDownProcess"/>
    <dgm:cxn modelId="{A9A27BF0-330B-4555-916D-3394F5ED33CF}" srcId="{D057F73B-494B-440B-87FC-EDEBFE32CC70}" destId="{DF92E034-0C2A-4D8F-A4ED-F5677BA0C126}" srcOrd="2" destOrd="0" parTransId="{F9F75AB6-4239-4CAE-9516-7B571FC3F195}" sibTransId="{E5CB5C31-71EB-4BAB-A8B7-66A418DBFCD8}"/>
    <dgm:cxn modelId="{04985F9C-5217-45C4-A706-1E277968E615}" type="presOf" srcId="{DF92E034-0C2A-4D8F-A4ED-F5677BA0C126}" destId="{E3391EC5-8D97-4BC2-8934-D3EC428DE116}" srcOrd="0" destOrd="0" presId="urn:microsoft.com/office/officeart/2005/8/layout/StepDownProcess"/>
    <dgm:cxn modelId="{F4E8B657-F240-4DB8-8684-C8387231FF9D}" type="presOf" srcId="{68917F24-D95F-4D44-A8A3-F783E5F99D1D}" destId="{C54502DD-D0A4-42D3-8FF0-413D01CD60F0}" srcOrd="0" destOrd="0" presId="urn:microsoft.com/office/officeart/2005/8/layout/StepDownProcess"/>
    <dgm:cxn modelId="{14756869-9BC2-4A0A-BEE2-F57711A05CC2}" type="presOf" srcId="{52C9B30A-6C7E-422B-A244-2C1E09E5483D}" destId="{A716567F-C178-40AE-BDA4-9F110B6C079C}" srcOrd="0" destOrd="0" presId="urn:microsoft.com/office/officeart/2005/8/layout/StepDownProcess"/>
    <dgm:cxn modelId="{F10BC070-3AFE-4551-BF86-D9EB40ED778F}" type="presOf" srcId="{3E07359E-F5B2-413E-AF9B-25CB26735780}" destId="{10B96BB5-F917-4FB8-8A25-CAB96932D0D2}" srcOrd="0" destOrd="0" presId="urn:microsoft.com/office/officeart/2005/8/layout/StepDownProcess"/>
    <dgm:cxn modelId="{2E32CB8B-73D5-4F92-A36E-5B2C96FEDDF0}" type="presOf" srcId="{7F3B66A4-B6DF-432E-9175-0AD926D5E9AE}" destId="{72023AA7-2D59-47C8-B682-09BFE48D516A}" srcOrd="0" destOrd="0" presId="urn:microsoft.com/office/officeart/2005/8/layout/StepDownProcess"/>
    <dgm:cxn modelId="{431358F4-07FB-4424-91A7-6A9D83D8F83B}" type="presOf" srcId="{E2FCF24A-6E58-4FB1-B73A-67B11A1B317A}" destId="{00D9C0CA-F561-43EC-B901-38194D1DD904}" srcOrd="0" destOrd="0" presId="urn:microsoft.com/office/officeart/2005/8/layout/StepDownProcess"/>
    <dgm:cxn modelId="{A3C990E4-2D58-491D-9279-091AEEA43ED2}" srcId="{D057F73B-494B-440B-87FC-EDEBFE32CC70}" destId="{7F3B66A4-B6DF-432E-9175-0AD926D5E9AE}" srcOrd="0" destOrd="0" parTransId="{72460C5C-DC9E-4B18-AEBA-273456AC04D9}" sibTransId="{9123446A-AD8F-46ED-84CD-27E43EA5EBD0}"/>
    <dgm:cxn modelId="{826A10FE-6177-48C0-B275-F4D92E790DEA}" type="presParOf" srcId="{AF3C72B3-9B5F-4D46-BF04-6210F934ADBE}" destId="{71508BDA-E424-4DCC-BD28-A478AAA36D9F}" srcOrd="0" destOrd="0" presId="urn:microsoft.com/office/officeart/2005/8/layout/StepDownProcess"/>
    <dgm:cxn modelId="{F995D14B-DB00-4832-B1FF-B336791DD1D4}" type="presParOf" srcId="{71508BDA-E424-4DCC-BD28-A478AAA36D9F}" destId="{FC0034CD-D605-4A23-B427-4DD45C3F78F2}" srcOrd="0" destOrd="0" presId="urn:microsoft.com/office/officeart/2005/8/layout/StepDownProcess"/>
    <dgm:cxn modelId="{8E0083F1-D604-4520-9881-214C7DD731FD}" type="presParOf" srcId="{71508BDA-E424-4DCC-BD28-A478AAA36D9F}" destId="{72023AA7-2D59-47C8-B682-09BFE48D516A}" srcOrd="1" destOrd="0" presId="urn:microsoft.com/office/officeart/2005/8/layout/StepDownProcess"/>
    <dgm:cxn modelId="{7D8DBAE7-8EA7-4553-81C9-A272CB80D617}" type="presParOf" srcId="{71508BDA-E424-4DCC-BD28-A478AAA36D9F}" destId="{C116A280-1D2D-4576-83E6-CD5FE839719C}" srcOrd="2" destOrd="0" presId="urn:microsoft.com/office/officeart/2005/8/layout/StepDownProcess"/>
    <dgm:cxn modelId="{A5041D10-79D5-4FAE-B1E8-09C0446D3FA6}" type="presParOf" srcId="{AF3C72B3-9B5F-4D46-BF04-6210F934ADBE}" destId="{DFD187DD-434F-4EDB-B8AF-4569880A819B}" srcOrd="1" destOrd="0" presId="urn:microsoft.com/office/officeart/2005/8/layout/StepDownProcess"/>
    <dgm:cxn modelId="{CEC550CF-1E8B-4C5E-AC5B-B69AE775EEE2}" type="presParOf" srcId="{AF3C72B3-9B5F-4D46-BF04-6210F934ADBE}" destId="{0180B603-E42C-4126-9F58-779E63D31C00}" srcOrd="2" destOrd="0" presId="urn:microsoft.com/office/officeart/2005/8/layout/StepDownProcess"/>
    <dgm:cxn modelId="{9130D79D-9712-44BA-AF7E-1A4717A43CFF}" type="presParOf" srcId="{0180B603-E42C-4126-9F58-779E63D31C00}" destId="{A87371EC-3D3D-4748-A03D-ACFF3F4DB255}" srcOrd="0" destOrd="0" presId="urn:microsoft.com/office/officeart/2005/8/layout/StepDownProcess"/>
    <dgm:cxn modelId="{5E739F1F-1B3B-41BE-ACB2-4F1949AE88DB}" type="presParOf" srcId="{0180B603-E42C-4126-9F58-779E63D31C00}" destId="{00D9C0CA-F561-43EC-B901-38194D1DD904}" srcOrd="1" destOrd="0" presId="urn:microsoft.com/office/officeart/2005/8/layout/StepDownProcess"/>
    <dgm:cxn modelId="{B5A5C350-70C3-4624-BA8B-ABD8F98AF65D}" type="presParOf" srcId="{0180B603-E42C-4126-9F58-779E63D31C00}" destId="{A716567F-C178-40AE-BDA4-9F110B6C079C}" srcOrd="2" destOrd="0" presId="urn:microsoft.com/office/officeart/2005/8/layout/StepDownProcess"/>
    <dgm:cxn modelId="{CD0A2C4D-4468-4233-9724-BC389459E79F}" type="presParOf" srcId="{AF3C72B3-9B5F-4D46-BF04-6210F934ADBE}" destId="{36E2B829-3860-46CD-AAF3-301B2EB94CD1}" srcOrd="3" destOrd="0" presId="urn:microsoft.com/office/officeart/2005/8/layout/StepDownProcess"/>
    <dgm:cxn modelId="{BACE9B94-4E22-44AB-8084-5AAF9AED378D}" type="presParOf" srcId="{AF3C72B3-9B5F-4D46-BF04-6210F934ADBE}" destId="{7278A412-06E6-4141-A72F-1DEBB7C6BBC4}" srcOrd="4" destOrd="0" presId="urn:microsoft.com/office/officeart/2005/8/layout/StepDownProcess"/>
    <dgm:cxn modelId="{338C2E99-2241-4A11-AD2A-615CE2EFC114}" type="presParOf" srcId="{7278A412-06E6-4141-A72F-1DEBB7C6BBC4}" destId="{740E15C7-CD07-4D89-98BB-C2688F65F08C}" srcOrd="0" destOrd="0" presId="urn:microsoft.com/office/officeart/2005/8/layout/StepDownProcess"/>
    <dgm:cxn modelId="{5069F3E3-B147-406D-9356-D1FD8AA7F765}" type="presParOf" srcId="{7278A412-06E6-4141-A72F-1DEBB7C6BBC4}" destId="{E3391EC5-8D97-4BC2-8934-D3EC428DE116}" srcOrd="1" destOrd="0" presId="urn:microsoft.com/office/officeart/2005/8/layout/StepDownProcess"/>
    <dgm:cxn modelId="{5448421D-BD58-4590-B289-B79C68D5E9DE}" type="presParOf" srcId="{7278A412-06E6-4141-A72F-1DEBB7C6BBC4}" destId="{10B96BB5-F917-4FB8-8A25-CAB96932D0D2}" srcOrd="2" destOrd="0" presId="urn:microsoft.com/office/officeart/2005/8/layout/StepDownProcess"/>
    <dgm:cxn modelId="{04C6335B-8B0B-44AD-B490-950070FBD271}" type="presParOf" srcId="{AF3C72B3-9B5F-4D46-BF04-6210F934ADBE}" destId="{0DBA3D88-E838-47B3-A51D-A7530923B466}" srcOrd="5" destOrd="0" presId="urn:microsoft.com/office/officeart/2005/8/layout/StepDownProcess"/>
    <dgm:cxn modelId="{92833499-134A-4848-8379-767CA93B7E33}" type="presParOf" srcId="{AF3C72B3-9B5F-4D46-BF04-6210F934ADBE}" destId="{DAE0E4A8-D458-4C8C-BD70-98F13C05E2AE}" srcOrd="6" destOrd="0" presId="urn:microsoft.com/office/officeart/2005/8/layout/StepDownProcess"/>
    <dgm:cxn modelId="{D4335FCE-E1AF-4CED-81B0-659B648B6E4D}" type="presParOf" srcId="{DAE0E4A8-D458-4C8C-BD70-98F13C05E2AE}" destId="{C54502DD-D0A4-42D3-8FF0-413D01CD60F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6547E7-030B-4F1A-81B4-3A3B19026706}" type="doc">
      <dgm:prSet loTypeId="urn:microsoft.com/office/officeart/2005/8/layout/pyramid2" loCatId="pyramid" qsTypeId="urn:microsoft.com/office/officeart/2005/8/quickstyle/3d3" qsCatId="3D" csTypeId="urn:microsoft.com/office/officeart/2005/8/colors/colorful4" csCatId="colorful" phldr="1"/>
      <dgm:spPr/>
    </dgm:pt>
    <dgm:pt modelId="{23C6D202-3C5F-4DA5-ACDE-5AC27B696DC3}">
      <dgm:prSet phldrT="[Text]" custT="1"/>
      <dgm:spPr/>
      <dgm:t>
        <a:bodyPr/>
        <a:lstStyle/>
        <a:p>
          <a:pPr rtl="1"/>
          <a:r>
            <a:rPr lang="ar-SA" sz="2000" dirty="0" smtClean="0">
              <a:cs typeface="+mj-cs"/>
            </a:rPr>
            <a:t>ملاحظة سلوك الطفل النمائي من قبل الوالدين والمعلمه ومقارنه مظاهر السلوك النمائي لدي الطفل التوحدي مع مظاهر السلوك النمائي لدي الطفل العادي.</a:t>
          </a:r>
          <a:endParaRPr lang="ar-SA" sz="2000" dirty="0">
            <a:cs typeface="+mj-cs"/>
          </a:endParaRPr>
        </a:p>
      </dgm:t>
    </dgm:pt>
    <dgm:pt modelId="{A6E9886A-D00F-47F7-80B2-5FEB8B761090}" type="parTrans" cxnId="{16AC56D9-9EBE-46F8-93F8-556035E4AE6F}">
      <dgm:prSet/>
      <dgm:spPr/>
      <dgm:t>
        <a:bodyPr/>
        <a:lstStyle/>
        <a:p>
          <a:pPr rtl="1"/>
          <a:endParaRPr lang="ar-SA"/>
        </a:p>
      </dgm:t>
    </dgm:pt>
    <dgm:pt modelId="{47632A92-4E60-46A7-B213-101D1E88C51F}" type="sibTrans" cxnId="{16AC56D9-9EBE-46F8-93F8-556035E4AE6F}">
      <dgm:prSet/>
      <dgm:spPr/>
      <dgm:t>
        <a:bodyPr/>
        <a:lstStyle/>
        <a:p>
          <a:pPr rtl="1"/>
          <a:endParaRPr lang="ar-SA"/>
        </a:p>
      </dgm:t>
    </dgm:pt>
    <dgm:pt modelId="{0F8F99AC-9437-4E23-9ED4-5145320CDB30}">
      <dgm:prSet phldrT="[Text]" custT="1"/>
      <dgm:spPr/>
      <dgm:t>
        <a:bodyPr/>
        <a:lstStyle/>
        <a:p>
          <a:pPr rtl="1"/>
          <a:r>
            <a:rPr lang="ar-SA" sz="1800" dirty="0" smtClean="0">
              <a:cs typeface="+mj-cs"/>
            </a:rPr>
            <a:t>استخدام </a:t>
          </a:r>
          <a:r>
            <a:rPr lang="ar-SA" sz="1800" dirty="0" smtClean="0">
              <a:cs typeface="+mj-cs"/>
            </a:rPr>
            <a:t>الاختبارات المسحيه السريعه </a:t>
          </a:r>
          <a:r>
            <a:rPr lang="ar-SA" sz="1800" dirty="0" smtClean="0">
              <a:cs typeface="+mj-cs"/>
            </a:rPr>
            <a:t>أوقوائم </a:t>
          </a:r>
          <a:r>
            <a:rPr lang="ar-SA" sz="1800" dirty="0" smtClean="0">
              <a:cs typeface="+mj-cs"/>
            </a:rPr>
            <a:t>التقدير والتي يمكن </a:t>
          </a:r>
          <a:r>
            <a:rPr lang="ar-SA" sz="1800" dirty="0" smtClean="0">
              <a:cs typeface="+mj-cs"/>
            </a:rPr>
            <a:t>أن </a:t>
          </a:r>
          <a:r>
            <a:rPr lang="ar-SA" sz="1800" dirty="0" smtClean="0">
              <a:cs typeface="+mj-cs"/>
            </a:rPr>
            <a:t>تعطي الفاحص </a:t>
          </a:r>
          <a:r>
            <a:rPr lang="ar-SA" sz="1800" dirty="0" smtClean="0">
              <a:cs typeface="+mj-cs"/>
            </a:rPr>
            <a:t>تصوراً عن </a:t>
          </a:r>
          <a:r>
            <a:rPr lang="ar-SA" sz="1800" dirty="0" smtClean="0">
              <a:cs typeface="+mj-cs"/>
            </a:rPr>
            <a:t>حالة الطفل ونوعها .</a:t>
          </a:r>
          <a:endParaRPr lang="ar-SA" sz="1800" dirty="0">
            <a:cs typeface="+mj-cs"/>
          </a:endParaRPr>
        </a:p>
      </dgm:t>
    </dgm:pt>
    <dgm:pt modelId="{21AA0BC0-A091-4843-B9E5-C23B856E3A3B}" type="parTrans" cxnId="{EE521464-80EE-49E5-8E93-6039942A4CC2}">
      <dgm:prSet/>
      <dgm:spPr/>
      <dgm:t>
        <a:bodyPr/>
        <a:lstStyle/>
        <a:p>
          <a:pPr rtl="1"/>
          <a:endParaRPr lang="ar-SA"/>
        </a:p>
      </dgm:t>
    </dgm:pt>
    <dgm:pt modelId="{66BDB309-8F46-4963-AC5C-92ED20935DFB}" type="sibTrans" cxnId="{EE521464-80EE-49E5-8E93-6039942A4CC2}">
      <dgm:prSet/>
      <dgm:spPr/>
      <dgm:t>
        <a:bodyPr/>
        <a:lstStyle/>
        <a:p>
          <a:pPr rtl="1"/>
          <a:endParaRPr lang="ar-SA"/>
        </a:p>
      </dgm:t>
    </dgm:pt>
    <dgm:pt modelId="{AF71CB56-BF70-498E-95C0-8528F254FAFF}">
      <dgm:prSet phldrT="[Text]" custT="1"/>
      <dgm:spPr/>
      <dgm:t>
        <a:bodyPr/>
        <a:lstStyle/>
        <a:p>
          <a:pPr rtl="1"/>
          <a:r>
            <a:rPr lang="ar-SA" sz="2000" dirty="0" smtClean="0"/>
            <a:t>استخدام الإختبارات المقننة المعروفة في مجال تشخيص حالات التوحد.</a:t>
          </a:r>
          <a:endParaRPr lang="ar-SA" sz="2000" dirty="0"/>
        </a:p>
      </dgm:t>
    </dgm:pt>
    <dgm:pt modelId="{CB709813-6261-4AE8-A7E1-35FFDC5D2AA8}" type="parTrans" cxnId="{902301FD-717D-4A50-B9F3-342008779491}">
      <dgm:prSet/>
      <dgm:spPr/>
      <dgm:t>
        <a:bodyPr/>
        <a:lstStyle/>
        <a:p>
          <a:pPr rtl="1"/>
          <a:endParaRPr lang="ar-SA"/>
        </a:p>
      </dgm:t>
    </dgm:pt>
    <dgm:pt modelId="{1B848FDF-B803-4C94-85E1-C13EA04271D6}" type="sibTrans" cxnId="{902301FD-717D-4A50-B9F3-342008779491}">
      <dgm:prSet/>
      <dgm:spPr/>
      <dgm:t>
        <a:bodyPr/>
        <a:lstStyle/>
        <a:p>
          <a:pPr rtl="1"/>
          <a:endParaRPr lang="ar-SA"/>
        </a:p>
      </dgm:t>
    </dgm:pt>
    <dgm:pt modelId="{AD62F99A-8BE9-458B-B74D-D071152788E6}" type="pres">
      <dgm:prSet presAssocID="{686547E7-030B-4F1A-81B4-3A3B19026706}" presName="compositeShape" presStyleCnt="0">
        <dgm:presLayoutVars>
          <dgm:dir/>
          <dgm:resizeHandles/>
        </dgm:presLayoutVars>
      </dgm:prSet>
      <dgm:spPr/>
    </dgm:pt>
    <dgm:pt modelId="{2D91B348-F1E7-45F0-96BE-87F536E42BB9}" type="pres">
      <dgm:prSet presAssocID="{686547E7-030B-4F1A-81B4-3A3B19026706}" presName="pyramid" presStyleLbl="node1" presStyleIdx="0" presStyleCnt="1"/>
      <dgm:spPr/>
    </dgm:pt>
    <dgm:pt modelId="{F95B7AE6-796C-4FEA-BEF3-53179EB016A3}" type="pres">
      <dgm:prSet presAssocID="{686547E7-030B-4F1A-81B4-3A3B19026706}" presName="theList" presStyleCnt="0"/>
      <dgm:spPr/>
    </dgm:pt>
    <dgm:pt modelId="{718F51FD-B843-4DDD-87D7-9DCE62F86DEA}" type="pres">
      <dgm:prSet presAssocID="{23C6D202-3C5F-4DA5-ACDE-5AC27B696DC3}" presName="aNode" presStyleLbl="fgAcc1" presStyleIdx="0" presStyleCnt="3" custScaleX="136539" custScaleY="190222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4422E46-2E4A-4EB7-81A7-5A24B0C2B00D}" type="pres">
      <dgm:prSet presAssocID="{23C6D202-3C5F-4DA5-ACDE-5AC27B696DC3}" presName="aSpace" presStyleCnt="0"/>
      <dgm:spPr/>
    </dgm:pt>
    <dgm:pt modelId="{3A07F942-DB32-43E9-B434-E58D4BB3E631}" type="pres">
      <dgm:prSet presAssocID="{0F8F99AC-9437-4E23-9ED4-5145320CDB30}" presName="aNode" presStyleLbl="fgAcc1" presStyleIdx="1" presStyleCnt="3" custScaleX="137500" custScaleY="131387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89BF8C5-B1A4-4EEB-A763-6BC398B77745}" type="pres">
      <dgm:prSet presAssocID="{0F8F99AC-9437-4E23-9ED4-5145320CDB30}" presName="aSpace" presStyleCnt="0"/>
      <dgm:spPr/>
    </dgm:pt>
    <dgm:pt modelId="{4D0E882F-95A8-4AE1-A06D-2E8FD5671638}" type="pres">
      <dgm:prSet presAssocID="{AF71CB56-BF70-498E-95C0-8528F254FAFF}" presName="aNode" presStyleLbl="fgAcc1" presStyleIdx="2" presStyleCnt="3" custScaleX="13317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55D4DEB5-A20A-4D5A-86DC-1892DBAF9FB9}" type="pres">
      <dgm:prSet presAssocID="{AF71CB56-BF70-498E-95C0-8528F254FAFF}" presName="aSpace" presStyleCnt="0"/>
      <dgm:spPr/>
    </dgm:pt>
  </dgm:ptLst>
  <dgm:cxnLst>
    <dgm:cxn modelId="{F62BC6BA-D642-453C-A2B1-27654E093E7E}" type="presOf" srcId="{23C6D202-3C5F-4DA5-ACDE-5AC27B696DC3}" destId="{718F51FD-B843-4DDD-87D7-9DCE62F86DEA}" srcOrd="0" destOrd="0" presId="urn:microsoft.com/office/officeart/2005/8/layout/pyramid2"/>
    <dgm:cxn modelId="{902301FD-717D-4A50-B9F3-342008779491}" srcId="{686547E7-030B-4F1A-81B4-3A3B19026706}" destId="{AF71CB56-BF70-498E-95C0-8528F254FAFF}" srcOrd="2" destOrd="0" parTransId="{CB709813-6261-4AE8-A7E1-35FFDC5D2AA8}" sibTransId="{1B848FDF-B803-4C94-85E1-C13EA04271D6}"/>
    <dgm:cxn modelId="{16AC56D9-9EBE-46F8-93F8-556035E4AE6F}" srcId="{686547E7-030B-4F1A-81B4-3A3B19026706}" destId="{23C6D202-3C5F-4DA5-ACDE-5AC27B696DC3}" srcOrd="0" destOrd="0" parTransId="{A6E9886A-D00F-47F7-80B2-5FEB8B761090}" sibTransId="{47632A92-4E60-46A7-B213-101D1E88C51F}"/>
    <dgm:cxn modelId="{57EC09A0-8FAF-4442-8912-3B389274BBFB}" type="presOf" srcId="{686547E7-030B-4F1A-81B4-3A3B19026706}" destId="{AD62F99A-8BE9-458B-B74D-D071152788E6}" srcOrd="0" destOrd="0" presId="urn:microsoft.com/office/officeart/2005/8/layout/pyramid2"/>
    <dgm:cxn modelId="{EE521464-80EE-49E5-8E93-6039942A4CC2}" srcId="{686547E7-030B-4F1A-81B4-3A3B19026706}" destId="{0F8F99AC-9437-4E23-9ED4-5145320CDB30}" srcOrd="1" destOrd="0" parTransId="{21AA0BC0-A091-4843-B9E5-C23B856E3A3B}" sibTransId="{66BDB309-8F46-4963-AC5C-92ED20935DFB}"/>
    <dgm:cxn modelId="{2209B3DA-7963-45B0-88AB-D17A465BD31F}" type="presOf" srcId="{0F8F99AC-9437-4E23-9ED4-5145320CDB30}" destId="{3A07F942-DB32-43E9-B434-E58D4BB3E631}" srcOrd="0" destOrd="0" presId="urn:microsoft.com/office/officeart/2005/8/layout/pyramid2"/>
    <dgm:cxn modelId="{FD4EDC96-C021-4B52-9C10-5220ADF6E3B5}" type="presOf" srcId="{AF71CB56-BF70-498E-95C0-8528F254FAFF}" destId="{4D0E882F-95A8-4AE1-A06D-2E8FD5671638}" srcOrd="0" destOrd="0" presId="urn:microsoft.com/office/officeart/2005/8/layout/pyramid2"/>
    <dgm:cxn modelId="{4DEDA743-D469-40B1-AFE6-3F5E6976BF5F}" type="presParOf" srcId="{AD62F99A-8BE9-458B-B74D-D071152788E6}" destId="{2D91B348-F1E7-45F0-96BE-87F536E42BB9}" srcOrd="0" destOrd="0" presId="urn:microsoft.com/office/officeart/2005/8/layout/pyramid2"/>
    <dgm:cxn modelId="{6C742A94-914D-4917-84B9-55FB7F2E79CD}" type="presParOf" srcId="{AD62F99A-8BE9-458B-B74D-D071152788E6}" destId="{F95B7AE6-796C-4FEA-BEF3-53179EB016A3}" srcOrd="1" destOrd="0" presId="urn:microsoft.com/office/officeart/2005/8/layout/pyramid2"/>
    <dgm:cxn modelId="{E34AA8CE-F759-4308-A111-7DBF6D4A5740}" type="presParOf" srcId="{F95B7AE6-796C-4FEA-BEF3-53179EB016A3}" destId="{718F51FD-B843-4DDD-87D7-9DCE62F86DEA}" srcOrd="0" destOrd="0" presId="urn:microsoft.com/office/officeart/2005/8/layout/pyramid2"/>
    <dgm:cxn modelId="{5B08D513-77B2-43F8-99B4-B75DE388A660}" type="presParOf" srcId="{F95B7AE6-796C-4FEA-BEF3-53179EB016A3}" destId="{E4422E46-2E4A-4EB7-81A7-5A24B0C2B00D}" srcOrd="1" destOrd="0" presId="urn:microsoft.com/office/officeart/2005/8/layout/pyramid2"/>
    <dgm:cxn modelId="{E869F4AB-9397-4180-8D76-8011225E6F21}" type="presParOf" srcId="{F95B7AE6-796C-4FEA-BEF3-53179EB016A3}" destId="{3A07F942-DB32-43E9-B434-E58D4BB3E631}" srcOrd="2" destOrd="0" presId="urn:microsoft.com/office/officeart/2005/8/layout/pyramid2"/>
    <dgm:cxn modelId="{BC8C7CD7-2E63-40F1-81C4-781439EF02B2}" type="presParOf" srcId="{F95B7AE6-796C-4FEA-BEF3-53179EB016A3}" destId="{689BF8C5-B1A4-4EEB-A763-6BC398B77745}" srcOrd="3" destOrd="0" presId="urn:microsoft.com/office/officeart/2005/8/layout/pyramid2"/>
    <dgm:cxn modelId="{729413AD-EC41-4A5D-883E-C53DB3348492}" type="presParOf" srcId="{F95B7AE6-796C-4FEA-BEF3-53179EB016A3}" destId="{4D0E882F-95A8-4AE1-A06D-2E8FD5671638}" srcOrd="4" destOrd="0" presId="urn:microsoft.com/office/officeart/2005/8/layout/pyramid2"/>
    <dgm:cxn modelId="{F16681C8-B06A-4FA7-B645-CBFE7AB64930}" type="presParOf" srcId="{F95B7AE6-796C-4FEA-BEF3-53179EB016A3}" destId="{55D4DEB5-A20A-4D5A-86DC-1892DBAF9FB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73026B-35F7-4FA9-9793-414168F42F38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3" csCatId="colorful" phldr="1"/>
      <dgm:spPr/>
    </dgm:pt>
    <dgm:pt modelId="{10AD3572-CC00-4871-9035-9DFCA1FDB794}">
      <dgm:prSet phldrT="[Text]"/>
      <dgm:spPr/>
      <dgm:t>
        <a:bodyPr/>
        <a:lstStyle/>
        <a:p>
          <a:pPr rtl="1"/>
          <a:r>
            <a:rPr lang="ar-SA" dirty="0" smtClean="0"/>
            <a:t>البرامج التربوية </a:t>
          </a:r>
          <a:endParaRPr lang="ar-SA" dirty="0"/>
        </a:p>
      </dgm:t>
    </dgm:pt>
    <dgm:pt modelId="{875345B1-B331-4921-BFD6-0C1C33605D85}" type="parTrans" cxnId="{F19BCADD-B11A-4BBD-BA27-5CD0543E0C0B}">
      <dgm:prSet/>
      <dgm:spPr/>
    </dgm:pt>
    <dgm:pt modelId="{C035D46C-B5DE-43B3-A541-26AD85B90BCF}" type="sibTrans" cxnId="{F19BCADD-B11A-4BBD-BA27-5CD0543E0C0B}">
      <dgm:prSet/>
      <dgm:spPr/>
      <dgm:t>
        <a:bodyPr/>
        <a:lstStyle/>
        <a:p>
          <a:pPr rtl="1"/>
          <a:endParaRPr lang="ar-SA"/>
        </a:p>
      </dgm:t>
    </dgm:pt>
    <dgm:pt modelId="{079C6994-800D-48C1-B2AB-D45E0CE7FEFA}">
      <dgm:prSet phldrT="[Text]"/>
      <dgm:spPr/>
      <dgm:t>
        <a:bodyPr/>
        <a:lstStyle/>
        <a:p>
          <a:pPr rtl="1"/>
          <a:r>
            <a:rPr lang="ar-SA" dirty="0" smtClean="0"/>
            <a:t>البرامج الطبية </a:t>
          </a:r>
          <a:endParaRPr lang="ar-SA" dirty="0"/>
        </a:p>
      </dgm:t>
    </dgm:pt>
    <dgm:pt modelId="{FF5D5786-5BA0-4D1F-A9DE-20C06CEB5A96}" type="parTrans" cxnId="{370C05AA-6BDF-439F-BDE8-F2DCC12A582C}">
      <dgm:prSet/>
      <dgm:spPr/>
    </dgm:pt>
    <dgm:pt modelId="{60445FF4-4A29-4364-9DBE-71C35E7D259B}" type="sibTrans" cxnId="{370C05AA-6BDF-439F-BDE8-F2DCC12A582C}">
      <dgm:prSet/>
      <dgm:spPr/>
      <dgm:t>
        <a:bodyPr/>
        <a:lstStyle/>
        <a:p>
          <a:pPr rtl="1"/>
          <a:endParaRPr lang="ar-SA"/>
        </a:p>
      </dgm:t>
    </dgm:pt>
    <dgm:pt modelId="{E115176E-9C48-474E-9962-86C2A0F09D0D}">
      <dgm:prSet phldrT="[Text]"/>
      <dgm:spPr/>
      <dgm:t>
        <a:bodyPr/>
        <a:lstStyle/>
        <a:p>
          <a:pPr rtl="1"/>
          <a:r>
            <a:rPr lang="ar-SA" dirty="0" smtClean="0"/>
            <a:t>انواع البرامج التربوية والطبية لحالات التوحد </a:t>
          </a:r>
          <a:endParaRPr lang="ar-SA" dirty="0"/>
        </a:p>
      </dgm:t>
    </dgm:pt>
    <dgm:pt modelId="{493FCE7B-92D2-4751-8A05-3F4B9331FAED}" type="parTrans" cxnId="{BED7D079-B9AE-424C-ABB7-C2C319A8F8E8}">
      <dgm:prSet/>
      <dgm:spPr/>
    </dgm:pt>
    <dgm:pt modelId="{488FD607-E9C2-4ED6-9730-95A721A5092E}" type="sibTrans" cxnId="{BED7D079-B9AE-424C-ABB7-C2C319A8F8E8}">
      <dgm:prSet/>
      <dgm:spPr/>
    </dgm:pt>
    <dgm:pt modelId="{3325D87D-471A-4BFC-A28A-5080B9BC3B1C}" type="pres">
      <dgm:prSet presAssocID="{0073026B-35F7-4FA9-9793-414168F42F38}" presName="Name0" presStyleCnt="0">
        <dgm:presLayoutVars>
          <dgm:dir/>
          <dgm:resizeHandles val="exact"/>
        </dgm:presLayoutVars>
      </dgm:prSet>
      <dgm:spPr/>
    </dgm:pt>
    <dgm:pt modelId="{ED10BC22-4232-4A05-8935-422C3DBBA21A}" type="pres">
      <dgm:prSet presAssocID="{0073026B-35F7-4FA9-9793-414168F42F38}" presName="vNodes" presStyleCnt="0"/>
      <dgm:spPr/>
    </dgm:pt>
    <dgm:pt modelId="{81425EC9-E8D0-4E63-B235-5E5F380CAB4E}" type="pres">
      <dgm:prSet presAssocID="{10AD3572-CC00-4871-9035-9DFCA1FDB79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8CA6836-43A5-4B17-9419-AF5A7D4A91C9}" type="pres">
      <dgm:prSet presAssocID="{C035D46C-B5DE-43B3-A541-26AD85B90BCF}" presName="spacerT" presStyleCnt="0"/>
      <dgm:spPr/>
    </dgm:pt>
    <dgm:pt modelId="{0D7A5E9C-7181-48F6-A150-CCC967DE8B8F}" type="pres">
      <dgm:prSet presAssocID="{C035D46C-B5DE-43B3-A541-26AD85B90BCF}" presName="sibTrans" presStyleLbl="sibTrans2D1" presStyleIdx="0" presStyleCnt="2"/>
      <dgm:spPr/>
      <dgm:t>
        <a:bodyPr/>
        <a:lstStyle/>
        <a:p>
          <a:pPr rtl="1"/>
          <a:endParaRPr lang="ar-SA"/>
        </a:p>
      </dgm:t>
    </dgm:pt>
    <dgm:pt modelId="{6EE69644-2A87-4790-93AF-4CCAD5AC7DC9}" type="pres">
      <dgm:prSet presAssocID="{C035D46C-B5DE-43B3-A541-26AD85B90BCF}" presName="spacerB" presStyleCnt="0"/>
      <dgm:spPr/>
    </dgm:pt>
    <dgm:pt modelId="{C52C646E-1AC6-471C-B545-156F06461B7A}" type="pres">
      <dgm:prSet presAssocID="{079C6994-800D-48C1-B2AB-D45E0CE7FE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CA39CA0-E517-4DB2-B408-37C578E6B391}" type="pres">
      <dgm:prSet presAssocID="{0073026B-35F7-4FA9-9793-414168F42F38}" presName="sibTransLas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E176AEC6-5CC8-4A91-86AC-44C3F8FC41D2}" type="pres">
      <dgm:prSet presAssocID="{0073026B-35F7-4FA9-9793-414168F42F38}" presName="connectorText" presStyleLbl="sibTrans2D1" presStyleIdx="1" presStyleCnt="2"/>
      <dgm:spPr/>
      <dgm:t>
        <a:bodyPr/>
        <a:lstStyle/>
        <a:p>
          <a:pPr rtl="1"/>
          <a:endParaRPr lang="ar-SA"/>
        </a:p>
      </dgm:t>
    </dgm:pt>
    <dgm:pt modelId="{AD3919CA-C865-4FD5-B793-DA07FE2B6A76}" type="pres">
      <dgm:prSet presAssocID="{0073026B-35F7-4FA9-9793-414168F42F38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1F98EF76-F632-4E11-ADAB-24B942AACCF6}" type="presOf" srcId="{60445FF4-4A29-4364-9DBE-71C35E7D259B}" destId="{E176AEC6-5CC8-4A91-86AC-44C3F8FC41D2}" srcOrd="1" destOrd="0" presId="urn:microsoft.com/office/officeart/2005/8/layout/equation2"/>
    <dgm:cxn modelId="{43F7B17B-812F-4523-8AC8-38AB2C6F1DFA}" type="presOf" srcId="{E115176E-9C48-474E-9962-86C2A0F09D0D}" destId="{AD3919CA-C865-4FD5-B793-DA07FE2B6A76}" srcOrd="0" destOrd="0" presId="urn:microsoft.com/office/officeart/2005/8/layout/equation2"/>
    <dgm:cxn modelId="{C7A18238-8D85-4291-824E-915A1D99B4CE}" type="presOf" srcId="{10AD3572-CC00-4871-9035-9DFCA1FDB794}" destId="{81425EC9-E8D0-4E63-B235-5E5F380CAB4E}" srcOrd="0" destOrd="0" presId="urn:microsoft.com/office/officeart/2005/8/layout/equation2"/>
    <dgm:cxn modelId="{F19BCADD-B11A-4BBD-BA27-5CD0543E0C0B}" srcId="{0073026B-35F7-4FA9-9793-414168F42F38}" destId="{10AD3572-CC00-4871-9035-9DFCA1FDB794}" srcOrd="0" destOrd="0" parTransId="{875345B1-B331-4921-BFD6-0C1C33605D85}" sibTransId="{C035D46C-B5DE-43B3-A541-26AD85B90BCF}"/>
    <dgm:cxn modelId="{833D448A-DD98-4D21-984B-331B1F730F16}" type="presOf" srcId="{60445FF4-4A29-4364-9DBE-71C35E7D259B}" destId="{3CA39CA0-E517-4DB2-B408-37C578E6B391}" srcOrd="0" destOrd="0" presId="urn:microsoft.com/office/officeart/2005/8/layout/equation2"/>
    <dgm:cxn modelId="{C56E8658-5764-4444-9EB8-09C7B0659BC0}" type="presOf" srcId="{0073026B-35F7-4FA9-9793-414168F42F38}" destId="{3325D87D-471A-4BFC-A28A-5080B9BC3B1C}" srcOrd="0" destOrd="0" presId="urn:microsoft.com/office/officeart/2005/8/layout/equation2"/>
    <dgm:cxn modelId="{FF368531-2FD4-4AC0-9222-68CB25A3BE0A}" type="presOf" srcId="{C035D46C-B5DE-43B3-A541-26AD85B90BCF}" destId="{0D7A5E9C-7181-48F6-A150-CCC967DE8B8F}" srcOrd="0" destOrd="0" presId="urn:microsoft.com/office/officeart/2005/8/layout/equation2"/>
    <dgm:cxn modelId="{370C05AA-6BDF-439F-BDE8-F2DCC12A582C}" srcId="{0073026B-35F7-4FA9-9793-414168F42F38}" destId="{079C6994-800D-48C1-B2AB-D45E0CE7FEFA}" srcOrd="1" destOrd="0" parTransId="{FF5D5786-5BA0-4D1F-A9DE-20C06CEB5A96}" sibTransId="{60445FF4-4A29-4364-9DBE-71C35E7D259B}"/>
    <dgm:cxn modelId="{BED7D079-B9AE-424C-ABB7-C2C319A8F8E8}" srcId="{0073026B-35F7-4FA9-9793-414168F42F38}" destId="{E115176E-9C48-474E-9962-86C2A0F09D0D}" srcOrd="2" destOrd="0" parTransId="{493FCE7B-92D2-4751-8A05-3F4B9331FAED}" sibTransId="{488FD607-E9C2-4ED6-9730-95A721A5092E}"/>
    <dgm:cxn modelId="{91A591E0-EAB0-4381-9FD4-A604E9C8277A}" type="presOf" srcId="{079C6994-800D-48C1-B2AB-D45E0CE7FEFA}" destId="{C52C646E-1AC6-471C-B545-156F06461B7A}" srcOrd="0" destOrd="0" presId="urn:microsoft.com/office/officeart/2005/8/layout/equation2"/>
    <dgm:cxn modelId="{4C51F6EC-5366-4027-BAA9-2E21FA700D33}" type="presParOf" srcId="{3325D87D-471A-4BFC-A28A-5080B9BC3B1C}" destId="{ED10BC22-4232-4A05-8935-422C3DBBA21A}" srcOrd="0" destOrd="0" presId="urn:microsoft.com/office/officeart/2005/8/layout/equation2"/>
    <dgm:cxn modelId="{05113CFB-5E56-4F14-B9E5-90D5F9BD9B4E}" type="presParOf" srcId="{ED10BC22-4232-4A05-8935-422C3DBBA21A}" destId="{81425EC9-E8D0-4E63-B235-5E5F380CAB4E}" srcOrd="0" destOrd="0" presId="urn:microsoft.com/office/officeart/2005/8/layout/equation2"/>
    <dgm:cxn modelId="{30DBBCED-82C8-4F31-B919-72D93B06B61D}" type="presParOf" srcId="{ED10BC22-4232-4A05-8935-422C3DBBA21A}" destId="{F8CA6836-43A5-4B17-9419-AF5A7D4A91C9}" srcOrd="1" destOrd="0" presId="urn:microsoft.com/office/officeart/2005/8/layout/equation2"/>
    <dgm:cxn modelId="{2ED074B6-E505-4DFC-9CAA-A4FAB46FF07B}" type="presParOf" srcId="{ED10BC22-4232-4A05-8935-422C3DBBA21A}" destId="{0D7A5E9C-7181-48F6-A150-CCC967DE8B8F}" srcOrd="2" destOrd="0" presId="urn:microsoft.com/office/officeart/2005/8/layout/equation2"/>
    <dgm:cxn modelId="{7E7777B0-5C9B-406D-A410-5A9AAE2B1C7C}" type="presParOf" srcId="{ED10BC22-4232-4A05-8935-422C3DBBA21A}" destId="{6EE69644-2A87-4790-93AF-4CCAD5AC7DC9}" srcOrd="3" destOrd="0" presId="urn:microsoft.com/office/officeart/2005/8/layout/equation2"/>
    <dgm:cxn modelId="{14576647-F09A-49BA-9C88-0BE6ADBF0B9C}" type="presParOf" srcId="{ED10BC22-4232-4A05-8935-422C3DBBA21A}" destId="{C52C646E-1AC6-471C-B545-156F06461B7A}" srcOrd="4" destOrd="0" presId="urn:microsoft.com/office/officeart/2005/8/layout/equation2"/>
    <dgm:cxn modelId="{2BF202C7-A319-4FB5-A739-11B78014EBC2}" type="presParOf" srcId="{3325D87D-471A-4BFC-A28A-5080B9BC3B1C}" destId="{3CA39CA0-E517-4DB2-B408-37C578E6B391}" srcOrd="1" destOrd="0" presId="urn:microsoft.com/office/officeart/2005/8/layout/equation2"/>
    <dgm:cxn modelId="{8B5387C2-F84B-4B0D-8CEC-A24B08D57BA6}" type="presParOf" srcId="{3CA39CA0-E517-4DB2-B408-37C578E6B391}" destId="{E176AEC6-5CC8-4A91-86AC-44C3F8FC41D2}" srcOrd="0" destOrd="0" presId="urn:microsoft.com/office/officeart/2005/8/layout/equation2"/>
    <dgm:cxn modelId="{1B2991A2-7FC3-47F6-B7C9-37FDD9B25A7C}" type="presParOf" srcId="{3325D87D-471A-4BFC-A28A-5080B9BC3B1C}" destId="{AD3919CA-C865-4FD5-B793-DA07FE2B6A76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2934353-5362-40D7-B1A9-3897CB1CB73F}" type="doc">
      <dgm:prSet loTypeId="urn:microsoft.com/office/officeart/2005/8/layout/matrix1" loCatId="matrix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SA"/>
        </a:p>
      </dgm:t>
    </dgm:pt>
    <dgm:pt modelId="{C3CB01FA-1818-495A-BB63-99272146FB16}">
      <dgm:prSet phldrT="[Text]"/>
      <dgm:spPr/>
      <dgm:t>
        <a:bodyPr/>
        <a:lstStyle/>
        <a:p>
          <a:pPr rtl="1"/>
          <a:r>
            <a:rPr lang="ar-SA" dirty="0" smtClean="0"/>
            <a:t>البرامج التربويه </a:t>
          </a:r>
          <a:endParaRPr lang="ar-SA" dirty="0"/>
        </a:p>
      </dgm:t>
    </dgm:pt>
    <dgm:pt modelId="{E665E686-D2D6-4201-B413-507ACAE13950}" type="parTrans" cxnId="{EB16902C-27CB-4C8C-9ED6-1AF835B240BB}">
      <dgm:prSet/>
      <dgm:spPr/>
      <dgm:t>
        <a:bodyPr/>
        <a:lstStyle/>
        <a:p>
          <a:pPr rtl="1"/>
          <a:endParaRPr lang="ar-SA"/>
        </a:p>
      </dgm:t>
    </dgm:pt>
    <dgm:pt modelId="{D8B57370-636F-49FF-A6C8-01B97DE92E9B}" type="sibTrans" cxnId="{EB16902C-27CB-4C8C-9ED6-1AF835B240BB}">
      <dgm:prSet/>
      <dgm:spPr/>
      <dgm:t>
        <a:bodyPr/>
        <a:lstStyle/>
        <a:p>
          <a:pPr rtl="1"/>
          <a:endParaRPr lang="ar-SA"/>
        </a:p>
      </dgm:t>
    </dgm:pt>
    <dgm:pt modelId="{DD0EAC1F-384A-45E4-96A7-128262C99E5B}">
      <dgm:prSet phldrT="[Text]"/>
      <dgm:spPr/>
      <dgm:t>
        <a:bodyPr/>
        <a:lstStyle/>
        <a:p>
          <a:pPr rtl="1"/>
          <a:r>
            <a:rPr lang="ar-SA" dirty="0" smtClean="0"/>
            <a:t>جدول النشاط المصورة </a:t>
          </a:r>
        </a:p>
        <a:p>
          <a:pPr rtl="1"/>
          <a:r>
            <a:rPr lang="en-US" dirty="0" smtClean="0"/>
            <a:t>pas</a:t>
          </a:r>
          <a:endParaRPr lang="ar-SA" dirty="0"/>
        </a:p>
      </dgm:t>
    </dgm:pt>
    <dgm:pt modelId="{DE3FDA53-1573-4D2B-9F9A-23F8B6CC2790}" type="parTrans" cxnId="{D92D1974-21AC-455A-A76E-8C2CC4508958}">
      <dgm:prSet/>
      <dgm:spPr/>
      <dgm:t>
        <a:bodyPr/>
        <a:lstStyle/>
        <a:p>
          <a:pPr rtl="1"/>
          <a:endParaRPr lang="ar-SA"/>
        </a:p>
      </dgm:t>
    </dgm:pt>
    <dgm:pt modelId="{9E41B239-3DF8-4108-A993-76AEEA55412B}" type="sibTrans" cxnId="{D92D1974-21AC-455A-A76E-8C2CC4508958}">
      <dgm:prSet/>
      <dgm:spPr/>
      <dgm:t>
        <a:bodyPr/>
        <a:lstStyle/>
        <a:p>
          <a:pPr rtl="1"/>
          <a:endParaRPr lang="ar-SA"/>
        </a:p>
      </dgm:t>
    </dgm:pt>
    <dgm:pt modelId="{90CA7D21-78FC-47E0-9855-61A503585E96}">
      <dgm:prSet phldrT="[Text]"/>
      <dgm:spPr/>
      <dgm:t>
        <a:bodyPr/>
        <a:lstStyle/>
        <a:p>
          <a:pPr rtl="1"/>
          <a:r>
            <a:rPr lang="ar-SA" dirty="0" smtClean="0"/>
            <a:t>برامج وعلاج وتربية الأطفال التوحديين وذوي المشكلات التواصلية </a:t>
          </a:r>
          <a:endParaRPr lang="ar-SA" dirty="0"/>
        </a:p>
      </dgm:t>
    </dgm:pt>
    <dgm:pt modelId="{C0F8BEF6-FC74-4F45-87FB-46652FECADB7}" type="parTrans" cxnId="{F17BA25B-AF0C-41D9-AF56-34CCB9403AC3}">
      <dgm:prSet/>
      <dgm:spPr/>
      <dgm:t>
        <a:bodyPr/>
        <a:lstStyle/>
        <a:p>
          <a:pPr rtl="1"/>
          <a:endParaRPr lang="ar-SA"/>
        </a:p>
      </dgm:t>
    </dgm:pt>
    <dgm:pt modelId="{5CB897A2-D598-4C95-8F7A-81A7B3458860}" type="sibTrans" cxnId="{F17BA25B-AF0C-41D9-AF56-34CCB9403AC3}">
      <dgm:prSet/>
      <dgm:spPr/>
      <dgm:t>
        <a:bodyPr/>
        <a:lstStyle/>
        <a:p>
          <a:pPr rtl="1"/>
          <a:endParaRPr lang="ar-SA"/>
        </a:p>
      </dgm:t>
    </dgm:pt>
    <dgm:pt modelId="{75BBE408-9FEC-465E-B410-B9ECB7936AF8}">
      <dgm:prSet phldrT="[Text]"/>
      <dgm:spPr/>
      <dgm:t>
        <a:bodyPr/>
        <a:lstStyle/>
        <a:p>
          <a:pPr rtl="1"/>
          <a:r>
            <a:rPr lang="ar-SA" dirty="0" smtClean="0"/>
            <a:t>برامج التدخل المبكر </a:t>
          </a:r>
          <a:endParaRPr lang="ar-SA" dirty="0"/>
        </a:p>
      </dgm:t>
    </dgm:pt>
    <dgm:pt modelId="{DB41C64D-E583-4E0A-B84E-ECBDD3724CB6}" type="parTrans" cxnId="{FFCB8B18-A19A-47FC-8D68-BB6F9E0D7A25}">
      <dgm:prSet/>
      <dgm:spPr/>
      <dgm:t>
        <a:bodyPr/>
        <a:lstStyle/>
        <a:p>
          <a:pPr rtl="1"/>
          <a:endParaRPr lang="ar-SA"/>
        </a:p>
      </dgm:t>
    </dgm:pt>
    <dgm:pt modelId="{4C45780D-3E6F-473D-91DD-B73F00B7F4C7}" type="sibTrans" cxnId="{FFCB8B18-A19A-47FC-8D68-BB6F9E0D7A25}">
      <dgm:prSet/>
      <dgm:spPr/>
      <dgm:t>
        <a:bodyPr/>
        <a:lstStyle/>
        <a:p>
          <a:pPr rtl="1"/>
          <a:endParaRPr lang="ar-SA"/>
        </a:p>
      </dgm:t>
    </dgm:pt>
    <dgm:pt modelId="{A4E50CF4-0CE4-4D2C-84B9-EEC515964BB4}">
      <dgm:prSet phldrT="[Text]"/>
      <dgm:spPr/>
      <dgm:t>
        <a:bodyPr/>
        <a:lstStyle/>
        <a:p>
          <a:pPr rtl="1"/>
          <a:r>
            <a:rPr lang="ar-SA" dirty="0" smtClean="0"/>
            <a:t>نظام التواصل اللفظي باستخدام الصور</a:t>
          </a:r>
        </a:p>
        <a:p>
          <a:pPr rtl="1"/>
          <a:r>
            <a:rPr lang="ar-SA" dirty="0" smtClean="0"/>
            <a:t> </a:t>
          </a:r>
          <a:r>
            <a:rPr lang="en-US" dirty="0" smtClean="0"/>
            <a:t>Pecs</a:t>
          </a:r>
        </a:p>
        <a:p>
          <a:pPr rtl="1"/>
          <a:endParaRPr lang="ar-SA" dirty="0"/>
        </a:p>
      </dgm:t>
    </dgm:pt>
    <dgm:pt modelId="{70F025F3-2DF8-416A-9C0D-CE9263C79058}" type="parTrans" cxnId="{506742A4-EF8A-4C69-AAFF-8A92C18B4FF3}">
      <dgm:prSet/>
      <dgm:spPr/>
      <dgm:t>
        <a:bodyPr/>
        <a:lstStyle/>
        <a:p>
          <a:pPr rtl="1"/>
          <a:endParaRPr lang="ar-SA"/>
        </a:p>
      </dgm:t>
    </dgm:pt>
    <dgm:pt modelId="{A6179245-0017-4B04-B0C1-C60A0237AC01}" type="sibTrans" cxnId="{506742A4-EF8A-4C69-AAFF-8A92C18B4FF3}">
      <dgm:prSet/>
      <dgm:spPr/>
      <dgm:t>
        <a:bodyPr/>
        <a:lstStyle/>
        <a:p>
          <a:pPr rtl="1"/>
          <a:endParaRPr lang="ar-SA"/>
        </a:p>
      </dgm:t>
    </dgm:pt>
    <dgm:pt modelId="{D8977093-CCA9-4714-8040-E94D5EF49CA9}" type="pres">
      <dgm:prSet presAssocID="{F2934353-5362-40D7-B1A9-3897CB1CB73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A438A54-3D63-4503-B75C-72ABB0C54196}" type="pres">
      <dgm:prSet presAssocID="{F2934353-5362-40D7-B1A9-3897CB1CB73F}" presName="matrix" presStyleCnt="0"/>
      <dgm:spPr/>
    </dgm:pt>
    <dgm:pt modelId="{1067735E-7EDD-4CAA-873C-601A5011D507}" type="pres">
      <dgm:prSet presAssocID="{F2934353-5362-40D7-B1A9-3897CB1CB73F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4F6E7187-E670-4EA0-821E-96CC6DF15006}" type="pres">
      <dgm:prSet presAssocID="{F2934353-5362-40D7-B1A9-3897CB1CB73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E18430D2-63D9-4878-B870-F019A85A5508}" type="pres">
      <dgm:prSet presAssocID="{F2934353-5362-40D7-B1A9-3897CB1CB73F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D9ED787B-1D41-405E-8B77-D8E0BBF8E9EF}" type="pres">
      <dgm:prSet presAssocID="{F2934353-5362-40D7-B1A9-3897CB1CB73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408A082-8B4B-41B9-98F1-A5D1E794D638}" type="pres">
      <dgm:prSet presAssocID="{F2934353-5362-40D7-B1A9-3897CB1CB73F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FE182E09-41B8-4F32-ADFD-CD13D244644F}" type="pres">
      <dgm:prSet presAssocID="{F2934353-5362-40D7-B1A9-3897CB1CB73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C816A6A-305D-4AE2-9424-D918BA0212DC}" type="pres">
      <dgm:prSet presAssocID="{F2934353-5362-40D7-B1A9-3897CB1CB73F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78CE864A-94AB-45E1-9BE1-8077A421FF7B}" type="pres">
      <dgm:prSet presAssocID="{F2934353-5362-40D7-B1A9-3897CB1CB73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C26C9C1-94CE-4318-B1E1-7DF96B2AB871}" type="pres">
      <dgm:prSet presAssocID="{F2934353-5362-40D7-B1A9-3897CB1CB73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7087D45F-F69D-4992-B7AF-BC66FADE0063}" type="presOf" srcId="{DD0EAC1F-384A-45E4-96A7-128262C99E5B}" destId="{1067735E-7EDD-4CAA-873C-601A5011D507}" srcOrd="0" destOrd="0" presId="urn:microsoft.com/office/officeart/2005/8/layout/matrix1"/>
    <dgm:cxn modelId="{F17BA25B-AF0C-41D9-AF56-34CCB9403AC3}" srcId="{C3CB01FA-1818-495A-BB63-99272146FB16}" destId="{90CA7D21-78FC-47E0-9855-61A503585E96}" srcOrd="1" destOrd="0" parTransId="{C0F8BEF6-FC74-4F45-87FB-46652FECADB7}" sibTransId="{5CB897A2-D598-4C95-8F7A-81A7B3458860}"/>
    <dgm:cxn modelId="{8A91413F-8471-428C-ADC7-F55C171C63CB}" type="presOf" srcId="{75BBE408-9FEC-465E-B410-B9ECB7936AF8}" destId="{FE182E09-41B8-4F32-ADFD-CD13D244644F}" srcOrd="1" destOrd="0" presId="urn:microsoft.com/office/officeart/2005/8/layout/matrix1"/>
    <dgm:cxn modelId="{2E62CB88-3CE3-4D98-97D0-54918FE6D2FE}" type="presOf" srcId="{F2934353-5362-40D7-B1A9-3897CB1CB73F}" destId="{D8977093-CCA9-4714-8040-E94D5EF49CA9}" srcOrd="0" destOrd="0" presId="urn:microsoft.com/office/officeart/2005/8/layout/matrix1"/>
    <dgm:cxn modelId="{D92D1974-21AC-455A-A76E-8C2CC4508958}" srcId="{C3CB01FA-1818-495A-BB63-99272146FB16}" destId="{DD0EAC1F-384A-45E4-96A7-128262C99E5B}" srcOrd="0" destOrd="0" parTransId="{DE3FDA53-1573-4D2B-9F9A-23F8B6CC2790}" sibTransId="{9E41B239-3DF8-4108-A993-76AEEA55412B}"/>
    <dgm:cxn modelId="{506742A4-EF8A-4C69-AAFF-8A92C18B4FF3}" srcId="{C3CB01FA-1818-495A-BB63-99272146FB16}" destId="{A4E50CF4-0CE4-4D2C-84B9-EEC515964BB4}" srcOrd="3" destOrd="0" parTransId="{70F025F3-2DF8-416A-9C0D-CE9263C79058}" sibTransId="{A6179245-0017-4B04-B0C1-C60A0237AC01}"/>
    <dgm:cxn modelId="{D56A4D4D-FF96-47A0-A5B6-A646FDE0A331}" type="presOf" srcId="{A4E50CF4-0CE4-4D2C-84B9-EEC515964BB4}" destId="{7C816A6A-305D-4AE2-9424-D918BA0212DC}" srcOrd="0" destOrd="0" presId="urn:microsoft.com/office/officeart/2005/8/layout/matrix1"/>
    <dgm:cxn modelId="{C59BECF6-A7A1-4628-B305-FC93D12BDEDA}" type="presOf" srcId="{90CA7D21-78FC-47E0-9855-61A503585E96}" destId="{D9ED787B-1D41-405E-8B77-D8E0BBF8E9EF}" srcOrd="1" destOrd="0" presId="urn:microsoft.com/office/officeart/2005/8/layout/matrix1"/>
    <dgm:cxn modelId="{7A042441-80DF-42F1-8D46-9A7351C6A780}" type="presOf" srcId="{75BBE408-9FEC-465E-B410-B9ECB7936AF8}" destId="{2408A082-8B4B-41B9-98F1-A5D1E794D638}" srcOrd="0" destOrd="0" presId="urn:microsoft.com/office/officeart/2005/8/layout/matrix1"/>
    <dgm:cxn modelId="{FFCB8B18-A19A-47FC-8D68-BB6F9E0D7A25}" srcId="{C3CB01FA-1818-495A-BB63-99272146FB16}" destId="{75BBE408-9FEC-465E-B410-B9ECB7936AF8}" srcOrd="2" destOrd="0" parTransId="{DB41C64D-E583-4E0A-B84E-ECBDD3724CB6}" sibTransId="{4C45780D-3E6F-473D-91DD-B73F00B7F4C7}"/>
    <dgm:cxn modelId="{15D7BD36-93C2-46E8-8AEB-C0C5865216DD}" type="presOf" srcId="{C3CB01FA-1818-495A-BB63-99272146FB16}" destId="{FC26C9C1-94CE-4318-B1E1-7DF96B2AB871}" srcOrd="0" destOrd="0" presId="urn:microsoft.com/office/officeart/2005/8/layout/matrix1"/>
    <dgm:cxn modelId="{57EB2DD7-2F06-462C-92E0-E397896F56EA}" type="presOf" srcId="{A4E50CF4-0CE4-4D2C-84B9-EEC515964BB4}" destId="{78CE864A-94AB-45E1-9BE1-8077A421FF7B}" srcOrd="1" destOrd="0" presId="urn:microsoft.com/office/officeart/2005/8/layout/matrix1"/>
    <dgm:cxn modelId="{EB16902C-27CB-4C8C-9ED6-1AF835B240BB}" srcId="{F2934353-5362-40D7-B1A9-3897CB1CB73F}" destId="{C3CB01FA-1818-495A-BB63-99272146FB16}" srcOrd="0" destOrd="0" parTransId="{E665E686-D2D6-4201-B413-507ACAE13950}" sibTransId="{D8B57370-636F-49FF-A6C8-01B97DE92E9B}"/>
    <dgm:cxn modelId="{EEF48719-04B1-4303-A215-EDC7E8F6FC99}" type="presOf" srcId="{DD0EAC1F-384A-45E4-96A7-128262C99E5B}" destId="{4F6E7187-E670-4EA0-821E-96CC6DF15006}" srcOrd="1" destOrd="0" presId="urn:microsoft.com/office/officeart/2005/8/layout/matrix1"/>
    <dgm:cxn modelId="{EA1F632F-F14F-4AB4-9BFF-08A55DD85BA1}" type="presOf" srcId="{90CA7D21-78FC-47E0-9855-61A503585E96}" destId="{E18430D2-63D9-4878-B870-F019A85A5508}" srcOrd="0" destOrd="0" presId="urn:microsoft.com/office/officeart/2005/8/layout/matrix1"/>
    <dgm:cxn modelId="{87FBA799-AF5E-4FC6-9919-999251C38941}" type="presParOf" srcId="{D8977093-CCA9-4714-8040-E94D5EF49CA9}" destId="{BA438A54-3D63-4503-B75C-72ABB0C54196}" srcOrd="0" destOrd="0" presId="urn:microsoft.com/office/officeart/2005/8/layout/matrix1"/>
    <dgm:cxn modelId="{44BEC39B-A0B5-4496-A20F-B263FD662A77}" type="presParOf" srcId="{BA438A54-3D63-4503-B75C-72ABB0C54196}" destId="{1067735E-7EDD-4CAA-873C-601A5011D507}" srcOrd="0" destOrd="0" presId="urn:microsoft.com/office/officeart/2005/8/layout/matrix1"/>
    <dgm:cxn modelId="{3D1E1329-3C4D-4CA5-BF5E-9EB7317222B9}" type="presParOf" srcId="{BA438A54-3D63-4503-B75C-72ABB0C54196}" destId="{4F6E7187-E670-4EA0-821E-96CC6DF15006}" srcOrd="1" destOrd="0" presId="urn:microsoft.com/office/officeart/2005/8/layout/matrix1"/>
    <dgm:cxn modelId="{A1C0A825-5E6B-4343-82CB-4A364E3ED18C}" type="presParOf" srcId="{BA438A54-3D63-4503-B75C-72ABB0C54196}" destId="{E18430D2-63D9-4878-B870-F019A85A5508}" srcOrd="2" destOrd="0" presId="urn:microsoft.com/office/officeart/2005/8/layout/matrix1"/>
    <dgm:cxn modelId="{5F0C77A7-59FD-40B0-9F35-0DCFAC28BFAC}" type="presParOf" srcId="{BA438A54-3D63-4503-B75C-72ABB0C54196}" destId="{D9ED787B-1D41-405E-8B77-D8E0BBF8E9EF}" srcOrd="3" destOrd="0" presId="urn:microsoft.com/office/officeart/2005/8/layout/matrix1"/>
    <dgm:cxn modelId="{450D9AF9-16C8-4774-9CAD-C57442859F06}" type="presParOf" srcId="{BA438A54-3D63-4503-B75C-72ABB0C54196}" destId="{2408A082-8B4B-41B9-98F1-A5D1E794D638}" srcOrd="4" destOrd="0" presId="urn:microsoft.com/office/officeart/2005/8/layout/matrix1"/>
    <dgm:cxn modelId="{F52088AB-6F62-4657-A77E-78ACC09BC914}" type="presParOf" srcId="{BA438A54-3D63-4503-B75C-72ABB0C54196}" destId="{FE182E09-41B8-4F32-ADFD-CD13D244644F}" srcOrd="5" destOrd="0" presId="urn:microsoft.com/office/officeart/2005/8/layout/matrix1"/>
    <dgm:cxn modelId="{44C4052E-1C3B-4069-943F-0C072F73BC47}" type="presParOf" srcId="{BA438A54-3D63-4503-B75C-72ABB0C54196}" destId="{7C816A6A-305D-4AE2-9424-D918BA0212DC}" srcOrd="6" destOrd="0" presId="urn:microsoft.com/office/officeart/2005/8/layout/matrix1"/>
    <dgm:cxn modelId="{041C155A-0B99-4335-A002-53902C45C5DA}" type="presParOf" srcId="{BA438A54-3D63-4503-B75C-72ABB0C54196}" destId="{78CE864A-94AB-45E1-9BE1-8077A421FF7B}" srcOrd="7" destOrd="0" presId="urn:microsoft.com/office/officeart/2005/8/layout/matrix1"/>
    <dgm:cxn modelId="{7B6D6310-D223-48E4-9075-0B5BE02DAC58}" type="presParOf" srcId="{D8977093-CCA9-4714-8040-E94D5EF49CA9}" destId="{FC26C9C1-94CE-4318-B1E1-7DF96B2AB87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FD5FF2-1F5E-44C0-A53F-D35B7D0777F2}" type="doc">
      <dgm:prSet loTypeId="urn:microsoft.com/office/officeart/2005/8/layout/matrix1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rtl="1"/>
          <a:endParaRPr lang="ar-SA"/>
        </a:p>
      </dgm:t>
    </dgm:pt>
    <dgm:pt modelId="{6E7C2626-F76E-4B0B-8E52-DA5B5073DAE7}">
      <dgm:prSet phldrT="[Text]"/>
      <dgm:spPr/>
      <dgm:t>
        <a:bodyPr/>
        <a:lstStyle/>
        <a:p>
          <a:pPr rtl="1"/>
          <a:r>
            <a:rPr lang="ar-SA" dirty="0" smtClean="0"/>
            <a:t>البرامج الطبية </a:t>
          </a:r>
          <a:endParaRPr lang="ar-SA" dirty="0"/>
        </a:p>
      </dgm:t>
    </dgm:pt>
    <dgm:pt modelId="{F97D79BE-E5AF-4F72-B502-5620E704FAF8}" type="parTrans" cxnId="{9964BBE6-26AB-4C6B-AADB-89DC57BA0D8A}">
      <dgm:prSet/>
      <dgm:spPr/>
      <dgm:t>
        <a:bodyPr/>
        <a:lstStyle/>
        <a:p>
          <a:pPr rtl="1"/>
          <a:endParaRPr lang="ar-SA"/>
        </a:p>
      </dgm:t>
    </dgm:pt>
    <dgm:pt modelId="{05203416-6F69-4C92-BF26-27E6D7D044FA}" type="sibTrans" cxnId="{9964BBE6-26AB-4C6B-AADB-89DC57BA0D8A}">
      <dgm:prSet/>
      <dgm:spPr/>
      <dgm:t>
        <a:bodyPr/>
        <a:lstStyle/>
        <a:p>
          <a:pPr rtl="1"/>
          <a:endParaRPr lang="ar-SA"/>
        </a:p>
      </dgm:t>
    </dgm:pt>
    <dgm:pt modelId="{387E3422-9207-4E60-857C-87021BA0724F}">
      <dgm:prSet phldrT="[Text]"/>
      <dgm:spPr/>
      <dgm:t>
        <a:bodyPr/>
        <a:lstStyle/>
        <a:p>
          <a:pPr rtl="1"/>
          <a:r>
            <a:rPr lang="ar-SA" dirty="0" smtClean="0"/>
            <a:t>العلاج </a:t>
          </a:r>
          <a:r>
            <a:rPr lang="ar-SA" dirty="0" smtClean="0"/>
            <a:t>بإستخدام </a:t>
          </a:r>
          <a:r>
            <a:rPr lang="ar-SA" dirty="0" smtClean="0"/>
            <a:t>الغذاء بالإبتعاد عن المواد البروتينيه التي يصعب هضمها </a:t>
          </a:r>
          <a:endParaRPr lang="ar-SA" dirty="0"/>
        </a:p>
      </dgm:t>
    </dgm:pt>
    <dgm:pt modelId="{27B5B11F-9EAA-454B-839D-DA1988642C52}" type="parTrans" cxnId="{C0ACD702-9C80-4E59-B5C5-8DB292450606}">
      <dgm:prSet/>
      <dgm:spPr/>
      <dgm:t>
        <a:bodyPr/>
        <a:lstStyle/>
        <a:p>
          <a:pPr rtl="1"/>
          <a:endParaRPr lang="ar-SA"/>
        </a:p>
      </dgm:t>
    </dgm:pt>
    <dgm:pt modelId="{91A3BDC1-CEFE-40BC-808A-F20F198ED184}" type="sibTrans" cxnId="{C0ACD702-9C80-4E59-B5C5-8DB292450606}">
      <dgm:prSet/>
      <dgm:spPr/>
      <dgm:t>
        <a:bodyPr/>
        <a:lstStyle/>
        <a:p>
          <a:pPr rtl="1"/>
          <a:endParaRPr lang="ar-SA"/>
        </a:p>
      </dgm:t>
    </dgm:pt>
    <dgm:pt modelId="{2C7F9954-CCEA-4F74-A11A-2A7A2D710AA0}">
      <dgm:prSet phldrT="[Text]"/>
      <dgm:spPr/>
      <dgm:t>
        <a:bodyPr/>
        <a:lstStyle/>
        <a:p>
          <a:pPr rtl="1"/>
          <a:r>
            <a:rPr lang="ar-SA" dirty="0" smtClean="0"/>
            <a:t>العلاج باستخدام هرمون السيكرتين والذي ينظم عمل البنكرياس والكبد </a:t>
          </a:r>
          <a:endParaRPr lang="ar-SA" dirty="0"/>
        </a:p>
      </dgm:t>
    </dgm:pt>
    <dgm:pt modelId="{C830E847-D147-4756-8B18-C192D370815F}" type="parTrans" cxnId="{B173C5F2-FC0B-4EC1-9295-D17D728ADC8B}">
      <dgm:prSet/>
      <dgm:spPr/>
      <dgm:t>
        <a:bodyPr/>
        <a:lstStyle/>
        <a:p>
          <a:pPr rtl="1"/>
          <a:endParaRPr lang="ar-SA"/>
        </a:p>
      </dgm:t>
    </dgm:pt>
    <dgm:pt modelId="{24D9CFE1-2194-4442-ABB2-CCEDDC4514FF}" type="sibTrans" cxnId="{B173C5F2-FC0B-4EC1-9295-D17D728ADC8B}">
      <dgm:prSet/>
      <dgm:spPr/>
      <dgm:t>
        <a:bodyPr/>
        <a:lstStyle/>
        <a:p>
          <a:pPr rtl="1"/>
          <a:endParaRPr lang="ar-SA"/>
        </a:p>
      </dgm:t>
    </dgm:pt>
    <dgm:pt modelId="{C07CAF5A-9B75-4BA9-BA4B-29F1B8B93004}">
      <dgm:prSet phldrT="[Text]"/>
      <dgm:spPr/>
      <dgm:t>
        <a:bodyPr/>
        <a:lstStyle/>
        <a:p>
          <a:pPr rtl="1"/>
          <a:r>
            <a:rPr lang="ar-SA" dirty="0" smtClean="0"/>
            <a:t>العلاج باستخدام المضادات </a:t>
          </a:r>
          <a:r>
            <a:rPr lang="ar-SA" dirty="0" smtClean="0"/>
            <a:t>العصبية أوالعقاقير </a:t>
          </a:r>
          <a:r>
            <a:rPr lang="ar-SA" dirty="0" smtClean="0"/>
            <a:t>المضادة للذهان </a:t>
          </a:r>
          <a:r>
            <a:rPr lang="ar-SA" dirty="0" smtClean="0"/>
            <a:t>أوالمثيرات </a:t>
          </a:r>
          <a:r>
            <a:rPr lang="ar-SA" dirty="0" smtClean="0"/>
            <a:t>النفسية والتي تعمل </a:t>
          </a:r>
          <a:r>
            <a:rPr lang="ar-SA" dirty="0" smtClean="0"/>
            <a:t>على </a:t>
          </a:r>
          <a:r>
            <a:rPr lang="ar-SA" dirty="0" smtClean="0"/>
            <a:t>التقليل من </a:t>
          </a:r>
          <a:r>
            <a:rPr lang="ar-SA" dirty="0" smtClean="0"/>
            <a:t>الآثار </a:t>
          </a:r>
          <a:r>
            <a:rPr lang="ar-SA" dirty="0" smtClean="0"/>
            <a:t>السلوكية لحالات التوحد مثل سلوك نقص الإنتباه والنشاط الزائد وإيذاء الذات والنوبات العصبية  </a:t>
          </a:r>
          <a:endParaRPr lang="ar-SA" dirty="0"/>
        </a:p>
      </dgm:t>
    </dgm:pt>
    <dgm:pt modelId="{F4484E0A-0899-4A5E-975F-59469822E3AE}" type="parTrans" cxnId="{5E08C3EB-9C73-4B37-B757-9F21227BE2C8}">
      <dgm:prSet/>
      <dgm:spPr/>
      <dgm:t>
        <a:bodyPr/>
        <a:lstStyle/>
        <a:p>
          <a:pPr rtl="1"/>
          <a:endParaRPr lang="ar-SA"/>
        </a:p>
      </dgm:t>
    </dgm:pt>
    <dgm:pt modelId="{06632EC0-6294-493B-BCEE-F5EC827F0094}" type="sibTrans" cxnId="{5E08C3EB-9C73-4B37-B757-9F21227BE2C8}">
      <dgm:prSet/>
      <dgm:spPr/>
      <dgm:t>
        <a:bodyPr/>
        <a:lstStyle/>
        <a:p>
          <a:pPr rtl="1"/>
          <a:endParaRPr lang="ar-SA"/>
        </a:p>
      </dgm:t>
    </dgm:pt>
    <dgm:pt modelId="{B5D78651-00F9-4AEE-A63E-E24FCCE04B4A}">
      <dgm:prSet phldrT="[Text]"/>
      <dgm:spPr/>
      <dgm:t>
        <a:bodyPr/>
        <a:lstStyle/>
        <a:p>
          <a:pPr rtl="1"/>
          <a:r>
            <a:rPr lang="ar-SA" dirty="0" smtClean="0"/>
            <a:t>العلاج باستخدام الفيتامينات وخاصه فيتامين </a:t>
          </a:r>
          <a:r>
            <a:rPr lang="en-US" dirty="0" smtClean="0"/>
            <a:t>B12</a:t>
          </a:r>
          <a:endParaRPr lang="ar-SA" dirty="0"/>
        </a:p>
      </dgm:t>
    </dgm:pt>
    <dgm:pt modelId="{7A7C97C6-73E0-4628-B158-E138FF1AEE5F}" type="parTrans" cxnId="{16588151-D52D-4E23-91FC-917BD7F4AA10}">
      <dgm:prSet/>
      <dgm:spPr/>
      <dgm:t>
        <a:bodyPr/>
        <a:lstStyle/>
        <a:p>
          <a:pPr rtl="1"/>
          <a:endParaRPr lang="ar-SA"/>
        </a:p>
      </dgm:t>
    </dgm:pt>
    <dgm:pt modelId="{369C22AF-905A-46D1-9897-E55C7ED22746}" type="sibTrans" cxnId="{16588151-D52D-4E23-91FC-917BD7F4AA10}">
      <dgm:prSet/>
      <dgm:spPr/>
      <dgm:t>
        <a:bodyPr/>
        <a:lstStyle/>
        <a:p>
          <a:pPr rtl="1"/>
          <a:endParaRPr lang="ar-SA"/>
        </a:p>
      </dgm:t>
    </dgm:pt>
    <dgm:pt modelId="{0A833FDE-DC6A-4CF7-AA7C-41A3B34CD716}" type="pres">
      <dgm:prSet presAssocID="{64FD5FF2-1F5E-44C0-A53F-D35B7D0777F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51C9E9A0-41A9-466A-A5C4-D5BB14F66A05}" type="pres">
      <dgm:prSet presAssocID="{64FD5FF2-1F5E-44C0-A53F-D35B7D0777F2}" presName="matrix" presStyleCnt="0"/>
      <dgm:spPr/>
    </dgm:pt>
    <dgm:pt modelId="{3558B781-BB5A-48F0-ABC0-30BD32AEF01D}" type="pres">
      <dgm:prSet presAssocID="{64FD5FF2-1F5E-44C0-A53F-D35B7D0777F2}" presName="tile1" presStyleLbl="node1" presStyleIdx="0" presStyleCnt="4"/>
      <dgm:spPr/>
      <dgm:t>
        <a:bodyPr/>
        <a:lstStyle/>
        <a:p>
          <a:pPr rtl="1"/>
          <a:endParaRPr lang="ar-SA"/>
        </a:p>
      </dgm:t>
    </dgm:pt>
    <dgm:pt modelId="{C7E88A1C-5D90-48C8-9AFA-12CED38A21BE}" type="pres">
      <dgm:prSet presAssocID="{64FD5FF2-1F5E-44C0-A53F-D35B7D0777F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C4B6AF19-7981-4966-A7DB-577EE9599B95}" type="pres">
      <dgm:prSet presAssocID="{64FD5FF2-1F5E-44C0-A53F-D35B7D0777F2}" presName="tile2" presStyleLbl="node1" presStyleIdx="1" presStyleCnt="4"/>
      <dgm:spPr/>
      <dgm:t>
        <a:bodyPr/>
        <a:lstStyle/>
        <a:p>
          <a:pPr rtl="1"/>
          <a:endParaRPr lang="ar-SA"/>
        </a:p>
      </dgm:t>
    </dgm:pt>
    <dgm:pt modelId="{770721BA-2A5F-419A-872E-82515BD592A2}" type="pres">
      <dgm:prSet presAssocID="{64FD5FF2-1F5E-44C0-A53F-D35B7D0777F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85E6AF4-2187-4335-B392-8E81FBA094F8}" type="pres">
      <dgm:prSet presAssocID="{64FD5FF2-1F5E-44C0-A53F-D35B7D0777F2}" presName="tile3" presStyleLbl="node1" presStyleIdx="2" presStyleCnt="4"/>
      <dgm:spPr/>
      <dgm:t>
        <a:bodyPr/>
        <a:lstStyle/>
        <a:p>
          <a:pPr rtl="1"/>
          <a:endParaRPr lang="ar-SA"/>
        </a:p>
      </dgm:t>
    </dgm:pt>
    <dgm:pt modelId="{2B2FCD21-9805-4C42-8741-04CBE84E915C}" type="pres">
      <dgm:prSet presAssocID="{64FD5FF2-1F5E-44C0-A53F-D35B7D0777F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F5E13B6-1507-4CC8-98BA-D00C9E1F2EB7}" type="pres">
      <dgm:prSet presAssocID="{64FD5FF2-1F5E-44C0-A53F-D35B7D0777F2}" presName="tile4" presStyleLbl="node1" presStyleIdx="3" presStyleCnt="4"/>
      <dgm:spPr/>
      <dgm:t>
        <a:bodyPr/>
        <a:lstStyle/>
        <a:p>
          <a:pPr rtl="1"/>
          <a:endParaRPr lang="ar-SA"/>
        </a:p>
      </dgm:t>
    </dgm:pt>
    <dgm:pt modelId="{F8BEB858-3597-49A5-B540-B17B326FD5B1}" type="pres">
      <dgm:prSet presAssocID="{64FD5FF2-1F5E-44C0-A53F-D35B7D0777F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3BC8D3-96CB-4216-81F6-CC80F5980AA2}" type="pres">
      <dgm:prSet presAssocID="{64FD5FF2-1F5E-44C0-A53F-D35B7D0777F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828BC086-76A7-44B0-8F32-6D6AF8ADDFCD}" type="presOf" srcId="{C07CAF5A-9B75-4BA9-BA4B-29F1B8B93004}" destId="{885E6AF4-2187-4335-B392-8E81FBA094F8}" srcOrd="0" destOrd="0" presId="urn:microsoft.com/office/officeart/2005/8/layout/matrix1"/>
    <dgm:cxn modelId="{142BAC90-FD00-440D-A0FB-1F975BD55585}" type="presOf" srcId="{2C7F9954-CCEA-4F74-A11A-2A7A2D710AA0}" destId="{C4B6AF19-7981-4966-A7DB-577EE9599B95}" srcOrd="0" destOrd="0" presId="urn:microsoft.com/office/officeart/2005/8/layout/matrix1"/>
    <dgm:cxn modelId="{A783F31C-7641-45EA-BECF-284DA855944D}" type="presOf" srcId="{2C7F9954-CCEA-4F74-A11A-2A7A2D710AA0}" destId="{770721BA-2A5F-419A-872E-82515BD592A2}" srcOrd="1" destOrd="0" presId="urn:microsoft.com/office/officeart/2005/8/layout/matrix1"/>
    <dgm:cxn modelId="{DB4420AF-E535-4F46-B09B-22CB3AF93A2D}" type="presOf" srcId="{387E3422-9207-4E60-857C-87021BA0724F}" destId="{C7E88A1C-5D90-48C8-9AFA-12CED38A21BE}" srcOrd="1" destOrd="0" presId="urn:microsoft.com/office/officeart/2005/8/layout/matrix1"/>
    <dgm:cxn modelId="{F82F0B84-52B8-419A-9F45-18C654E166FB}" type="presOf" srcId="{387E3422-9207-4E60-857C-87021BA0724F}" destId="{3558B781-BB5A-48F0-ABC0-30BD32AEF01D}" srcOrd="0" destOrd="0" presId="urn:microsoft.com/office/officeart/2005/8/layout/matrix1"/>
    <dgm:cxn modelId="{5E08C3EB-9C73-4B37-B757-9F21227BE2C8}" srcId="{6E7C2626-F76E-4B0B-8E52-DA5B5073DAE7}" destId="{C07CAF5A-9B75-4BA9-BA4B-29F1B8B93004}" srcOrd="2" destOrd="0" parTransId="{F4484E0A-0899-4A5E-975F-59469822E3AE}" sibTransId="{06632EC0-6294-493B-BCEE-F5EC827F0094}"/>
    <dgm:cxn modelId="{9964BBE6-26AB-4C6B-AADB-89DC57BA0D8A}" srcId="{64FD5FF2-1F5E-44C0-A53F-D35B7D0777F2}" destId="{6E7C2626-F76E-4B0B-8E52-DA5B5073DAE7}" srcOrd="0" destOrd="0" parTransId="{F97D79BE-E5AF-4F72-B502-5620E704FAF8}" sibTransId="{05203416-6F69-4C92-BF26-27E6D7D044FA}"/>
    <dgm:cxn modelId="{3331C3A4-5ED7-4B52-9A80-83B4F705A3FB}" type="presOf" srcId="{64FD5FF2-1F5E-44C0-A53F-D35B7D0777F2}" destId="{0A833FDE-DC6A-4CF7-AA7C-41A3B34CD716}" srcOrd="0" destOrd="0" presId="urn:microsoft.com/office/officeart/2005/8/layout/matrix1"/>
    <dgm:cxn modelId="{DC67DF29-8B30-498E-A0CA-75D38015DA37}" type="presOf" srcId="{B5D78651-00F9-4AEE-A63E-E24FCCE04B4A}" destId="{F8BEB858-3597-49A5-B540-B17B326FD5B1}" srcOrd="1" destOrd="0" presId="urn:microsoft.com/office/officeart/2005/8/layout/matrix1"/>
    <dgm:cxn modelId="{B173C5F2-FC0B-4EC1-9295-D17D728ADC8B}" srcId="{6E7C2626-F76E-4B0B-8E52-DA5B5073DAE7}" destId="{2C7F9954-CCEA-4F74-A11A-2A7A2D710AA0}" srcOrd="1" destOrd="0" parTransId="{C830E847-D147-4756-8B18-C192D370815F}" sibTransId="{24D9CFE1-2194-4442-ABB2-CCEDDC4514FF}"/>
    <dgm:cxn modelId="{16588151-D52D-4E23-91FC-917BD7F4AA10}" srcId="{6E7C2626-F76E-4B0B-8E52-DA5B5073DAE7}" destId="{B5D78651-00F9-4AEE-A63E-E24FCCE04B4A}" srcOrd="3" destOrd="0" parTransId="{7A7C97C6-73E0-4628-B158-E138FF1AEE5F}" sibTransId="{369C22AF-905A-46D1-9897-E55C7ED22746}"/>
    <dgm:cxn modelId="{C0ACD702-9C80-4E59-B5C5-8DB292450606}" srcId="{6E7C2626-F76E-4B0B-8E52-DA5B5073DAE7}" destId="{387E3422-9207-4E60-857C-87021BA0724F}" srcOrd="0" destOrd="0" parTransId="{27B5B11F-9EAA-454B-839D-DA1988642C52}" sibTransId="{91A3BDC1-CEFE-40BC-808A-F20F198ED184}"/>
    <dgm:cxn modelId="{34D06E69-B3B8-4C68-A5FE-E92F54F3B7C4}" type="presOf" srcId="{6E7C2626-F76E-4B0B-8E52-DA5B5073DAE7}" destId="{7A3BC8D3-96CB-4216-81F6-CC80F5980AA2}" srcOrd="0" destOrd="0" presId="urn:microsoft.com/office/officeart/2005/8/layout/matrix1"/>
    <dgm:cxn modelId="{5677089A-9229-4597-B75C-F82C7C3F81A0}" type="presOf" srcId="{B5D78651-00F9-4AEE-A63E-E24FCCE04B4A}" destId="{6F5E13B6-1507-4CC8-98BA-D00C9E1F2EB7}" srcOrd="0" destOrd="0" presId="urn:microsoft.com/office/officeart/2005/8/layout/matrix1"/>
    <dgm:cxn modelId="{8A2A0BBA-7ADF-4F7C-B027-C77F61A1FC42}" type="presOf" srcId="{C07CAF5A-9B75-4BA9-BA4B-29F1B8B93004}" destId="{2B2FCD21-9805-4C42-8741-04CBE84E915C}" srcOrd="1" destOrd="0" presId="urn:microsoft.com/office/officeart/2005/8/layout/matrix1"/>
    <dgm:cxn modelId="{7E48FFB1-851C-4B0E-B62C-4D9EA14A7D99}" type="presParOf" srcId="{0A833FDE-DC6A-4CF7-AA7C-41A3B34CD716}" destId="{51C9E9A0-41A9-466A-A5C4-D5BB14F66A05}" srcOrd="0" destOrd="0" presId="urn:microsoft.com/office/officeart/2005/8/layout/matrix1"/>
    <dgm:cxn modelId="{8589A0EA-53BD-4A6E-8890-84F731A85E4A}" type="presParOf" srcId="{51C9E9A0-41A9-466A-A5C4-D5BB14F66A05}" destId="{3558B781-BB5A-48F0-ABC0-30BD32AEF01D}" srcOrd="0" destOrd="0" presId="urn:microsoft.com/office/officeart/2005/8/layout/matrix1"/>
    <dgm:cxn modelId="{AB07FB98-833E-41DB-B7BB-2AC9DAF9213B}" type="presParOf" srcId="{51C9E9A0-41A9-466A-A5C4-D5BB14F66A05}" destId="{C7E88A1C-5D90-48C8-9AFA-12CED38A21BE}" srcOrd="1" destOrd="0" presId="urn:microsoft.com/office/officeart/2005/8/layout/matrix1"/>
    <dgm:cxn modelId="{A762923E-ABF1-48EE-94E3-521B347B749D}" type="presParOf" srcId="{51C9E9A0-41A9-466A-A5C4-D5BB14F66A05}" destId="{C4B6AF19-7981-4966-A7DB-577EE9599B95}" srcOrd="2" destOrd="0" presId="urn:microsoft.com/office/officeart/2005/8/layout/matrix1"/>
    <dgm:cxn modelId="{04BA72DB-5CB4-41E4-AB94-520D2ABDBDA5}" type="presParOf" srcId="{51C9E9A0-41A9-466A-A5C4-D5BB14F66A05}" destId="{770721BA-2A5F-419A-872E-82515BD592A2}" srcOrd="3" destOrd="0" presId="urn:microsoft.com/office/officeart/2005/8/layout/matrix1"/>
    <dgm:cxn modelId="{0C414B1D-54E3-49E2-8983-3C61D8C53DA1}" type="presParOf" srcId="{51C9E9A0-41A9-466A-A5C4-D5BB14F66A05}" destId="{885E6AF4-2187-4335-B392-8E81FBA094F8}" srcOrd="4" destOrd="0" presId="urn:microsoft.com/office/officeart/2005/8/layout/matrix1"/>
    <dgm:cxn modelId="{3EF258BC-E51C-463C-BA2E-1C4B269CB258}" type="presParOf" srcId="{51C9E9A0-41A9-466A-A5C4-D5BB14F66A05}" destId="{2B2FCD21-9805-4C42-8741-04CBE84E915C}" srcOrd="5" destOrd="0" presId="urn:microsoft.com/office/officeart/2005/8/layout/matrix1"/>
    <dgm:cxn modelId="{2A38D37A-854B-40AF-ACCF-0E37FB1FE4CD}" type="presParOf" srcId="{51C9E9A0-41A9-466A-A5C4-D5BB14F66A05}" destId="{6F5E13B6-1507-4CC8-98BA-D00C9E1F2EB7}" srcOrd="6" destOrd="0" presId="urn:microsoft.com/office/officeart/2005/8/layout/matrix1"/>
    <dgm:cxn modelId="{89F9D9BD-B0D7-424B-9F2C-D884B7CC4A17}" type="presParOf" srcId="{51C9E9A0-41A9-466A-A5C4-D5BB14F66A05}" destId="{F8BEB858-3597-49A5-B540-B17B326FD5B1}" srcOrd="7" destOrd="0" presId="urn:microsoft.com/office/officeart/2005/8/layout/matrix1"/>
    <dgm:cxn modelId="{B305C2D8-813F-4046-B062-9AC9A2AC9E48}" type="presParOf" srcId="{0A833FDE-DC6A-4CF7-AA7C-41A3B34CD716}" destId="{7A3BC8D3-96CB-4216-81F6-CC80F5980AA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41BB36-9FFE-469D-AEEA-247EED469D4D}">
      <dsp:nvSpPr>
        <dsp:cNvPr id="0" name=""/>
        <dsp:cNvSpPr/>
      </dsp:nvSpPr>
      <dsp:spPr>
        <a:xfrm rot="5400000">
          <a:off x="-202343" y="408981"/>
          <a:ext cx="1348956" cy="944269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 dirty="0">
            <a:solidFill>
              <a:srgbClr val="FFFFFF"/>
            </a:solidFill>
            <a:latin typeface="Calibri"/>
            <a:ea typeface="+mn-ea"/>
            <a:cs typeface="Arial"/>
          </a:endParaRPr>
        </a:p>
      </dsp:txBody>
      <dsp:txXfrm rot="-5400000">
        <a:off x="1" y="678773"/>
        <a:ext cx="944269" cy="404687"/>
      </dsp:txXfrm>
    </dsp:sp>
    <dsp:sp modelId="{BC061F90-05B6-438E-9DB1-82904836CBE9}">
      <dsp:nvSpPr>
        <dsp:cNvPr id="0" name=""/>
        <dsp:cNvSpPr/>
      </dsp:nvSpPr>
      <dsp:spPr>
        <a:xfrm rot="5400000">
          <a:off x="3947648" y="-2997616"/>
          <a:ext cx="1278572" cy="728533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التواصل </a:t>
          </a:r>
          <a:r>
            <a:rPr lang="ar-SA" sz="28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الاجتماعي، </a:t>
          </a:r>
          <a:r>
            <a:rPr lang="ar-SA" sz="28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والميل إلى العزلة عن الآخرين، </a:t>
          </a:r>
          <a:endParaRPr lang="ar-SA" sz="2800" b="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ومن هنا جاء المصطلح بالعربية ( الطفل التوحدي) أي الطفل المنعزل عن الآخرين</a:t>
          </a:r>
          <a:endParaRPr lang="ar-SA" sz="2000" b="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sp:txBody>
      <dsp:txXfrm rot="-5400000">
        <a:off x="944270" y="68177"/>
        <a:ext cx="7222915" cy="1153742"/>
      </dsp:txXfrm>
    </dsp:sp>
    <dsp:sp modelId="{075DC7D2-4F6C-4547-85F4-508290900BAB}">
      <dsp:nvSpPr>
        <dsp:cNvPr id="0" name=""/>
        <dsp:cNvSpPr/>
      </dsp:nvSpPr>
      <dsp:spPr>
        <a:xfrm rot="5400000">
          <a:off x="-202343" y="1910410"/>
          <a:ext cx="1348956" cy="944269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>
            <a:solidFill>
              <a:srgbClr val="FFFFFF"/>
            </a:solidFill>
            <a:latin typeface="Calibri"/>
            <a:ea typeface="+mn-ea"/>
            <a:cs typeface="Arial"/>
          </a:endParaRPr>
        </a:p>
      </dsp:txBody>
      <dsp:txXfrm rot="-5400000">
        <a:off x="1" y="2180202"/>
        <a:ext cx="944269" cy="404687"/>
      </dsp:txXfrm>
    </dsp:sp>
    <dsp:sp modelId="{01E0F2BF-0AA9-4A3E-8EC5-5B9068352873}">
      <dsp:nvSpPr>
        <dsp:cNvPr id="0" name=""/>
        <dsp:cNvSpPr/>
      </dsp:nvSpPr>
      <dsp:spPr>
        <a:xfrm rot="5400000">
          <a:off x="3836392" y="-1496187"/>
          <a:ext cx="1501083" cy="728533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التواصل اللفظي، اذ يصعب على الطفل التوحدي التواصل اللغوي مع الآخرين أو التعبير عن الذات</a:t>
          </a:r>
          <a:endParaRPr lang="ar-SA" sz="2800" b="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sp:txBody>
      <dsp:txXfrm rot="-5400000">
        <a:off x="944269" y="1469213"/>
        <a:ext cx="7212053" cy="1354529"/>
      </dsp:txXfrm>
    </dsp:sp>
    <dsp:sp modelId="{688B4253-8D6A-4F52-B0EE-11632472BF09}">
      <dsp:nvSpPr>
        <dsp:cNvPr id="0" name=""/>
        <dsp:cNvSpPr/>
      </dsp:nvSpPr>
      <dsp:spPr>
        <a:xfrm rot="5400000">
          <a:off x="-202343" y="3373587"/>
          <a:ext cx="1348956" cy="944269"/>
        </a:xfrm>
        <a:prstGeom prst="chevron">
          <a:avLst/>
        </a:prstGeom>
        <a:solidFill>
          <a:srgbClr val="C89F5D"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800" kern="1200">
            <a:solidFill>
              <a:srgbClr val="FFFFFF"/>
            </a:solidFill>
            <a:latin typeface="Calibri"/>
            <a:ea typeface="+mn-ea"/>
            <a:cs typeface="Arial"/>
          </a:endParaRPr>
        </a:p>
      </dsp:txBody>
      <dsp:txXfrm rot="-5400000">
        <a:off x="1" y="3643379"/>
        <a:ext cx="944269" cy="404687"/>
      </dsp:txXfrm>
    </dsp:sp>
    <dsp:sp modelId="{B769F979-5349-4D79-9139-6B3E149B286D}">
      <dsp:nvSpPr>
        <dsp:cNvPr id="0" name=""/>
        <dsp:cNvSpPr/>
      </dsp:nvSpPr>
      <dsp:spPr>
        <a:xfrm rot="5400000">
          <a:off x="3830130" y="-20489"/>
          <a:ext cx="1424580" cy="7285330"/>
        </a:xfrm>
        <a:prstGeom prst="round2SameRect">
          <a:avLst/>
        </a:prstGeom>
        <a:solidFill>
          <a:srgbClr val="FFFFFF">
            <a:alpha val="9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C89F5D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800" b="0" kern="1200" dirty="0" smtClean="0">
              <a:solidFill>
                <a:srgbClr val="2F2B20">
                  <a:hueOff val="0"/>
                  <a:satOff val="0"/>
                  <a:lumOff val="0"/>
                  <a:alphaOff val="0"/>
                </a:srgbClr>
              </a:solidFill>
              <a:effectLst/>
              <a:latin typeface="Calibri"/>
              <a:ea typeface="+mn-ea"/>
              <a:cs typeface="+mj-cs"/>
            </a:rPr>
            <a:t>صعوبة في القدرات المعرفية العقلية لدرجة يمكن القول معها أن 75% من حالات التوحد تعاني تخلف عقلي</a:t>
          </a:r>
          <a:endParaRPr lang="ar-SA" sz="2800" b="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effectLst/>
            <a:latin typeface="Calibri"/>
            <a:ea typeface="+mn-ea"/>
            <a:cs typeface="+mj-cs"/>
          </a:endParaRPr>
        </a:p>
      </dsp:txBody>
      <dsp:txXfrm rot="-5400000">
        <a:off x="899755" y="2979428"/>
        <a:ext cx="7215788" cy="1285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EFEB87-A23F-48DB-8C50-5B472B582600}">
      <dsp:nvSpPr>
        <dsp:cNvPr id="0" name=""/>
        <dsp:cNvSpPr/>
      </dsp:nvSpPr>
      <dsp:spPr>
        <a:xfrm>
          <a:off x="2880315" y="0"/>
          <a:ext cx="4565793" cy="2276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240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وجود عدد من المظاهر أهمها صعوبة في التفاعل </a:t>
          </a: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الإجتماعي </a:t>
          </a: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وصعوبة في التواصل اللفظي والسلوك النمطي</a:t>
          </a:r>
          <a:endParaRPr lang="ar-SA" sz="2400" kern="1200" dirty="0"/>
        </a:p>
      </dsp:txBody>
      <dsp:txXfrm>
        <a:off x="2880315" y="284521"/>
        <a:ext cx="3712229" cy="1707129"/>
      </dsp:txXfrm>
    </dsp:sp>
    <dsp:sp modelId="{A0D620E4-155B-41A2-A1FB-20DED25BF812}">
      <dsp:nvSpPr>
        <dsp:cNvPr id="0" name=""/>
        <dsp:cNvSpPr/>
      </dsp:nvSpPr>
      <dsp:spPr>
        <a:xfrm>
          <a:off x="157124" y="240810"/>
          <a:ext cx="2729614" cy="179571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/>
            <a:t>جمعية الطب النفسي</a:t>
          </a:r>
          <a:endParaRPr lang="ar-SA" sz="3900" kern="1200" dirty="0"/>
        </a:p>
      </dsp:txBody>
      <dsp:txXfrm>
        <a:off x="244784" y="328470"/>
        <a:ext cx="2554294" cy="1620397"/>
      </dsp:txXfrm>
    </dsp:sp>
    <dsp:sp modelId="{C74510F8-E71D-4B88-AD6C-287A3A8669C9}">
      <dsp:nvSpPr>
        <dsp:cNvPr id="0" name=""/>
        <dsp:cNvSpPr/>
      </dsp:nvSpPr>
      <dsp:spPr>
        <a:xfrm>
          <a:off x="3043862" y="2504956"/>
          <a:ext cx="4565793" cy="22761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اضطراب سلوكي نمائي يتمثل في صعوبة التفاعل </a:t>
          </a: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الإجتماعي، </a:t>
          </a: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وصعوبة التواصل اللفظي، والسلوك النمطي </a:t>
          </a: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المكرر، </a:t>
          </a: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والتي تظهر </a:t>
          </a: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قبل </a:t>
          </a:r>
          <a:r>
            <a:rPr lang="ar-SA" sz="2400" kern="1200" dirty="0" smtClean="0">
              <a:solidFill>
                <a:schemeClr val="accent2">
                  <a:lumMod val="50000"/>
                </a:schemeClr>
              </a:solidFill>
              <a:effectLst/>
            </a:rPr>
            <a:t>سن الثالثة من العمر</a:t>
          </a:r>
          <a:endParaRPr lang="ar-SA" sz="2400" kern="1200" dirty="0">
            <a:solidFill>
              <a:schemeClr val="accent2">
                <a:lumMod val="50000"/>
              </a:schemeClr>
            </a:solidFill>
            <a:effectLst/>
          </a:endParaRPr>
        </a:p>
      </dsp:txBody>
      <dsp:txXfrm>
        <a:off x="3043862" y="2789477"/>
        <a:ext cx="3712229" cy="1707129"/>
      </dsp:txXfrm>
    </dsp:sp>
    <dsp:sp modelId="{5C05F915-682E-499A-BDC1-B8BE0314E59E}">
      <dsp:nvSpPr>
        <dsp:cNvPr id="0" name=""/>
        <dsp:cNvSpPr/>
      </dsp:nvSpPr>
      <dsp:spPr>
        <a:xfrm>
          <a:off x="163546" y="2692896"/>
          <a:ext cx="2716768" cy="1899123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lvl="0" algn="ctr" defTabSz="1733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900" kern="1200" dirty="0" smtClean="0"/>
            <a:t>منظمة الصحة العالمية</a:t>
          </a:r>
          <a:endParaRPr lang="ar-SA" sz="3900" kern="1200" dirty="0"/>
        </a:p>
      </dsp:txBody>
      <dsp:txXfrm>
        <a:off x="256254" y="2785604"/>
        <a:ext cx="2531352" cy="1713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34CD-D605-4A23-B427-4DD45C3F78F2}">
      <dsp:nvSpPr>
        <dsp:cNvPr id="0" name=""/>
        <dsp:cNvSpPr/>
      </dsp:nvSpPr>
      <dsp:spPr>
        <a:xfrm rot="5400000">
          <a:off x="534603" y="1162821"/>
          <a:ext cx="822235" cy="9360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023AA7-2D59-47C8-B682-09BFE48D516A}">
      <dsp:nvSpPr>
        <dsp:cNvPr id="0" name=""/>
        <dsp:cNvSpPr/>
      </dsp:nvSpPr>
      <dsp:spPr>
        <a:xfrm>
          <a:off x="0" y="0"/>
          <a:ext cx="3722130" cy="1308920"/>
        </a:xfrm>
        <a:prstGeom prst="roundRect">
          <a:avLst>
            <a:gd name="adj" fmla="val 16670"/>
          </a:avLst>
        </a:prstGeom>
        <a:solidFill>
          <a:srgbClr val="9CBEB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تختلف نسبة انتشار حالات التوحد في المجتمع تبعاً لعدد من التغيرات أهمها تصنيف حالات </a:t>
          </a: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التوحد، </a:t>
          </a: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والحالة </a:t>
          </a: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العقلية، </a:t>
          </a: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والجنس ...</a:t>
          </a:r>
          <a:endParaRPr lang="ar-SA" sz="2000" kern="1200" dirty="0">
            <a:solidFill>
              <a:schemeClr val="tx1"/>
            </a:solidFill>
            <a:latin typeface="Calibri"/>
            <a:ea typeface="+mn-ea"/>
            <a:cs typeface="+mj-cs"/>
          </a:endParaRPr>
        </a:p>
      </dsp:txBody>
      <dsp:txXfrm>
        <a:off x="63908" y="63908"/>
        <a:ext cx="3594314" cy="1181104"/>
      </dsp:txXfrm>
    </dsp:sp>
    <dsp:sp modelId="{C116A280-1D2D-4576-83E6-CD5FE839719C}">
      <dsp:nvSpPr>
        <dsp:cNvPr id="0" name=""/>
        <dsp:cNvSpPr/>
      </dsp:nvSpPr>
      <dsp:spPr>
        <a:xfrm>
          <a:off x="2746557" y="994338"/>
          <a:ext cx="623171" cy="654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280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sp:txBody>
      <dsp:txXfrm>
        <a:off x="2746557" y="994338"/>
        <a:ext cx="623171" cy="654021"/>
      </dsp:txXfrm>
    </dsp:sp>
    <dsp:sp modelId="{A87371EC-3D3D-4748-A03D-ACFF3F4DB255}">
      <dsp:nvSpPr>
        <dsp:cNvPr id="0" name=""/>
        <dsp:cNvSpPr/>
      </dsp:nvSpPr>
      <dsp:spPr>
        <a:xfrm rot="5400000">
          <a:off x="2607975" y="2643805"/>
          <a:ext cx="822235" cy="9360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3723329"/>
            <a:satOff val="273"/>
            <a:lumOff val="6082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D9C0CA-F561-43EC-B901-38194D1DD904}">
      <dsp:nvSpPr>
        <dsp:cNvPr id="0" name=""/>
        <dsp:cNvSpPr/>
      </dsp:nvSpPr>
      <dsp:spPr>
        <a:xfrm>
          <a:off x="1440317" y="1664042"/>
          <a:ext cx="3941977" cy="1017349"/>
        </a:xfrm>
        <a:prstGeom prst="roundRect">
          <a:avLst>
            <a:gd name="adj" fmla="val 16670"/>
          </a:avLst>
        </a:prstGeom>
        <a:solidFill>
          <a:srgbClr val="D2CB6C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يقدر حالات التوحد بنسبة تصل </a:t>
          </a: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إلى </a:t>
          </a:r>
          <a:r>
            <a:rPr lang="en-US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7,5</a:t>
          </a: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% لكل عشرة آلاف طفل</a:t>
          </a:r>
          <a:endParaRPr lang="ar-SA" sz="2000" kern="1200" dirty="0">
            <a:solidFill>
              <a:schemeClr val="tx1"/>
            </a:solidFill>
            <a:latin typeface="Calibri"/>
            <a:ea typeface="+mn-ea"/>
            <a:cs typeface="+mj-cs"/>
          </a:endParaRPr>
        </a:p>
      </dsp:txBody>
      <dsp:txXfrm>
        <a:off x="1489989" y="1713714"/>
        <a:ext cx="3842633" cy="918005"/>
      </dsp:txXfrm>
    </dsp:sp>
    <dsp:sp modelId="{A716567F-C178-40AE-BDA4-9F110B6C079C}">
      <dsp:nvSpPr>
        <dsp:cNvPr id="0" name=""/>
        <dsp:cNvSpPr/>
      </dsp:nvSpPr>
      <dsp:spPr>
        <a:xfrm>
          <a:off x="4451336" y="2042407"/>
          <a:ext cx="1006706" cy="7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2800" kern="1200" dirty="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sp:txBody>
      <dsp:txXfrm>
        <a:off x="4451336" y="2042407"/>
        <a:ext cx="1006706" cy="783081"/>
      </dsp:txXfrm>
    </dsp:sp>
    <dsp:sp modelId="{740E15C7-CD07-4D89-98BB-C2688F65F08C}">
      <dsp:nvSpPr>
        <dsp:cNvPr id="0" name=""/>
        <dsp:cNvSpPr/>
      </dsp:nvSpPr>
      <dsp:spPr>
        <a:xfrm rot="5400000">
          <a:off x="4237051" y="4124780"/>
          <a:ext cx="822235" cy="93608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A9A57C">
            <a:tint val="50000"/>
            <a:hueOff val="7446658"/>
            <a:satOff val="545"/>
            <a:lumOff val="12165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391EC5-8D97-4BC2-8934-D3EC428DE116}">
      <dsp:nvSpPr>
        <dsp:cNvPr id="0" name=""/>
        <dsp:cNvSpPr/>
      </dsp:nvSpPr>
      <dsp:spPr>
        <a:xfrm>
          <a:off x="3439630" y="3145023"/>
          <a:ext cx="3856934" cy="968867"/>
        </a:xfrm>
        <a:prstGeom prst="roundRect">
          <a:avLst>
            <a:gd name="adj" fmla="val 16670"/>
          </a:avLst>
        </a:prstGeom>
        <a:solidFill>
          <a:srgbClr val="95A39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تظهر هذه النسبة لدى الذكور أكثر من الإناث في كل المجتمعات</a:t>
          </a:r>
          <a:endParaRPr lang="ar-SA" sz="2000" kern="1200" dirty="0">
            <a:solidFill>
              <a:schemeClr val="tx1"/>
            </a:solidFill>
            <a:latin typeface="Calibri"/>
            <a:ea typeface="+mn-ea"/>
            <a:cs typeface="+mj-cs"/>
          </a:endParaRPr>
        </a:p>
      </dsp:txBody>
      <dsp:txXfrm>
        <a:off x="3486935" y="3192328"/>
        <a:ext cx="3762324" cy="874257"/>
      </dsp:txXfrm>
    </dsp:sp>
    <dsp:sp modelId="{10B96BB5-F917-4FB8-8A25-CAB96932D0D2}">
      <dsp:nvSpPr>
        <dsp:cNvPr id="0" name=""/>
        <dsp:cNvSpPr/>
      </dsp:nvSpPr>
      <dsp:spPr>
        <a:xfrm>
          <a:off x="6195437" y="3130764"/>
          <a:ext cx="1006706" cy="7830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SA" sz="2800" kern="1200">
            <a:solidFill>
              <a:srgbClr val="2F2B20">
                <a:hueOff val="0"/>
                <a:satOff val="0"/>
                <a:lumOff val="0"/>
                <a:alphaOff val="0"/>
              </a:srgbClr>
            </a:solidFill>
            <a:latin typeface="Calibri"/>
            <a:ea typeface="+mn-ea"/>
            <a:cs typeface="Arial"/>
          </a:endParaRPr>
        </a:p>
      </dsp:txBody>
      <dsp:txXfrm>
        <a:off x="6195437" y="3130764"/>
        <a:ext cx="1006706" cy="783081"/>
      </dsp:txXfrm>
    </dsp:sp>
    <dsp:sp modelId="{C54502DD-D0A4-42D3-8FF0-413D01CD60F0}">
      <dsp:nvSpPr>
        <dsp:cNvPr id="0" name=""/>
        <dsp:cNvSpPr/>
      </dsp:nvSpPr>
      <dsp:spPr>
        <a:xfrm>
          <a:off x="5068708" y="4700045"/>
          <a:ext cx="3277801" cy="1569991"/>
        </a:xfrm>
        <a:prstGeom prst="roundRect">
          <a:avLst>
            <a:gd name="adj" fmla="val 16670"/>
          </a:avLst>
        </a:prstGeom>
        <a:solidFill>
          <a:srgbClr val="C89F5D"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تظهر لدى </a:t>
          </a:r>
          <a:r>
            <a:rPr lang="en-US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80</a:t>
          </a: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% من حالات التوحد أعراض في تدني القدرة العقلية وأعراض من حالات الصرع وصعوبات التعلم </a:t>
          </a: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أوالاضطرابات </a:t>
          </a:r>
          <a:r>
            <a:rPr lang="ar-SA" sz="2000" kern="1200" dirty="0" smtClean="0">
              <a:solidFill>
                <a:schemeClr val="tx1"/>
              </a:solidFill>
              <a:latin typeface="Calibri"/>
              <a:ea typeface="+mn-ea"/>
              <a:cs typeface="+mj-cs"/>
            </a:rPr>
            <a:t>الانفعالية والسلوكية</a:t>
          </a:r>
          <a:endParaRPr lang="ar-SA" sz="2000" kern="1200" dirty="0">
            <a:solidFill>
              <a:schemeClr val="tx1"/>
            </a:solidFill>
            <a:latin typeface="Calibri"/>
            <a:ea typeface="+mn-ea"/>
            <a:cs typeface="+mj-cs"/>
          </a:endParaRPr>
        </a:p>
      </dsp:txBody>
      <dsp:txXfrm>
        <a:off x="5145362" y="4776699"/>
        <a:ext cx="3124493" cy="14166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91B348-F1E7-45F0-96BE-87F536E42BB9}">
      <dsp:nvSpPr>
        <dsp:cNvPr id="0" name=""/>
        <dsp:cNvSpPr/>
      </dsp:nvSpPr>
      <dsp:spPr>
        <a:xfrm>
          <a:off x="463549" y="0"/>
          <a:ext cx="4064000" cy="4064000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F51FD-B843-4DDD-87D7-9DCE62F86DEA}">
      <dsp:nvSpPr>
        <dsp:cNvPr id="0" name=""/>
        <dsp:cNvSpPr/>
      </dsp:nvSpPr>
      <dsp:spPr>
        <a:xfrm>
          <a:off x="2012942" y="406696"/>
          <a:ext cx="3606814" cy="13468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cs typeface="+mj-cs"/>
            </a:rPr>
            <a:t>ملاحظة سلوك الطفل النمائي من قبل الوالدين والمعلمه ومقارنه مظاهر السلوك النمائي لدي الطفل التوحدي مع مظاهر السلوك النمائي لدي الطفل العادي.</a:t>
          </a:r>
          <a:endParaRPr lang="ar-SA" sz="2000" kern="1200" dirty="0">
            <a:cs typeface="+mj-cs"/>
          </a:endParaRPr>
        </a:p>
      </dsp:txBody>
      <dsp:txXfrm>
        <a:off x="2078688" y="472442"/>
        <a:ext cx="3475322" cy="1215327"/>
      </dsp:txXfrm>
    </dsp:sp>
    <dsp:sp modelId="{3A07F942-DB32-43E9-B434-E58D4BB3E631}">
      <dsp:nvSpPr>
        <dsp:cNvPr id="0" name=""/>
        <dsp:cNvSpPr/>
      </dsp:nvSpPr>
      <dsp:spPr>
        <a:xfrm>
          <a:off x="2000249" y="1842019"/>
          <a:ext cx="3632200" cy="93025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cs typeface="+mj-cs"/>
            </a:rPr>
            <a:t>استخدام </a:t>
          </a:r>
          <a:r>
            <a:rPr lang="ar-SA" sz="1800" kern="1200" dirty="0" smtClean="0">
              <a:cs typeface="+mj-cs"/>
            </a:rPr>
            <a:t>الاختبارات المسحيه السريعه </a:t>
          </a:r>
          <a:r>
            <a:rPr lang="ar-SA" sz="1800" kern="1200" dirty="0" smtClean="0">
              <a:cs typeface="+mj-cs"/>
            </a:rPr>
            <a:t>أوقوائم </a:t>
          </a:r>
          <a:r>
            <a:rPr lang="ar-SA" sz="1800" kern="1200" dirty="0" smtClean="0">
              <a:cs typeface="+mj-cs"/>
            </a:rPr>
            <a:t>التقدير والتي يمكن </a:t>
          </a:r>
          <a:r>
            <a:rPr lang="ar-SA" sz="1800" kern="1200" dirty="0" smtClean="0">
              <a:cs typeface="+mj-cs"/>
            </a:rPr>
            <a:t>أن </a:t>
          </a:r>
          <a:r>
            <a:rPr lang="ar-SA" sz="1800" kern="1200" dirty="0" smtClean="0">
              <a:cs typeface="+mj-cs"/>
            </a:rPr>
            <a:t>تعطي الفاحص </a:t>
          </a:r>
          <a:r>
            <a:rPr lang="ar-SA" sz="1800" kern="1200" dirty="0" smtClean="0">
              <a:cs typeface="+mj-cs"/>
            </a:rPr>
            <a:t>تصوراً عن </a:t>
          </a:r>
          <a:r>
            <a:rPr lang="ar-SA" sz="1800" kern="1200" dirty="0" smtClean="0">
              <a:cs typeface="+mj-cs"/>
            </a:rPr>
            <a:t>حالة الطفل ونوعها .</a:t>
          </a:r>
          <a:endParaRPr lang="ar-SA" sz="1800" kern="1200" dirty="0">
            <a:cs typeface="+mj-cs"/>
          </a:endParaRPr>
        </a:p>
      </dsp:txBody>
      <dsp:txXfrm>
        <a:off x="2045660" y="1887430"/>
        <a:ext cx="3541378" cy="839430"/>
      </dsp:txXfrm>
    </dsp:sp>
    <dsp:sp modelId="{4D0E882F-95A8-4AE1-A06D-2E8FD5671638}">
      <dsp:nvSpPr>
        <dsp:cNvPr id="0" name=""/>
        <dsp:cNvSpPr/>
      </dsp:nvSpPr>
      <dsp:spPr>
        <a:xfrm>
          <a:off x="2057401" y="2860775"/>
          <a:ext cx="3517897" cy="7080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استخدام الإختبارات المقننة المعروفة في مجال تشخيص حالات التوحد.</a:t>
          </a:r>
          <a:endParaRPr lang="ar-SA" sz="2000" kern="1200" dirty="0"/>
        </a:p>
      </dsp:txBody>
      <dsp:txXfrm>
        <a:off x="2091964" y="2895338"/>
        <a:ext cx="3448771" cy="6388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25EC9-E8D0-4E63-B235-5E5F380CAB4E}">
      <dsp:nvSpPr>
        <dsp:cNvPr id="0" name=""/>
        <dsp:cNvSpPr/>
      </dsp:nvSpPr>
      <dsp:spPr>
        <a:xfrm>
          <a:off x="382488" y="1472"/>
          <a:ext cx="1480839" cy="148083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البرامج التربوية </a:t>
          </a:r>
          <a:endParaRPr lang="ar-SA" sz="3000" kern="1200" dirty="0"/>
        </a:p>
      </dsp:txBody>
      <dsp:txXfrm>
        <a:off x="599352" y="218336"/>
        <a:ext cx="1047111" cy="1047111"/>
      </dsp:txXfrm>
    </dsp:sp>
    <dsp:sp modelId="{0D7A5E9C-7181-48F6-A150-CCC967DE8B8F}">
      <dsp:nvSpPr>
        <dsp:cNvPr id="0" name=""/>
        <dsp:cNvSpPr/>
      </dsp:nvSpPr>
      <dsp:spPr>
        <a:xfrm>
          <a:off x="693464" y="1602556"/>
          <a:ext cx="858887" cy="858887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500" kern="1200"/>
        </a:p>
      </dsp:txBody>
      <dsp:txXfrm>
        <a:off x="807309" y="1930994"/>
        <a:ext cx="631197" cy="202011"/>
      </dsp:txXfrm>
    </dsp:sp>
    <dsp:sp modelId="{C52C646E-1AC6-471C-B545-156F06461B7A}">
      <dsp:nvSpPr>
        <dsp:cNvPr id="0" name=""/>
        <dsp:cNvSpPr/>
      </dsp:nvSpPr>
      <dsp:spPr>
        <a:xfrm>
          <a:off x="382488" y="2581687"/>
          <a:ext cx="1480839" cy="1480839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000" kern="1200" dirty="0" smtClean="0"/>
            <a:t>البرامج الطبية </a:t>
          </a:r>
          <a:endParaRPr lang="ar-SA" sz="3000" kern="1200" dirty="0"/>
        </a:p>
      </dsp:txBody>
      <dsp:txXfrm>
        <a:off x="599352" y="2798551"/>
        <a:ext cx="1047111" cy="1047111"/>
      </dsp:txXfrm>
    </dsp:sp>
    <dsp:sp modelId="{3CA39CA0-E517-4DB2-B408-37C578E6B391}">
      <dsp:nvSpPr>
        <dsp:cNvPr id="0" name=""/>
        <dsp:cNvSpPr/>
      </dsp:nvSpPr>
      <dsp:spPr>
        <a:xfrm>
          <a:off x="2085454" y="1756563"/>
          <a:ext cx="470907" cy="5508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kern="1200"/>
        </a:p>
      </dsp:txBody>
      <dsp:txXfrm>
        <a:off x="2085454" y="1866737"/>
        <a:ext cx="329635" cy="330524"/>
      </dsp:txXfrm>
    </dsp:sp>
    <dsp:sp modelId="{AD3919CA-C865-4FD5-B793-DA07FE2B6A76}">
      <dsp:nvSpPr>
        <dsp:cNvPr id="0" name=""/>
        <dsp:cNvSpPr/>
      </dsp:nvSpPr>
      <dsp:spPr>
        <a:xfrm>
          <a:off x="2751832" y="551160"/>
          <a:ext cx="2961679" cy="296167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500" kern="1200" dirty="0" smtClean="0"/>
            <a:t>انواع البرامج التربوية والطبية لحالات التوحد </a:t>
          </a:r>
          <a:endParaRPr lang="ar-SA" sz="3500" kern="1200" dirty="0"/>
        </a:p>
      </dsp:txBody>
      <dsp:txXfrm>
        <a:off x="3185560" y="984888"/>
        <a:ext cx="2094223" cy="20942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7735E-7EDD-4CAA-873C-601A5011D507}">
      <dsp:nvSpPr>
        <dsp:cNvPr id="0" name=""/>
        <dsp:cNvSpPr/>
      </dsp:nvSpPr>
      <dsp:spPr>
        <a:xfrm rot="16200000">
          <a:off x="552449" y="-552449"/>
          <a:ext cx="2628900" cy="37338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جدول النشاط المصورة 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pas</a:t>
          </a:r>
          <a:endParaRPr lang="ar-SA" sz="2500" kern="1200" dirty="0"/>
        </a:p>
      </dsp:txBody>
      <dsp:txXfrm rot="5400000">
        <a:off x="0" y="0"/>
        <a:ext cx="3733800" cy="1971675"/>
      </dsp:txXfrm>
    </dsp:sp>
    <dsp:sp modelId="{E18430D2-63D9-4878-B870-F019A85A5508}">
      <dsp:nvSpPr>
        <dsp:cNvPr id="0" name=""/>
        <dsp:cNvSpPr/>
      </dsp:nvSpPr>
      <dsp:spPr>
        <a:xfrm>
          <a:off x="3733800" y="0"/>
          <a:ext cx="3733800" cy="26289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برامج وعلاج وتربية الأطفال التوحديين وذوي المشكلات التواصلية </a:t>
          </a:r>
          <a:endParaRPr lang="ar-SA" sz="2500" kern="1200" dirty="0"/>
        </a:p>
      </dsp:txBody>
      <dsp:txXfrm>
        <a:off x="3733800" y="0"/>
        <a:ext cx="3733800" cy="1971675"/>
      </dsp:txXfrm>
    </dsp:sp>
    <dsp:sp modelId="{2408A082-8B4B-41B9-98F1-A5D1E794D638}">
      <dsp:nvSpPr>
        <dsp:cNvPr id="0" name=""/>
        <dsp:cNvSpPr/>
      </dsp:nvSpPr>
      <dsp:spPr>
        <a:xfrm rot="10800000">
          <a:off x="0" y="2628900"/>
          <a:ext cx="3733800" cy="26289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برامج التدخل المبكر </a:t>
          </a:r>
          <a:endParaRPr lang="ar-SA" sz="2500" kern="1200" dirty="0"/>
        </a:p>
      </dsp:txBody>
      <dsp:txXfrm rot="10800000">
        <a:off x="0" y="3286125"/>
        <a:ext cx="3733800" cy="1971675"/>
      </dsp:txXfrm>
    </dsp:sp>
    <dsp:sp modelId="{7C816A6A-305D-4AE2-9424-D918BA0212DC}">
      <dsp:nvSpPr>
        <dsp:cNvPr id="0" name=""/>
        <dsp:cNvSpPr/>
      </dsp:nvSpPr>
      <dsp:spPr>
        <a:xfrm rot="5400000">
          <a:off x="4286250" y="2076450"/>
          <a:ext cx="2628900" cy="3733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نظام التواصل اللفظي باستخدام الصور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 </a:t>
          </a:r>
          <a:r>
            <a:rPr lang="en-US" sz="2500" kern="1200" dirty="0" smtClean="0"/>
            <a:t>Pecs</a:t>
          </a:r>
        </a:p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500" kern="1200" dirty="0"/>
        </a:p>
      </dsp:txBody>
      <dsp:txXfrm rot="-5400000">
        <a:off x="3733800" y="3286124"/>
        <a:ext cx="3733800" cy="1971675"/>
      </dsp:txXfrm>
    </dsp:sp>
    <dsp:sp modelId="{FC26C9C1-94CE-4318-B1E1-7DF96B2AB871}">
      <dsp:nvSpPr>
        <dsp:cNvPr id="0" name=""/>
        <dsp:cNvSpPr/>
      </dsp:nvSpPr>
      <dsp:spPr>
        <a:xfrm>
          <a:off x="2613659" y="1971675"/>
          <a:ext cx="2240280" cy="131445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البرامج التربويه </a:t>
          </a:r>
          <a:endParaRPr lang="ar-SA" sz="2500" kern="1200" dirty="0"/>
        </a:p>
      </dsp:txBody>
      <dsp:txXfrm>
        <a:off x="2677825" y="2035841"/>
        <a:ext cx="2111948" cy="11861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8B781-BB5A-48F0-ABC0-30BD32AEF01D}">
      <dsp:nvSpPr>
        <dsp:cNvPr id="0" name=""/>
        <dsp:cNvSpPr/>
      </dsp:nvSpPr>
      <dsp:spPr>
        <a:xfrm rot="16200000">
          <a:off x="514349" y="-514349"/>
          <a:ext cx="3200400" cy="42291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العلاج </a:t>
          </a:r>
          <a:r>
            <a:rPr lang="ar-SA" sz="2500" kern="1200" dirty="0" smtClean="0"/>
            <a:t>بإستخدام </a:t>
          </a:r>
          <a:r>
            <a:rPr lang="ar-SA" sz="2500" kern="1200" dirty="0" smtClean="0"/>
            <a:t>الغذاء بالإبتعاد عن المواد البروتينيه التي يصعب هضمها </a:t>
          </a:r>
          <a:endParaRPr lang="ar-SA" sz="2500" kern="1200" dirty="0"/>
        </a:p>
      </dsp:txBody>
      <dsp:txXfrm rot="5400000">
        <a:off x="-1" y="1"/>
        <a:ext cx="4229100" cy="2400300"/>
      </dsp:txXfrm>
    </dsp:sp>
    <dsp:sp modelId="{C4B6AF19-7981-4966-A7DB-577EE9599B95}">
      <dsp:nvSpPr>
        <dsp:cNvPr id="0" name=""/>
        <dsp:cNvSpPr/>
      </dsp:nvSpPr>
      <dsp:spPr>
        <a:xfrm>
          <a:off x="4229100" y="0"/>
          <a:ext cx="4229100" cy="32004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العلاج باستخدام هرمون السيكرتين والذي ينظم عمل البنكرياس والكبد </a:t>
          </a:r>
          <a:endParaRPr lang="ar-SA" sz="2500" kern="1200" dirty="0"/>
        </a:p>
      </dsp:txBody>
      <dsp:txXfrm>
        <a:off x="4229100" y="0"/>
        <a:ext cx="4229100" cy="2400300"/>
      </dsp:txXfrm>
    </dsp:sp>
    <dsp:sp modelId="{885E6AF4-2187-4335-B392-8E81FBA094F8}">
      <dsp:nvSpPr>
        <dsp:cNvPr id="0" name=""/>
        <dsp:cNvSpPr/>
      </dsp:nvSpPr>
      <dsp:spPr>
        <a:xfrm rot="10800000">
          <a:off x="0" y="3200400"/>
          <a:ext cx="4229100" cy="32004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العلاج باستخدام المضادات </a:t>
          </a:r>
          <a:r>
            <a:rPr lang="ar-SA" sz="2500" kern="1200" dirty="0" smtClean="0"/>
            <a:t>العصبية أوالعقاقير </a:t>
          </a:r>
          <a:r>
            <a:rPr lang="ar-SA" sz="2500" kern="1200" dirty="0" smtClean="0"/>
            <a:t>المضادة للذهان </a:t>
          </a:r>
          <a:r>
            <a:rPr lang="ar-SA" sz="2500" kern="1200" dirty="0" smtClean="0"/>
            <a:t>أوالمثيرات </a:t>
          </a:r>
          <a:r>
            <a:rPr lang="ar-SA" sz="2500" kern="1200" dirty="0" smtClean="0"/>
            <a:t>النفسية والتي تعمل </a:t>
          </a:r>
          <a:r>
            <a:rPr lang="ar-SA" sz="2500" kern="1200" dirty="0" smtClean="0"/>
            <a:t>على </a:t>
          </a:r>
          <a:r>
            <a:rPr lang="ar-SA" sz="2500" kern="1200" dirty="0" smtClean="0"/>
            <a:t>التقليل من </a:t>
          </a:r>
          <a:r>
            <a:rPr lang="ar-SA" sz="2500" kern="1200" dirty="0" smtClean="0"/>
            <a:t>الآثار </a:t>
          </a:r>
          <a:r>
            <a:rPr lang="ar-SA" sz="2500" kern="1200" dirty="0" smtClean="0"/>
            <a:t>السلوكية لحالات التوحد مثل سلوك نقص الإنتباه والنشاط الزائد وإيذاء الذات والنوبات العصبية  </a:t>
          </a:r>
          <a:endParaRPr lang="ar-SA" sz="2500" kern="1200" dirty="0"/>
        </a:p>
      </dsp:txBody>
      <dsp:txXfrm rot="10800000">
        <a:off x="0" y="4000500"/>
        <a:ext cx="4229100" cy="2400300"/>
      </dsp:txXfrm>
    </dsp:sp>
    <dsp:sp modelId="{6F5E13B6-1507-4CC8-98BA-D00C9E1F2EB7}">
      <dsp:nvSpPr>
        <dsp:cNvPr id="0" name=""/>
        <dsp:cNvSpPr/>
      </dsp:nvSpPr>
      <dsp:spPr>
        <a:xfrm rot="5400000">
          <a:off x="4743449" y="2686050"/>
          <a:ext cx="3200400" cy="42291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العلاج باستخدام الفيتامينات وخاصه فيتامين </a:t>
          </a:r>
          <a:r>
            <a:rPr lang="en-US" sz="2500" kern="1200" dirty="0" smtClean="0"/>
            <a:t>B12</a:t>
          </a:r>
          <a:endParaRPr lang="ar-SA" sz="2500" kern="1200" dirty="0"/>
        </a:p>
      </dsp:txBody>
      <dsp:txXfrm rot="-5400000">
        <a:off x="4229100" y="4000500"/>
        <a:ext cx="4229100" cy="2400300"/>
      </dsp:txXfrm>
    </dsp:sp>
    <dsp:sp modelId="{7A3BC8D3-96CB-4216-81F6-CC80F5980AA2}">
      <dsp:nvSpPr>
        <dsp:cNvPr id="0" name=""/>
        <dsp:cNvSpPr/>
      </dsp:nvSpPr>
      <dsp:spPr>
        <a:xfrm>
          <a:off x="2960369" y="2400300"/>
          <a:ext cx="2537460" cy="16002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/>
            <a:t>البرامج الطبية </a:t>
          </a:r>
          <a:endParaRPr lang="ar-SA" sz="2500" kern="1200" dirty="0"/>
        </a:p>
      </dsp:txBody>
      <dsp:txXfrm>
        <a:off x="3038484" y="2478415"/>
        <a:ext cx="2381230" cy="1443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E9FB166-F7C6-4962-9350-CDAEDB71989D}" type="datetimeFigureOut">
              <a:rPr lang="ar-SA"/>
              <a:pPr/>
              <a:t>02/05/37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D50E8D94-AC42-4B4C-90DB-181753395482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51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ar-SA"/>
              <a:pPr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2922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ar-SA"/>
              <a:pPr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747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ar-SA"/>
              <a:pPr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4265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ar-SA"/>
              <a:pPr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15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ar-SA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227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ar-SA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988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ar-SA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668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E8D94-AC42-4B4C-90DB-181753395482}" type="slidenum">
              <a:rPr lang="ar-SA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483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7A508-E697-4C4B-BEB3-481B78D9DA9F}" type="datetimeFigureOut">
              <a:rPr lang="ar-SA" smtClean="0"/>
              <a:pPr/>
              <a:t>02/05/37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3CA0-E06F-40E5-B89A-1DBB5B2FDDB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jqKTGRmMQU" TargetMode="External"/><Relationship Id="rId2" Type="http://schemas.openxmlformats.org/officeDocument/2006/relationships/hyperlink" Target="https://www.youtube.com/watch?v=Ej9YJPIOSv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t">
            <a:normAutofit/>
          </a:bodyPr>
          <a:lstStyle/>
          <a:p>
            <a:endParaRPr lang="ar-SA" dirty="0" smtClean="0"/>
          </a:p>
          <a:p>
            <a:r>
              <a:rPr lang="ar-SA" sz="6000" dirty="0" smtClean="0">
                <a:cs typeface="+mj-cs"/>
              </a:rPr>
              <a:t>الـتـوحـد</a:t>
            </a:r>
            <a:endParaRPr lang="ar-SA" sz="6000" dirty="0">
              <a:cs typeface="+mj-cs"/>
            </a:endParaRPr>
          </a:p>
        </p:txBody>
      </p:sp>
      <p:pic>
        <p:nvPicPr>
          <p:cNvPr id="4" name="صورة 3" descr="imag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2047875" cy="790575"/>
          </a:xfrm>
          <a:prstGeom prst="rect">
            <a:avLst/>
          </a:prstGeom>
        </p:spPr>
      </p:pic>
      <p:pic>
        <p:nvPicPr>
          <p:cNvPr id="5" name="صورة 4" descr="tawah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357298"/>
            <a:ext cx="6715172" cy="207170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8218753967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5856" y="548680"/>
            <a:ext cx="5112568" cy="4896544"/>
          </a:xfrm>
        </p:spPr>
      </p:pic>
      <p:pic>
        <p:nvPicPr>
          <p:cNvPr id="5" name="صورة 4" descr="newbldcam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143380"/>
            <a:ext cx="36576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سمات أطفال التوحد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dirty="0" smtClean="0">
                <a:cs typeface="+mj-cs"/>
              </a:rPr>
              <a:t>العجز الجسمي الظاهر: شكوك بأن الطفل أصم أو كفيف.</a:t>
            </a:r>
          </a:p>
          <a:p>
            <a:r>
              <a:rPr lang="ar-SA" sz="2800" dirty="0" smtClean="0">
                <a:cs typeface="+mj-cs"/>
              </a:rPr>
              <a:t>البرود العاطفي الشديد.</a:t>
            </a:r>
          </a:p>
          <a:p>
            <a:r>
              <a:rPr lang="ar-SA" sz="2800" dirty="0" smtClean="0">
                <a:cs typeface="+mj-cs"/>
              </a:rPr>
              <a:t>تكرار السلوك النمطي.</a:t>
            </a:r>
          </a:p>
          <a:p>
            <a:r>
              <a:rPr lang="ar-SA" sz="2800" dirty="0" smtClean="0">
                <a:cs typeface="+mj-cs"/>
              </a:rPr>
              <a:t>سلوك إيذاء الذات.</a:t>
            </a:r>
          </a:p>
          <a:p>
            <a:r>
              <a:rPr lang="ar-SA" sz="2800" dirty="0" smtClean="0">
                <a:cs typeface="+mj-cs"/>
              </a:rPr>
              <a:t>التفكير المتمركز حول الذات.</a:t>
            </a:r>
          </a:p>
          <a:p>
            <a:r>
              <a:rPr lang="ar-SA" sz="2800" dirty="0" smtClean="0">
                <a:cs typeface="+mj-cs"/>
              </a:rPr>
              <a:t>الكلام النمطي.</a:t>
            </a:r>
          </a:p>
        </p:txBody>
      </p:sp>
      <p:pic>
        <p:nvPicPr>
          <p:cNvPr id="4" name="صورة 4" descr="newbldca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24944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58764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516167" y="1379195"/>
            <a:ext cx="7772400" cy="1470025"/>
          </a:xfrm>
        </p:spPr>
        <p:txBody>
          <a:bodyPr/>
          <a:lstStyle/>
          <a:p>
            <a:r>
              <a:rPr lang="ar-SA" b="1" dirty="0">
                <a:solidFill>
                  <a:srgbClr val="FFC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أسباب</a:t>
            </a:r>
            <a:r>
              <a:rPr lang="ar-SA" b="1" dirty="0">
                <a:solidFill>
                  <a:srgbClr val="2058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b="1" dirty="0">
                <a:solidFill>
                  <a:srgbClr val="1736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حالات</a:t>
            </a:r>
            <a:r>
              <a:rPr lang="ar-SA" b="1" dirty="0">
                <a:solidFill>
                  <a:srgbClr val="20586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التوحد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819400"/>
            <a:ext cx="7992888" cy="320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96448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96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>
                <a:solidFill>
                  <a:srgbClr val="00B050"/>
                </a:solidFill>
                <a:latin typeface="Andalus" panose="02020603050405020304" pitchFamily="18" charset="-78"/>
              </a:rPr>
              <a:t>النظرية البيلوجية والعصبية</a:t>
            </a:r>
          </a:p>
        </p:txBody>
      </p:sp>
      <p:pic>
        <p:nvPicPr>
          <p:cNvPr id="5" name="عنصر نائب للمحتوى 4" descr="تو4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39744" y="2359391"/>
            <a:ext cx="2831180" cy="3344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  <a:latin typeface="Arial"/>
                <a:cs typeface="+mj-cs"/>
              </a:rPr>
              <a:t>تفسر هذه النظرية </a:t>
            </a:r>
            <a:r>
              <a:rPr lang="ar-SA" b="1" dirty="0" smtClean="0">
                <a:solidFill>
                  <a:srgbClr val="C00000"/>
                </a:solidFill>
                <a:latin typeface="Arial"/>
                <a:cs typeface="+mj-cs"/>
              </a:rPr>
              <a:t>التوحد</a:t>
            </a:r>
            <a:endParaRPr lang="ar-SA" b="1" dirty="0">
              <a:solidFill>
                <a:srgbClr val="C00000"/>
              </a:solidFill>
              <a:latin typeface="Arial"/>
              <a:cs typeface="+mj-cs"/>
            </a:endParaRPr>
          </a:p>
          <a:p>
            <a:pPr marL="0" indent="0" algn="ctr">
              <a:buNone/>
            </a:pPr>
            <a:r>
              <a:rPr lang="ar-SA" dirty="0">
                <a:solidFill>
                  <a:srgbClr val="1F497D"/>
                </a:solidFill>
                <a:latin typeface="Arial"/>
                <a:cs typeface="+mj-cs"/>
              </a:rPr>
              <a:t>بحدوث خلل في الجهاز العصبي المركزي في الدماغ</a:t>
            </a:r>
            <a:r>
              <a:rPr lang="ar-SA" dirty="0" smtClean="0">
                <a:solidFill>
                  <a:srgbClr val="1F497D"/>
                </a:solidFill>
                <a:latin typeface="Arial"/>
                <a:cs typeface="+mj-cs"/>
              </a:rPr>
              <a:t>.</a:t>
            </a:r>
          </a:p>
          <a:p>
            <a:pPr marL="0" indent="0" algn="ctr">
              <a:buNone/>
            </a:pPr>
            <a:endParaRPr lang="ar-SA" dirty="0">
              <a:solidFill>
                <a:srgbClr val="1F497D"/>
              </a:solidFill>
              <a:latin typeface="Arial"/>
              <a:cs typeface="+mj-cs"/>
            </a:endParaRPr>
          </a:p>
          <a:p>
            <a:pPr marL="0" indent="0" algn="ctr">
              <a:buNone/>
            </a:pPr>
            <a:r>
              <a:rPr lang="ar-SA" b="1" dirty="0">
                <a:solidFill>
                  <a:srgbClr val="5F497A"/>
                </a:solidFill>
                <a:latin typeface="Arial"/>
                <a:cs typeface="+mj-cs"/>
              </a:rPr>
              <a:t>ويفسر هذا الخلل </a:t>
            </a:r>
            <a:r>
              <a:rPr lang="ar-SA" b="1" dirty="0" smtClean="0">
                <a:solidFill>
                  <a:srgbClr val="5F497A"/>
                </a:solidFill>
                <a:latin typeface="Arial"/>
                <a:cs typeface="+mj-cs"/>
              </a:rPr>
              <a:t>المشكلات</a:t>
            </a:r>
            <a:endParaRPr lang="ar-SA" b="1" dirty="0">
              <a:solidFill>
                <a:srgbClr val="5F497A"/>
              </a:solidFill>
              <a:latin typeface="Arial"/>
              <a:cs typeface="+mj-cs"/>
            </a:endParaRPr>
          </a:p>
          <a:p>
            <a:pPr marL="0" indent="0" algn="ctr">
              <a:buNone/>
            </a:pPr>
            <a:r>
              <a:rPr lang="ar-SA" dirty="0">
                <a:solidFill>
                  <a:srgbClr val="31859B"/>
                </a:solidFill>
                <a:latin typeface="Arial"/>
                <a:cs typeface="+mj-cs"/>
              </a:rPr>
              <a:t>اللغوية والعقلية والمعرفية والحسية التي يعاني منها الطفل التوحدي.</a:t>
            </a:r>
          </a:p>
        </p:txBody>
      </p:sp>
    </p:spTree>
    <p:extLst>
      <p:ext uri="{BB962C8B-B14F-4D97-AF65-F5344CB8AC3E}">
        <p14:creationId xmlns:p14="http://schemas.microsoft.com/office/powerpoint/2010/main" val="37413654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2800" b="1" dirty="0">
                <a:latin typeface="Aldhabi" panose="01000000000000000000" pitchFamily="2" charset="-78"/>
              </a:rPr>
              <a:t>وتفترض النظرية أسباب لحدوث الخلل في الجهاز العصبي المركزي, </a:t>
            </a:r>
            <a:r>
              <a:rPr lang="ar-SA" sz="2800" b="1" dirty="0" smtClean="0">
                <a:latin typeface="Aldhabi" panose="01000000000000000000" pitchFamily="2" charset="-78"/>
              </a:rPr>
              <a:t>منها</a:t>
            </a:r>
            <a:endParaRPr lang="ar-SA" sz="2800" b="1" dirty="0">
              <a:latin typeface="Aldhabi" panose="01000000000000000000" pitchFamily="2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844824"/>
            <a:ext cx="3888432" cy="38164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9003" y="1988840"/>
            <a:ext cx="4038600" cy="4525963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just"/>
            <a:r>
              <a:rPr lang="ar-SA" sz="3600" b="1" dirty="0">
                <a:solidFill>
                  <a:srgbClr val="FFC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تعاطي الأم الحامل للعقاقير والأدوية.</a:t>
            </a:r>
          </a:p>
          <a:p>
            <a:pPr algn="just"/>
            <a:r>
              <a:rPr lang="ar-SA" sz="3600" b="1" dirty="0">
                <a:solidFill>
                  <a:srgbClr val="00B0F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الالتهابات التي تصيب الأم الحامل الناتجة عن أمراض معدية.</a:t>
            </a:r>
          </a:p>
          <a:p>
            <a:pPr algn="just"/>
            <a:r>
              <a:rPr lang="ar-SA" sz="36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نقص الأكسجين أثناء الولادة.</a:t>
            </a:r>
          </a:p>
          <a:p>
            <a:pPr algn="just"/>
            <a:r>
              <a:rPr lang="ar-SA" sz="3600" b="1" dirty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تقديم </a:t>
            </a:r>
            <a:r>
              <a:rPr lang="ar-SA" sz="3600" b="1" dirty="0" smtClean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التطاعيم المعروفة </a:t>
            </a:r>
            <a:r>
              <a:rPr lang="ar-SA" sz="3600" b="1" dirty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للأطفال </a:t>
            </a:r>
            <a:r>
              <a:rPr lang="ar-SA" sz="3600" b="1" dirty="0" smtClean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وخاصة المطعوم الثلاثي (</a:t>
            </a:r>
            <a:r>
              <a:rPr lang="en-US" sz="3600" b="1" dirty="0" smtClean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MMR</a:t>
            </a:r>
            <a:r>
              <a:rPr lang="ar-SA" sz="3600" b="1" dirty="0" smtClean="0">
                <a:solidFill>
                  <a:srgbClr val="92D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).</a:t>
            </a:r>
            <a:endParaRPr lang="ar-SA" sz="3600" b="1" dirty="0">
              <a:solidFill>
                <a:srgbClr val="92D05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63079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النظرية الوراثية أو الجينية</a:t>
            </a:r>
            <a:endParaRPr lang="ar-SA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27984" y="1567333"/>
            <a:ext cx="4038600" cy="45259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ar-SA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+mj-cs"/>
              </a:rPr>
              <a:t>تفسر هذه النظرية حدوث حالات </a:t>
            </a:r>
            <a:r>
              <a:rPr lang="ar-SA" sz="3200" b="1" dirty="0" smtClean="0">
                <a:solidFill>
                  <a:srgbClr val="C00000"/>
                </a:solidFill>
                <a:latin typeface="Arabic Typesetting" panose="03020402040406030203" pitchFamily="66" charset="-78"/>
                <a:cs typeface="+mj-cs"/>
              </a:rPr>
              <a:t>التوحد</a:t>
            </a:r>
            <a:endParaRPr lang="ar-SA" sz="3200" b="1" dirty="0" smtClean="0">
              <a:solidFill>
                <a:srgbClr val="C00000"/>
              </a:solidFill>
              <a:latin typeface="Arabic Typesetting" panose="03020402040406030203" pitchFamily="66" charset="-78"/>
              <a:cs typeface="+mj-cs"/>
            </a:endParaRPr>
          </a:p>
          <a:p>
            <a:pPr marL="0" indent="0" algn="ctr">
              <a:buNone/>
            </a:pPr>
            <a:endParaRPr lang="ar-SA" sz="3200" b="1" dirty="0" smtClean="0"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 algn="ctr">
              <a:buNone/>
            </a:pPr>
            <a:r>
              <a:rPr lang="ar-SA" sz="3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بأنها تنتقل وراثياً بين الآباء والأبناء وكأنها محمولة على الجينات.</a:t>
            </a:r>
          </a:p>
          <a:p>
            <a:pPr marL="0" indent="0" algn="ctr">
              <a:buNone/>
            </a:pPr>
            <a:endParaRPr lang="ar-SA" dirty="0"/>
          </a:p>
          <a:p>
            <a:pPr marL="0" indent="0" algn="ctr">
              <a:buNone/>
            </a:pPr>
            <a:r>
              <a:rPr lang="ar-SA" sz="3000" dirty="0" smtClean="0">
                <a:solidFill>
                  <a:schemeClr val="accent2">
                    <a:lumMod val="50000"/>
                  </a:schemeClr>
                </a:solidFill>
                <a:cs typeface="+mj-cs"/>
              </a:rPr>
              <a:t>أي أن هناك خلل وراثي أو طفرة وراثية أدت إلى ظهور هذه الحالات.</a:t>
            </a:r>
            <a:endParaRPr lang="ar-SA" sz="3000" dirty="0">
              <a:solidFill>
                <a:schemeClr val="accent2">
                  <a:lumMod val="50000"/>
                </a:schemeClr>
              </a:solidFill>
              <a:cs typeface="+mj-cs"/>
            </a:endParaRPr>
          </a:p>
        </p:txBody>
      </p:sp>
      <p:pic>
        <p:nvPicPr>
          <p:cNvPr id="8" name="عنصر نائب للمحتوى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378037"/>
            <a:ext cx="2849885" cy="2970287"/>
          </a:xfrm>
        </p:spPr>
      </p:pic>
    </p:spTree>
    <p:extLst>
      <p:ext uri="{BB962C8B-B14F-4D97-AF65-F5344CB8AC3E}">
        <p14:creationId xmlns:p14="http://schemas.microsoft.com/office/powerpoint/2010/main" val="29628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35812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solidFill>
                  <a:srgbClr val="C00000"/>
                </a:solidFill>
              </a:rPr>
              <a:t>ومن العوامل الوراثية التي قد تكون سبباً في حدوث الخلل </a:t>
            </a:r>
            <a:r>
              <a:rPr lang="ar-SA" sz="3200" b="1" dirty="0" smtClean="0">
                <a:solidFill>
                  <a:srgbClr val="C00000"/>
                </a:solidFill>
              </a:rPr>
              <a:t>الجيني</a:t>
            </a:r>
            <a:endParaRPr lang="ar-SA" sz="3200" b="1" dirty="0">
              <a:solidFill>
                <a:srgbClr val="C00000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63" y="2235529"/>
            <a:ext cx="2886075" cy="15811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27984" y="1844824"/>
            <a:ext cx="4038600" cy="4525963"/>
          </a:xfrm>
          <a:prstGeom prst="round2Same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الجينات المتنحية أو الناقلة للمرض.</a:t>
            </a:r>
          </a:p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الاشعاعات والأشعة السينية.</a:t>
            </a:r>
          </a:p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الكرموسوم × الهش.</a:t>
            </a:r>
          </a:p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اختلاف العامل 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الرايزسي</a:t>
            </a: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اضطرابات التمثيل الغذائي الوراثية.</a:t>
            </a:r>
          </a:p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chemeClr val="accent1">
                    <a:lumMod val="75000"/>
                  </a:schemeClr>
                </a:solidFill>
                <a:cs typeface="+mj-cs"/>
              </a:rPr>
              <a:t>تسمم الحمل.</a:t>
            </a:r>
            <a:endParaRPr lang="ar-SA" dirty="0">
              <a:solidFill>
                <a:schemeClr val="accent1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72" y="4365104"/>
            <a:ext cx="2833266" cy="1844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72436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solidFill>
                  <a:schemeClr val="accent5"/>
                </a:solidFill>
              </a:rPr>
              <a:t>النظرية البيئية </a:t>
            </a:r>
            <a:r>
              <a:rPr lang="ar-SA" dirty="0" smtClean="0">
                <a:solidFill>
                  <a:schemeClr val="accent5"/>
                </a:solidFill>
              </a:rPr>
              <a:t>أوالعوامل </a:t>
            </a:r>
            <a:r>
              <a:rPr lang="ar-SA" dirty="0" smtClean="0">
                <a:solidFill>
                  <a:schemeClr val="accent5"/>
                </a:solidFill>
              </a:rPr>
              <a:t>البيئية</a:t>
            </a:r>
            <a:endParaRPr lang="ar-SA" dirty="0">
              <a:solidFill>
                <a:schemeClr val="accent5"/>
              </a:solidFill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653136"/>
            <a:ext cx="6912768" cy="1923291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2552700" y="1417637"/>
            <a:ext cx="4038600" cy="3091483"/>
          </a:xfrm>
        </p:spPr>
        <p:txBody>
          <a:bodyPr/>
          <a:lstStyle/>
          <a:p>
            <a:pPr marL="0" indent="0" algn="ctr">
              <a:buNone/>
            </a:pPr>
            <a:endParaRPr lang="ar-SA" b="1" dirty="0" smtClean="0">
              <a:solidFill>
                <a:schemeClr val="accent6"/>
              </a:solidFill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3600" dirty="0" smtClean="0">
                <a:solidFill>
                  <a:schemeClr val="accent6"/>
                </a:solidFill>
                <a:latin typeface="Arabic Typesetting" panose="03020402040406030203" pitchFamily="66" charset="-78"/>
                <a:cs typeface="+mj-cs"/>
              </a:rPr>
              <a:t>تفسر هذه النظرية حدوث حالات </a:t>
            </a:r>
            <a:r>
              <a:rPr lang="ar-SA" sz="3600" dirty="0" smtClean="0">
                <a:solidFill>
                  <a:schemeClr val="accent6"/>
                </a:solidFill>
                <a:latin typeface="Arabic Typesetting" panose="03020402040406030203" pitchFamily="66" charset="-78"/>
                <a:cs typeface="+mj-cs"/>
              </a:rPr>
              <a:t>التوحد</a:t>
            </a:r>
            <a:endParaRPr lang="ar-SA" sz="3600" dirty="0" smtClean="0">
              <a:solidFill>
                <a:schemeClr val="accent6"/>
              </a:solidFill>
              <a:latin typeface="Arabic Typesetting" panose="03020402040406030203" pitchFamily="66" charset="-78"/>
              <a:cs typeface="+mj-cs"/>
            </a:endParaRPr>
          </a:p>
          <a:p>
            <a:pPr marL="0" indent="0" algn="ctr">
              <a:buNone/>
            </a:pPr>
            <a:endParaRPr lang="ar-SA" dirty="0" smtClean="0"/>
          </a:p>
          <a:p>
            <a:pPr marL="0" indent="0" algn="ctr">
              <a:buNone/>
            </a:pPr>
            <a:r>
              <a:rPr lang="ar-SA" sz="3600" dirty="0" smtClean="0">
                <a:solidFill>
                  <a:schemeClr val="accent3"/>
                </a:solidFill>
                <a:cs typeface="+mj-cs"/>
              </a:rPr>
              <a:t>نتيجة لعوامل بيئية محتملة.</a:t>
            </a:r>
            <a:endParaRPr lang="ar-SA" sz="3600" dirty="0">
              <a:solidFill>
                <a:schemeClr val="accent3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90538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dirty="0" smtClean="0">
                <a:solidFill>
                  <a:schemeClr val="accent4">
                    <a:lumMod val="60000"/>
                    <a:lumOff val="40000"/>
                  </a:schemeClr>
                </a:solidFill>
                <a:cs typeface="Akhbar MT" pitchFamily="2" charset="-78"/>
              </a:rPr>
              <a:t>بعض العوامل البيئية المحتملة لحدوث حالات التوحد</a:t>
            </a:r>
            <a:endParaRPr lang="ar-SA" dirty="0">
              <a:solidFill>
                <a:schemeClr val="accent4">
                  <a:lumMod val="60000"/>
                  <a:lumOff val="40000"/>
                </a:schemeClr>
              </a:solidFill>
              <a:cs typeface="Akhbar MT" pitchFamily="2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08920"/>
            <a:ext cx="2958504" cy="2774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546848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تلوث الماء.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تلوث الهواء.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تناول المواد الغذائية السامة, وخاصة التي تحتوي على الزنبق والرصاص وأول أكسيد الكربون.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الفيروسات والأمراض المعدية بعد الولادة.</a:t>
            </a:r>
          </a:p>
          <a:p>
            <a:pPr>
              <a:lnSpc>
                <a:spcPct val="150000"/>
              </a:lnSpc>
            </a:pPr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cs typeface="+mj-cs"/>
              </a:rPr>
              <a:t>العقاقير والأدوية والمهدئات والمخدرات.</a:t>
            </a:r>
            <a:endParaRPr lang="ar-SA" sz="2400" b="1" dirty="0">
              <a:solidFill>
                <a:schemeClr val="accent2">
                  <a:lumMod val="60000"/>
                  <a:lumOff val="4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512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929190" y="2786058"/>
            <a:ext cx="3971924" cy="3643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dirty="0">
                <a:solidFill>
                  <a:srgbClr val="7030A0"/>
                </a:solidFill>
                <a:cs typeface="+mj-cs"/>
              </a:rPr>
              <a:t>مفهوم </a:t>
            </a:r>
            <a:r>
              <a:rPr lang="ar-SA" dirty="0" smtClean="0">
                <a:solidFill>
                  <a:srgbClr val="7030A0"/>
                </a:solidFill>
                <a:cs typeface="+mj-cs"/>
              </a:rPr>
              <a:t>التوحد</a:t>
            </a:r>
            <a:endParaRPr lang="en-US" dirty="0">
              <a:solidFill>
                <a:srgbClr val="7030A0"/>
              </a:solidFill>
              <a:cs typeface="+mj-cs"/>
            </a:endParaRPr>
          </a:p>
          <a:p>
            <a:pPr>
              <a:buNone/>
            </a:pPr>
            <a:r>
              <a:rPr lang="ar-SA" sz="2400" dirty="0">
                <a:cs typeface="+mj-cs"/>
              </a:rPr>
              <a:t>ا</a:t>
            </a:r>
            <a:r>
              <a:rPr lang="ar-SA" sz="2400" dirty="0" smtClean="0">
                <a:cs typeface="+mj-cs"/>
              </a:rPr>
              <a:t>عتبرت </a:t>
            </a:r>
            <a:r>
              <a:rPr lang="ar-SA" sz="2400" dirty="0">
                <a:cs typeface="+mj-cs"/>
              </a:rPr>
              <a:t>حالات التوحد فئة مستقلة من فئات التربية الخاصة </a:t>
            </a:r>
            <a:r>
              <a:rPr lang="ar-SA" sz="2400" dirty="0" smtClean="0">
                <a:cs typeface="+mj-cs"/>
              </a:rPr>
              <a:t>حين أقر </a:t>
            </a:r>
            <a:r>
              <a:rPr lang="ar-SA" sz="2400" dirty="0">
                <a:cs typeface="+mj-cs"/>
              </a:rPr>
              <a:t>القانون </a:t>
            </a:r>
            <a:r>
              <a:rPr lang="ar-SA" sz="2400" dirty="0" smtClean="0">
                <a:cs typeface="+mj-cs"/>
              </a:rPr>
              <a:t>الأمريكي </a:t>
            </a:r>
            <a:r>
              <a:rPr lang="ar-SA" sz="2400" dirty="0">
                <a:cs typeface="+mj-cs"/>
              </a:rPr>
              <a:t>المعروف </a:t>
            </a:r>
            <a:r>
              <a:rPr lang="ar-SA" sz="2400" dirty="0" smtClean="0">
                <a:cs typeface="+mj-cs"/>
              </a:rPr>
              <a:t>تعريفاً </a:t>
            </a:r>
            <a:r>
              <a:rPr lang="ar-SA" sz="2400" dirty="0" smtClean="0">
                <a:cs typeface="+mj-cs"/>
              </a:rPr>
              <a:t>خاصاً </a:t>
            </a:r>
            <a:r>
              <a:rPr lang="ar-SA" sz="2400" dirty="0">
                <a:cs typeface="+mj-cs"/>
              </a:rPr>
              <a:t>بها </a:t>
            </a:r>
            <a:r>
              <a:rPr lang="ar-SA" sz="2400" dirty="0" smtClean="0">
                <a:cs typeface="+mj-cs"/>
              </a:rPr>
              <a:t>ومن </a:t>
            </a:r>
            <a:r>
              <a:rPr lang="ar-SA" sz="2400" dirty="0">
                <a:cs typeface="+mj-cs"/>
              </a:rPr>
              <a:t>المصطلحات التي ظهرت بموجب هذا </a:t>
            </a:r>
            <a:r>
              <a:rPr lang="ar-SA" sz="2400" dirty="0" smtClean="0">
                <a:cs typeface="+mj-cs"/>
              </a:rPr>
              <a:t>القانون:</a:t>
            </a:r>
            <a:endParaRPr lang="en-US" sz="2400" dirty="0"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ar-SA" sz="2400" dirty="0">
                <a:cs typeface="+mj-cs"/>
              </a:rPr>
              <a:t>مصطلح طيف التوحد</a:t>
            </a:r>
            <a:endParaRPr lang="en-US" sz="2400" dirty="0">
              <a:cs typeface="+mj-cs"/>
            </a:endParaRPr>
          </a:p>
          <a:p>
            <a:pPr>
              <a:buFont typeface="Wingdings" pitchFamily="2" charset="2"/>
              <a:buChar char="v"/>
            </a:pPr>
            <a:r>
              <a:rPr lang="ar-SA" sz="2400" dirty="0">
                <a:cs typeface="+mj-cs"/>
              </a:rPr>
              <a:t>مصطلح الاضطرابات </a:t>
            </a:r>
            <a:r>
              <a:rPr lang="ar-SA" sz="2400" dirty="0" err="1">
                <a:cs typeface="+mj-cs"/>
              </a:rPr>
              <a:t>النمائية</a:t>
            </a:r>
            <a:r>
              <a:rPr lang="ar-SA" sz="2400" dirty="0">
                <a:cs typeface="+mj-cs"/>
              </a:rPr>
              <a:t> غير </a:t>
            </a:r>
            <a:r>
              <a:rPr lang="ar-SA" sz="2400" dirty="0" smtClean="0">
                <a:cs typeface="+mj-cs"/>
              </a:rPr>
              <a:t>المحددة</a:t>
            </a:r>
          </a:p>
          <a:p>
            <a:endParaRPr lang="ar-SA" sz="20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4282" y="3214686"/>
            <a:ext cx="4286280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ar-SA" sz="2000" dirty="0">
                <a:cs typeface="+mj-cs"/>
              </a:rPr>
              <a:t>و مهما يكن من أ</a:t>
            </a:r>
            <a:r>
              <a:rPr lang="ar-SA" sz="2000" dirty="0" smtClean="0">
                <a:cs typeface="+mj-cs"/>
              </a:rPr>
              <a:t>مر </a:t>
            </a:r>
            <a:r>
              <a:rPr lang="ar-SA" sz="2000" dirty="0">
                <a:cs typeface="+mj-cs"/>
              </a:rPr>
              <a:t>هؤلاء المصطلحات فإن مصطلح الطفل التوحدي مصطلح يشير إ</a:t>
            </a:r>
            <a:r>
              <a:rPr lang="ar-SA" sz="2000" dirty="0" smtClean="0">
                <a:cs typeface="+mj-cs"/>
              </a:rPr>
              <a:t>لى </a:t>
            </a:r>
            <a:r>
              <a:rPr lang="ar-SA" sz="2000" dirty="0">
                <a:cs typeface="+mj-cs"/>
              </a:rPr>
              <a:t>إ</a:t>
            </a:r>
            <a:r>
              <a:rPr lang="ar-SA" sz="2000" dirty="0" smtClean="0">
                <a:cs typeface="+mj-cs"/>
              </a:rPr>
              <a:t>عاقة </a:t>
            </a:r>
            <a:r>
              <a:rPr lang="ar-SA" sz="2000" dirty="0">
                <a:cs typeface="+mj-cs"/>
              </a:rPr>
              <a:t>نمائية تظهر قبل سن الثالثة من العمر </a:t>
            </a:r>
            <a:r>
              <a:rPr lang="ar-SA" sz="2000" dirty="0" smtClean="0">
                <a:cs typeface="+mj-cs"/>
              </a:rPr>
              <a:t>وتبدو </a:t>
            </a:r>
            <a:r>
              <a:rPr lang="ar-SA" sz="2000" dirty="0">
                <a:cs typeface="+mj-cs"/>
              </a:rPr>
              <a:t>أ</a:t>
            </a:r>
            <a:r>
              <a:rPr lang="ar-SA" sz="2000" dirty="0" smtClean="0">
                <a:cs typeface="+mj-cs"/>
              </a:rPr>
              <a:t>عراضها </a:t>
            </a:r>
            <a:r>
              <a:rPr lang="ar-SA" sz="2000" dirty="0">
                <a:cs typeface="+mj-cs"/>
              </a:rPr>
              <a:t>في ثلاثة مظاهر أ</a:t>
            </a:r>
            <a:r>
              <a:rPr lang="ar-SA" sz="2000" dirty="0" smtClean="0">
                <a:cs typeface="+mj-cs"/>
              </a:rPr>
              <a:t>ساسية </a:t>
            </a:r>
            <a:r>
              <a:rPr lang="ar-SA" sz="2000" dirty="0">
                <a:cs typeface="+mj-cs"/>
              </a:rPr>
              <a:t>هي</a:t>
            </a:r>
            <a:r>
              <a:rPr lang="ar-SA" sz="2000" dirty="0" smtClean="0">
                <a:cs typeface="+mj-cs"/>
              </a:rPr>
              <a:t>:</a:t>
            </a:r>
          </a:p>
          <a:p>
            <a:pPr>
              <a:buNone/>
            </a:pPr>
            <a:endParaRPr lang="en-US" sz="2000" dirty="0">
              <a:cs typeface="+mj-cs"/>
            </a:endParaRPr>
          </a:p>
          <a:p>
            <a:pPr>
              <a:buFont typeface="Wingdings" pitchFamily="2" charset="2"/>
              <a:buChar char="q"/>
            </a:pPr>
            <a:r>
              <a:rPr lang="ar-SA" sz="2000" dirty="0">
                <a:solidFill>
                  <a:srgbClr val="FF0000"/>
                </a:solidFill>
                <a:cs typeface="+mj-cs"/>
              </a:rPr>
              <a:t>صعوبة في التواصل الاجتماعي</a:t>
            </a:r>
            <a:endParaRPr lang="en-US" sz="2000" dirty="0">
              <a:solidFill>
                <a:srgbClr val="FF0000"/>
              </a:solidFill>
              <a:cs typeface="+mj-cs"/>
            </a:endParaRPr>
          </a:p>
          <a:p>
            <a:pPr>
              <a:buFont typeface="Wingdings" pitchFamily="2" charset="2"/>
              <a:buChar char="q"/>
            </a:pPr>
            <a:r>
              <a:rPr lang="ar-SA" sz="2000" dirty="0">
                <a:solidFill>
                  <a:srgbClr val="00B050"/>
                </a:solidFill>
                <a:cs typeface="+mj-cs"/>
              </a:rPr>
              <a:t>صعوبة في التواصل اللفظي</a:t>
            </a:r>
            <a:endParaRPr lang="en-US" sz="2000" dirty="0">
              <a:solidFill>
                <a:srgbClr val="00B050"/>
              </a:solidFill>
              <a:cs typeface="+mj-cs"/>
            </a:endParaRPr>
          </a:p>
          <a:p>
            <a:pPr>
              <a:buFont typeface="Wingdings" pitchFamily="2" charset="2"/>
              <a:buChar char="q"/>
            </a:pPr>
            <a:r>
              <a:rPr lang="ar-SA" sz="2000" dirty="0">
                <a:solidFill>
                  <a:srgbClr val="0070C0"/>
                </a:solidFill>
                <a:cs typeface="+mj-cs"/>
              </a:rPr>
              <a:t>صعوبة في القدرات المعرفية العقلية</a:t>
            </a:r>
            <a:endParaRPr lang="en-US" sz="2000" dirty="0">
              <a:solidFill>
                <a:srgbClr val="0070C0"/>
              </a:solidFill>
              <a:cs typeface="+mj-cs"/>
            </a:endParaRPr>
          </a:p>
          <a:p>
            <a:endParaRPr lang="ar-SA" sz="2000" dirty="0">
              <a:cs typeface="+mj-cs"/>
            </a:endParaRPr>
          </a:p>
        </p:txBody>
      </p:sp>
      <p:pic>
        <p:nvPicPr>
          <p:cNvPr id="7" name="صورة 6" descr="37624665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357166"/>
            <a:ext cx="7000924" cy="2071702"/>
          </a:xfrm>
          <a:prstGeom prst="rect">
            <a:avLst/>
          </a:prstGeom>
        </p:spPr>
      </p:pic>
      <p:pic>
        <p:nvPicPr>
          <p:cNvPr id="8" name="صورة 7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642918"/>
            <a:ext cx="1246169" cy="13144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CC00CC"/>
                </a:solidFill>
                <a:cs typeface="DecoType Thuluth" panose="02010000000000000000" pitchFamily="2" charset="-78"/>
              </a:rPr>
              <a:t>ا</a:t>
            </a:r>
            <a:r>
              <a:rPr lang="ar-SA" sz="4800" b="1" dirty="0" smtClean="0">
                <a:solidFill>
                  <a:srgbClr val="E3DE00"/>
                </a:solidFill>
                <a:cs typeface="DecoType Thuluth" panose="02010000000000000000" pitchFamily="2" charset="-78"/>
              </a:rPr>
              <a:t>ل</a:t>
            </a:r>
            <a:r>
              <a:rPr lang="ar-SA" sz="4800" b="1" dirty="0" smtClean="0">
                <a:solidFill>
                  <a:srgbClr val="FFBA75"/>
                </a:solidFill>
                <a:cs typeface="DecoType Thuluth" panose="02010000000000000000" pitchFamily="2" charset="-78"/>
              </a:rPr>
              <a:t>خ</a:t>
            </a:r>
            <a:r>
              <a:rPr lang="ar-SA" sz="4800" b="1" dirty="0" smtClean="0">
                <a:solidFill>
                  <a:schemeClr val="accent6"/>
                </a:solidFill>
                <a:cs typeface="DecoType Thuluth" panose="02010000000000000000" pitchFamily="2" charset="-78"/>
              </a:rPr>
              <a:t>ص</a:t>
            </a:r>
            <a:r>
              <a:rPr lang="ar-SA" sz="4800" b="1" dirty="0" smtClean="0">
                <a:solidFill>
                  <a:srgbClr val="FF0066"/>
                </a:solidFill>
                <a:cs typeface="DecoType Thuluth" panose="02010000000000000000" pitchFamily="2" charset="-78"/>
              </a:rPr>
              <a:t>ا</a:t>
            </a:r>
            <a:r>
              <a:rPr lang="ar-SA" sz="4800" b="1" dirty="0" smtClean="0">
                <a:solidFill>
                  <a:srgbClr val="CC0099"/>
                </a:solidFill>
                <a:cs typeface="DecoType Thuluth" panose="02010000000000000000" pitchFamily="2" charset="-78"/>
              </a:rPr>
              <a:t>ئ</a:t>
            </a:r>
            <a:r>
              <a:rPr lang="ar-SA" sz="4800" b="1" dirty="0" smtClean="0">
                <a:solidFill>
                  <a:srgbClr val="CC00CC"/>
                </a:solidFill>
                <a:cs typeface="DecoType Thuluth" panose="02010000000000000000" pitchFamily="2" charset="-78"/>
              </a:rPr>
              <a:t>ص</a:t>
            </a:r>
            <a:r>
              <a:rPr lang="ar-SA" sz="4800" b="1" dirty="0" smtClean="0">
                <a:cs typeface="DecoType Thuluth" panose="02010000000000000000" pitchFamily="2" charset="-78"/>
              </a:rPr>
              <a:t> </a:t>
            </a:r>
            <a:r>
              <a:rPr lang="ar-SA" sz="4800" b="1" dirty="0" smtClean="0">
                <a:solidFill>
                  <a:schemeClr val="accent4"/>
                </a:solidFill>
                <a:cs typeface="DecoType Thuluth" panose="02010000000000000000" pitchFamily="2" charset="-78"/>
              </a:rPr>
              <a:t>ا</a:t>
            </a:r>
            <a:r>
              <a:rPr lang="ar-SA" sz="4800" b="1" dirty="0" smtClean="0">
                <a:solidFill>
                  <a:srgbClr val="CC0099"/>
                </a:solidFill>
                <a:cs typeface="DecoType Thuluth" panose="02010000000000000000" pitchFamily="2" charset="-78"/>
              </a:rPr>
              <a:t>ل</a:t>
            </a:r>
            <a:r>
              <a:rPr lang="ar-SA" sz="4800" b="1" dirty="0" smtClean="0">
                <a:solidFill>
                  <a:srgbClr val="FF3399"/>
                </a:solidFill>
                <a:cs typeface="DecoType Thuluth" panose="02010000000000000000" pitchFamily="2" charset="-78"/>
              </a:rPr>
              <a:t>س</a:t>
            </a:r>
            <a:r>
              <a:rPr lang="ar-SA" sz="4800" b="1" dirty="0" smtClean="0">
                <a:solidFill>
                  <a:srgbClr val="FF0066"/>
                </a:solidFill>
                <a:cs typeface="DecoType Thuluth" panose="02010000000000000000" pitchFamily="2" charset="-78"/>
              </a:rPr>
              <a:t>ل</a:t>
            </a:r>
            <a:r>
              <a:rPr lang="ar-SA" sz="4800" b="1" dirty="0" smtClean="0">
                <a:solidFill>
                  <a:srgbClr val="FF6600"/>
                </a:solidFill>
                <a:cs typeface="DecoType Thuluth" panose="02010000000000000000" pitchFamily="2" charset="-78"/>
              </a:rPr>
              <a:t>و</a:t>
            </a:r>
            <a:r>
              <a:rPr lang="ar-SA" sz="4800" b="1" dirty="0" smtClean="0">
                <a:solidFill>
                  <a:srgbClr val="FFCC00"/>
                </a:solidFill>
                <a:cs typeface="DecoType Thuluth" panose="02010000000000000000" pitchFamily="2" charset="-78"/>
              </a:rPr>
              <a:t>ك</a:t>
            </a:r>
            <a:r>
              <a:rPr lang="ar-SA" sz="4800" b="1" dirty="0" smtClean="0">
                <a:solidFill>
                  <a:srgbClr val="CCCC00"/>
                </a:solidFill>
                <a:cs typeface="DecoType Thuluth" panose="02010000000000000000" pitchFamily="2" charset="-78"/>
              </a:rPr>
              <a:t>ي</a:t>
            </a:r>
            <a:r>
              <a:rPr lang="ar-SA" sz="4800" b="1" dirty="0" smtClean="0">
                <a:solidFill>
                  <a:srgbClr val="009900"/>
                </a:solidFill>
                <a:cs typeface="DecoType Thuluth" panose="02010000000000000000" pitchFamily="2" charset="-78"/>
              </a:rPr>
              <a:t>ة </a:t>
            </a:r>
            <a:r>
              <a:rPr lang="ar-SA" sz="4800" b="1" dirty="0" smtClean="0">
                <a:solidFill>
                  <a:srgbClr val="006666"/>
                </a:solidFill>
                <a:cs typeface="DecoType Thuluth" panose="02010000000000000000" pitchFamily="2" charset="-78"/>
              </a:rPr>
              <a:t>ل</a:t>
            </a:r>
            <a:r>
              <a:rPr lang="ar-SA" sz="4800" b="1" dirty="0" smtClean="0">
                <a:solidFill>
                  <a:schemeClr val="accent5">
                    <a:lumMod val="75000"/>
                  </a:schemeClr>
                </a:solidFill>
                <a:cs typeface="DecoType Thuluth" panose="02010000000000000000" pitchFamily="2" charset="-78"/>
              </a:rPr>
              <a:t>ح</a:t>
            </a:r>
            <a:r>
              <a:rPr lang="ar-SA" sz="4800" b="1" dirty="0" smtClean="0">
                <a:solidFill>
                  <a:srgbClr val="0070C0"/>
                </a:solidFill>
                <a:cs typeface="DecoType Thuluth" panose="02010000000000000000" pitchFamily="2" charset="-78"/>
              </a:rPr>
              <a:t>ا</a:t>
            </a:r>
            <a:r>
              <a:rPr lang="ar-SA" sz="4800" b="1" dirty="0" smtClean="0">
                <a:solidFill>
                  <a:srgbClr val="00B0F0"/>
                </a:solidFill>
                <a:cs typeface="DecoType Thuluth" panose="02010000000000000000" pitchFamily="2" charset="-78"/>
              </a:rPr>
              <a:t>ل</a:t>
            </a:r>
            <a:r>
              <a:rPr lang="ar-SA" sz="4800" b="1" dirty="0" smtClean="0">
                <a:solidFill>
                  <a:srgbClr val="66FFCC"/>
                </a:solidFill>
                <a:cs typeface="DecoType Thuluth" panose="02010000000000000000" pitchFamily="2" charset="-78"/>
              </a:rPr>
              <a:t>ات</a:t>
            </a:r>
            <a:r>
              <a:rPr lang="ar-SA" sz="4800" b="1" dirty="0" smtClean="0">
                <a:cs typeface="DecoType Thuluth" panose="02010000000000000000" pitchFamily="2" charset="-78"/>
              </a:rPr>
              <a:t> </a:t>
            </a:r>
            <a:r>
              <a:rPr lang="ar-SA" sz="4800" b="1" dirty="0" smtClean="0">
                <a:solidFill>
                  <a:srgbClr val="CC0099"/>
                </a:solidFill>
                <a:cs typeface="DecoType Thuluth" panose="02010000000000000000" pitchFamily="2" charset="-78"/>
              </a:rPr>
              <a:t>ا</a:t>
            </a:r>
            <a:r>
              <a:rPr lang="ar-SA" sz="4800" b="1" dirty="0" smtClean="0">
                <a:solidFill>
                  <a:srgbClr val="FF3399"/>
                </a:solidFill>
                <a:cs typeface="DecoType Thuluth" panose="02010000000000000000" pitchFamily="2" charset="-78"/>
              </a:rPr>
              <a:t>ل</a:t>
            </a:r>
            <a:r>
              <a:rPr lang="ar-SA" sz="4800" b="1" dirty="0" smtClean="0">
                <a:solidFill>
                  <a:srgbClr val="FF6600"/>
                </a:solidFill>
                <a:cs typeface="DecoType Thuluth" panose="02010000000000000000" pitchFamily="2" charset="-78"/>
              </a:rPr>
              <a:t>ت</a:t>
            </a:r>
            <a:r>
              <a:rPr lang="ar-SA" sz="4800" b="1" dirty="0" smtClean="0">
                <a:solidFill>
                  <a:srgbClr val="FFCC00"/>
                </a:solidFill>
                <a:cs typeface="DecoType Thuluth" panose="02010000000000000000" pitchFamily="2" charset="-78"/>
              </a:rPr>
              <a:t>و</a:t>
            </a:r>
            <a:r>
              <a:rPr lang="ar-SA" sz="4800" b="1" dirty="0" smtClean="0">
                <a:solidFill>
                  <a:srgbClr val="F4EE00"/>
                </a:solidFill>
                <a:cs typeface="DecoType Thuluth" panose="02010000000000000000" pitchFamily="2" charset="-78"/>
              </a:rPr>
              <a:t>ح</a:t>
            </a:r>
            <a:r>
              <a:rPr lang="ar-SA" sz="4800" b="1" dirty="0" smtClean="0">
                <a:solidFill>
                  <a:srgbClr val="CCCC00"/>
                </a:solidFill>
                <a:cs typeface="DecoType Thuluth" panose="02010000000000000000" pitchFamily="2" charset="-78"/>
              </a:rPr>
              <a:t>د</a:t>
            </a:r>
            <a:endParaRPr lang="ar-SA" sz="4800" b="1" dirty="0">
              <a:solidFill>
                <a:srgbClr val="CCCC00"/>
              </a:solidFill>
              <a:cs typeface="DecoType Thuluth" panose="0201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03" y="1844824"/>
            <a:ext cx="4274393" cy="4189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66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466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b="1" u="sng" dirty="0" smtClean="0">
                <a:solidFill>
                  <a:srgbClr val="FF89B9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الخصائص الاجتماعية:</a:t>
            </a:r>
            <a:endParaRPr lang="ar-SA" sz="5400" b="1" u="sng" dirty="0">
              <a:solidFill>
                <a:srgbClr val="FF89B9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96248"/>
            <a:ext cx="2932922" cy="19767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067944" y="1417638"/>
            <a:ext cx="4618856" cy="4963690"/>
          </a:xfrm>
          <a:prstGeom prst="round2DiagRect">
            <a:avLst/>
          </a:prstGeom>
          <a:ln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algn="just"/>
            <a:r>
              <a:rPr lang="ar-SA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الانسحاب الاجتماعي.</a:t>
            </a:r>
          </a:p>
          <a:p>
            <a:pPr algn="just"/>
            <a:r>
              <a:rPr lang="ar-SA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اللعب الفردي.</a:t>
            </a:r>
          </a:p>
          <a:p>
            <a:pPr algn="just"/>
            <a:r>
              <a:rPr lang="ar-SA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ضعف الاستجابات الاجتماعية </a:t>
            </a:r>
            <a:r>
              <a:rPr lang="ar-SA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أوالبرود </a:t>
            </a:r>
            <a:r>
              <a:rPr lang="ar-SA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العاطفي.</a:t>
            </a:r>
          </a:p>
          <a:p>
            <a:pPr algn="just"/>
            <a:r>
              <a:rPr lang="ar-SA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السلوك النمطي المتكرر.</a:t>
            </a:r>
          </a:p>
          <a:p>
            <a:pPr algn="just"/>
            <a:r>
              <a:rPr lang="ar-SA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تكرار أشكال من السلوك غير المألوفة أمام الاخرين.</a:t>
            </a:r>
          </a:p>
          <a:p>
            <a:pPr algn="just"/>
            <a:r>
              <a:rPr lang="ar-SA" dirty="0" smtClean="0">
                <a:solidFill>
                  <a:schemeClr val="accent4">
                    <a:lumMod val="75000"/>
                  </a:schemeClr>
                </a:solidFill>
                <a:cs typeface="DecoType Naskh" panose="02010400000000000000" pitchFamily="2" charset="-78"/>
              </a:rPr>
              <a:t>رفض الطفل التوحدي لمظاهر القبول الاجتماعي كحمله أو تقبيله أو حضنه.</a:t>
            </a:r>
            <a:endParaRPr lang="ar-SA" dirty="0">
              <a:solidFill>
                <a:schemeClr val="accent4">
                  <a:lumMod val="75000"/>
                </a:schemeClr>
              </a:solidFill>
              <a:cs typeface="DecoType Naskh" panose="02010400000000000000" pitchFamily="2" charset="-78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71" y="4365104"/>
            <a:ext cx="2857500" cy="19150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89B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95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317377" y="332655"/>
            <a:ext cx="403860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ar-SA" dirty="0">
                <a:solidFill>
                  <a:srgbClr val="FF0066"/>
                </a:solidFill>
                <a:cs typeface="DecoType Naskh" panose="02010400000000000000" pitchFamily="2" charset="-78"/>
              </a:rPr>
              <a:t>ضعف الاستجابات الانفعالية.</a:t>
            </a:r>
          </a:p>
          <a:p>
            <a:pPr algn="just">
              <a:lnSpc>
                <a:spcPct val="150000"/>
              </a:lnSpc>
            </a:pPr>
            <a:r>
              <a:rPr lang="ar-SA" dirty="0">
                <a:solidFill>
                  <a:schemeClr val="accent4"/>
                </a:solidFill>
                <a:cs typeface="DecoType Naskh" panose="02010400000000000000" pitchFamily="2" charset="-78"/>
              </a:rPr>
              <a:t>صعوبة التعبير الانفعالي المناسب للمواقف الاجتماعية.</a:t>
            </a:r>
          </a:p>
          <a:p>
            <a:pPr algn="just">
              <a:lnSpc>
                <a:spcPct val="150000"/>
              </a:lnSpc>
            </a:pPr>
            <a:r>
              <a:rPr lang="ar-SA" dirty="0">
                <a:solidFill>
                  <a:srgbClr val="D0CB00"/>
                </a:solidFill>
                <a:cs typeface="DecoType Naskh" panose="02010400000000000000" pitchFamily="2" charset="-78"/>
              </a:rPr>
              <a:t>قلة الاهتمام بمشاعر الآخرين وأحاسيسهم.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88024" y="332656"/>
            <a:ext cx="4038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chemeClr val="accent5">
                    <a:lumMod val="75000"/>
                  </a:schemeClr>
                </a:solidFill>
                <a:cs typeface="DecoType Naskh" panose="02010400000000000000" pitchFamily="2" charset="-78"/>
              </a:rPr>
              <a:t>صعوبة التواصل البصري بين الطفل التوحدي والآخرين.</a:t>
            </a:r>
          </a:p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rgbClr val="C96B69"/>
                </a:solidFill>
                <a:cs typeface="DecoType Naskh" panose="02010400000000000000" pitchFamily="2" charset="-78"/>
              </a:rPr>
              <a:t>التحديق في أماكن وأشياء بطريقة مستمرة وروتينية.</a:t>
            </a:r>
          </a:p>
          <a:p>
            <a:pPr algn="just">
              <a:lnSpc>
                <a:spcPct val="150000"/>
              </a:lnSpc>
            </a:pPr>
            <a:r>
              <a:rPr lang="ar-SA" dirty="0" smtClean="0">
                <a:solidFill>
                  <a:srgbClr val="00B050"/>
                </a:solidFill>
                <a:cs typeface="DecoType Naskh" panose="02010400000000000000" pitchFamily="2" charset="-78"/>
              </a:rPr>
              <a:t>الدوران حول الذات.</a:t>
            </a:r>
          </a:p>
          <a:p>
            <a:pPr marL="0" indent="0">
              <a:buNone/>
            </a:pPr>
            <a:endParaRPr lang="ar-SA" dirty="0"/>
          </a:p>
        </p:txBody>
      </p:sp>
      <p:cxnSp>
        <p:nvCxnSpPr>
          <p:cNvPr id="6" name="رابط مستقيم 5"/>
          <p:cNvCxnSpPr/>
          <p:nvPr/>
        </p:nvCxnSpPr>
        <p:spPr>
          <a:xfrm>
            <a:off x="4572000" y="260648"/>
            <a:ext cx="0" cy="39604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4499992" y="260648"/>
            <a:ext cx="0" cy="396044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>
            <a:off x="4644008" y="260648"/>
            <a:ext cx="0" cy="396044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9" name="صورة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1" y="4201082"/>
            <a:ext cx="2143125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21088"/>
            <a:ext cx="2273138" cy="21031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825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6712"/>
            <a:ext cx="2939725" cy="3049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923928" y="260649"/>
            <a:ext cx="4902696" cy="381642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ظهور نوبات انفعالية غير مناسبة كالغضب والبكاء.</a:t>
            </a:r>
          </a:p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ظهور اشكال من السلوك غير المقبول اجتماعياً.</a:t>
            </a:r>
          </a:p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صعوبة تكوين علاقات اجتماعية مناسبة ناجحة.</a:t>
            </a:r>
          </a:p>
          <a:p>
            <a:pPr>
              <a:lnSpc>
                <a:spcPct val="150000"/>
              </a:lnSpc>
            </a:pPr>
            <a:r>
              <a:rPr lang="ar-SA" b="1" dirty="0" smtClean="0">
                <a:solidFill>
                  <a:schemeClr val="accent2">
                    <a:lumMod val="50000"/>
                  </a:schemeClr>
                </a:solidFill>
                <a:cs typeface="DecoType Naskh" panose="02010400000000000000" pitchFamily="2" charset="-78"/>
              </a:rPr>
              <a:t>اللعب الحسي الفردي.</a:t>
            </a: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" t="6478" r="-1465" b="-6478"/>
          <a:stretch/>
        </p:blipFill>
        <p:spPr>
          <a:xfrm>
            <a:off x="3563888" y="3865914"/>
            <a:ext cx="3096344" cy="3166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3439866" cy="3076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62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152922"/>
            <a:ext cx="8229600" cy="1143000"/>
          </a:xfrm>
        </p:spPr>
        <p:txBody>
          <a:bodyPr>
            <a:normAutofit/>
          </a:bodyPr>
          <a:lstStyle/>
          <a:p>
            <a:r>
              <a:rPr lang="ar-SA" sz="5400" b="1" u="sng" dirty="0" smtClean="0">
                <a:solidFill>
                  <a:schemeClr val="accent3"/>
                </a:solidFill>
                <a:cs typeface="DecoType Naskh" panose="02010400000000000000" pitchFamily="2" charset="-78"/>
              </a:rPr>
              <a:t>الخصائص اللغوية</a:t>
            </a:r>
            <a:endParaRPr lang="ar-SA" sz="5400" b="1" u="sng" dirty="0">
              <a:solidFill>
                <a:schemeClr val="accent3"/>
              </a:solidFill>
              <a:cs typeface="DecoType Naskh" panose="020104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252322" y="1495325"/>
            <a:ext cx="4244280" cy="4525963"/>
          </a:xfrm>
        </p:spPr>
        <p:txBody>
          <a:bodyPr/>
          <a:lstStyle/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ربط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الرموز بمعناها.</a:t>
            </a: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نطق 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اللغة.</a:t>
            </a: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تركيب 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الجملة المكونة من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كلمتين.</a:t>
            </a: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ترديد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 والأصوات.</a:t>
            </a:r>
            <a:endParaRPr lang="ar-SA" dirty="0">
              <a:solidFill>
                <a:schemeClr val="accent5">
                  <a:lumMod val="50000"/>
                </a:schemeClr>
              </a:solidFill>
              <a:cs typeface="Akhbar MT" pitchFamily="2" charset="-78"/>
            </a:endParaRPr>
          </a:p>
          <a:p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495800" y="1484784"/>
            <a:ext cx="4540696" cy="4525963"/>
          </a:xfrm>
        </p:spPr>
        <p:txBody>
          <a:bodyPr/>
          <a:lstStyle/>
          <a:p>
            <a:r>
              <a:rPr lang="ar-SA" sz="3200" b="1" u="sng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مشكلات في: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 التعبيرية.</a:t>
            </a: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سماع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اللغة.</a:t>
            </a: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فهم 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اللغة.</a:t>
            </a: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تنفيذ 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.</a:t>
            </a: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التعبيرات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الجسدية عن  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.</a:t>
            </a:r>
            <a:endParaRPr lang="ar-SA" dirty="0">
              <a:solidFill>
                <a:schemeClr val="accent5">
                  <a:lumMod val="50000"/>
                </a:schemeClr>
              </a:solidFill>
              <a:cs typeface="Akhbar MT" pitchFamily="2" charset="-78"/>
            </a:endParaRPr>
          </a:p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تقليد </a:t>
            </a:r>
            <a:r>
              <a:rPr lang="ar-SA" dirty="0" smtClean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اللغة</a:t>
            </a:r>
            <a:r>
              <a:rPr lang="ar-SA" dirty="0">
                <a:solidFill>
                  <a:schemeClr val="accent5">
                    <a:lumMod val="50000"/>
                  </a:schemeClr>
                </a:solidFill>
                <a:cs typeface="Akhbar MT" pitchFamily="2" charset="-78"/>
              </a:rPr>
              <a:t>.</a:t>
            </a:r>
          </a:p>
          <a:p>
            <a:endParaRPr lang="ar-SA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87" y="5085184"/>
            <a:ext cx="2714625" cy="1685925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431250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3279402" cy="29677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9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139952" y="620688"/>
            <a:ext cx="4474840" cy="52894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ar-SA" sz="3600" b="1" u="sng" dirty="0">
                <a:solidFill>
                  <a:schemeClr val="tx2"/>
                </a:solidFill>
                <a:cs typeface="Akhbar MT" pitchFamily="2" charset="-78"/>
              </a:rPr>
              <a:t>مشكلات </a:t>
            </a:r>
            <a:r>
              <a:rPr lang="ar-SA" sz="3600" b="1" u="sng" dirty="0" smtClean="0">
                <a:solidFill>
                  <a:schemeClr val="tx2"/>
                </a:solidFill>
                <a:cs typeface="Akhbar MT" pitchFamily="2" charset="-78"/>
              </a:rPr>
              <a:t>في: </a:t>
            </a: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تركيب </a:t>
            </a:r>
            <a:r>
              <a:rPr lang="ar-SA" b="1" dirty="0">
                <a:solidFill>
                  <a:schemeClr val="tx2"/>
                </a:solidFill>
                <a:cs typeface="Akhbar MT" pitchFamily="2" charset="-78"/>
              </a:rPr>
              <a:t>اللغة.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فهم </a:t>
            </a: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قواعد اللغة.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استخدام </a:t>
            </a: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الضمائر.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ظرف </a:t>
            </a: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الزمان والمكان.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استخدام </a:t>
            </a: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حروف الجر.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التعبير </a:t>
            </a: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اللغوي.</a:t>
            </a:r>
          </a:p>
          <a:p>
            <a:pPr algn="just">
              <a:lnSpc>
                <a:spcPct val="150000"/>
              </a:lnSpc>
            </a:pP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الحوار </a:t>
            </a:r>
            <a:r>
              <a:rPr lang="ar-SA" b="1" dirty="0" smtClean="0">
                <a:solidFill>
                  <a:schemeClr val="tx2"/>
                </a:solidFill>
                <a:cs typeface="Akhbar MT" pitchFamily="2" charset="-78"/>
              </a:rPr>
              <a:t>اللغوي مع الآخرين.</a:t>
            </a:r>
            <a:endParaRPr lang="ar-SA" b="1" dirty="0">
              <a:solidFill>
                <a:schemeClr val="tx2"/>
              </a:solidFill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741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الخصائص السلوكية النمطية</a:t>
            </a:r>
            <a:endParaRPr lang="ar-SA" sz="5400" b="1" dirty="0">
              <a:solidFill>
                <a:schemeClr val="tx1">
                  <a:lumMod val="50000"/>
                  <a:lumOff val="50000"/>
                </a:schemeClr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98776"/>
            <a:ext cx="2907407" cy="2354560"/>
          </a:xfrm>
        </p:spPr>
      </p:pic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180789" y="1340768"/>
            <a:ext cx="8507288" cy="4997152"/>
          </a:xfrm>
        </p:spPr>
        <p:txBody>
          <a:bodyPr>
            <a:normAutofit/>
          </a:bodyPr>
          <a:lstStyle/>
          <a:p>
            <a:r>
              <a:rPr lang="ar-SA" dirty="0" smtClean="0">
                <a:solidFill>
                  <a:srgbClr val="FF0066"/>
                </a:solidFill>
                <a:cs typeface="+mj-cs"/>
              </a:rPr>
              <a:t>السلوك النمطي الحركي المتعلق باستخدام اللغة</a:t>
            </a:r>
            <a:r>
              <a:rPr lang="ar-SA" dirty="0" smtClean="0">
                <a:solidFill>
                  <a:srgbClr val="FF0066"/>
                </a:solidFill>
                <a:cs typeface="+mj-cs"/>
              </a:rPr>
              <a:t>.</a:t>
            </a:r>
          </a:p>
          <a:p>
            <a:pPr marL="0" indent="0">
              <a:buNone/>
            </a:pPr>
            <a:endParaRPr lang="ar-SA" dirty="0" smtClean="0">
              <a:solidFill>
                <a:srgbClr val="FF0066"/>
              </a:solidFill>
              <a:cs typeface="+mj-cs"/>
            </a:endParaRPr>
          </a:p>
          <a:p>
            <a:r>
              <a:rPr lang="ar-SA" dirty="0">
                <a:solidFill>
                  <a:srgbClr val="FF0066"/>
                </a:solidFill>
                <a:cs typeface="+mj-cs"/>
              </a:rPr>
              <a:t>السلوك النمطي </a:t>
            </a:r>
            <a:r>
              <a:rPr lang="ar-SA" dirty="0" smtClean="0">
                <a:solidFill>
                  <a:srgbClr val="FF0066"/>
                </a:solidFill>
                <a:cs typeface="+mj-cs"/>
              </a:rPr>
              <a:t>الحركي المتعلق باستخدام القوانين</a:t>
            </a:r>
            <a:r>
              <a:rPr lang="ar-SA" dirty="0" smtClean="0">
                <a:solidFill>
                  <a:srgbClr val="FF0066"/>
                </a:solidFill>
                <a:cs typeface="+mj-cs"/>
              </a:rPr>
              <a:t>.</a:t>
            </a:r>
          </a:p>
          <a:p>
            <a:pPr marL="0" indent="0">
              <a:buNone/>
            </a:pPr>
            <a:endParaRPr lang="ar-SA" dirty="0" smtClean="0">
              <a:solidFill>
                <a:srgbClr val="FF0066"/>
              </a:solidFill>
              <a:cs typeface="+mj-cs"/>
            </a:endParaRPr>
          </a:p>
          <a:p>
            <a:r>
              <a:rPr lang="ar-SA" dirty="0">
                <a:solidFill>
                  <a:srgbClr val="FF0066"/>
                </a:solidFill>
                <a:cs typeface="+mj-cs"/>
              </a:rPr>
              <a:t>السلوك النمطي </a:t>
            </a:r>
            <a:r>
              <a:rPr lang="ar-SA" dirty="0" smtClean="0">
                <a:solidFill>
                  <a:srgbClr val="FF0066"/>
                </a:solidFill>
                <a:cs typeface="+mj-cs"/>
              </a:rPr>
              <a:t>الحركي المتعلق بالمهارات الحركية العامة.</a:t>
            </a:r>
            <a:r>
              <a:rPr lang="ar-SA" dirty="0">
                <a:solidFill>
                  <a:srgbClr val="FF0066"/>
                </a:solidFill>
                <a:cs typeface="+mj-cs"/>
              </a:rPr>
              <a:t> </a:t>
            </a:r>
            <a:endParaRPr lang="ar-SA" dirty="0" smtClean="0">
              <a:solidFill>
                <a:srgbClr val="FF0066"/>
              </a:solidFill>
              <a:cs typeface="+mj-cs"/>
            </a:endParaRPr>
          </a:p>
          <a:p>
            <a:endParaRPr lang="ar-SA" dirty="0" smtClean="0">
              <a:solidFill>
                <a:srgbClr val="FF0066"/>
              </a:solidFill>
              <a:cs typeface="+mj-cs"/>
            </a:endParaRPr>
          </a:p>
          <a:p>
            <a:r>
              <a:rPr lang="ar-SA" dirty="0" smtClean="0">
                <a:solidFill>
                  <a:srgbClr val="FF0066"/>
                </a:solidFill>
                <a:cs typeface="+mj-cs"/>
              </a:rPr>
              <a:t>السلوك </a:t>
            </a:r>
            <a:r>
              <a:rPr lang="ar-SA" dirty="0">
                <a:solidFill>
                  <a:srgbClr val="FF0066"/>
                </a:solidFill>
                <a:cs typeface="+mj-cs"/>
              </a:rPr>
              <a:t>النمطي الحركي المتعلق بالمهارات الحركية </a:t>
            </a:r>
            <a:r>
              <a:rPr lang="ar-SA" dirty="0" smtClean="0">
                <a:solidFill>
                  <a:srgbClr val="FF0066"/>
                </a:solidFill>
                <a:cs typeface="+mj-cs"/>
              </a:rPr>
              <a:t>الدقيقة</a:t>
            </a:r>
            <a:r>
              <a:rPr lang="ar-SA" dirty="0" smtClean="0">
                <a:solidFill>
                  <a:srgbClr val="FF0066"/>
                </a:solidFill>
                <a:cs typeface="+mj-cs"/>
              </a:rPr>
              <a:t>.</a:t>
            </a:r>
          </a:p>
          <a:p>
            <a:pPr marL="0" indent="0">
              <a:buNone/>
            </a:pPr>
            <a:endParaRPr lang="ar-SA" dirty="0" smtClean="0">
              <a:solidFill>
                <a:srgbClr val="FF0066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957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54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الخصائص السلوكية النمطية</a:t>
            </a:r>
            <a:endParaRPr lang="ar-S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ar-SA" dirty="0">
                <a:solidFill>
                  <a:srgbClr val="FF0066"/>
                </a:solidFill>
                <a:cs typeface="+mj-cs"/>
              </a:rPr>
              <a:t>السلوك النمطي الحركي المتعلق بالدوران </a:t>
            </a:r>
            <a:r>
              <a:rPr lang="ar-SA" dirty="0" smtClean="0">
                <a:solidFill>
                  <a:srgbClr val="FF0066"/>
                </a:solidFill>
                <a:cs typeface="+mj-cs"/>
              </a:rPr>
              <a:t>أوالوقوف أوالتمرين</a:t>
            </a:r>
            <a:r>
              <a:rPr lang="ar-SA" dirty="0">
                <a:solidFill>
                  <a:srgbClr val="FF0066"/>
                </a:solidFill>
                <a:cs typeface="+mj-cs"/>
              </a:rPr>
              <a:t>.</a:t>
            </a:r>
          </a:p>
          <a:p>
            <a:pPr lvl="0"/>
            <a:r>
              <a:rPr lang="ar-SA" dirty="0">
                <a:solidFill>
                  <a:srgbClr val="FF0066"/>
                </a:solidFill>
                <a:cs typeface="+mj-cs"/>
              </a:rPr>
              <a:t>السلوك النمطي الحركي الروتيني.</a:t>
            </a:r>
          </a:p>
          <a:p>
            <a:pPr lvl="0"/>
            <a:r>
              <a:rPr lang="ar-SA" dirty="0">
                <a:solidFill>
                  <a:srgbClr val="FF0066"/>
                </a:solidFill>
                <a:cs typeface="+mj-cs"/>
              </a:rPr>
              <a:t>السلوك النمطي الحركي المتعلق بإيذاء الذات.</a:t>
            </a:r>
          </a:p>
          <a:p>
            <a:pPr lvl="0"/>
            <a:r>
              <a:rPr lang="ar-SA" dirty="0">
                <a:solidFill>
                  <a:srgbClr val="FF0066"/>
                </a:solidFill>
                <a:cs typeface="+mj-cs"/>
              </a:rPr>
              <a:t>السلوك النمطي الشاذ </a:t>
            </a:r>
            <a:r>
              <a:rPr lang="ar-SA" dirty="0" smtClean="0">
                <a:solidFill>
                  <a:srgbClr val="FF0066"/>
                </a:solidFill>
                <a:cs typeface="+mj-cs"/>
              </a:rPr>
              <a:t>أوالغريب</a:t>
            </a:r>
            <a:r>
              <a:rPr lang="ar-SA" dirty="0">
                <a:solidFill>
                  <a:srgbClr val="FF0066"/>
                </a:solidFill>
                <a:cs typeface="+mj-cs"/>
              </a:rPr>
              <a:t>.</a:t>
            </a:r>
          </a:p>
          <a:p>
            <a:pPr lvl="0"/>
            <a:r>
              <a:rPr lang="ar-SA" dirty="0">
                <a:solidFill>
                  <a:srgbClr val="FF0066"/>
                </a:solidFill>
                <a:cs typeface="+mj-cs"/>
              </a:rPr>
              <a:t>السلوك النمطي المتعلق بالأشياء الخاصة به.</a:t>
            </a:r>
          </a:p>
          <a:p>
            <a:endParaRPr lang="ar-S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1" y="2232360"/>
            <a:ext cx="3621338" cy="326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65277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81000" y="157200"/>
            <a:ext cx="8229600" cy="1143000"/>
          </a:xfrm>
        </p:spPr>
        <p:txBody>
          <a:bodyPr>
            <a:normAutofit/>
          </a:bodyPr>
          <a:lstStyle/>
          <a:p>
            <a:r>
              <a:rPr lang="ar-SA" sz="5400" b="1" dirty="0" smtClean="0">
                <a:solidFill>
                  <a:schemeClr val="tx2"/>
                </a:solidFill>
                <a:cs typeface="DecoType Thuluth" panose="02010000000000000000" pitchFamily="2" charset="-78"/>
              </a:rPr>
              <a:t>الخصائص المعرفية</a:t>
            </a:r>
            <a:endParaRPr lang="ar-SA" sz="5400" b="1" dirty="0">
              <a:solidFill>
                <a:schemeClr val="tx2"/>
              </a:solidFill>
              <a:cs typeface="DecoType Thuluth" panose="02010000000000000000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99592" y="1262489"/>
            <a:ext cx="3601652" cy="2958600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اظهار قدرات غير عادية.</a:t>
            </a:r>
          </a:p>
          <a:p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ترميز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اللغة.</a:t>
            </a:r>
          </a:p>
          <a:p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فك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رموز اللغة.</a:t>
            </a:r>
          </a:p>
          <a:p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القراءة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.</a:t>
            </a:r>
          </a:p>
          <a:p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الكتابة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.</a:t>
            </a:r>
          </a:p>
          <a:p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المهارات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الحسابية.</a:t>
            </a:r>
            <a:endParaRPr lang="ar-SA" dirty="0">
              <a:solidFill>
                <a:schemeClr val="accent2"/>
              </a:solidFill>
              <a:cs typeface="Akhbar MT" pitchFamily="2" charset="-78"/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88024" y="1259633"/>
            <a:ext cx="3898776" cy="4833664"/>
          </a:xfrm>
          <a:ln>
            <a:solidFill>
              <a:schemeClr val="tx2"/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ar-SA" sz="3200" b="1" u="sng" dirty="0" smtClean="0">
                <a:solidFill>
                  <a:schemeClr val="accent2"/>
                </a:solidFill>
                <a:cs typeface="Akhbar MT" pitchFamily="2" charset="-78"/>
              </a:rPr>
              <a:t>مشكلات </a:t>
            </a:r>
            <a:r>
              <a:rPr lang="ar-SA" sz="3200" b="1" u="sng" dirty="0" smtClean="0">
                <a:solidFill>
                  <a:schemeClr val="accent2"/>
                </a:solidFill>
                <a:cs typeface="Akhbar MT" pitchFamily="2" charset="-78"/>
              </a:rPr>
              <a:t>في: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الانتباه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والتركيز البصري.</a:t>
            </a:r>
          </a:p>
          <a:p>
            <a:pPr algn="just"/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النشاط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الزائد.</a:t>
            </a:r>
          </a:p>
          <a:p>
            <a:pPr algn="just"/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التذكر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قصير المدى.</a:t>
            </a:r>
          </a:p>
          <a:p>
            <a:pPr algn="just"/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التذكر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طويل المدى.</a:t>
            </a:r>
          </a:p>
          <a:p>
            <a:pPr algn="just"/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في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التعلم.</a:t>
            </a:r>
          </a:p>
          <a:p>
            <a:pPr algn="just"/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القدرة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على التخيل.</a:t>
            </a:r>
          </a:p>
          <a:p>
            <a:pPr algn="just"/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نقل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آثار التعلم.</a:t>
            </a:r>
          </a:p>
          <a:p>
            <a:pPr algn="just"/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التنظيم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الذاتي.</a:t>
            </a:r>
          </a:p>
          <a:p>
            <a:pPr algn="just"/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تنظيم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الوقت.</a:t>
            </a:r>
          </a:p>
          <a:p>
            <a:pPr algn="just"/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القدرة </a:t>
            </a:r>
            <a:r>
              <a:rPr lang="ar-SA" dirty="0" smtClean="0">
                <a:solidFill>
                  <a:schemeClr val="accent2"/>
                </a:solidFill>
                <a:cs typeface="Akhbar MT" pitchFamily="2" charset="-78"/>
              </a:rPr>
              <a:t>العقلية.</a:t>
            </a:r>
            <a:endParaRPr lang="ar-SA" dirty="0">
              <a:solidFill>
                <a:schemeClr val="accent2"/>
              </a:solidFill>
              <a:cs typeface="Akhbar MT" pitchFamily="2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534918"/>
            <a:ext cx="3312367" cy="1486370"/>
          </a:xfrm>
          <a:prstGeom prst="rect">
            <a:avLst/>
          </a:prstGeom>
          <a:ln w="127000" cap="sq">
            <a:solidFill>
              <a:schemeClr val="tx2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3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137" y="1548410"/>
            <a:ext cx="8686800" cy="33855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u="sng" dirty="0" smtClean="0">
                <a:solidFill>
                  <a:schemeClr val="tx2"/>
                </a:solidFill>
              </a:rPr>
              <a:t>قياس وتشخيص حالات التوحد </a:t>
            </a:r>
          </a:p>
          <a:p>
            <a:pPr algn="r"/>
            <a:endParaRPr lang="ar-SA" dirty="0" smtClean="0"/>
          </a:p>
          <a:p>
            <a:pPr algn="r"/>
            <a:r>
              <a:rPr lang="ar-SA" dirty="0" smtClean="0"/>
              <a:t>- </a:t>
            </a:r>
            <a:r>
              <a:rPr lang="ar-SA" sz="2800" dirty="0" smtClean="0">
                <a:cs typeface="+mj-cs"/>
              </a:rPr>
              <a:t>تمثل </a:t>
            </a:r>
            <a:r>
              <a:rPr lang="ar-SA" sz="2800" dirty="0" smtClean="0">
                <a:cs typeface="+mj-cs"/>
              </a:rPr>
              <a:t>حالات التوحد </a:t>
            </a:r>
            <a:r>
              <a:rPr lang="ar-SA" sz="2800" dirty="0" smtClean="0">
                <a:cs typeface="+mj-cs"/>
              </a:rPr>
              <a:t>عدداً </a:t>
            </a:r>
            <a:r>
              <a:rPr lang="ar-SA" sz="2800" dirty="0" smtClean="0">
                <a:cs typeface="+mj-cs"/>
              </a:rPr>
              <a:t>من الإضطرابات النمائية </a:t>
            </a:r>
            <a:r>
              <a:rPr lang="ar-SA" sz="2800" dirty="0" smtClean="0">
                <a:cs typeface="+mj-cs"/>
              </a:rPr>
              <a:t>والعصبية </a:t>
            </a:r>
            <a:r>
              <a:rPr lang="ar-SA" sz="2800" dirty="0" smtClean="0">
                <a:cs typeface="+mj-cs"/>
              </a:rPr>
              <a:t>التي تتراوح مابين البسيطة </a:t>
            </a:r>
            <a:r>
              <a:rPr lang="ar-SA" sz="2800" dirty="0" smtClean="0">
                <a:cs typeface="+mj-cs"/>
              </a:rPr>
              <a:t>والشديدة </a:t>
            </a:r>
            <a:r>
              <a:rPr lang="ar-SA" sz="2800" dirty="0" smtClean="0">
                <a:cs typeface="+mj-cs"/>
              </a:rPr>
              <a:t>.</a:t>
            </a:r>
          </a:p>
          <a:p>
            <a:pPr algn="r"/>
            <a:r>
              <a:rPr lang="ar-SA" sz="2800" dirty="0" smtClean="0">
                <a:cs typeface="+mj-cs"/>
              </a:rPr>
              <a:t>- يصعب تقديم تعريف لحالة التوحد بسبب من تعدد مظاهرها </a:t>
            </a:r>
            <a:r>
              <a:rPr lang="ar-SA" sz="2800" dirty="0" smtClean="0">
                <a:cs typeface="+mj-cs"/>
              </a:rPr>
              <a:t>فإنه </a:t>
            </a:r>
            <a:r>
              <a:rPr lang="ar-SA" sz="2800" dirty="0" smtClean="0">
                <a:cs typeface="+mj-cs"/>
              </a:rPr>
              <a:t>في الوقت </a:t>
            </a:r>
            <a:r>
              <a:rPr lang="ar-SA" sz="2800" dirty="0" smtClean="0">
                <a:cs typeface="+mj-cs"/>
              </a:rPr>
              <a:t>نفسه </a:t>
            </a:r>
            <a:r>
              <a:rPr lang="ar-SA" sz="2800" dirty="0" smtClean="0">
                <a:cs typeface="+mj-cs"/>
              </a:rPr>
              <a:t>يصعب قياس وتشخيص لهذة الفئة ومع ذالك يجد الدارس </a:t>
            </a:r>
            <a:r>
              <a:rPr lang="ar-SA" sz="2800" dirty="0" smtClean="0">
                <a:cs typeface="+mj-cs"/>
              </a:rPr>
              <a:t>عدداً </a:t>
            </a:r>
            <a:r>
              <a:rPr lang="ar-SA" sz="2800" dirty="0" smtClean="0">
                <a:cs typeface="+mj-cs"/>
              </a:rPr>
              <a:t>من أدوات القياس والتشخيص لحالات التوحد في صورها الاصلية وصورها العربية .</a:t>
            </a:r>
            <a:endParaRPr lang="ar-SA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75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4600" spc="-100" dirty="0">
                <a:solidFill>
                  <a:srgbClr val="C89F5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مفهوم التوحد</a:t>
            </a:r>
            <a:endParaRPr lang="ar-SA" dirty="0"/>
          </a:p>
        </p:txBody>
      </p:sp>
      <p:graphicFrame>
        <p:nvGraphicFramePr>
          <p:cNvPr id="4" name="رسم تخطيطي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9826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30599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982177"/>
            <a:ext cx="7200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ar-SA" sz="2400" u="sng" dirty="0">
                <a:solidFill>
                  <a:srgbClr val="C00000"/>
                </a:solidFill>
              </a:rPr>
              <a:t>لابد من التأكيد علي أهمية الإتجاه التكاملي في قياس وتشخيص حالات التوحد ويعني ذالك </a:t>
            </a:r>
            <a:r>
              <a:rPr lang="ar-SA" sz="2400" u="sng" dirty="0" smtClean="0">
                <a:solidFill>
                  <a:srgbClr val="C00000"/>
                </a:solidFill>
              </a:rPr>
              <a:t>أن </a:t>
            </a:r>
            <a:r>
              <a:rPr lang="ar-SA" sz="2400" u="sng" dirty="0">
                <a:solidFill>
                  <a:srgbClr val="C00000"/>
                </a:solidFill>
              </a:rPr>
              <a:t>يكون فريق تشخيص حالات التوحد </a:t>
            </a:r>
            <a:r>
              <a:rPr lang="ar-SA" sz="2400" u="sng" dirty="0" smtClean="0">
                <a:solidFill>
                  <a:srgbClr val="C00000"/>
                </a:solidFill>
              </a:rPr>
              <a:t>من:</a:t>
            </a:r>
            <a:endParaRPr lang="ar-SA" sz="2400" u="sng" dirty="0">
              <a:solidFill>
                <a:srgbClr val="C00000"/>
              </a:solidFill>
            </a:endParaRPr>
          </a:p>
          <a:p>
            <a:pPr lvl="0">
              <a:buFontTx/>
              <a:buChar char="-"/>
            </a:pPr>
            <a:r>
              <a:rPr lang="ar-SA" sz="2800" dirty="0" smtClean="0">
                <a:solidFill>
                  <a:prstClr val="black"/>
                </a:solidFill>
                <a:cs typeface="+mj-cs"/>
              </a:rPr>
              <a:t>طبيب أطفال. </a:t>
            </a:r>
            <a:endParaRPr lang="ar-SA" sz="2800" dirty="0">
              <a:solidFill>
                <a:prstClr val="black"/>
              </a:solidFill>
              <a:cs typeface="+mj-cs"/>
            </a:endParaRPr>
          </a:p>
          <a:p>
            <a:pPr lvl="0">
              <a:buFontTx/>
              <a:buChar char="-"/>
            </a:pPr>
            <a:r>
              <a:rPr lang="ar-SA" sz="2800" dirty="0" smtClean="0">
                <a:solidFill>
                  <a:prstClr val="black"/>
                </a:solidFill>
                <a:cs typeface="+mj-cs"/>
              </a:rPr>
              <a:t>طبيب أعصاب.</a:t>
            </a:r>
            <a:endParaRPr lang="ar-SA" sz="2800" dirty="0">
              <a:solidFill>
                <a:prstClr val="black"/>
              </a:solidFill>
              <a:cs typeface="+mj-cs"/>
            </a:endParaRPr>
          </a:p>
          <a:p>
            <a:pPr lvl="0">
              <a:buFontTx/>
              <a:buChar char="-"/>
            </a:pPr>
            <a:r>
              <a:rPr lang="ar-SA" sz="2800" dirty="0" smtClean="0">
                <a:solidFill>
                  <a:prstClr val="black"/>
                </a:solidFill>
                <a:cs typeface="+mj-cs"/>
              </a:rPr>
              <a:t>أخصائي </a:t>
            </a:r>
            <a:r>
              <a:rPr lang="ar-SA" sz="2800" dirty="0">
                <a:solidFill>
                  <a:prstClr val="black"/>
                </a:solidFill>
                <a:cs typeface="+mj-cs"/>
              </a:rPr>
              <a:t>في </a:t>
            </a:r>
            <a:r>
              <a:rPr lang="ar-SA" sz="2800" dirty="0" smtClean="0">
                <a:solidFill>
                  <a:prstClr val="black"/>
                </a:solidFill>
                <a:cs typeface="+mj-cs"/>
              </a:rPr>
              <a:t>التربية الخاصة.</a:t>
            </a:r>
            <a:endParaRPr lang="ar-SA" sz="2800" dirty="0">
              <a:solidFill>
                <a:prstClr val="black"/>
              </a:solidFill>
              <a:cs typeface="+mj-cs"/>
            </a:endParaRPr>
          </a:p>
          <a:p>
            <a:pPr lvl="0">
              <a:buFontTx/>
              <a:buChar char="-"/>
            </a:pPr>
            <a:r>
              <a:rPr lang="ar-SA" sz="2800" dirty="0" smtClean="0">
                <a:solidFill>
                  <a:prstClr val="black"/>
                </a:solidFill>
                <a:cs typeface="+mj-cs"/>
              </a:rPr>
              <a:t>أخصائي </a:t>
            </a:r>
            <a:r>
              <a:rPr lang="ar-SA" sz="2800" dirty="0">
                <a:solidFill>
                  <a:prstClr val="black"/>
                </a:solidFill>
                <a:cs typeface="+mj-cs"/>
              </a:rPr>
              <a:t>في </a:t>
            </a:r>
            <a:r>
              <a:rPr lang="ar-SA" sz="2800" dirty="0" smtClean="0">
                <a:solidFill>
                  <a:prstClr val="black"/>
                </a:solidFill>
                <a:cs typeface="+mj-cs"/>
              </a:rPr>
              <a:t>اللغة.</a:t>
            </a:r>
            <a:endParaRPr lang="ar-SA" sz="2800" dirty="0">
              <a:solidFill>
                <a:prstClr val="black"/>
              </a:solidFill>
              <a:cs typeface="+mj-cs"/>
            </a:endParaRPr>
          </a:p>
          <a:p>
            <a:pPr lvl="0">
              <a:buFontTx/>
              <a:buChar char="-"/>
            </a:pPr>
            <a:r>
              <a:rPr lang="ar-SA" sz="2800" dirty="0" smtClean="0">
                <a:solidFill>
                  <a:prstClr val="black"/>
                </a:solidFill>
                <a:cs typeface="+mj-cs"/>
              </a:rPr>
              <a:t>معلم </a:t>
            </a:r>
            <a:r>
              <a:rPr lang="ar-SA" sz="2800" dirty="0">
                <a:solidFill>
                  <a:prstClr val="black"/>
                </a:solidFill>
                <a:cs typeface="+mj-cs"/>
              </a:rPr>
              <a:t>في التربية </a:t>
            </a:r>
            <a:r>
              <a:rPr lang="ar-SA" sz="2800" dirty="0" smtClean="0">
                <a:solidFill>
                  <a:prstClr val="black"/>
                </a:solidFill>
                <a:cs typeface="+mj-cs"/>
              </a:rPr>
              <a:t>الخاصة.</a:t>
            </a:r>
          </a:p>
          <a:p>
            <a:pPr lvl="0"/>
            <a:endParaRPr lang="ar-SA" sz="2400" dirty="0">
              <a:solidFill>
                <a:prstClr val="black"/>
              </a:solidFill>
            </a:endParaRPr>
          </a:p>
          <a:p>
            <a:pPr lvl="0" algn="just"/>
            <a:r>
              <a:rPr lang="ar-SA" sz="2400" dirty="0">
                <a:solidFill>
                  <a:srgbClr val="4F81BD">
                    <a:lumMod val="50000"/>
                  </a:srgbClr>
                </a:solidFill>
                <a:cs typeface="+mj-cs"/>
              </a:rPr>
              <a:t>حيث تكون لكل من هؤلاء مهمة معينة </a:t>
            </a:r>
            <a:r>
              <a:rPr lang="ar-SA" sz="2400" dirty="0" smtClean="0">
                <a:solidFill>
                  <a:srgbClr val="4F81BD">
                    <a:lumMod val="50000"/>
                  </a:srgbClr>
                </a:solidFill>
                <a:cs typeface="+mj-cs"/>
              </a:rPr>
              <a:t>يتم </a:t>
            </a:r>
            <a:r>
              <a:rPr lang="ar-SA" sz="2400" dirty="0">
                <a:solidFill>
                  <a:srgbClr val="4F81BD">
                    <a:lumMod val="50000"/>
                  </a:srgbClr>
                </a:solidFill>
                <a:cs typeface="+mj-cs"/>
              </a:rPr>
              <a:t>التركيز عليها </a:t>
            </a:r>
            <a:r>
              <a:rPr lang="ar-SA" sz="2400" dirty="0" smtClean="0">
                <a:solidFill>
                  <a:srgbClr val="4F81BD">
                    <a:lumMod val="50000"/>
                  </a:srgbClr>
                </a:solidFill>
                <a:cs typeface="+mj-cs"/>
              </a:rPr>
              <a:t>حتى </a:t>
            </a:r>
            <a:r>
              <a:rPr lang="ar-SA" sz="2400" dirty="0">
                <a:solidFill>
                  <a:srgbClr val="4F81BD">
                    <a:lumMod val="50000"/>
                  </a:srgbClr>
                </a:solidFill>
                <a:cs typeface="+mj-cs"/>
              </a:rPr>
              <a:t>يتم تشخيص الطفل التوحدي بصورة متكامله من كل النواحي العصبية والحسية والبيلوجيه والوراثية والنفسية </a:t>
            </a:r>
            <a:r>
              <a:rPr lang="ar-SA" sz="2400" dirty="0" smtClean="0">
                <a:solidFill>
                  <a:srgbClr val="4F81BD">
                    <a:lumMod val="50000"/>
                  </a:srgbClr>
                </a:solidFill>
                <a:cs typeface="+mj-cs"/>
              </a:rPr>
              <a:t>والتربوية. </a:t>
            </a:r>
            <a:endParaRPr lang="ar-SA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2202721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66262954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371600" y="381000"/>
            <a:ext cx="5943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solidFill>
                  <a:srgbClr val="7030A0"/>
                </a:solidFill>
                <a:cs typeface="+mj-cs"/>
              </a:rPr>
              <a:t>خطوات تشخيص </a:t>
            </a:r>
            <a:r>
              <a:rPr lang="ar-SA" sz="3200" dirty="0" smtClean="0">
                <a:solidFill>
                  <a:srgbClr val="7030A0"/>
                </a:solidFill>
                <a:cs typeface="+mj-cs"/>
              </a:rPr>
              <a:t>حالات التوحد بشكل </a:t>
            </a:r>
            <a:r>
              <a:rPr lang="ar-SA" sz="3200" dirty="0" smtClean="0">
                <a:solidFill>
                  <a:srgbClr val="7030A0"/>
                </a:solidFill>
                <a:cs typeface="+mj-cs"/>
              </a:rPr>
              <a:t>عام</a:t>
            </a:r>
            <a:endParaRPr lang="ar-SA" sz="3200" dirty="0">
              <a:solidFill>
                <a:srgbClr val="7030A0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87376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8305800" cy="60631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u="sng" dirty="0" smtClean="0">
                <a:solidFill>
                  <a:srgbClr val="CC0099"/>
                </a:solidFill>
              </a:rPr>
              <a:t>أدوات وقياس وتشخيص حالات التوحد في صورها الأصلية </a:t>
            </a:r>
            <a:r>
              <a:rPr lang="ar-SA" sz="2800" b="1" u="sng" dirty="0" smtClean="0">
                <a:solidFill>
                  <a:srgbClr val="CC0099"/>
                </a:solidFill>
              </a:rPr>
              <a:t>والمعربة:</a:t>
            </a:r>
            <a:endParaRPr lang="ar-SA" sz="2800" b="1" u="sng" dirty="0" smtClean="0">
              <a:solidFill>
                <a:srgbClr val="CC0099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1- الدليل الإحصائي التشخيصي للإضطرابات العقلية .</a:t>
            </a: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2- قائمه السلوك التوحدي .</a:t>
            </a: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3- مقياس تقدير السلوك التوحدي الطفولي .</a:t>
            </a: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4- قائمه تقدير السلوك التوحدي .</a:t>
            </a: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5- مقياس تشخيص حالات التوحد في دول منطقة الخليج العربي .</a:t>
            </a: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6- مقياس التشخيص الفارقي لحالات التوحد والإعاقه العقلية علي عينة سوريه .</a:t>
            </a: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 7- مقياس تشخيص حالات التوحد .</a:t>
            </a: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8- مقياس تشخيص السلوك التوحدي .</a:t>
            </a: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9- قائمه تقييم السلوك التوحدي .</a:t>
            </a:r>
          </a:p>
          <a:p>
            <a:pPr algn="r">
              <a:lnSpc>
                <a:spcPct val="150000"/>
              </a:lnSpc>
            </a:pPr>
            <a:r>
              <a:rPr lang="ar-SA" sz="2400" dirty="0" smtClean="0">
                <a:solidFill>
                  <a:schemeClr val="accent5">
                    <a:lumMod val="75000"/>
                  </a:schemeClr>
                </a:solidFill>
              </a:rPr>
              <a:t>10 – مقياس جليام لتقدير حالات التوحد .</a:t>
            </a:r>
            <a:endParaRPr lang="ar-SA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365104"/>
            <a:ext cx="2448272" cy="2001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479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dirty="0" smtClean="0"/>
              <a:t>الصعوبات التي تواجه تشخيص التوحد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cs typeface="+mj-cs"/>
              </a:rPr>
              <a:t>الصمم الاختياري.</a:t>
            </a:r>
          </a:p>
          <a:p>
            <a:pPr marL="0" indent="0">
              <a:buNone/>
            </a:pPr>
            <a:endParaRPr lang="ar-SA" dirty="0" smtClean="0">
              <a:solidFill>
                <a:srgbClr val="FF0000"/>
              </a:solidFill>
              <a:cs typeface="+mj-cs"/>
            </a:endParaRPr>
          </a:p>
          <a:p>
            <a:r>
              <a:rPr lang="ar-SA" dirty="0" smtClean="0">
                <a:solidFill>
                  <a:srgbClr val="FF0000"/>
                </a:solidFill>
                <a:cs typeface="+mj-cs"/>
              </a:rPr>
              <a:t>اضطراب التعلق العاطفي.</a:t>
            </a:r>
          </a:p>
          <a:p>
            <a:endParaRPr lang="ar-SA" dirty="0" smtClean="0">
              <a:solidFill>
                <a:srgbClr val="FF0000"/>
              </a:solidFill>
              <a:cs typeface="+mj-cs"/>
            </a:endParaRPr>
          </a:p>
          <a:p>
            <a:r>
              <a:rPr lang="ar-SA" dirty="0" smtClean="0">
                <a:solidFill>
                  <a:srgbClr val="FF0000"/>
                </a:solidFill>
                <a:cs typeface="+mj-cs"/>
              </a:rPr>
              <a:t>اضطراب اللغة النمائي.</a:t>
            </a:r>
          </a:p>
          <a:p>
            <a:pPr marL="0" indent="0">
              <a:buNone/>
            </a:pPr>
            <a:endParaRPr lang="ar-SA" dirty="0" smtClean="0">
              <a:solidFill>
                <a:srgbClr val="FF0000"/>
              </a:solidFill>
              <a:cs typeface="+mj-cs"/>
            </a:endParaRPr>
          </a:p>
          <a:p>
            <a:r>
              <a:rPr lang="ar-SA" dirty="0" smtClean="0">
                <a:solidFill>
                  <a:srgbClr val="FF0000"/>
                </a:solidFill>
                <a:cs typeface="+mj-cs"/>
              </a:rPr>
              <a:t>الإعاقة العقلية.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21017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404664"/>
            <a:ext cx="8634442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dirty="0" smtClean="0">
                <a:solidFill>
                  <a:schemeClr val="accent2"/>
                </a:solidFill>
              </a:rPr>
              <a:t>البرامج التربوية لحالات </a:t>
            </a:r>
            <a:r>
              <a:rPr lang="ar-SA" sz="2800" dirty="0" smtClean="0">
                <a:solidFill>
                  <a:schemeClr val="accent2"/>
                </a:solidFill>
              </a:rPr>
              <a:t>التوحد</a:t>
            </a:r>
            <a:endParaRPr lang="ar-SA" sz="2800" dirty="0" smtClean="0">
              <a:solidFill>
                <a:schemeClr val="accent2"/>
              </a:solidFill>
            </a:endParaRPr>
          </a:p>
          <a:p>
            <a:pPr algn="r"/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تتباين حالات التوحد في درجتها أو شدتها أو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نوعها, وعلى ذلك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تصميم البرامج التربوية حسب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درجة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أ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ونوع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كل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منها.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 </a:t>
            </a:r>
            <a:endParaRPr lang="ar-SA" sz="2400" dirty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8840"/>
            <a:ext cx="914400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u="sng" dirty="0" smtClean="0">
                <a:solidFill>
                  <a:srgbClr val="FF4791"/>
                </a:solidFill>
                <a:cs typeface="+mj-cs"/>
              </a:rPr>
              <a:t>هناك </a:t>
            </a:r>
            <a:r>
              <a:rPr lang="ar-SA" sz="2400" u="sng" dirty="0" smtClean="0">
                <a:solidFill>
                  <a:srgbClr val="FF4791"/>
                </a:solidFill>
                <a:cs typeface="+mj-cs"/>
              </a:rPr>
              <a:t>بعض الإعتبارات التربوية التي تؤخذ بعين الإعتبار عند تصميم البرامج التربوية </a:t>
            </a:r>
            <a:r>
              <a:rPr lang="ar-SA" sz="2400" u="sng" dirty="0" smtClean="0">
                <a:solidFill>
                  <a:srgbClr val="FF4791"/>
                </a:solidFill>
                <a:cs typeface="+mj-cs"/>
              </a:rPr>
              <a:t>أوالصفية </a:t>
            </a:r>
            <a:r>
              <a:rPr lang="ar-SA" sz="2400" u="sng" dirty="0" smtClean="0">
                <a:solidFill>
                  <a:srgbClr val="FF4791"/>
                </a:solidFill>
                <a:cs typeface="+mj-cs"/>
              </a:rPr>
              <a:t>لحالات التوحد كما </a:t>
            </a:r>
            <a:r>
              <a:rPr lang="ar-SA" sz="2400" u="sng" dirty="0" smtClean="0">
                <a:solidFill>
                  <a:srgbClr val="FF4791"/>
                </a:solidFill>
                <a:cs typeface="+mj-cs"/>
              </a:rPr>
              <a:t>يشير إليها </a:t>
            </a:r>
            <a:r>
              <a:rPr lang="ar-SA" sz="2400" u="sng" dirty="0" smtClean="0">
                <a:solidFill>
                  <a:srgbClr val="FF4791"/>
                </a:solidFill>
                <a:cs typeface="+mj-cs"/>
              </a:rPr>
              <a:t>هلهان وكوفمان ومنها </a:t>
            </a:r>
            <a:r>
              <a:rPr lang="ar-SA" sz="2400" dirty="0" smtClean="0">
                <a:solidFill>
                  <a:srgbClr val="FF4791"/>
                </a:solidFill>
                <a:cs typeface="+mj-cs"/>
              </a:rPr>
              <a:t>:</a:t>
            </a:r>
          </a:p>
          <a:p>
            <a:pPr algn="r"/>
            <a:endParaRPr lang="ar-SA" sz="2400" dirty="0" smtClean="0">
              <a:solidFill>
                <a:srgbClr val="FF4791"/>
              </a:solidFill>
              <a:cs typeface="+mj-cs"/>
            </a:endParaRPr>
          </a:p>
          <a:p>
            <a:pPr algn="r"/>
            <a:r>
              <a:rPr lang="ar-S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1-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التركيز علي المهارات التواصلية والإجتماعية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.</a:t>
            </a:r>
          </a:p>
          <a:p>
            <a:pPr algn="r"/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2-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التأكيد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على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فتح صفوف خاصة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أو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مراكز خاصة لحالات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التوحد.</a:t>
            </a:r>
          </a:p>
          <a:p>
            <a:pPr algn="r"/>
            <a:endParaRPr lang="ar-SA" sz="2400" dirty="0" smtClean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  <a:p>
            <a:pPr algn="r"/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3-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التركيز علي العلاج الطبي بشكل متزامن مع البرامج التربويه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الفردية، مثل الأدوية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التي تعمل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على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تقليل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الآثار الانفعالية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لحالات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التوحد.</a:t>
            </a:r>
          </a:p>
          <a:p>
            <a:pPr algn="r"/>
            <a:endParaRPr lang="ar-SA" sz="2400" dirty="0" smtClean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  <a:p>
            <a:pPr algn="r"/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4- توظيف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أساليب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تعديل </a:t>
            </a:r>
            <a:r>
              <a:rPr lang="ar-SA" sz="2400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+mj-cs"/>
              </a:rPr>
              <a:t>السلوك.</a:t>
            </a:r>
            <a:endParaRPr lang="ar-SA" sz="2400" dirty="0" smtClean="0">
              <a:solidFill>
                <a:schemeClr val="tx1">
                  <a:lumMod val="50000"/>
                  <a:lumOff val="50000"/>
                </a:schemeClr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114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ar-SA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5- الإهتمام بإعداد المعلم </a:t>
            </a: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المؤهل.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6- </a:t>
            </a:r>
            <a:r>
              <a:rPr lang="ar-SA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التأكيد علي مشاركة </a:t>
            </a: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الأسرة.</a:t>
            </a:r>
          </a:p>
          <a:p>
            <a:pPr marL="0" lvl="0" indent="0">
              <a:spcBef>
                <a:spcPts val="0"/>
              </a:spcBef>
              <a:buNone/>
            </a:pPr>
            <a:endParaRPr lang="ar-SA" sz="2800" dirty="0" smtClean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7- </a:t>
            </a:r>
            <a:r>
              <a:rPr lang="ar-SA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تقييم فعالية البرامج التربوية الفردية وبشكل </a:t>
            </a: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مستمر.</a:t>
            </a:r>
            <a:endParaRPr lang="ar-SA" sz="2800" dirty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ar-SA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8- التركيز على برامج التدخل المبكر لحالات </a:t>
            </a: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التوحد.</a:t>
            </a:r>
          </a:p>
          <a:p>
            <a:pPr marL="0" lvl="0" indent="0">
              <a:spcBef>
                <a:spcPts val="0"/>
              </a:spcBef>
              <a:buNone/>
            </a:pPr>
            <a:endParaRPr lang="ar-SA" sz="2800" dirty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ar-SA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9- التركيز على التعليم المكثف على مدى اليوم الدراسي على مهارات محددة وخاصة المهارات اللغوية والمهارات الإجتماعية واللعب الجمعي </a:t>
            </a: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ar-SA" sz="2800" dirty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ar-SA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10- العمل على دمج حالات التوحد البسيطة بالمدرسة </a:t>
            </a: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العادية.</a:t>
            </a:r>
            <a:endParaRPr lang="ar-SA" sz="2800" dirty="0">
              <a:solidFill>
                <a:prstClr val="black">
                  <a:lumMod val="50000"/>
                  <a:lumOff val="50000"/>
                </a:prstClr>
              </a:solidFill>
              <a:cs typeface="+mj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ar-SA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11- التركيز على العمل التعاوني بين الاخصائين ذوي العلاقة </a:t>
            </a: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والخدمات </a:t>
            </a:r>
            <a:r>
              <a:rPr lang="ar-SA" sz="2800" dirty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الطبية </a:t>
            </a:r>
            <a:r>
              <a:rPr lang="ar-SA" sz="2800" dirty="0" smtClean="0">
                <a:solidFill>
                  <a:prstClr val="black">
                    <a:lumMod val="50000"/>
                    <a:lumOff val="50000"/>
                  </a:prstClr>
                </a:solidFill>
                <a:cs typeface="+mj-cs"/>
              </a:rPr>
              <a:t>والتربوية.</a:t>
            </a:r>
            <a:endParaRPr lang="ar-SA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48100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15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685800" y="838200"/>
          <a:ext cx="7467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804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908938"/>
              </p:ext>
            </p:extLst>
          </p:nvPr>
        </p:nvGraphicFramePr>
        <p:xfrm>
          <a:off x="381000" y="228600"/>
          <a:ext cx="8458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46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844824"/>
            <a:ext cx="67818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 smtClean="0">
                <a:solidFill>
                  <a:schemeClr val="accent3"/>
                </a:solidFill>
                <a:cs typeface="DecoType Thuluth" panose="02010000000000000000" pitchFamily="2" charset="-78"/>
              </a:rPr>
              <a:t>مقطع فيديو لعلاج طفل بطريقه السن رايز:</a:t>
            </a:r>
          </a:p>
          <a:p>
            <a:pPr algn="r"/>
            <a:endParaRPr lang="ar-SA" sz="3200" b="1" dirty="0" smtClean="0">
              <a:solidFill>
                <a:schemeClr val="accent3"/>
              </a:solidFill>
              <a:cs typeface="DecoType Thuluth" panose="02010000000000000000" pitchFamily="2" charset="-78"/>
            </a:endParaRPr>
          </a:p>
          <a:p>
            <a:pPr algn="r"/>
            <a:r>
              <a:rPr lang="en-US" sz="2400" dirty="0" smtClean="0">
                <a:hlinkClick r:id="rId2"/>
              </a:rPr>
              <a:t>https://www.youtube.com/watch?v=Ej9YJPIOSvA</a:t>
            </a:r>
            <a:endParaRPr lang="en-US" sz="2400" dirty="0" smtClean="0"/>
          </a:p>
          <a:p>
            <a:pPr algn="r"/>
            <a:r>
              <a:rPr lang="ar-SA" sz="2400" dirty="0" smtClean="0"/>
              <a:t> </a:t>
            </a:r>
          </a:p>
          <a:p>
            <a:pPr algn="r"/>
            <a:r>
              <a:rPr lang="en-US" sz="2400" dirty="0" smtClean="0">
                <a:hlinkClick r:id="rId3"/>
              </a:rPr>
              <a:t>https://www.youtube.com/watch?v=KjqKTGRmMQU</a:t>
            </a:r>
            <a:endParaRPr lang="ar-SA" sz="2400" dirty="0" smtClean="0"/>
          </a:p>
          <a:p>
            <a:pPr algn="r"/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200170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000364" y="357166"/>
            <a:ext cx="5686436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ar-SA" dirty="0" smtClean="0"/>
              <a:t> </a:t>
            </a:r>
            <a:endParaRPr lang="ar-SA" dirty="0"/>
          </a:p>
        </p:txBody>
      </p:sp>
      <p:pic>
        <p:nvPicPr>
          <p:cNvPr id="5" name="صورة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1083608" cy="1142984"/>
          </a:xfrm>
          <a:prstGeom prst="rect">
            <a:avLst/>
          </a:prstGeom>
        </p:spPr>
      </p:pic>
      <p:graphicFrame>
        <p:nvGraphicFramePr>
          <p:cNvPr id="6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5653012"/>
              </p:ext>
            </p:extLst>
          </p:nvPr>
        </p:nvGraphicFramePr>
        <p:xfrm>
          <a:off x="467544" y="1600200"/>
          <a:ext cx="7609656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42910" y="857232"/>
            <a:ext cx="5400684" cy="534036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ar-SA" sz="3500" b="1" dirty="0">
                <a:solidFill>
                  <a:srgbClr val="FF0000"/>
                </a:solidFill>
              </a:rPr>
              <a:t>تصنيف حالات التوحد:</a:t>
            </a:r>
            <a:endParaRPr lang="en-US" sz="3500" b="1" dirty="0">
              <a:solidFill>
                <a:srgbClr val="FF0000"/>
              </a:solidFill>
            </a:endParaRPr>
          </a:p>
          <a:p>
            <a:pPr algn="justLow">
              <a:buNone/>
            </a:pPr>
            <a:r>
              <a:rPr lang="ar-SA" dirty="0" smtClean="0"/>
              <a:t>  تشكل </a:t>
            </a:r>
            <a:r>
              <a:rPr lang="ar-SA" dirty="0"/>
              <a:t>حالات التوحد </a:t>
            </a:r>
            <a:r>
              <a:rPr lang="ar-SA" dirty="0" smtClean="0"/>
              <a:t>عدداً </a:t>
            </a:r>
            <a:r>
              <a:rPr lang="ar-SA" dirty="0"/>
              <a:t>من الحالات غير المتجانسة </a:t>
            </a:r>
            <a:r>
              <a:rPr lang="ar-SA" dirty="0" smtClean="0"/>
              <a:t>والمتدرجة </a:t>
            </a:r>
            <a:r>
              <a:rPr lang="ar-SA" dirty="0" smtClean="0"/>
              <a:t>في </a:t>
            </a:r>
            <a:r>
              <a:rPr lang="ar-SA" dirty="0"/>
              <a:t>شدتها </a:t>
            </a:r>
            <a:r>
              <a:rPr lang="ar-SA" dirty="0" smtClean="0"/>
              <a:t>وعلى </a:t>
            </a:r>
            <a:r>
              <a:rPr lang="ar-SA" dirty="0"/>
              <a:t>ذلك يصنف هلهان </a:t>
            </a:r>
            <a:r>
              <a:rPr lang="ar-SA" dirty="0" smtClean="0"/>
              <a:t>وكوفمان </a:t>
            </a:r>
            <a:r>
              <a:rPr lang="ar-SA" dirty="0"/>
              <a:t>حالات التوحد </a:t>
            </a:r>
            <a:r>
              <a:rPr lang="ar-SA" dirty="0"/>
              <a:t>إ</a:t>
            </a:r>
            <a:r>
              <a:rPr lang="ar-SA" dirty="0" smtClean="0"/>
              <a:t>لى ما يلي</a:t>
            </a:r>
            <a:r>
              <a:rPr lang="ar-SA" dirty="0"/>
              <a:t>:</a:t>
            </a:r>
            <a:endParaRPr lang="en-US" dirty="0"/>
          </a:p>
          <a:p>
            <a:pPr>
              <a:buFont typeface="Courier New" pitchFamily="49" charset="0"/>
              <a:buChar char="o"/>
            </a:pPr>
            <a:r>
              <a:rPr lang="ar-SA" dirty="0">
                <a:solidFill>
                  <a:srgbClr val="0070C0"/>
                </a:solidFill>
              </a:rPr>
              <a:t>متلازمة </a:t>
            </a:r>
            <a:r>
              <a:rPr lang="ar-SA" dirty="0" err="1">
                <a:solidFill>
                  <a:srgbClr val="0070C0"/>
                </a:solidFill>
              </a:rPr>
              <a:t>اسبرجر</a:t>
            </a:r>
            <a:endParaRPr lang="en-US" dirty="0">
              <a:solidFill>
                <a:srgbClr val="0070C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ar-SA" dirty="0">
                <a:solidFill>
                  <a:srgbClr val="00B0F0"/>
                </a:solidFill>
              </a:rPr>
              <a:t>متلازمة </a:t>
            </a:r>
            <a:r>
              <a:rPr lang="ar-SA" dirty="0" err="1">
                <a:solidFill>
                  <a:srgbClr val="00B0F0"/>
                </a:solidFill>
              </a:rPr>
              <a:t>ريت</a:t>
            </a:r>
            <a:endParaRPr lang="en-US" dirty="0">
              <a:solidFill>
                <a:srgbClr val="00B0F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ar-SA" dirty="0">
                <a:solidFill>
                  <a:srgbClr val="00B050"/>
                </a:solidFill>
              </a:rPr>
              <a:t>اضطراب التفكك </a:t>
            </a:r>
            <a:r>
              <a:rPr lang="ar-SA" dirty="0" err="1">
                <a:solidFill>
                  <a:srgbClr val="00B050"/>
                </a:solidFill>
              </a:rPr>
              <a:t>الطفولي</a:t>
            </a:r>
            <a:endParaRPr lang="en-US" dirty="0">
              <a:solidFill>
                <a:srgbClr val="00B05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ar-SA" dirty="0">
                <a:solidFill>
                  <a:srgbClr val="92D050"/>
                </a:solidFill>
              </a:rPr>
              <a:t>الاضطراب </a:t>
            </a:r>
            <a:r>
              <a:rPr lang="ar-SA" dirty="0" err="1">
                <a:solidFill>
                  <a:srgbClr val="92D050"/>
                </a:solidFill>
              </a:rPr>
              <a:t>النمائي</a:t>
            </a:r>
            <a:r>
              <a:rPr lang="ar-SA" dirty="0">
                <a:solidFill>
                  <a:srgbClr val="92D050"/>
                </a:solidFill>
              </a:rPr>
              <a:t> الشامل غير المحدد</a:t>
            </a:r>
            <a:endParaRPr lang="en-US" dirty="0">
              <a:solidFill>
                <a:srgbClr val="92D050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ar-SA" dirty="0">
                <a:solidFill>
                  <a:srgbClr val="FFC000"/>
                </a:solidFill>
              </a:rPr>
              <a:t>حالات التوحد المميزة </a:t>
            </a:r>
            <a:r>
              <a:rPr lang="ar-SA" dirty="0" smtClean="0">
                <a:solidFill>
                  <a:srgbClr val="FFC000"/>
                </a:solidFill>
              </a:rPr>
              <a:t>والمعروفة </a:t>
            </a:r>
            <a:r>
              <a:rPr lang="ar-SA" dirty="0">
                <a:solidFill>
                  <a:srgbClr val="FFC000"/>
                </a:solidFill>
              </a:rPr>
              <a:t>باسم (</a:t>
            </a:r>
            <a:r>
              <a:rPr lang="en-US" dirty="0">
                <a:solidFill>
                  <a:srgbClr val="FFC000"/>
                </a:solidFill>
              </a:rPr>
              <a:t>AS</a:t>
            </a:r>
            <a:r>
              <a:rPr lang="ar-SA" dirty="0">
                <a:solidFill>
                  <a:srgbClr val="FFC000"/>
                </a:solidFill>
              </a:rPr>
              <a:t>)</a:t>
            </a:r>
            <a:endParaRPr lang="en-US" dirty="0">
              <a:solidFill>
                <a:srgbClr val="FFC000"/>
              </a:solidFill>
            </a:endParaRPr>
          </a:p>
          <a:p>
            <a:pPr>
              <a:buNone/>
            </a:pPr>
            <a:endParaRPr lang="ar-SA" dirty="0"/>
          </a:p>
        </p:txBody>
      </p:sp>
      <p:pic>
        <p:nvPicPr>
          <p:cNvPr id="4" name="صورة 3" descr="Autism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1855" y="571480"/>
            <a:ext cx="2213328" cy="5143536"/>
          </a:xfrm>
          <a:prstGeom prst="rect">
            <a:avLst/>
          </a:prstGeom>
        </p:spPr>
      </p:pic>
      <p:pic>
        <p:nvPicPr>
          <p:cNvPr id="5" name="صورة 4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0"/>
            <a:ext cx="1214446" cy="1280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pc="-100" dirty="0">
                <a:solidFill>
                  <a:srgbClr val="67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تصنيف حالات التوحد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28600">
              <a:buClr>
                <a:srgbClr val="A9A57C"/>
              </a:buClr>
            </a:pPr>
            <a:r>
              <a:rPr lang="ar-SA" b="1" u="sng" dirty="0">
                <a:solidFill>
                  <a:srgbClr val="C00000"/>
                </a:solidFill>
                <a:cs typeface="+mj-cs"/>
              </a:rPr>
              <a:t>متلازمة </a:t>
            </a:r>
            <a:r>
              <a:rPr lang="ar-SA" b="1" u="sng" dirty="0" smtClean="0">
                <a:solidFill>
                  <a:srgbClr val="C00000"/>
                </a:solidFill>
                <a:cs typeface="+mj-cs"/>
              </a:rPr>
              <a:t>اسبرجر</a:t>
            </a:r>
            <a:endParaRPr lang="ar-SA" b="1" u="sng" dirty="0">
              <a:solidFill>
                <a:srgbClr val="C00000"/>
              </a:solidFill>
              <a:cs typeface="+mj-cs"/>
            </a:endParaRP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ar-SA" sz="2800" dirty="0">
                <a:solidFill>
                  <a:srgbClr val="2F2B20"/>
                </a:solidFill>
                <a:cs typeface="+mj-cs"/>
              </a:rPr>
              <a:t>وتمثل هذه المتلازمة معظم حالات التوحد البسيطة، وتبدو مظاهرها في العزلة الإجتماعية ومشكلات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أقل</a:t>
            </a: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في القدرات المعرفية واللغوية.</a:t>
            </a:r>
          </a:p>
          <a:p>
            <a:pPr lvl="0" indent="-228600">
              <a:buClr>
                <a:srgbClr val="A9A57C"/>
              </a:buClr>
            </a:pPr>
            <a:r>
              <a:rPr lang="ar-SA" b="1" u="sng" dirty="0">
                <a:solidFill>
                  <a:srgbClr val="C00000"/>
                </a:solidFill>
                <a:cs typeface="+mj-cs"/>
              </a:rPr>
              <a:t>متلازمة </a:t>
            </a:r>
            <a:r>
              <a:rPr lang="ar-SA" b="1" u="sng" dirty="0" smtClean="0">
                <a:solidFill>
                  <a:srgbClr val="C00000"/>
                </a:solidFill>
                <a:cs typeface="+mj-cs"/>
              </a:rPr>
              <a:t>ريت</a:t>
            </a: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ar-SA" sz="2800" dirty="0">
                <a:solidFill>
                  <a:srgbClr val="2F2B20"/>
                </a:solidFill>
                <a:cs typeface="+mj-cs"/>
              </a:rPr>
              <a:t>وهي تمثل حالات التوحد لدى </a:t>
            </a:r>
            <a:r>
              <a:rPr lang="ar-SA" sz="2800" b="1" dirty="0" smtClean="0">
                <a:solidFill>
                  <a:srgbClr val="FF0000"/>
                </a:solidFill>
                <a:cs typeface="+mj-cs"/>
              </a:rPr>
              <a:t>الإناث</a:t>
            </a:r>
            <a:r>
              <a:rPr lang="ar-SA" sz="2800" dirty="0" smtClean="0">
                <a:solidFill>
                  <a:srgbClr val="2F2B20"/>
                </a:solidFill>
                <a:cs typeface="+mj-cs"/>
              </a:rPr>
              <a:t>،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وتظهر أعراضها بعد سن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الرابعة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، وتتمثل في ظهور أعراض </a:t>
            </a:r>
            <a:r>
              <a:rPr lang="ar-SA" sz="2800" dirty="0" smtClean="0">
                <a:solidFill>
                  <a:srgbClr val="2F2B20"/>
                </a:solidFill>
                <a:cs typeface="+mj-cs"/>
              </a:rPr>
              <a:t>التوحد،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والمشكلات العقلية والحركية واللغوية المصاحبة لها.</a:t>
            </a:r>
          </a:p>
          <a:p>
            <a:pPr lvl="0" indent="-228600">
              <a:buClr>
                <a:srgbClr val="A9A57C"/>
              </a:buClr>
            </a:pPr>
            <a:endParaRPr lang="ar-SA" b="1" u="sng" dirty="0">
              <a:solidFill>
                <a:srgbClr val="C00000"/>
              </a:solidFill>
              <a:cs typeface="+mj-cs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4057240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pc="-100" dirty="0">
                <a:solidFill>
                  <a:srgbClr val="67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تصنيف حالات التوحد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28600">
              <a:buClr>
                <a:srgbClr val="A9A57C"/>
              </a:buClr>
            </a:pPr>
            <a:r>
              <a:rPr lang="ar-SA" b="1" u="sng" dirty="0">
                <a:solidFill>
                  <a:srgbClr val="C00000"/>
                </a:solidFill>
                <a:cs typeface="+mj-cs"/>
              </a:rPr>
              <a:t>اضطراب التفكك </a:t>
            </a:r>
            <a:r>
              <a:rPr lang="ar-SA" b="1" u="sng" dirty="0" smtClean="0">
                <a:solidFill>
                  <a:srgbClr val="C00000"/>
                </a:solidFill>
                <a:cs typeface="+mj-cs"/>
              </a:rPr>
              <a:t>الطفولي</a:t>
            </a:r>
            <a:endParaRPr lang="ar-SA" b="1" u="sng" dirty="0">
              <a:solidFill>
                <a:srgbClr val="C00000"/>
              </a:solidFill>
              <a:cs typeface="+mj-cs"/>
            </a:endParaRP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ar-SA" sz="2800" dirty="0">
                <a:solidFill>
                  <a:srgbClr val="2F2B20"/>
                </a:solidFill>
                <a:cs typeface="+mj-cs"/>
              </a:rPr>
              <a:t>وتمثل حالات التوحد التي تظهر أعراضها بعد سن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العاشرة</a:t>
            </a:r>
            <a:r>
              <a:rPr lang="ar-SA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لدى الذكور </a:t>
            </a:r>
            <a:r>
              <a:rPr lang="ar-SA" sz="2800" b="1" dirty="0">
                <a:solidFill>
                  <a:srgbClr val="FF0000"/>
                </a:solidFill>
                <a:cs typeface="+mj-cs"/>
              </a:rPr>
              <a:t>أكثر</a:t>
            </a:r>
            <a:r>
              <a:rPr lang="ar-SA" sz="2800" dirty="0">
                <a:solidFill>
                  <a:srgbClr val="FF0000"/>
                </a:solidFill>
                <a:cs typeface="+mj-cs"/>
              </a:rPr>
              <a:t>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من </a:t>
            </a:r>
            <a:r>
              <a:rPr lang="ar-SA" sz="2800" dirty="0" smtClean="0">
                <a:solidFill>
                  <a:srgbClr val="2F2B20"/>
                </a:solidFill>
                <a:cs typeface="+mj-cs"/>
              </a:rPr>
              <a:t>الإناث،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وتبدو أعراضها في صعوبات التداخل اللغوي والاجتماعي والعقلي</a:t>
            </a:r>
            <a:r>
              <a:rPr lang="ar-SA" sz="2800" dirty="0" smtClean="0">
                <a:solidFill>
                  <a:srgbClr val="2F2B20"/>
                </a:solidFill>
                <a:cs typeface="+mj-cs"/>
              </a:rPr>
              <a:t>.</a:t>
            </a:r>
          </a:p>
          <a:p>
            <a:pPr lvl="0" indent="-228600">
              <a:buClr>
                <a:srgbClr val="A9A57C"/>
              </a:buClr>
            </a:pPr>
            <a:r>
              <a:rPr lang="ar-SA" b="1" u="sng" dirty="0">
                <a:solidFill>
                  <a:srgbClr val="C00000"/>
                </a:solidFill>
                <a:cs typeface="+mj-cs"/>
              </a:rPr>
              <a:t>الاضطراب النمائي الشامل غير </a:t>
            </a:r>
            <a:r>
              <a:rPr lang="ar-SA" b="1" u="sng" dirty="0" smtClean="0">
                <a:solidFill>
                  <a:srgbClr val="C00000"/>
                </a:solidFill>
                <a:cs typeface="+mj-cs"/>
              </a:rPr>
              <a:t>المحدد</a:t>
            </a:r>
            <a:endParaRPr lang="ar-SA" b="1" u="sng" dirty="0">
              <a:solidFill>
                <a:srgbClr val="C00000"/>
              </a:solidFill>
              <a:cs typeface="+mj-cs"/>
            </a:endParaRP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ar-SA" sz="2800" dirty="0">
                <a:solidFill>
                  <a:srgbClr val="2F2B20"/>
                </a:solidFill>
                <a:cs typeface="+mj-cs"/>
              </a:rPr>
              <a:t>تمثل حالات التوحد التي لا تندرج ضمن حالات </a:t>
            </a:r>
            <a:r>
              <a:rPr lang="ar-SA" sz="2800" dirty="0" smtClean="0">
                <a:solidFill>
                  <a:srgbClr val="2F2B20"/>
                </a:solidFill>
                <a:cs typeface="+mj-cs"/>
              </a:rPr>
              <a:t>التوحد السابقة،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وتبدو أعراضها </a:t>
            </a:r>
            <a:r>
              <a:rPr lang="ar-SA" sz="2800" dirty="0" smtClean="0">
                <a:solidFill>
                  <a:srgbClr val="2F2B20"/>
                </a:solidFill>
                <a:cs typeface="+mj-cs"/>
              </a:rPr>
              <a:t>في ضعف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التواصل الاجتماعي </a:t>
            </a:r>
            <a:r>
              <a:rPr lang="ar-SA" sz="2800" dirty="0" smtClean="0">
                <a:solidFill>
                  <a:srgbClr val="2F2B20"/>
                </a:solidFill>
                <a:cs typeface="+mj-cs"/>
              </a:rPr>
              <a:t>أواللفظي أوالسلوك النمطي،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وتتسم هذه الأعراض بأنها أقل درجة في شدتها من أعراض التوحد الكلاسيكية المعروفة.</a:t>
            </a:r>
          </a:p>
          <a:p>
            <a:pPr marL="114300" lvl="0" indent="0">
              <a:buClr>
                <a:srgbClr val="A9A57C"/>
              </a:buClr>
              <a:buNone/>
            </a:pPr>
            <a:endParaRPr lang="ar-SA" sz="2800" dirty="0">
              <a:solidFill>
                <a:srgbClr val="2F2B20"/>
              </a:solidFill>
              <a:cs typeface="+mj-cs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86815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pc="-100" dirty="0">
                <a:solidFill>
                  <a:srgbClr val="67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تصنيف حالات التوحد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-228600">
              <a:buClr>
                <a:srgbClr val="A9A57C"/>
              </a:buClr>
            </a:pPr>
            <a:endParaRPr lang="ar-SA" sz="2400" b="1" u="sng" dirty="0" smtClean="0">
              <a:solidFill>
                <a:srgbClr val="C00000"/>
              </a:solidFill>
            </a:endParaRPr>
          </a:p>
          <a:p>
            <a:pPr lvl="0" indent="-228600">
              <a:buClr>
                <a:srgbClr val="A9A57C"/>
              </a:buClr>
            </a:pPr>
            <a:r>
              <a:rPr lang="ar-SA" b="1" u="sng" dirty="0" smtClean="0">
                <a:solidFill>
                  <a:srgbClr val="C00000"/>
                </a:solidFill>
                <a:cs typeface="+mj-cs"/>
              </a:rPr>
              <a:t>حالات </a:t>
            </a:r>
            <a:r>
              <a:rPr lang="ar-SA" b="1" u="sng" dirty="0">
                <a:solidFill>
                  <a:srgbClr val="C00000"/>
                </a:solidFill>
                <a:cs typeface="+mj-cs"/>
              </a:rPr>
              <a:t>التوحد المميزة والمعروفة باسم </a:t>
            </a:r>
            <a:r>
              <a:rPr lang="ar-SA" sz="2400" b="1" u="sng" dirty="0">
                <a:solidFill>
                  <a:srgbClr val="C00000"/>
                </a:solidFill>
                <a:cs typeface="+mj-cs"/>
              </a:rPr>
              <a:t>(</a:t>
            </a:r>
            <a:r>
              <a:rPr lang="en-US" sz="2400" b="1" u="sng" dirty="0" err="1">
                <a:solidFill>
                  <a:srgbClr val="C00000"/>
                </a:solidFill>
                <a:cs typeface="+mj-cs"/>
              </a:rPr>
              <a:t>Austitic</a:t>
            </a:r>
            <a:r>
              <a:rPr lang="en-US" sz="2400" b="1" u="sng" dirty="0">
                <a:solidFill>
                  <a:srgbClr val="C00000"/>
                </a:solidFill>
                <a:cs typeface="+mj-cs"/>
              </a:rPr>
              <a:t> Savant, AS</a:t>
            </a:r>
            <a:r>
              <a:rPr lang="ar-SA" sz="2400" dirty="0">
                <a:solidFill>
                  <a:srgbClr val="2F2B20"/>
                </a:solidFill>
                <a:cs typeface="+mj-cs"/>
              </a:rPr>
              <a:t>)</a:t>
            </a:r>
          </a:p>
          <a:p>
            <a:pPr marL="114300" lvl="0" indent="0" algn="just">
              <a:buClr>
                <a:srgbClr val="A9A57C"/>
              </a:buClr>
              <a:buNone/>
            </a:pPr>
            <a:endParaRPr lang="ar-SA" sz="2800" dirty="0" smtClean="0">
              <a:solidFill>
                <a:srgbClr val="2F2B20"/>
              </a:solidFill>
              <a:cs typeface="+mj-cs"/>
            </a:endParaRPr>
          </a:p>
          <a:p>
            <a:pPr marL="114300" lvl="0" indent="0" algn="just">
              <a:buClr>
                <a:srgbClr val="A9A57C"/>
              </a:buClr>
              <a:buNone/>
            </a:pPr>
            <a:r>
              <a:rPr lang="ar-SA" sz="2800" dirty="0" smtClean="0">
                <a:solidFill>
                  <a:srgbClr val="2F2B20"/>
                </a:solidFill>
                <a:cs typeface="+mj-cs"/>
              </a:rPr>
              <a:t>وتمثل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الحالات النادرة التي يظهر فيها قدرات غير عادية كالقدرات الموسيقية </a:t>
            </a:r>
            <a:r>
              <a:rPr lang="ar-SA" sz="2800" dirty="0" smtClean="0">
                <a:solidFill>
                  <a:srgbClr val="2F2B20"/>
                </a:solidFill>
                <a:cs typeface="+mj-cs"/>
              </a:rPr>
              <a:t>أوالحسابية أوالرسم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، والمصاحبة لاعراض التوحد الكلاسيكية والمتمثلة به صعوبات التواصل الاجتماعي </a:t>
            </a:r>
            <a:r>
              <a:rPr lang="ar-SA" sz="2800" dirty="0" smtClean="0">
                <a:solidFill>
                  <a:srgbClr val="2F2B20"/>
                </a:solidFill>
                <a:cs typeface="+mj-cs"/>
              </a:rPr>
              <a:t>واللفظي، </a:t>
            </a:r>
            <a:r>
              <a:rPr lang="ar-SA" sz="2800" dirty="0">
                <a:solidFill>
                  <a:srgbClr val="2F2B20"/>
                </a:solidFill>
                <a:cs typeface="+mj-cs"/>
              </a:rPr>
              <a:t>ومع ذلك يظهر هؤلاء الأفراد قدرات متميزة ولذا اطلق عليها مصطلح حالات التوحد التي تظهر أداء مميزاً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</a:t>
            </a:r>
          </a:p>
          <a:p>
            <a:endParaRPr lang="ar-SA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912581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sz="4600" u="sng" spc="-100" dirty="0">
                <a:solidFill>
                  <a:srgbClr val="675E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نسبة حالات التوحد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76938"/>
              </p:ext>
            </p:extLst>
          </p:nvPr>
        </p:nvGraphicFramePr>
        <p:xfrm>
          <a:off x="179512" y="305272"/>
          <a:ext cx="8640960" cy="636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2987675" cy="17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781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1588</Words>
  <Application>Microsoft Office PowerPoint</Application>
  <PresentationFormat>On-screen Show (4:3)</PresentationFormat>
  <Paragraphs>242</Paragraphs>
  <Slides>39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سمة Office</vt:lpstr>
      <vt:lpstr>PowerPoint Presentation</vt:lpstr>
      <vt:lpstr>PowerPoint Presentation</vt:lpstr>
      <vt:lpstr>مفهوم التوحد</vt:lpstr>
      <vt:lpstr>PowerPoint Presentation</vt:lpstr>
      <vt:lpstr>PowerPoint Presentation</vt:lpstr>
      <vt:lpstr>تصنيف حالات التوحد</vt:lpstr>
      <vt:lpstr>تصنيف حالات التوحد</vt:lpstr>
      <vt:lpstr>تصنيف حالات التوحد</vt:lpstr>
      <vt:lpstr>نسبة حالات التوحد</vt:lpstr>
      <vt:lpstr>PowerPoint Presentation</vt:lpstr>
      <vt:lpstr>سمات أطفال التوحد</vt:lpstr>
      <vt:lpstr>أسباب حالات التوحد</vt:lpstr>
      <vt:lpstr>PowerPoint Presentation</vt:lpstr>
      <vt:lpstr>النظرية البيلوجية والعصبية</vt:lpstr>
      <vt:lpstr>وتفترض النظرية أسباب لحدوث الخلل في الجهاز العصبي المركزي, منها</vt:lpstr>
      <vt:lpstr>النظرية الوراثية أو الجينية</vt:lpstr>
      <vt:lpstr>ومن العوامل الوراثية التي قد تكون سبباً في حدوث الخلل الجيني</vt:lpstr>
      <vt:lpstr>النظرية البيئية أوالعوامل البيئية</vt:lpstr>
      <vt:lpstr>بعض العوامل البيئية المحتملة لحدوث حالات التوحد</vt:lpstr>
      <vt:lpstr>الخصائص السلوكية لحالات التوحد</vt:lpstr>
      <vt:lpstr>الخصائص الاجتماعية:</vt:lpstr>
      <vt:lpstr>PowerPoint Presentation</vt:lpstr>
      <vt:lpstr>PowerPoint Presentation</vt:lpstr>
      <vt:lpstr>الخصائص اللغوية</vt:lpstr>
      <vt:lpstr>PowerPoint Presentation</vt:lpstr>
      <vt:lpstr>الخصائص السلوكية النمطية</vt:lpstr>
      <vt:lpstr>الخصائص السلوكية النمطية</vt:lpstr>
      <vt:lpstr>الخصائص المعرفية</vt:lpstr>
      <vt:lpstr>PowerPoint Presentation</vt:lpstr>
      <vt:lpstr>PowerPoint Presentation</vt:lpstr>
      <vt:lpstr>PowerPoint Presentation</vt:lpstr>
      <vt:lpstr>PowerPoint Presentation</vt:lpstr>
      <vt:lpstr>الصعوبات التي تواجه تشخيص التوحد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~</dc:creator>
  <cp:lastModifiedBy>User</cp:lastModifiedBy>
  <cp:revision>76</cp:revision>
  <dcterms:created xsi:type="dcterms:W3CDTF">2015-11-22T20:42:41Z</dcterms:created>
  <dcterms:modified xsi:type="dcterms:W3CDTF">2016-02-10T07:57:24Z</dcterms:modified>
</cp:coreProperties>
</file>