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heme/themeOverride1.xml" ContentType="application/vnd.openxmlformats-officedocument.themeOverr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8"/>
  </p:notesMasterIdLst>
  <p:sldIdLst>
    <p:sldId id="358" r:id="rId2"/>
    <p:sldId id="353" r:id="rId3"/>
    <p:sldId id="354" r:id="rId4"/>
    <p:sldId id="355" r:id="rId5"/>
    <p:sldId id="356" r:id="rId6"/>
    <p:sldId id="357"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30" autoAdjust="0"/>
    <p:restoredTop sz="94500" autoAdjust="0"/>
  </p:normalViewPr>
  <p:slideViewPr>
    <p:cSldViewPr>
      <p:cViewPr>
        <p:scale>
          <a:sx n="58" d="100"/>
          <a:sy n="58" d="100"/>
        </p:scale>
        <p:origin x="-942"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12" Type="http://schemas.openxmlformats.org/officeDocument/2006/relationships/image" Target="../media/image14.wmf"/><Relationship Id="rId2" Type="http://schemas.openxmlformats.org/officeDocument/2006/relationships/image" Target="../media/image4.wmf"/><Relationship Id="rId1" Type="http://schemas.openxmlformats.org/officeDocument/2006/relationships/image" Target="../media/image2.wmf"/><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6.wmf"/><Relationship Id="rId7" Type="http://schemas.openxmlformats.org/officeDocument/2006/relationships/image" Target="../media/image19.wmf"/><Relationship Id="rId12" Type="http://schemas.openxmlformats.org/officeDocument/2006/relationships/image" Target="../media/image24.wmf"/><Relationship Id="rId2" Type="http://schemas.openxmlformats.org/officeDocument/2006/relationships/image" Target="../media/image15.wmf"/><Relationship Id="rId1" Type="http://schemas.openxmlformats.org/officeDocument/2006/relationships/image" Target="../media/image2.wmf"/><Relationship Id="rId6" Type="http://schemas.openxmlformats.org/officeDocument/2006/relationships/image" Target="../media/image18.wmf"/><Relationship Id="rId11" Type="http://schemas.openxmlformats.org/officeDocument/2006/relationships/image" Target="../media/image23.wmf"/><Relationship Id="rId5" Type="http://schemas.openxmlformats.org/officeDocument/2006/relationships/image" Target="../media/image12.wmf"/><Relationship Id="rId10" Type="http://schemas.openxmlformats.org/officeDocument/2006/relationships/image" Target="../media/image22.wmf"/><Relationship Id="rId4" Type="http://schemas.openxmlformats.org/officeDocument/2006/relationships/image" Target="../media/image17.wmf"/><Relationship Id="rId9"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15.wmf"/><Relationship Id="rId1" Type="http://schemas.openxmlformats.org/officeDocument/2006/relationships/image" Target="../media/image2.wmf"/><Relationship Id="rId5" Type="http://schemas.openxmlformats.org/officeDocument/2006/relationships/image" Target="../media/image27.wmf"/><Relationship Id="rId4"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oleObject" Target="../embeddings/oleObject12.bin"/><Relationship Id="rId3" Type="http://schemas.openxmlformats.org/officeDocument/2006/relationships/notesSlide" Target="../notesSlides/notesSlide2.xml"/><Relationship Id="rId7" Type="http://schemas.openxmlformats.org/officeDocument/2006/relationships/oleObject" Target="../embeddings/oleObject6.bin"/><Relationship Id="rId12" Type="http://schemas.openxmlformats.org/officeDocument/2006/relationships/oleObject" Target="../embeddings/oleObject11.bin"/><Relationship Id="rId2" Type="http://schemas.openxmlformats.org/officeDocument/2006/relationships/slideLayout" Target="../slideLayouts/slideLayout1.xml"/><Relationship Id="rId16" Type="http://schemas.openxmlformats.org/officeDocument/2006/relationships/oleObject" Target="../embeddings/oleObject15.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10.bin"/><Relationship Id="rId5" Type="http://schemas.openxmlformats.org/officeDocument/2006/relationships/oleObject" Target="../embeddings/oleObject4.bin"/><Relationship Id="rId15" Type="http://schemas.openxmlformats.org/officeDocument/2006/relationships/oleObject" Target="../embeddings/oleObject14.bin"/><Relationship Id="rId10" Type="http://schemas.openxmlformats.org/officeDocument/2006/relationships/oleObject" Target="../embeddings/oleObject9.bin"/><Relationship Id="rId4" Type="http://schemas.openxmlformats.org/officeDocument/2006/relationships/oleObject" Target="../embeddings/oleObject3.bin"/><Relationship Id="rId9" Type="http://schemas.openxmlformats.org/officeDocument/2006/relationships/oleObject" Target="../embeddings/oleObject8.bin"/><Relationship Id="rId14" Type="http://schemas.openxmlformats.org/officeDocument/2006/relationships/oleObject" Target="../embeddings/oleObject13.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0.bin"/><Relationship Id="rId13" Type="http://schemas.openxmlformats.org/officeDocument/2006/relationships/oleObject" Target="../embeddings/oleObject25.bin"/><Relationship Id="rId18" Type="http://schemas.openxmlformats.org/officeDocument/2006/relationships/oleObject" Target="../embeddings/oleObject30.bin"/><Relationship Id="rId3" Type="http://schemas.openxmlformats.org/officeDocument/2006/relationships/notesSlide" Target="../notesSlides/notesSlide3.xml"/><Relationship Id="rId7" Type="http://schemas.openxmlformats.org/officeDocument/2006/relationships/oleObject" Target="../embeddings/oleObject19.bin"/><Relationship Id="rId12" Type="http://schemas.openxmlformats.org/officeDocument/2006/relationships/oleObject" Target="../embeddings/oleObject24.bin"/><Relationship Id="rId17" Type="http://schemas.openxmlformats.org/officeDocument/2006/relationships/oleObject" Target="../embeddings/oleObject29.bin"/><Relationship Id="rId2" Type="http://schemas.openxmlformats.org/officeDocument/2006/relationships/slideLayout" Target="../slideLayouts/slideLayout1.xml"/><Relationship Id="rId16" Type="http://schemas.openxmlformats.org/officeDocument/2006/relationships/oleObject" Target="../embeddings/oleObject28.bin"/><Relationship Id="rId1" Type="http://schemas.openxmlformats.org/officeDocument/2006/relationships/vmlDrawing" Target="../drawings/vmlDrawing3.vml"/><Relationship Id="rId6" Type="http://schemas.openxmlformats.org/officeDocument/2006/relationships/oleObject" Target="../embeddings/oleObject18.bin"/><Relationship Id="rId11" Type="http://schemas.openxmlformats.org/officeDocument/2006/relationships/oleObject" Target="../embeddings/oleObject23.bin"/><Relationship Id="rId5" Type="http://schemas.openxmlformats.org/officeDocument/2006/relationships/oleObject" Target="../embeddings/oleObject17.bin"/><Relationship Id="rId15" Type="http://schemas.openxmlformats.org/officeDocument/2006/relationships/oleObject" Target="../embeddings/oleObject27.bin"/><Relationship Id="rId10" Type="http://schemas.openxmlformats.org/officeDocument/2006/relationships/oleObject" Target="../embeddings/oleObject22.bin"/><Relationship Id="rId19" Type="http://schemas.openxmlformats.org/officeDocument/2006/relationships/image" Target="../media/image25.png"/><Relationship Id="rId4" Type="http://schemas.openxmlformats.org/officeDocument/2006/relationships/oleObject" Target="../embeddings/oleObject16.bin"/><Relationship Id="rId9" Type="http://schemas.openxmlformats.org/officeDocument/2006/relationships/oleObject" Target="../embeddings/oleObject21.bin"/><Relationship Id="rId14" Type="http://schemas.openxmlformats.org/officeDocument/2006/relationships/oleObject" Target="../embeddings/oleObject26.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4.xml"/><Relationship Id="rId7"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33.bin"/><Relationship Id="rId5" Type="http://schemas.openxmlformats.org/officeDocument/2006/relationships/oleObject" Target="../embeddings/oleObject32.bin"/><Relationship Id="rId10" Type="http://schemas.openxmlformats.org/officeDocument/2006/relationships/image" Target="../media/image28.png"/><Relationship Id="rId4" Type="http://schemas.openxmlformats.org/officeDocument/2006/relationships/oleObject" Target="../embeddings/oleObject31.bin"/><Relationship Id="rId9" Type="http://schemas.openxmlformats.org/officeDocument/2006/relationships/oleObject" Target="../embeddings/oleObject36.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mlDrawing" Target="../drawings/vmlDrawing5.vml"/><Relationship Id="rId1" Type="http://schemas.openxmlformats.org/officeDocument/2006/relationships/themeOverride" Target="../theme/themeOverride1.xml"/><Relationship Id="rId6" Type="http://schemas.openxmlformats.org/officeDocument/2006/relationships/image" Target="../media/image29.png"/><Relationship Id="rId5" Type="http://schemas.openxmlformats.org/officeDocument/2006/relationships/oleObject" Target="../embeddings/oleObject37.bin"/><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357554" y="3143248"/>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الرابعة عشر</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25666" name="Equation" showAsIcon="1" r:id="rId4" imgW="914400" imgH="77148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8" name="Rectangle 8"/>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3"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4" name="Rectangle 14"/>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5" name="Rectangle 13"/>
          <p:cNvSpPr>
            <a:spLocks noChangeArrowheads="1"/>
          </p:cNvSpPr>
          <p:nvPr/>
        </p:nvSpPr>
        <p:spPr bwMode="auto">
          <a:xfrm>
            <a:off x="0" y="1676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8" name="Rectangle 16"/>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1" name="Rectangle 2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1" name="Rectangle 9"/>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4" name="Rectangle 1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5" name="Rectangle 17"/>
          <p:cNvSpPr>
            <a:spLocks noChangeArrowheads="1"/>
          </p:cNvSpPr>
          <p:nvPr/>
        </p:nvSpPr>
        <p:spPr bwMode="auto">
          <a:xfrm>
            <a:off x="0" y="6448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822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8" name="Rectangle 20"/>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2316" name="Rectangle 12"/>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399"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400" name="Rectangle 2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58" name="Rectangle 10"/>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63" name="Rectangle 15"/>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73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7310" name="Rectangle 14"/>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14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1413" name="Rectangle 21"/>
          <p:cNvSpPr>
            <a:spLocks noChangeArrowheads="1"/>
          </p:cNvSpPr>
          <p:nvPr/>
        </p:nvSpPr>
        <p:spPr bwMode="auto">
          <a:xfrm>
            <a:off x="0" y="326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448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61" name="مربع نص 160"/>
          <p:cNvSpPr txBox="1"/>
          <p:nvPr/>
        </p:nvSpPr>
        <p:spPr>
          <a:xfrm>
            <a:off x="2357422" y="714356"/>
            <a:ext cx="6786578"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استخدام الترانزستور كمكبر لجهد متردد:</a:t>
            </a:r>
          </a:p>
        </p:txBody>
      </p:sp>
      <p:sp>
        <p:nvSpPr>
          <p:cNvPr id="162" name="مربع نص 161"/>
          <p:cNvSpPr txBox="1"/>
          <p:nvPr/>
        </p:nvSpPr>
        <p:spPr>
          <a:xfrm>
            <a:off x="0" y="1285860"/>
            <a:ext cx="9144000" cy="461665"/>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نستخدم دائرة الباعث المشترك (شكل 32)وهى الدائرة الأكثر استعمالا في عملية التكبير.</a:t>
            </a:r>
          </a:p>
        </p:txBody>
      </p:sp>
      <p:sp>
        <p:nvSpPr>
          <p:cNvPr id="62567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25675" name="Object 11"/>
          <p:cNvGraphicFramePr>
            <a:graphicFrameLocks noChangeAspect="1"/>
          </p:cNvGraphicFramePr>
          <p:nvPr/>
        </p:nvGraphicFramePr>
        <p:xfrm>
          <a:off x="1428728" y="1928802"/>
          <a:ext cx="5943117" cy="4460647"/>
        </p:xfrm>
        <a:graphic>
          <a:graphicData uri="http://schemas.openxmlformats.org/presentationml/2006/ole">
            <p:oleObj spid="_x0000_s625675" r:id="rId5" imgW="4391706" imgH="3257459" progId="">
              <p:embed/>
            </p:oleObj>
          </a:graphicData>
        </a:graphic>
      </p:graphicFrame>
      <p:sp>
        <p:nvSpPr>
          <p:cNvPr id="155" name="مربع نص 154"/>
          <p:cNvSpPr txBox="1"/>
          <p:nvPr/>
        </p:nvSpPr>
        <p:spPr>
          <a:xfrm>
            <a:off x="214282"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27714" name="Equation" showAsIcon="1" r:id="rId4" imgW="914400" imgH="77148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8" name="Rectangle 8"/>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3"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4" name="Rectangle 14"/>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5" name="Rectangle 13"/>
          <p:cNvSpPr>
            <a:spLocks noChangeArrowheads="1"/>
          </p:cNvSpPr>
          <p:nvPr/>
        </p:nvSpPr>
        <p:spPr bwMode="auto">
          <a:xfrm>
            <a:off x="0" y="1676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8" name="Rectangle 16"/>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1" name="Rectangle 2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1" name="Rectangle 9"/>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4" name="Rectangle 1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5" name="Rectangle 17"/>
          <p:cNvSpPr>
            <a:spLocks noChangeArrowheads="1"/>
          </p:cNvSpPr>
          <p:nvPr/>
        </p:nvSpPr>
        <p:spPr bwMode="auto">
          <a:xfrm>
            <a:off x="0" y="6448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822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8" name="Rectangle 20"/>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2316" name="Rectangle 12"/>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399"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400" name="Rectangle 2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58" name="Rectangle 10"/>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63" name="Rectangle 15"/>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73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7310" name="Rectangle 14"/>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14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1413" name="Rectangle 21"/>
          <p:cNvSpPr>
            <a:spLocks noChangeArrowheads="1"/>
          </p:cNvSpPr>
          <p:nvPr/>
        </p:nvSpPr>
        <p:spPr bwMode="auto">
          <a:xfrm>
            <a:off x="0" y="326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448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567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55" name="مربع نص 154"/>
          <p:cNvSpPr txBox="1"/>
          <p:nvPr/>
        </p:nvSpPr>
        <p:spPr>
          <a:xfrm>
            <a:off x="0" y="714356"/>
            <a:ext cx="9144000" cy="3046988"/>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ومن الشكل يتضح أن :</a:t>
            </a:r>
          </a:p>
          <a:p>
            <a:pPr algn="just">
              <a:buClr>
                <a:schemeClr val="accent1">
                  <a:lumMod val="75000"/>
                </a:schemeClr>
              </a:buClr>
              <a:buFont typeface="Arial" pitchFamily="34" charset="0"/>
              <a:buChar char="•"/>
            </a:pPr>
            <a:r>
              <a:rPr lang="ar-SA" sz="2400" dirty="0" smtClean="0">
                <a:solidFill>
                  <a:schemeClr val="bg1"/>
                </a:solidFill>
              </a:rPr>
              <a:t> مصدر الجهد المراد تكبيرة      يوضع بين قاعدة الترانزستور     والأرضي ، وأما فرق الجهد الذي تم تكبيرة        فيؤخذ بين المجمع        والأرضي .</a:t>
            </a:r>
          </a:p>
          <a:p>
            <a:pPr algn="just">
              <a:buClr>
                <a:schemeClr val="accent1">
                  <a:lumMod val="75000"/>
                </a:schemeClr>
              </a:buClr>
              <a:buFont typeface="Arial" pitchFamily="34" charset="0"/>
              <a:buChar char="•"/>
            </a:pPr>
            <a:r>
              <a:rPr lang="ar-SA" sz="2400" dirty="0" smtClean="0">
                <a:solidFill>
                  <a:schemeClr val="bg1"/>
                </a:solidFill>
              </a:rPr>
              <a:t> المكثف       يضاف إلى الدائرة لتنقية مصدر الجهد المتردد من أي جهد مستمر يحتمل أن يتواجد معه.</a:t>
            </a:r>
          </a:p>
          <a:p>
            <a:pPr algn="just">
              <a:buClr>
                <a:schemeClr val="accent1">
                  <a:lumMod val="75000"/>
                </a:schemeClr>
              </a:buClr>
              <a:buFont typeface="Arial" pitchFamily="34" charset="0"/>
              <a:buChar char="•"/>
            </a:pPr>
            <a:r>
              <a:rPr lang="ar-SA" sz="2400" dirty="0" smtClean="0">
                <a:solidFill>
                  <a:schemeClr val="bg1"/>
                </a:solidFill>
              </a:rPr>
              <a:t> المكثف      يمكن استعماله لكي نحصل على أكبر قيمة ممكنة لفرق الجهد الخارج        .</a:t>
            </a:r>
          </a:p>
          <a:p>
            <a:pPr algn="just">
              <a:buClr>
                <a:schemeClr val="accent1">
                  <a:lumMod val="75000"/>
                </a:schemeClr>
              </a:buClr>
              <a:buFont typeface="Arial" pitchFamily="34" charset="0"/>
              <a:buChar char="•"/>
            </a:pPr>
            <a:r>
              <a:rPr lang="ar-SA" sz="2400" dirty="0" smtClean="0">
                <a:solidFill>
                  <a:schemeClr val="bg1"/>
                </a:solidFill>
              </a:rPr>
              <a:t> بعد أن يتم حساب قيم المقاومات المستعملة للترانزستور وكذلك تحديد نقطة التشغيل كما تم ذكره من قبل نستطيع أن نبدأ في تكبير فرق جهد متردد.</a:t>
            </a:r>
          </a:p>
        </p:txBody>
      </p:sp>
      <p:graphicFrame>
        <p:nvGraphicFramePr>
          <p:cNvPr id="627716" name="Object 4"/>
          <p:cNvGraphicFramePr>
            <a:graphicFrameLocks noChangeAspect="1"/>
          </p:cNvGraphicFramePr>
          <p:nvPr/>
        </p:nvGraphicFramePr>
        <p:xfrm>
          <a:off x="5715008" y="1171560"/>
          <a:ext cx="511178" cy="400052"/>
        </p:xfrm>
        <a:graphic>
          <a:graphicData uri="http://schemas.openxmlformats.org/presentationml/2006/ole">
            <p:oleObj spid="_x0000_s627716" name="Equation" r:id="rId5" imgW="291960" imgH="228600" progId="Equation.3">
              <p:embed/>
            </p:oleObj>
          </a:graphicData>
        </a:graphic>
      </p:graphicFrame>
      <p:graphicFrame>
        <p:nvGraphicFramePr>
          <p:cNvPr id="627717" name="Object 5"/>
          <p:cNvGraphicFramePr>
            <a:graphicFrameLocks noChangeAspect="1"/>
          </p:cNvGraphicFramePr>
          <p:nvPr/>
        </p:nvGraphicFramePr>
        <p:xfrm>
          <a:off x="2274592" y="1142984"/>
          <a:ext cx="440020" cy="393702"/>
        </p:xfrm>
        <a:graphic>
          <a:graphicData uri="http://schemas.openxmlformats.org/presentationml/2006/ole">
            <p:oleObj spid="_x0000_s627717" name="Equation" r:id="rId6" imgW="241200" imgH="215640" progId="Equation.3">
              <p:embed/>
            </p:oleObj>
          </a:graphicData>
        </a:graphic>
      </p:graphicFrame>
      <p:sp>
        <p:nvSpPr>
          <p:cNvPr id="158" name="Rectangle 12"/>
          <p:cNvSpPr>
            <a:spLocks noChangeArrowheads="1"/>
          </p:cNvSpPr>
          <p:nvPr/>
        </p:nvSpPr>
        <p:spPr bwMode="auto">
          <a:xfrm>
            <a:off x="152400" y="152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27718" name="Object 6"/>
          <p:cNvGraphicFramePr>
            <a:graphicFrameLocks noChangeAspect="1"/>
          </p:cNvGraphicFramePr>
          <p:nvPr/>
        </p:nvGraphicFramePr>
        <p:xfrm>
          <a:off x="6500826" y="1528750"/>
          <a:ext cx="600078" cy="400052"/>
        </p:xfrm>
        <a:graphic>
          <a:graphicData uri="http://schemas.openxmlformats.org/presentationml/2006/ole">
            <p:oleObj spid="_x0000_s627718" name="Equation" r:id="rId7" imgW="342720" imgH="228600" progId="Equation.3">
              <p:embed/>
            </p:oleObj>
          </a:graphicData>
        </a:graphic>
      </p:graphicFrame>
      <p:graphicFrame>
        <p:nvGraphicFramePr>
          <p:cNvPr id="627719" name="Object 7"/>
          <p:cNvGraphicFramePr>
            <a:graphicFrameLocks noChangeAspect="1"/>
          </p:cNvGraphicFramePr>
          <p:nvPr/>
        </p:nvGraphicFramePr>
        <p:xfrm>
          <a:off x="4214810" y="1500174"/>
          <a:ext cx="479054" cy="428628"/>
        </p:xfrm>
        <a:graphic>
          <a:graphicData uri="http://schemas.openxmlformats.org/presentationml/2006/ole">
            <p:oleObj spid="_x0000_s627719" name="Equation" r:id="rId8" imgW="241200" imgH="215640" progId="Equation.3">
              <p:embed/>
            </p:oleObj>
          </a:graphicData>
        </a:graphic>
      </p:graphicFrame>
      <p:graphicFrame>
        <p:nvGraphicFramePr>
          <p:cNvPr id="627720" name="Object 8"/>
          <p:cNvGraphicFramePr>
            <a:graphicFrameLocks noChangeAspect="1"/>
          </p:cNvGraphicFramePr>
          <p:nvPr/>
        </p:nvGraphicFramePr>
        <p:xfrm>
          <a:off x="7715272" y="1857364"/>
          <a:ext cx="374652" cy="454935"/>
        </p:xfrm>
        <a:graphic>
          <a:graphicData uri="http://schemas.openxmlformats.org/presentationml/2006/ole">
            <p:oleObj spid="_x0000_s627720" name="Equation" r:id="rId9" imgW="177480" imgH="215640" progId="Equation.3">
              <p:embed/>
            </p:oleObj>
          </a:graphicData>
        </a:graphic>
      </p:graphicFrame>
      <p:graphicFrame>
        <p:nvGraphicFramePr>
          <p:cNvPr id="627721" name="Object 9"/>
          <p:cNvGraphicFramePr>
            <a:graphicFrameLocks noChangeAspect="1"/>
          </p:cNvGraphicFramePr>
          <p:nvPr/>
        </p:nvGraphicFramePr>
        <p:xfrm>
          <a:off x="500034" y="2600322"/>
          <a:ext cx="600075" cy="400050"/>
        </p:xfrm>
        <a:graphic>
          <a:graphicData uri="http://schemas.openxmlformats.org/presentationml/2006/ole">
            <p:oleObj spid="_x0000_s627721" name="Equation" r:id="rId10" imgW="342720" imgH="228600" progId="Equation.3">
              <p:embed/>
            </p:oleObj>
          </a:graphicData>
        </a:graphic>
      </p:graphicFrame>
      <p:graphicFrame>
        <p:nvGraphicFramePr>
          <p:cNvPr id="627722" name="Object 10"/>
          <p:cNvGraphicFramePr>
            <a:graphicFrameLocks noChangeAspect="1"/>
          </p:cNvGraphicFramePr>
          <p:nvPr/>
        </p:nvGraphicFramePr>
        <p:xfrm>
          <a:off x="7715272" y="2571744"/>
          <a:ext cx="410418" cy="465140"/>
        </p:xfrm>
        <a:graphic>
          <a:graphicData uri="http://schemas.openxmlformats.org/presentationml/2006/ole">
            <p:oleObj spid="_x0000_s627722" name="Equation" r:id="rId11" imgW="190440" imgH="215640" progId="Equation.3">
              <p:embed/>
            </p:oleObj>
          </a:graphicData>
        </a:graphic>
      </p:graphicFrame>
      <p:sp>
        <p:nvSpPr>
          <p:cNvPr id="165" name="مربع نص 164"/>
          <p:cNvSpPr txBox="1"/>
          <p:nvPr/>
        </p:nvSpPr>
        <p:spPr>
          <a:xfrm>
            <a:off x="1571604" y="3643314"/>
            <a:ext cx="757239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كيف تتم عملية التكبير</a:t>
            </a:r>
          </a:p>
        </p:txBody>
      </p:sp>
      <p:sp>
        <p:nvSpPr>
          <p:cNvPr id="167" name="مربع نص 166"/>
          <p:cNvSpPr txBox="1"/>
          <p:nvPr/>
        </p:nvSpPr>
        <p:spPr>
          <a:xfrm>
            <a:off x="0" y="4214818"/>
            <a:ext cx="9144000" cy="1938992"/>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قبل إدخال الجهد المتردد المراد تكبيرة لابد من إدخال تيار بالقاعدة يسمى التيار الانحيازي وهو تيار مستمر يجعل الترانزستور يعمل في نقطة التشغيل.</a:t>
            </a:r>
          </a:p>
          <a:p>
            <a:pPr algn="just">
              <a:buClr>
                <a:schemeClr val="accent1">
                  <a:lumMod val="75000"/>
                </a:schemeClr>
              </a:buClr>
              <a:buFont typeface="Arial" pitchFamily="34" charset="0"/>
              <a:buChar char="•"/>
            </a:pPr>
            <a:r>
              <a:rPr lang="ar-SA" sz="2400" dirty="0" smtClean="0">
                <a:solidFill>
                  <a:schemeClr val="bg1"/>
                </a:solidFill>
              </a:rPr>
              <a:t> عندما يتم إدخال الجهد المتردد يتغير تيار القاعدة     في حدود        على سبيل المثال أعلى وأسفل نقطة التشغيل الاستاتيكية      المناظرة لهذا التيار وقيمتها        وذلك حسب ما هو موضح بالشكل (33) حيت يتغير هذا التيار بين                      .</a:t>
            </a:r>
          </a:p>
        </p:txBody>
      </p:sp>
      <p:graphicFrame>
        <p:nvGraphicFramePr>
          <p:cNvPr id="627723" name="Object 11"/>
          <p:cNvGraphicFramePr>
            <a:graphicFrameLocks noChangeAspect="1"/>
          </p:cNvGraphicFramePr>
          <p:nvPr/>
        </p:nvGraphicFramePr>
        <p:xfrm>
          <a:off x="3857620" y="4929198"/>
          <a:ext cx="357190" cy="494571"/>
        </p:xfrm>
        <a:graphic>
          <a:graphicData uri="http://schemas.openxmlformats.org/presentationml/2006/ole">
            <p:oleObj spid="_x0000_s627723" name="Equation" r:id="rId12" imgW="164880" imgH="228600" progId="Equation.3">
              <p:embed/>
            </p:oleObj>
          </a:graphicData>
        </a:graphic>
      </p:graphicFrame>
      <p:graphicFrame>
        <p:nvGraphicFramePr>
          <p:cNvPr id="627724" name="Object 12"/>
          <p:cNvGraphicFramePr>
            <a:graphicFrameLocks noChangeAspect="1"/>
          </p:cNvGraphicFramePr>
          <p:nvPr/>
        </p:nvGraphicFramePr>
        <p:xfrm>
          <a:off x="2285984" y="4970474"/>
          <a:ext cx="702076" cy="387352"/>
        </p:xfrm>
        <a:graphic>
          <a:graphicData uri="http://schemas.openxmlformats.org/presentationml/2006/ole">
            <p:oleObj spid="_x0000_s627724" name="Equation" r:id="rId13" imgW="368280" imgH="203040" progId="Equation.3">
              <p:embed/>
            </p:oleObj>
          </a:graphicData>
        </a:graphic>
      </p:graphicFrame>
      <p:graphicFrame>
        <p:nvGraphicFramePr>
          <p:cNvPr id="627725" name="Object 13"/>
          <p:cNvGraphicFramePr>
            <a:graphicFrameLocks noChangeAspect="1"/>
          </p:cNvGraphicFramePr>
          <p:nvPr/>
        </p:nvGraphicFramePr>
        <p:xfrm>
          <a:off x="5491543" y="5286388"/>
          <a:ext cx="437779" cy="465140"/>
        </p:xfrm>
        <a:graphic>
          <a:graphicData uri="http://schemas.openxmlformats.org/presentationml/2006/ole">
            <p:oleObj spid="_x0000_s627725" name="Equation" r:id="rId14" imgW="203040" imgH="215640" progId="Equation.3">
              <p:embed/>
            </p:oleObj>
          </a:graphicData>
        </a:graphic>
      </p:graphicFrame>
      <p:graphicFrame>
        <p:nvGraphicFramePr>
          <p:cNvPr id="627726" name="Object 14"/>
          <p:cNvGraphicFramePr>
            <a:graphicFrameLocks noChangeAspect="1"/>
          </p:cNvGraphicFramePr>
          <p:nvPr/>
        </p:nvGraphicFramePr>
        <p:xfrm>
          <a:off x="2000232" y="5357826"/>
          <a:ext cx="714380" cy="381002"/>
        </p:xfrm>
        <a:graphic>
          <a:graphicData uri="http://schemas.openxmlformats.org/presentationml/2006/ole">
            <p:oleObj spid="_x0000_s627726" name="Equation" r:id="rId15" imgW="380880" imgH="203040" progId="Equation.3">
              <p:embed/>
            </p:oleObj>
          </a:graphicData>
        </a:graphic>
      </p:graphicFrame>
      <p:graphicFrame>
        <p:nvGraphicFramePr>
          <p:cNvPr id="627727" name="Object 15"/>
          <p:cNvGraphicFramePr>
            <a:graphicFrameLocks noChangeAspect="1"/>
          </p:cNvGraphicFramePr>
          <p:nvPr/>
        </p:nvGraphicFramePr>
        <p:xfrm>
          <a:off x="2806699" y="5715016"/>
          <a:ext cx="1622425" cy="387350"/>
        </p:xfrm>
        <a:graphic>
          <a:graphicData uri="http://schemas.openxmlformats.org/presentationml/2006/ole">
            <p:oleObj spid="_x0000_s627727" name="معادلة" r:id="rId16" imgW="850680" imgH="203040" progId="Equation.3">
              <p:embed/>
            </p:oleObj>
          </a:graphicData>
        </a:graphic>
      </p:graphicFrame>
      <p:sp>
        <p:nvSpPr>
          <p:cNvPr id="168" name="مربع نص 167"/>
          <p:cNvSpPr txBox="1"/>
          <p:nvPr/>
        </p:nvSpPr>
        <p:spPr>
          <a:xfrm>
            <a:off x="214282"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box(in)">
                                      <p:cBhvr>
                                        <p:cTn id="7" dur="2000"/>
                                        <p:tgtEl>
                                          <p:spTgt spid="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5">
                                            <p:txEl>
                                              <p:pRg st="1" end="1"/>
                                            </p:txEl>
                                          </p:spTgt>
                                        </p:tgtEl>
                                        <p:attrNameLst>
                                          <p:attrName>style.visibility</p:attrName>
                                        </p:attrNameLst>
                                      </p:cBhvr>
                                      <p:to>
                                        <p:strVal val="visible"/>
                                      </p:to>
                                    </p:set>
                                    <p:animEffect transition="in" filter="box(in)">
                                      <p:cBhvr>
                                        <p:cTn id="12" dur="2000"/>
                                        <p:tgtEl>
                                          <p:spTgt spid="1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5">
                                            <p:txEl>
                                              <p:pRg st="2" end="2"/>
                                            </p:txEl>
                                          </p:spTgt>
                                        </p:tgtEl>
                                        <p:attrNameLst>
                                          <p:attrName>style.visibility</p:attrName>
                                        </p:attrNameLst>
                                      </p:cBhvr>
                                      <p:to>
                                        <p:strVal val="visible"/>
                                      </p:to>
                                    </p:set>
                                    <p:animEffect transition="in" filter="box(in)">
                                      <p:cBhvr>
                                        <p:cTn id="17" dur="2000"/>
                                        <p:tgtEl>
                                          <p:spTgt spid="1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5">
                                            <p:txEl>
                                              <p:pRg st="3" end="3"/>
                                            </p:txEl>
                                          </p:spTgt>
                                        </p:tgtEl>
                                        <p:attrNameLst>
                                          <p:attrName>style.visibility</p:attrName>
                                        </p:attrNameLst>
                                      </p:cBhvr>
                                      <p:to>
                                        <p:strVal val="visible"/>
                                      </p:to>
                                    </p:set>
                                    <p:animEffect transition="in" filter="box(in)">
                                      <p:cBhvr>
                                        <p:cTn id="22" dur="2000"/>
                                        <p:tgtEl>
                                          <p:spTgt spid="1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5">
                                            <p:txEl>
                                              <p:pRg st="4" end="4"/>
                                            </p:txEl>
                                          </p:spTgt>
                                        </p:tgtEl>
                                        <p:attrNameLst>
                                          <p:attrName>style.visibility</p:attrName>
                                        </p:attrNameLst>
                                      </p:cBhvr>
                                      <p:to>
                                        <p:strVal val="visible"/>
                                      </p:to>
                                    </p:set>
                                    <p:animEffect transition="in" filter="box(in)">
                                      <p:cBhvr>
                                        <p:cTn id="27" dur="2000"/>
                                        <p:tgtEl>
                                          <p:spTgt spid="1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5"/>
                                        </p:tgtEl>
                                        <p:attrNameLst>
                                          <p:attrName>style.visibility</p:attrName>
                                        </p:attrNameLst>
                                      </p:cBhvr>
                                      <p:to>
                                        <p:strVal val="visible"/>
                                      </p:to>
                                    </p:set>
                                    <p:animEffect transition="in" filter="box(in)">
                                      <p:cBhvr>
                                        <p:cTn id="32" dur="2000"/>
                                        <p:tgtEl>
                                          <p:spTgt spid="16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67">
                                            <p:txEl>
                                              <p:pRg st="0" end="0"/>
                                            </p:txEl>
                                          </p:spTgt>
                                        </p:tgtEl>
                                        <p:attrNameLst>
                                          <p:attrName>style.visibility</p:attrName>
                                        </p:attrNameLst>
                                      </p:cBhvr>
                                      <p:to>
                                        <p:strVal val="visible"/>
                                      </p:to>
                                    </p:set>
                                    <p:animEffect transition="in" filter="box(in)">
                                      <p:cBhvr>
                                        <p:cTn id="37" dur="2000"/>
                                        <p:tgtEl>
                                          <p:spTgt spid="16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67">
                                            <p:txEl>
                                              <p:pRg st="1" end="1"/>
                                            </p:txEl>
                                          </p:spTgt>
                                        </p:tgtEl>
                                        <p:attrNameLst>
                                          <p:attrName>style.visibility</p:attrName>
                                        </p:attrNameLst>
                                      </p:cBhvr>
                                      <p:to>
                                        <p:strVal val="visible"/>
                                      </p:to>
                                    </p:set>
                                    <p:animEffect transition="in" filter="box(in)">
                                      <p:cBhvr>
                                        <p:cTn id="42" dur="2000"/>
                                        <p:tgtEl>
                                          <p:spTgt spid="167">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27723"/>
                                        </p:tgtEl>
                                        <p:attrNameLst>
                                          <p:attrName>style.visibility</p:attrName>
                                        </p:attrNameLst>
                                      </p:cBhvr>
                                      <p:to>
                                        <p:strVal val="visible"/>
                                      </p:to>
                                    </p:set>
                                    <p:animEffect transition="in" filter="box(in)">
                                      <p:cBhvr>
                                        <p:cTn id="47" dur="500"/>
                                        <p:tgtEl>
                                          <p:spTgt spid="627723"/>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27724"/>
                                        </p:tgtEl>
                                        <p:attrNameLst>
                                          <p:attrName>style.visibility</p:attrName>
                                        </p:attrNameLst>
                                      </p:cBhvr>
                                      <p:to>
                                        <p:strVal val="visible"/>
                                      </p:to>
                                    </p:set>
                                    <p:animEffect transition="in" filter="box(in)">
                                      <p:cBhvr>
                                        <p:cTn id="52" dur="500"/>
                                        <p:tgtEl>
                                          <p:spTgt spid="627724"/>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627725"/>
                                        </p:tgtEl>
                                        <p:attrNameLst>
                                          <p:attrName>style.visibility</p:attrName>
                                        </p:attrNameLst>
                                      </p:cBhvr>
                                      <p:to>
                                        <p:strVal val="visible"/>
                                      </p:to>
                                    </p:set>
                                    <p:animEffect transition="in" filter="box(in)">
                                      <p:cBhvr>
                                        <p:cTn id="57" dur="500"/>
                                        <p:tgtEl>
                                          <p:spTgt spid="627725"/>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627726"/>
                                        </p:tgtEl>
                                        <p:attrNameLst>
                                          <p:attrName>style.visibility</p:attrName>
                                        </p:attrNameLst>
                                      </p:cBhvr>
                                      <p:to>
                                        <p:strVal val="visible"/>
                                      </p:to>
                                    </p:set>
                                    <p:animEffect transition="in" filter="box(in)">
                                      <p:cBhvr>
                                        <p:cTn id="62" dur="500"/>
                                        <p:tgtEl>
                                          <p:spTgt spid="627726"/>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627727"/>
                                        </p:tgtEl>
                                        <p:attrNameLst>
                                          <p:attrName>style.visibility</p:attrName>
                                        </p:attrNameLst>
                                      </p:cBhvr>
                                      <p:to>
                                        <p:strVal val="visible"/>
                                      </p:to>
                                    </p:set>
                                    <p:animEffect transition="in" filter="box(in)">
                                      <p:cBhvr>
                                        <p:cTn id="67" dur="500"/>
                                        <p:tgtEl>
                                          <p:spTgt spid="627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P spid="165" grpId="0"/>
      <p:bldP spid="1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28738" name="Equation" showAsIcon="1" r:id="rId4" imgW="914400" imgH="77148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8" name="Rectangle 8"/>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3"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4" name="Rectangle 14"/>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5" name="Rectangle 13"/>
          <p:cNvSpPr>
            <a:spLocks noChangeArrowheads="1"/>
          </p:cNvSpPr>
          <p:nvPr/>
        </p:nvSpPr>
        <p:spPr bwMode="auto">
          <a:xfrm>
            <a:off x="0" y="1676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8" name="Rectangle 16"/>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1" name="Rectangle 2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1" name="Rectangle 9"/>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4" name="Rectangle 1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5" name="Rectangle 17"/>
          <p:cNvSpPr>
            <a:spLocks noChangeArrowheads="1"/>
          </p:cNvSpPr>
          <p:nvPr/>
        </p:nvSpPr>
        <p:spPr bwMode="auto">
          <a:xfrm>
            <a:off x="0" y="6448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822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8" name="Rectangle 20"/>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2316" name="Rectangle 12"/>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399"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400" name="Rectangle 2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58" name="Rectangle 10"/>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63" name="Rectangle 15"/>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73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7310" name="Rectangle 14"/>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14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1413" name="Rectangle 21"/>
          <p:cNvSpPr>
            <a:spLocks noChangeArrowheads="1"/>
          </p:cNvSpPr>
          <p:nvPr/>
        </p:nvSpPr>
        <p:spPr bwMode="auto">
          <a:xfrm>
            <a:off x="0" y="326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448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567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58" name="Rectangle 12"/>
          <p:cNvSpPr>
            <a:spLocks noChangeArrowheads="1"/>
          </p:cNvSpPr>
          <p:nvPr/>
        </p:nvSpPr>
        <p:spPr bwMode="auto">
          <a:xfrm>
            <a:off x="152400" y="152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69" name="مربع نص 168"/>
          <p:cNvSpPr txBox="1"/>
          <p:nvPr/>
        </p:nvSpPr>
        <p:spPr>
          <a:xfrm>
            <a:off x="0" y="4429132"/>
            <a:ext cx="9144000" cy="1938992"/>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يتغير تيار المجمع     تبعاً لتغير تيار القاعدة      ويكون في حدود       أعلى وأسفل القيمة</a:t>
            </a:r>
          </a:p>
          <a:p>
            <a:pPr algn="just">
              <a:buClr>
                <a:schemeClr val="accent1">
                  <a:lumMod val="75000"/>
                </a:schemeClr>
              </a:buClr>
            </a:pPr>
            <a:r>
              <a:rPr lang="ar-SA" sz="2400" dirty="0" smtClean="0">
                <a:solidFill>
                  <a:schemeClr val="bg1"/>
                </a:solidFill>
              </a:rPr>
              <a:t>        وهى التي تقابل النقطة      حيث يتغير هذا التيار بين                .</a:t>
            </a:r>
          </a:p>
          <a:p>
            <a:pPr algn="just">
              <a:buClr>
                <a:schemeClr val="accent1">
                  <a:lumMod val="75000"/>
                </a:schemeClr>
              </a:buClr>
              <a:buFont typeface="Arial" pitchFamily="34" charset="0"/>
              <a:buChar char="•"/>
            </a:pPr>
            <a:r>
              <a:rPr lang="ar-SA" sz="2400" dirty="0" smtClean="0">
                <a:solidFill>
                  <a:schemeClr val="bg1"/>
                </a:solidFill>
              </a:rPr>
              <a:t> يتغير الجهد    وهو الجهد الخارج       نتيجة لتغير تيار المجمع      ، من القيمة    إلى القيمة       مروراً بالقيمة      وهى التي تناظر النقطة      وتكون قيمة هذا التغير في حدود      </a:t>
            </a:r>
          </a:p>
          <a:p>
            <a:pPr algn="just">
              <a:buClr>
                <a:schemeClr val="accent1">
                  <a:lumMod val="75000"/>
                </a:schemeClr>
              </a:buClr>
            </a:pPr>
            <a:r>
              <a:rPr lang="ar-SA" sz="2400" dirty="0" smtClean="0">
                <a:solidFill>
                  <a:schemeClr val="bg1"/>
                </a:solidFill>
              </a:rPr>
              <a:t>أعلي وأسفل نقطة التشغيل .</a:t>
            </a:r>
          </a:p>
        </p:txBody>
      </p:sp>
      <p:graphicFrame>
        <p:nvGraphicFramePr>
          <p:cNvPr id="628752" name="Object 16"/>
          <p:cNvGraphicFramePr>
            <a:graphicFrameLocks noChangeAspect="1"/>
          </p:cNvGraphicFramePr>
          <p:nvPr/>
        </p:nvGraphicFramePr>
        <p:xfrm>
          <a:off x="6769116" y="4447503"/>
          <a:ext cx="374652" cy="481695"/>
        </p:xfrm>
        <a:graphic>
          <a:graphicData uri="http://schemas.openxmlformats.org/presentationml/2006/ole">
            <p:oleObj spid="_x0000_s628752" name="Equation" r:id="rId5" imgW="177480" imgH="228600" progId="Equation.3">
              <p:embed/>
            </p:oleObj>
          </a:graphicData>
        </a:graphic>
      </p:graphicFrame>
      <p:graphicFrame>
        <p:nvGraphicFramePr>
          <p:cNvPr id="628753" name="Object 17"/>
          <p:cNvGraphicFramePr>
            <a:graphicFrameLocks noChangeAspect="1"/>
          </p:cNvGraphicFramePr>
          <p:nvPr/>
        </p:nvGraphicFramePr>
        <p:xfrm>
          <a:off x="4286248" y="4419241"/>
          <a:ext cx="368302" cy="509957"/>
        </p:xfrm>
        <a:graphic>
          <a:graphicData uri="http://schemas.openxmlformats.org/presentationml/2006/ole">
            <p:oleObj spid="_x0000_s628753" name="Equation" r:id="rId6" imgW="164880" imgH="228600" progId="Equation.3">
              <p:embed/>
            </p:oleObj>
          </a:graphicData>
        </a:graphic>
      </p:graphicFrame>
      <p:graphicFrame>
        <p:nvGraphicFramePr>
          <p:cNvPr id="628754" name="Object 18"/>
          <p:cNvGraphicFramePr>
            <a:graphicFrameLocks noChangeAspect="1"/>
          </p:cNvGraphicFramePr>
          <p:nvPr/>
        </p:nvGraphicFramePr>
        <p:xfrm>
          <a:off x="2056362" y="4500570"/>
          <a:ext cx="586812" cy="357190"/>
        </p:xfrm>
        <a:graphic>
          <a:graphicData uri="http://schemas.openxmlformats.org/presentationml/2006/ole">
            <p:oleObj spid="_x0000_s628754" name="Equation" r:id="rId7" imgW="291960" imgH="177480" progId="Equation.3">
              <p:embed/>
            </p:oleObj>
          </a:graphicData>
        </a:graphic>
      </p:graphicFrame>
      <p:graphicFrame>
        <p:nvGraphicFramePr>
          <p:cNvPr id="628755" name="Object 19"/>
          <p:cNvGraphicFramePr>
            <a:graphicFrameLocks noChangeAspect="1"/>
          </p:cNvGraphicFramePr>
          <p:nvPr/>
        </p:nvGraphicFramePr>
        <p:xfrm>
          <a:off x="5857884" y="4786322"/>
          <a:ext cx="428619" cy="455020"/>
        </p:xfrm>
        <a:graphic>
          <a:graphicData uri="http://schemas.openxmlformats.org/presentationml/2006/ole">
            <p:oleObj spid="_x0000_s628755" name="Equation" r:id="rId8" imgW="203040" imgH="215640" progId="Equation.3">
              <p:embed/>
            </p:oleObj>
          </a:graphicData>
        </a:graphic>
      </p:graphicFrame>
      <p:graphicFrame>
        <p:nvGraphicFramePr>
          <p:cNvPr id="628756" name="Object 20"/>
          <p:cNvGraphicFramePr>
            <a:graphicFrameLocks noChangeAspect="1"/>
          </p:cNvGraphicFramePr>
          <p:nvPr/>
        </p:nvGraphicFramePr>
        <p:xfrm>
          <a:off x="8478834" y="4857760"/>
          <a:ext cx="665166" cy="358166"/>
        </p:xfrm>
        <a:graphic>
          <a:graphicData uri="http://schemas.openxmlformats.org/presentationml/2006/ole">
            <p:oleObj spid="_x0000_s628756" name="Equation" r:id="rId9" imgW="330120" imgH="177480" progId="Equation.3">
              <p:embed/>
            </p:oleObj>
          </a:graphicData>
        </a:graphic>
      </p:graphicFrame>
      <p:graphicFrame>
        <p:nvGraphicFramePr>
          <p:cNvPr id="628757" name="Object 21"/>
          <p:cNvGraphicFramePr>
            <a:graphicFrameLocks noChangeAspect="1"/>
          </p:cNvGraphicFramePr>
          <p:nvPr/>
        </p:nvGraphicFramePr>
        <p:xfrm>
          <a:off x="2171288" y="4857760"/>
          <a:ext cx="1186266" cy="387352"/>
        </p:xfrm>
        <a:graphic>
          <a:graphicData uri="http://schemas.openxmlformats.org/presentationml/2006/ole">
            <p:oleObj spid="_x0000_s628757" name="Equation" r:id="rId10" imgW="622080" imgH="203040" progId="Equation.3">
              <p:embed/>
            </p:oleObj>
          </a:graphicData>
        </a:graphic>
      </p:graphicFrame>
      <p:graphicFrame>
        <p:nvGraphicFramePr>
          <p:cNvPr id="628758" name="Object 22"/>
          <p:cNvGraphicFramePr>
            <a:graphicFrameLocks noChangeAspect="1"/>
          </p:cNvGraphicFramePr>
          <p:nvPr/>
        </p:nvGraphicFramePr>
        <p:xfrm>
          <a:off x="7358082" y="5214950"/>
          <a:ext cx="387352" cy="435771"/>
        </p:xfrm>
        <a:graphic>
          <a:graphicData uri="http://schemas.openxmlformats.org/presentationml/2006/ole">
            <p:oleObj spid="_x0000_s628758" name="Equation" r:id="rId11" imgW="203040" imgH="228600" progId="Equation.3">
              <p:embed/>
            </p:oleObj>
          </a:graphicData>
        </a:graphic>
      </p:graphicFrame>
      <p:graphicFrame>
        <p:nvGraphicFramePr>
          <p:cNvPr id="628759" name="Object 23"/>
          <p:cNvGraphicFramePr>
            <a:graphicFrameLocks noChangeAspect="1"/>
          </p:cNvGraphicFramePr>
          <p:nvPr/>
        </p:nvGraphicFramePr>
        <p:xfrm>
          <a:off x="5018088" y="5214938"/>
          <a:ext cx="422275" cy="400050"/>
        </p:xfrm>
        <a:graphic>
          <a:graphicData uri="http://schemas.openxmlformats.org/presentationml/2006/ole">
            <p:oleObj spid="_x0000_s628759" name="معادلة" r:id="rId12" imgW="241200" imgH="228600" progId="Equation.3">
              <p:embed/>
            </p:oleObj>
          </a:graphicData>
        </a:graphic>
      </p:graphicFrame>
      <p:graphicFrame>
        <p:nvGraphicFramePr>
          <p:cNvPr id="628760" name="Object 24"/>
          <p:cNvGraphicFramePr>
            <a:graphicFrameLocks noChangeAspect="1"/>
          </p:cNvGraphicFramePr>
          <p:nvPr/>
        </p:nvGraphicFramePr>
        <p:xfrm>
          <a:off x="2000232" y="5143512"/>
          <a:ext cx="374650" cy="481013"/>
        </p:xfrm>
        <a:graphic>
          <a:graphicData uri="http://schemas.openxmlformats.org/presentationml/2006/ole">
            <p:oleObj spid="_x0000_s628760" name="Equation" r:id="rId13" imgW="177480" imgH="228600" progId="Equation.3">
              <p:embed/>
            </p:oleObj>
          </a:graphicData>
        </a:graphic>
      </p:graphicFrame>
      <p:graphicFrame>
        <p:nvGraphicFramePr>
          <p:cNvPr id="628761" name="Object 25"/>
          <p:cNvGraphicFramePr>
            <a:graphicFrameLocks noChangeAspect="1"/>
          </p:cNvGraphicFramePr>
          <p:nvPr/>
        </p:nvGraphicFramePr>
        <p:xfrm>
          <a:off x="428596" y="5238762"/>
          <a:ext cx="428628" cy="333378"/>
        </p:xfrm>
        <a:graphic>
          <a:graphicData uri="http://schemas.openxmlformats.org/presentationml/2006/ole">
            <p:oleObj spid="_x0000_s628761" name="Equation" r:id="rId14" imgW="228600" imgH="177480" progId="Equation.3">
              <p:embed/>
            </p:oleObj>
          </a:graphicData>
        </a:graphic>
      </p:graphicFrame>
      <p:graphicFrame>
        <p:nvGraphicFramePr>
          <p:cNvPr id="628762" name="Object 26"/>
          <p:cNvGraphicFramePr>
            <a:graphicFrameLocks noChangeAspect="1"/>
          </p:cNvGraphicFramePr>
          <p:nvPr/>
        </p:nvGraphicFramePr>
        <p:xfrm>
          <a:off x="8072462" y="5572140"/>
          <a:ext cx="400052" cy="311152"/>
        </p:xfrm>
        <a:graphic>
          <a:graphicData uri="http://schemas.openxmlformats.org/presentationml/2006/ole">
            <p:oleObj spid="_x0000_s628762" name="Equation" r:id="rId15" imgW="228600" imgH="177480" progId="Equation.3">
              <p:embed/>
            </p:oleObj>
          </a:graphicData>
        </a:graphic>
      </p:graphicFrame>
      <p:graphicFrame>
        <p:nvGraphicFramePr>
          <p:cNvPr id="628763" name="Object 27"/>
          <p:cNvGraphicFramePr>
            <a:graphicFrameLocks noChangeAspect="1"/>
          </p:cNvGraphicFramePr>
          <p:nvPr/>
        </p:nvGraphicFramePr>
        <p:xfrm>
          <a:off x="6215074" y="5572140"/>
          <a:ext cx="438833" cy="341315"/>
        </p:xfrm>
        <a:graphic>
          <a:graphicData uri="http://schemas.openxmlformats.org/presentationml/2006/ole">
            <p:oleObj spid="_x0000_s628763" name="Equation" r:id="rId16" imgW="228600" imgH="177480" progId="Equation.3">
              <p:embed/>
            </p:oleObj>
          </a:graphicData>
        </a:graphic>
      </p:graphicFrame>
      <p:graphicFrame>
        <p:nvGraphicFramePr>
          <p:cNvPr id="628764" name="Object 28"/>
          <p:cNvGraphicFramePr>
            <a:graphicFrameLocks noChangeAspect="1"/>
          </p:cNvGraphicFramePr>
          <p:nvPr/>
        </p:nvGraphicFramePr>
        <p:xfrm>
          <a:off x="3500430" y="5473718"/>
          <a:ext cx="428625" cy="455612"/>
        </p:xfrm>
        <a:graphic>
          <a:graphicData uri="http://schemas.openxmlformats.org/presentationml/2006/ole">
            <p:oleObj spid="_x0000_s628764" name="Equation" r:id="rId17" imgW="203040" imgH="215640" progId="Equation.3">
              <p:embed/>
            </p:oleObj>
          </a:graphicData>
        </a:graphic>
      </p:graphicFrame>
      <p:graphicFrame>
        <p:nvGraphicFramePr>
          <p:cNvPr id="628765" name="Object 29"/>
          <p:cNvGraphicFramePr>
            <a:graphicFrameLocks noChangeAspect="1"/>
          </p:cNvGraphicFramePr>
          <p:nvPr/>
        </p:nvGraphicFramePr>
        <p:xfrm>
          <a:off x="0" y="5572140"/>
          <a:ext cx="400050" cy="311150"/>
        </p:xfrm>
        <a:graphic>
          <a:graphicData uri="http://schemas.openxmlformats.org/presentationml/2006/ole">
            <p:oleObj spid="_x0000_s628765" name="Equation" r:id="rId18" imgW="228600" imgH="177480" progId="Equation.3">
              <p:embed/>
            </p:oleObj>
          </a:graphicData>
        </a:graphic>
      </p:graphicFrame>
      <p:pic>
        <p:nvPicPr>
          <p:cNvPr id="170" name="صورة 169"/>
          <p:cNvPicPr/>
          <p:nvPr/>
        </p:nvPicPr>
        <p:blipFill>
          <a:blip r:embed="rId19">
            <a:clrChange>
              <a:clrFrom>
                <a:srgbClr val="FFFFFF"/>
              </a:clrFrom>
              <a:clrTo>
                <a:srgbClr val="FFFFFF">
                  <a:alpha val="0"/>
                </a:srgbClr>
              </a:clrTo>
            </a:clrChange>
            <a:lum bright="-40000"/>
          </a:blip>
          <a:srcRect/>
          <a:stretch>
            <a:fillRect/>
          </a:stretch>
        </p:blipFill>
        <p:spPr bwMode="auto">
          <a:xfrm>
            <a:off x="1869458" y="714356"/>
            <a:ext cx="6203004" cy="3714776"/>
          </a:xfrm>
          <a:prstGeom prst="rect">
            <a:avLst/>
          </a:prstGeom>
          <a:noFill/>
          <a:ln w="9525">
            <a:noFill/>
            <a:miter lim="800000"/>
            <a:headEnd/>
            <a:tailEnd/>
          </a:ln>
        </p:spPr>
      </p:pic>
      <p:sp>
        <p:nvSpPr>
          <p:cNvPr id="171" name="مربع نص 170"/>
          <p:cNvSpPr txBox="1"/>
          <p:nvPr/>
        </p:nvSpPr>
        <p:spPr>
          <a:xfrm>
            <a:off x="642910" y="2571744"/>
            <a:ext cx="989374" cy="369332"/>
          </a:xfrm>
          <a:prstGeom prst="rect">
            <a:avLst/>
          </a:prstGeom>
          <a:noFill/>
        </p:spPr>
        <p:txBody>
          <a:bodyPr wrap="none" rtlCol="1">
            <a:spAutoFit/>
          </a:bodyPr>
          <a:lstStyle/>
          <a:p>
            <a:r>
              <a:rPr lang="ar-SA" dirty="0" smtClean="0">
                <a:solidFill>
                  <a:schemeClr val="bg1"/>
                </a:solidFill>
              </a:rPr>
              <a:t>(شكل 33)</a:t>
            </a:r>
            <a:endParaRPr lang="ar-SA" dirty="0">
              <a:solidFill>
                <a:schemeClr val="bg1"/>
              </a:solidFill>
            </a:endParaRPr>
          </a:p>
        </p:txBody>
      </p:sp>
      <p:sp>
        <p:nvSpPr>
          <p:cNvPr id="172" name="مربع نص 171"/>
          <p:cNvSpPr txBox="1"/>
          <p:nvPr/>
        </p:nvSpPr>
        <p:spPr>
          <a:xfrm>
            <a:off x="214282"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9">
                                            <p:txEl>
                                              <p:pRg st="0" end="0"/>
                                            </p:txEl>
                                          </p:spTgt>
                                        </p:tgtEl>
                                        <p:attrNameLst>
                                          <p:attrName>style.visibility</p:attrName>
                                        </p:attrNameLst>
                                      </p:cBhvr>
                                      <p:to>
                                        <p:strVal val="visible"/>
                                      </p:to>
                                    </p:set>
                                    <p:animEffect transition="in" filter="box(in)">
                                      <p:cBhvr>
                                        <p:cTn id="7" dur="2000"/>
                                        <p:tgtEl>
                                          <p:spTgt spid="1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9">
                                            <p:txEl>
                                              <p:pRg st="1" end="1"/>
                                            </p:txEl>
                                          </p:spTgt>
                                        </p:tgtEl>
                                        <p:attrNameLst>
                                          <p:attrName>style.visibility</p:attrName>
                                        </p:attrNameLst>
                                      </p:cBhvr>
                                      <p:to>
                                        <p:strVal val="visible"/>
                                      </p:to>
                                    </p:set>
                                    <p:animEffect transition="in" filter="box(in)">
                                      <p:cBhvr>
                                        <p:cTn id="12" dur="2000"/>
                                        <p:tgtEl>
                                          <p:spTgt spid="16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9">
                                            <p:txEl>
                                              <p:pRg st="2" end="2"/>
                                            </p:txEl>
                                          </p:spTgt>
                                        </p:tgtEl>
                                        <p:attrNameLst>
                                          <p:attrName>style.visibility</p:attrName>
                                        </p:attrNameLst>
                                      </p:cBhvr>
                                      <p:to>
                                        <p:strVal val="visible"/>
                                      </p:to>
                                    </p:set>
                                    <p:animEffect transition="in" filter="box(in)">
                                      <p:cBhvr>
                                        <p:cTn id="17" dur="2000"/>
                                        <p:tgtEl>
                                          <p:spTgt spid="16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9">
                                            <p:txEl>
                                              <p:pRg st="3" end="3"/>
                                            </p:txEl>
                                          </p:spTgt>
                                        </p:tgtEl>
                                        <p:attrNameLst>
                                          <p:attrName>style.visibility</p:attrName>
                                        </p:attrNameLst>
                                      </p:cBhvr>
                                      <p:to>
                                        <p:strVal val="visible"/>
                                      </p:to>
                                    </p:set>
                                    <p:animEffect transition="in" filter="box(in)">
                                      <p:cBhvr>
                                        <p:cTn id="22" dur="2000"/>
                                        <p:tgtEl>
                                          <p:spTgt spid="16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28758"/>
                                        </p:tgtEl>
                                        <p:attrNameLst>
                                          <p:attrName>style.visibility</p:attrName>
                                        </p:attrNameLst>
                                      </p:cBhvr>
                                      <p:to>
                                        <p:strVal val="visible"/>
                                      </p:to>
                                    </p:set>
                                    <p:animEffect transition="in" filter="box(in)">
                                      <p:cBhvr>
                                        <p:cTn id="27" dur="500"/>
                                        <p:tgtEl>
                                          <p:spTgt spid="62875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28759"/>
                                        </p:tgtEl>
                                        <p:attrNameLst>
                                          <p:attrName>style.visibility</p:attrName>
                                        </p:attrNameLst>
                                      </p:cBhvr>
                                      <p:to>
                                        <p:strVal val="visible"/>
                                      </p:to>
                                    </p:set>
                                    <p:animEffect transition="in" filter="box(in)">
                                      <p:cBhvr>
                                        <p:cTn id="32" dur="500"/>
                                        <p:tgtEl>
                                          <p:spTgt spid="62875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28760"/>
                                        </p:tgtEl>
                                        <p:attrNameLst>
                                          <p:attrName>style.visibility</p:attrName>
                                        </p:attrNameLst>
                                      </p:cBhvr>
                                      <p:to>
                                        <p:strVal val="visible"/>
                                      </p:to>
                                    </p:set>
                                    <p:animEffect transition="in" filter="box(in)">
                                      <p:cBhvr>
                                        <p:cTn id="37" dur="500"/>
                                        <p:tgtEl>
                                          <p:spTgt spid="62876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28761"/>
                                        </p:tgtEl>
                                        <p:attrNameLst>
                                          <p:attrName>style.visibility</p:attrName>
                                        </p:attrNameLst>
                                      </p:cBhvr>
                                      <p:to>
                                        <p:strVal val="visible"/>
                                      </p:to>
                                    </p:set>
                                    <p:animEffect transition="in" filter="box(in)">
                                      <p:cBhvr>
                                        <p:cTn id="42" dur="500"/>
                                        <p:tgtEl>
                                          <p:spTgt spid="628761"/>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28762"/>
                                        </p:tgtEl>
                                        <p:attrNameLst>
                                          <p:attrName>style.visibility</p:attrName>
                                        </p:attrNameLst>
                                      </p:cBhvr>
                                      <p:to>
                                        <p:strVal val="visible"/>
                                      </p:to>
                                    </p:set>
                                    <p:animEffect transition="in" filter="box(in)">
                                      <p:cBhvr>
                                        <p:cTn id="47" dur="500"/>
                                        <p:tgtEl>
                                          <p:spTgt spid="62876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28763"/>
                                        </p:tgtEl>
                                        <p:attrNameLst>
                                          <p:attrName>style.visibility</p:attrName>
                                        </p:attrNameLst>
                                      </p:cBhvr>
                                      <p:to>
                                        <p:strVal val="visible"/>
                                      </p:to>
                                    </p:set>
                                    <p:animEffect transition="in" filter="box(in)">
                                      <p:cBhvr>
                                        <p:cTn id="52" dur="500"/>
                                        <p:tgtEl>
                                          <p:spTgt spid="628763"/>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628764"/>
                                        </p:tgtEl>
                                        <p:attrNameLst>
                                          <p:attrName>style.visibility</p:attrName>
                                        </p:attrNameLst>
                                      </p:cBhvr>
                                      <p:to>
                                        <p:strVal val="visible"/>
                                      </p:to>
                                    </p:set>
                                    <p:animEffect transition="in" filter="box(in)">
                                      <p:cBhvr>
                                        <p:cTn id="57" dur="500"/>
                                        <p:tgtEl>
                                          <p:spTgt spid="628764"/>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628765"/>
                                        </p:tgtEl>
                                        <p:attrNameLst>
                                          <p:attrName>style.visibility</p:attrName>
                                        </p:attrNameLst>
                                      </p:cBhvr>
                                      <p:to>
                                        <p:strVal val="visible"/>
                                      </p:to>
                                    </p:set>
                                    <p:animEffect transition="in" filter="box(in)">
                                      <p:cBhvr>
                                        <p:cTn id="62" dur="500"/>
                                        <p:tgtEl>
                                          <p:spTgt spid="628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29762" name="Equation" showAsIcon="1" r:id="rId4" imgW="914400" imgH="77148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8" name="Rectangle 8"/>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3"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4" name="Rectangle 14"/>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5" name="Rectangle 13"/>
          <p:cNvSpPr>
            <a:spLocks noChangeArrowheads="1"/>
          </p:cNvSpPr>
          <p:nvPr/>
        </p:nvSpPr>
        <p:spPr bwMode="auto">
          <a:xfrm>
            <a:off x="0" y="1676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8" name="Rectangle 16"/>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1" name="Rectangle 2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1" name="Rectangle 9"/>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4" name="Rectangle 1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5" name="Rectangle 17"/>
          <p:cNvSpPr>
            <a:spLocks noChangeArrowheads="1"/>
          </p:cNvSpPr>
          <p:nvPr/>
        </p:nvSpPr>
        <p:spPr bwMode="auto">
          <a:xfrm>
            <a:off x="0" y="6448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822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8" name="Rectangle 20"/>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2316" name="Rectangle 12"/>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399"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400" name="Rectangle 2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58" name="Rectangle 10"/>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63" name="Rectangle 15"/>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73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7310" name="Rectangle 14"/>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14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1413" name="Rectangle 21"/>
          <p:cNvSpPr>
            <a:spLocks noChangeArrowheads="1"/>
          </p:cNvSpPr>
          <p:nvPr/>
        </p:nvSpPr>
        <p:spPr bwMode="auto">
          <a:xfrm>
            <a:off x="0" y="326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448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567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58" name="Rectangle 12"/>
          <p:cNvSpPr>
            <a:spLocks noChangeArrowheads="1"/>
          </p:cNvSpPr>
          <p:nvPr/>
        </p:nvSpPr>
        <p:spPr bwMode="auto">
          <a:xfrm>
            <a:off x="152400" y="152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0" name="مربع نص 169"/>
          <p:cNvSpPr txBox="1"/>
          <p:nvPr/>
        </p:nvSpPr>
        <p:spPr>
          <a:xfrm>
            <a:off x="0" y="857232"/>
            <a:ext cx="9144000" cy="5632311"/>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عندما يزيد تيار المجمع    فان فرق الجهد بين طرفي المقاومة     يزداد تبعاً لذلك ومن ثم يقل فرق الجهد      وتكون النتيجة الحصول على موجه مكبرة حسب المعطيات وبإزاحة         عن الجهد الداخل ، اى انه يوجد فرق في الطور مقداره         بين الجهد الداخل والخارج.</a:t>
            </a:r>
          </a:p>
          <a:p>
            <a:pPr>
              <a:buClr>
                <a:schemeClr val="accent1">
                  <a:lumMod val="75000"/>
                </a:schemeClr>
              </a:buClr>
              <a:buFont typeface="Arial" pitchFamily="34" charset="0"/>
              <a:buChar char="•"/>
            </a:pPr>
            <a:r>
              <a:rPr lang="ar-SA" sz="2400" dirty="0" smtClean="0">
                <a:solidFill>
                  <a:schemeClr val="bg1"/>
                </a:solidFill>
              </a:rPr>
              <a:t> يتعرض جهد الخرج أحياناً إلى القطع أو التشويه وهذا يحدث عندما تقترب قمم هذا الجهد من نقطة القطع أو نقطة التشبع كما هو في الرسم ولذا يجب الحذر حتى لا يتشوه هذا الجهد ويبقى دائماً جيبي كما هو بالنسبة لجهد الدخل.</a:t>
            </a: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ومن أسباب تشوه جهد الخرج أيضا هو اختيار نقطة التشغيل ، ولذلك يجب أن تكون هذه النقطة في وسط خط الحمل لكي نحصل على موجه خرج كاملة وبدون تشوه.</a:t>
            </a:r>
          </a:p>
        </p:txBody>
      </p:sp>
      <p:graphicFrame>
        <p:nvGraphicFramePr>
          <p:cNvPr id="629777" name="Object 17"/>
          <p:cNvGraphicFramePr>
            <a:graphicFrameLocks noChangeAspect="1"/>
          </p:cNvGraphicFramePr>
          <p:nvPr/>
        </p:nvGraphicFramePr>
        <p:xfrm>
          <a:off x="6286512" y="857232"/>
          <a:ext cx="374650" cy="481013"/>
        </p:xfrm>
        <a:graphic>
          <a:graphicData uri="http://schemas.openxmlformats.org/presentationml/2006/ole">
            <p:oleObj spid="_x0000_s629777" name="Equation" r:id="rId5" imgW="177480" imgH="228600" progId="Equation.3">
              <p:embed/>
            </p:oleObj>
          </a:graphicData>
        </a:graphic>
      </p:graphicFrame>
      <p:graphicFrame>
        <p:nvGraphicFramePr>
          <p:cNvPr id="629778" name="Object 18"/>
          <p:cNvGraphicFramePr>
            <a:graphicFrameLocks noChangeAspect="1"/>
          </p:cNvGraphicFramePr>
          <p:nvPr/>
        </p:nvGraphicFramePr>
        <p:xfrm>
          <a:off x="2571736" y="857232"/>
          <a:ext cx="387352" cy="435771"/>
        </p:xfrm>
        <a:graphic>
          <a:graphicData uri="http://schemas.openxmlformats.org/presentationml/2006/ole">
            <p:oleObj spid="_x0000_s629778" name="Equation" r:id="rId6" imgW="203040" imgH="228600" progId="Equation.3">
              <p:embed/>
            </p:oleObj>
          </a:graphicData>
        </a:graphic>
      </p:graphicFrame>
      <p:graphicFrame>
        <p:nvGraphicFramePr>
          <p:cNvPr id="629779" name="Object 19"/>
          <p:cNvGraphicFramePr>
            <a:graphicFrameLocks noChangeAspect="1"/>
          </p:cNvGraphicFramePr>
          <p:nvPr/>
        </p:nvGraphicFramePr>
        <p:xfrm>
          <a:off x="7215206" y="1214422"/>
          <a:ext cx="387350" cy="436562"/>
        </p:xfrm>
        <a:graphic>
          <a:graphicData uri="http://schemas.openxmlformats.org/presentationml/2006/ole">
            <p:oleObj spid="_x0000_s629779" name="Equation" r:id="rId7" imgW="203040" imgH="228600" progId="Equation.3">
              <p:embed/>
            </p:oleObj>
          </a:graphicData>
        </a:graphic>
      </p:graphicFrame>
      <p:graphicFrame>
        <p:nvGraphicFramePr>
          <p:cNvPr id="629780" name="Object 20"/>
          <p:cNvGraphicFramePr>
            <a:graphicFrameLocks noChangeAspect="1"/>
          </p:cNvGraphicFramePr>
          <p:nvPr/>
        </p:nvGraphicFramePr>
        <p:xfrm>
          <a:off x="214282" y="1285860"/>
          <a:ext cx="473871" cy="315914"/>
        </p:xfrm>
        <a:graphic>
          <a:graphicData uri="http://schemas.openxmlformats.org/presentationml/2006/ole">
            <p:oleObj spid="_x0000_s629780" name="Equation" r:id="rId8" imgW="304560" imgH="203040" progId="Equation.3">
              <p:embed/>
            </p:oleObj>
          </a:graphicData>
        </a:graphic>
      </p:graphicFrame>
      <p:graphicFrame>
        <p:nvGraphicFramePr>
          <p:cNvPr id="629781" name="Object 21"/>
          <p:cNvGraphicFramePr>
            <a:graphicFrameLocks noChangeAspect="1"/>
          </p:cNvGraphicFramePr>
          <p:nvPr/>
        </p:nvGraphicFramePr>
        <p:xfrm>
          <a:off x="3214678" y="1643050"/>
          <a:ext cx="473075" cy="315912"/>
        </p:xfrm>
        <a:graphic>
          <a:graphicData uri="http://schemas.openxmlformats.org/presentationml/2006/ole">
            <p:oleObj spid="_x0000_s629781" name="Equation" r:id="rId9" imgW="304560" imgH="203040" progId="Equation.3">
              <p:embed/>
            </p:oleObj>
          </a:graphicData>
        </a:graphic>
      </p:graphicFrame>
      <p:pic>
        <p:nvPicPr>
          <p:cNvPr id="160" name="صورة 159"/>
          <p:cNvPicPr/>
          <p:nvPr/>
        </p:nvPicPr>
        <p:blipFill>
          <a:blip r:embed="rId10">
            <a:clrChange>
              <a:clrFrom>
                <a:srgbClr val="FFFFFF"/>
              </a:clrFrom>
              <a:clrTo>
                <a:srgbClr val="FFFFFF">
                  <a:alpha val="0"/>
                </a:srgbClr>
              </a:clrTo>
            </a:clrChange>
            <a:lum bright="-40000"/>
          </a:blip>
          <a:srcRect/>
          <a:stretch>
            <a:fillRect/>
          </a:stretch>
        </p:blipFill>
        <p:spPr bwMode="auto">
          <a:xfrm>
            <a:off x="3188818" y="2714620"/>
            <a:ext cx="3312008" cy="2928958"/>
          </a:xfrm>
          <a:prstGeom prst="rect">
            <a:avLst/>
          </a:prstGeom>
          <a:noFill/>
          <a:ln w="9525">
            <a:noFill/>
            <a:miter lim="800000"/>
            <a:headEnd/>
            <a:tailEnd/>
          </a:ln>
        </p:spPr>
      </p:pic>
      <p:sp>
        <p:nvSpPr>
          <p:cNvPr id="161" name="مربع نص 160"/>
          <p:cNvSpPr txBox="1"/>
          <p:nvPr/>
        </p:nvSpPr>
        <p:spPr>
          <a:xfrm>
            <a:off x="214282"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0">
                                            <p:txEl>
                                              <p:pRg st="0" end="0"/>
                                            </p:txEl>
                                          </p:spTgt>
                                        </p:tgtEl>
                                        <p:attrNameLst>
                                          <p:attrName>style.visibility</p:attrName>
                                        </p:attrNameLst>
                                      </p:cBhvr>
                                      <p:to>
                                        <p:strVal val="visible"/>
                                      </p:to>
                                    </p:set>
                                    <p:animEffect transition="in" filter="box(in)">
                                      <p:cBhvr>
                                        <p:cTn id="7" dur="2000"/>
                                        <p:tgtEl>
                                          <p:spTgt spid="1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0">
                                            <p:txEl>
                                              <p:pRg st="1" end="1"/>
                                            </p:txEl>
                                          </p:spTgt>
                                        </p:tgtEl>
                                        <p:attrNameLst>
                                          <p:attrName>style.visibility</p:attrName>
                                        </p:attrNameLst>
                                      </p:cBhvr>
                                      <p:to>
                                        <p:strVal val="visible"/>
                                      </p:to>
                                    </p:set>
                                    <p:animEffect transition="in" filter="box(in)">
                                      <p:cBhvr>
                                        <p:cTn id="12" dur="2000"/>
                                        <p:tgtEl>
                                          <p:spTgt spid="1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0">
                                            <p:txEl>
                                              <p:pRg st="9" end="9"/>
                                            </p:txEl>
                                          </p:spTgt>
                                        </p:tgtEl>
                                        <p:attrNameLst>
                                          <p:attrName>style.visibility</p:attrName>
                                        </p:attrNameLst>
                                      </p:cBhvr>
                                      <p:to>
                                        <p:strVal val="visible"/>
                                      </p:to>
                                    </p:set>
                                    <p:animEffect transition="in" filter="box(in)">
                                      <p:cBhvr>
                                        <p:cTn id="17" dur="2000"/>
                                        <p:tgtEl>
                                          <p:spTgt spid="17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30786" name="Equation" showAsIcon="1" r:id="rId5" imgW="914400" imgH="77148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28" name="Rectangle 8"/>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3"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37934" name="Rectangle 14"/>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5" name="Rectangle 13"/>
          <p:cNvSpPr>
            <a:spLocks noChangeArrowheads="1"/>
          </p:cNvSpPr>
          <p:nvPr/>
        </p:nvSpPr>
        <p:spPr bwMode="auto">
          <a:xfrm>
            <a:off x="0" y="1676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46128" name="Rectangle 16"/>
          <p:cNvSpPr>
            <a:spLocks noChangeArrowheads="1"/>
          </p:cNvSpPr>
          <p:nvPr/>
        </p:nvSpPr>
        <p:spPr bwMode="auto">
          <a:xfrm>
            <a:off x="0" y="1819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0"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50231" name="Rectangle 2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1" name="Rectangle 9"/>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28044" name="Rectangle 1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804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1"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5" name="Rectangle 17"/>
          <p:cNvSpPr>
            <a:spLocks noChangeArrowheads="1"/>
          </p:cNvSpPr>
          <p:nvPr/>
        </p:nvSpPr>
        <p:spPr bwMode="auto">
          <a:xfrm>
            <a:off x="0" y="6448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822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78228" name="Rectangle 20"/>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2316" name="Rectangle 12"/>
          <p:cNvSpPr>
            <a:spLocks noChangeArrowheads="1"/>
          </p:cNvSpPr>
          <p:nvPr/>
        </p:nvSpPr>
        <p:spPr bwMode="auto">
          <a:xfrm>
            <a:off x="0" y="344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231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399"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5400" name="Rectangle 24"/>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58" name="Rectangle 10"/>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846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88463" name="Rectangle 15"/>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73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7310" name="Rectangle 14"/>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1412"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1413" name="Rectangle 21"/>
          <p:cNvSpPr>
            <a:spLocks noChangeArrowheads="1"/>
          </p:cNvSpPr>
          <p:nvPr/>
        </p:nvSpPr>
        <p:spPr bwMode="auto">
          <a:xfrm>
            <a:off x="0" y="326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4483"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567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58" name="Rectangle 12"/>
          <p:cNvSpPr>
            <a:spLocks noChangeArrowheads="1"/>
          </p:cNvSpPr>
          <p:nvPr/>
        </p:nvSpPr>
        <p:spPr bwMode="auto">
          <a:xfrm>
            <a:off x="152400" y="152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60" name="مربع نص 159"/>
          <p:cNvSpPr txBox="1"/>
          <p:nvPr/>
        </p:nvSpPr>
        <p:spPr>
          <a:xfrm>
            <a:off x="3286116" y="351518"/>
            <a:ext cx="5857884" cy="1077218"/>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تصنيع الترانزستور</a:t>
            </a:r>
          </a:p>
          <a:p>
            <a:r>
              <a:rPr lang="ar-SA" sz="3200" b="1" u="sng" dirty="0" smtClean="0">
                <a:solidFill>
                  <a:schemeClr val="accent1">
                    <a:lumMod val="75000"/>
                  </a:schemeClr>
                </a:solidFill>
                <a:latin typeface="+mj-lt"/>
                <a:ea typeface="+mj-ea"/>
                <a:cs typeface="+mj-cs"/>
              </a:rPr>
              <a:t>طريقة الانتشار</a:t>
            </a:r>
          </a:p>
        </p:txBody>
      </p:sp>
      <p:pic>
        <p:nvPicPr>
          <p:cNvPr id="630787" name="Picture 3"/>
          <p:cNvPicPr>
            <a:picLocks noChangeAspect="1" noChangeArrowheads="1"/>
          </p:cNvPicPr>
          <p:nvPr/>
        </p:nvPicPr>
        <p:blipFill>
          <a:blip r:embed="rId6">
            <a:lum bright="-40000"/>
            <a:clrChange>
              <a:clrFrom>
                <a:srgbClr val="FFFFFF"/>
              </a:clrFrom>
              <a:clrTo>
                <a:srgbClr val="FFFFFF">
                  <a:alpha val="0"/>
                </a:srgbClr>
              </a:clrTo>
            </a:clrChange>
          </a:blip>
          <a:srcRect/>
          <a:stretch>
            <a:fillRect/>
          </a:stretch>
        </p:blipFill>
        <p:spPr bwMode="auto">
          <a:xfrm>
            <a:off x="285720" y="1000108"/>
            <a:ext cx="8505825" cy="5715000"/>
          </a:xfrm>
          <a:prstGeom prst="rect">
            <a:avLst/>
          </a:prstGeom>
          <a:noFill/>
          <a:ln w="9525">
            <a:noFill/>
            <a:miter lim="800000"/>
            <a:headEnd/>
            <a:tailEnd/>
          </a:ln>
        </p:spPr>
      </p:pic>
      <p:sp>
        <p:nvSpPr>
          <p:cNvPr id="155" name="مربع نص 154"/>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30787"/>
                                        </p:tgtEl>
                                        <p:attrNameLst>
                                          <p:attrName>style.visibility</p:attrName>
                                        </p:attrNameLst>
                                      </p:cBhvr>
                                      <p:to>
                                        <p:strVal val="visible"/>
                                      </p:to>
                                    </p:set>
                                    <p:animEffect transition="in" filter="box(in)">
                                      <p:cBhvr>
                                        <p:cTn id="7" dur="2000"/>
                                        <p:tgtEl>
                                          <p:spTgt spid="630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053B107-9CDC-4124-A8C3-B7130E9317CE}"/>
</file>

<file path=customXml/itemProps2.xml><?xml version="1.0" encoding="utf-8"?>
<ds:datastoreItem xmlns:ds="http://schemas.openxmlformats.org/officeDocument/2006/customXml" ds:itemID="{69955DC2-2324-412D-9927-1AB2237A9CCC}"/>
</file>

<file path=customXml/itemProps3.xml><?xml version="1.0" encoding="utf-8"?>
<ds:datastoreItem xmlns:ds="http://schemas.openxmlformats.org/officeDocument/2006/customXml" ds:itemID="{335546D5-F94C-4F62-BFE7-378224E86021}"/>
</file>

<file path=docProps/app.xml><?xml version="1.0" encoding="utf-8"?>
<Properties xmlns="http://schemas.openxmlformats.org/officeDocument/2006/extended-properties" xmlns:vt="http://schemas.openxmlformats.org/officeDocument/2006/docPropsVTypes">
  <Template/>
  <TotalTime>8387</TotalTime>
  <Words>386</Words>
  <Application>Microsoft Office PowerPoint</Application>
  <PresentationFormat>عرض على الشاشة (3:4)‏</PresentationFormat>
  <Paragraphs>39</Paragraphs>
  <Slides>6</Slides>
  <Notes>5</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6</vt:i4>
      </vt:variant>
    </vt:vector>
  </HeadingPairs>
  <TitlesOfParts>
    <vt:vector size="9" baseType="lpstr">
      <vt:lpstr>تدفق</vt:lpstr>
      <vt:lpstr>Equation</vt:lpstr>
      <vt:lpstr>معادلة</vt:lpstr>
      <vt:lpstr>الشريحة 1</vt:lpstr>
      <vt:lpstr>الشريحة 2</vt:lpstr>
      <vt:lpstr>الشريحة 3</vt:lpstr>
      <vt:lpstr>الشريحة 4</vt:lpstr>
      <vt:lpstr>الشريحة 5</vt:lpstr>
      <vt:lpstr>الشريحة 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705</cp:revision>
  <dcterms:created xsi:type="dcterms:W3CDTF">2009-03-20T20:55:45Z</dcterms:created>
  <dcterms:modified xsi:type="dcterms:W3CDTF">2010-12-18T14:00:06Z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