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FFB63499-DE0B-41BD-9C88-A0DB931BFC84}"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A74F356-E201-4C31-A1A2-D0F1FCF233E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FB63499-DE0B-41BD-9C88-A0DB931BFC84}"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74F356-E201-4C31-A1A2-D0F1FCF233E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FB63499-DE0B-41BD-9C88-A0DB931BFC84}"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A74F356-E201-4C31-A1A2-D0F1FCF233E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FFB63499-DE0B-41BD-9C88-A0DB931BFC84}"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EA74F356-E201-4C31-A1A2-D0F1FCF233EC}"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FFB63499-DE0B-41BD-9C88-A0DB931BFC84}"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EA74F356-E201-4C31-A1A2-D0F1FCF233EC}"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FFB63499-DE0B-41BD-9C88-A0DB931BFC84}"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EA74F356-E201-4C31-A1A2-D0F1FCF233EC}"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FFB63499-DE0B-41BD-9C88-A0DB931BFC84}"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EA74F356-E201-4C31-A1A2-D0F1FCF233E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FB63499-DE0B-41BD-9C88-A0DB931BFC84}"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A74F356-E201-4C31-A1A2-D0F1FCF233EC}"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FFB63499-DE0B-41BD-9C88-A0DB931BFC84}"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EA74F356-E201-4C31-A1A2-D0F1FCF233E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FFB63499-DE0B-41BD-9C88-A0DB931BFC84}"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EA74F356-E201-4C31-A1A2-D0F1FCF233E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FFB63499-DE0B-41BD-9C88-A0DB931BFC84}"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EA74F356-E201-4C31-A1A2-D0F1FCF233EC}"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FB63499-DE0B-41BD-9C88-A0DB931BFC84}"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A74F356-E201-4C31-A1A2-D0F1FCF233EC}"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428604"/>
            <a:ext cx="8062912" cy="1817709"/>
          </a:xfrm>
        </p:spPr>
        <p:txBody>
          <a:bodyPr>
            <a:normAutofit fontScale="90000"/>
          </a:bodyPr>
          <a:lstStyle/>
          <a:p>
            <a:pPr algn="ct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التوجه </a:t>
            </a:r>
            <a:r>
              <a:rPr lang="ar-SA" dirty="0" smtClean="0"/>
              <a:t>نحو اعتماد معلم التربية الخاصة</a:t>
            </a:r>
            <a:br>
              <a:rPr lang="ar-SA" dirty="0" smtClean="0"/>
            </a:br>
            <a:endParaRPr lang="ar-SA" dirty="0"/>
          </a:p>
        </p:txBody>
      </p:sp>
      <p:sp>
        <p:nvSpPr>
          <p:cNvPr id="3" name="عنوان فرعي 2"/>
          <p:cNvSpPr>
            <a:spLocks noGrp="1"/>
          </p:cNvSpPr>
          <p:nvPr>
            <p:ph type="subTitle" idx="1"/>
          </p:nvPr>
        </p:nvSpPr>
        <p:spPr/>
        <p:txBody>
          <a:bodyPr/>
          <a:lstStyle/>
          <a:p>
            <a:endParaRPr lang="ar-SA" dirty="0" smtClean="0"/>
          </a:p>
          <a:p>
            <a:endParaRPr lang="ar-SA" dirty="0" smtClean="0"/>
          </a:p>
          <a:p>
            <a:r>
              <a:rPr lang="ar-SA" dirty="0" smtClean="0"/>
              <a:t>الفصل </a:t>
            </a:r>
            <a:r>
              <a:rPr lang="ar-SA" dirty="0" smtClean="0"/>
              <a:t>الثاني</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نشأة وتطور ضمان جودة المعلم </a:t>
            </a:r>
            <a:endParaRPr lang="ar-SA" dirty="0"/>
          </a:p>
        </p:txBody>
      </p:sp>
      <p:sp>
        <p:nvSpPr>
          <p:cNvPr id="3" name="عنصر نائب للمحتوى 2"/>
          <p:cNvSpPr>
            <a:spLocks noGrp="1"/>
          </p:cNvSpPr>
          <p:nvPr>
            <p:ph idx="1"/>
          </p:nvPr>
        </p:nvSpPr>
        <p:spPr/>
        <p:txBody>
          <a:bodyPr/>
          <a:lstStyle/>
          <a:p>
            <a:pPr algn="ctr"/>
            <a:endParaRPr lang="ar-SA" dirty="0" smtClean="0"/>
          </a:p>
          <a:p>
            <a:pPr algn="ctr"/>
            <a:r>
              <a:rPr lang="ar-SA" dirty="0" smtClean="0"/>
              <a:t>مصطلح </a:t>
            </a:r>
            <a:r>
              <a:rPr lang="ar-SA" dirty="0" smtClean="0"/>
              <a:t>الاعتماد من المصطلحات الحديثة نسبياً على الساحة التربوية وبدأ استخدامه في الكتابات العربية مع بداية عقد التسعينات نتيجة لظهور العديد من المتغيرات الدولية وشيوع استخدام مفاهيم الجودة الشاملة في المؤسسات التعليمية.</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أوصى المؤتمر القومي لتطوير إعداد المعلم وتدريبه ورعايته عام 1996م بأنه لا يجوز لأحد أن يقوم بعملية التدريس داخل المؤسسات التعليمية الرسمية أو الخاصة إلا إذا كان حاملا لتصريح بمزاولة مهنة التدريس.</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ما </a:t>
            </a:r>
            <a:r>
              <a:rPr lang="ar-SA" dirty="0" smtClean="0"/>
              <a:t>هي بدايات خبرة جامعة الملك سعود في  الاعتماد الأكاديمي؟</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ثالثاً: أنواع اعتماد المعلم</a:t>
            </a:r>
            <a:endParaRPr lang="ar-SA" dirty="0"/>
          </a:p>
        </p:txBody>
      </p:sp>
      <p:sp>
        <p:nvSpPr>
          <p:cNvPr id="3" name="عنصر نائب للمحتوى 2"/>
          <p:cNvSpPr>
            <a:spLocks noGrp="1"/>
          </p:cNvSpPr>
          <p:nvPr>
            <p:ph idx="1"/>
          </p:nvPr>
        </p:nvSpPr>
        <p:spPr/>
        <p:txBody>
          <a:bodyPr/>
          <a:lstStyle/>
          <a:p>
            <a:pPr>
              <a:buNone/>
            </a:pPr>
            <a:r>
              <a:rPr lang="ar-SA" dirty="0" smtClean="0"/>
              <a:t>1- </a:t>
            </a:r>
            <a:r>
              <a:rPr lang="ar-SA" dirty="0" smtClean="0"/>
              <a:t>الاعتماد المؤسسي</a:t>
            </a:r>
          </a:p>
          <a:p>
            <a:pPr>
              <a:buNone/>
            </a:pPr>
            <a:endParaRPr lang="ar-SA" dirty="0" smtClean="0"/>
          </a:p>
          <a:p>
            <a:pPr>
              <a:buNone/>
            </a:pPr>
            <a:endParaRPr lang="ar-SA" dirty="0" smtClean="0"/>
          </a:p>
          <a:p>
            <a:pPr>
              <a:buNone/>
            </a:pPr>
            <a:r>
              <a:rPr lang="ar-SA" dirty="0" smtClean="0"/>
              <a:t>2- الاعتماد البرنامجي</a:t>
            </a:r>
          </a:p>
          <a:p>
            <a:pPr>
              <a:buNone/>
            </a:pPr>
            <a:endParaRPr lang="ar-SA" dirty="0" smtClean="0"/>
          </a:p>
          <a:p>
            <a:pPr>
              <a:buNone/>
            </a:pPr>
            <a:endParaRPr lang="ar-SA" dirty="0" smtClean="0"/>
          </a:p>
          <a:p>
            <a:pPr>
              <a:buNone/>
            </a:pPr>
            <a:r>
              <a:rPr lang="ar-SA" dirty="0" smtClean="0"/>
              <a:t>3- الاعتماد المهني</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تطبيق </a:t>
            </a:r>
            <a:r>
              <a:rPr lang="ar-SA" dirty="0" smtClean="0"/>
              <a:t>نظام اعتماد برامج إعداد معلم التربية الخاصة </a:t>
            </a:r>
            <a:br>
              <a:rPr lang="ar-SA" dirty="0" smtClean="0"/>
            </a:br>
            <a:endParaRPr lang="ar-SA" dirty="0"/>
          </a:p>
        </p:txBody>
      </p:sp>
      <p:sp>
        <p:nvSpPr>
          <p:cNvPr id="3" name="عنصر نائب للمحتوى 2"/>
          <p:cNvSpPr>
            <a:spLocks noGrp="1"/>
          </p:cNvSpPr>
          <p:nvPr>
            <p:ph idx="1"/>
          </p:nvPr>
        </p:nvSpPr>
        <p:spPr/>
        <p:txBody>
          <a:bodyPr>
            <a:normAutofit lnSpcReduction="10000"/>
          </a:bodyPr>
          <a:lstStyle/>
          <a:p>
            <a:pPr algn="ctr">
              <a:buNone/>
            </a:pPr>
            <a:r>
              <a:rPr lang="ar-SA" dirty="0" smtClean="0"/>
              <a:t>كانت الولايات المتحدة الأمريكية لها السبق في تطبيق نظام اعتماد برامج إعداد معلم التربية الخاصة حيث تعددت </a:t>
            </a:r>
            <a:r>
              <a:rPr lang="ar-SA" dirty="0" err="1" smtClean="0"/>
              <a:t>بها</a:t>
            </a:r>
            <a:r>
              <a:rPr lang="ar-SA" dirty="0" smtClean="0"/>
              <a:t> الهيئات المسئولة عن وضع وتطبيق معايير الاعتماد لبرامج إعداد معلم التربية الخاصة بهدف الارتقاء بمهنة التعليم ونوعية المعلمين وحصول المعلم بعد فترة إعداده على رخصة لمزاولة مهنة التدريس للفئات الخاصة.</a:t>
            </a:r>
          </a:p>
          <a:p>
            <a:pPr algn="ctr">
              <a:buNone/>
            </a:pPr>
            <a:r>
              <a:rPr lang="ar-SA" dirty="0" smtClean="0"/>
              <a:t>بالإضافة للولايات المتحدة الأمريكية فإن بعض الدول الأوروبية والأسيوية مثل فرنسا وألمانيا واليابان لا تقل جهودها أهمية في هذا الشأن.</a:t>
            </a:r>
          </a:p>
          <a:p>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pPr algn="ctr"/>
            <a:endParaRPr lang="ar-SA" dirty="0" smtClean="0"/>
          </a:p>
          <a:p>
            <a:pPr algn="ctr"/>
            <a:r>
              <a:rPr lang="ar-SA" dirty="0" smtClean="0"/>
              <a:t>ماذا </a:t>
            </a:r>
            <a:r>
              <a:rPr lang="ar-SA" dirty="0" smtClean="0"/>
              <a:t>تعرفين عن تجربة جامعة الملك سعود في الاعتماد الأكاديمي؟</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دواعي الاهتمام العالمي بنظام اعتماد المعلم</a:t>
            </a:r>
            <a:endParaRPr lang="ar-SA" dirty="0"/>
          </a:p>
        </p:txBody>
      </p:sp>
      <p:sp>
        <p:nvSpPr>
          <p:cNvPr id="3" name="عنصر نائب للمحتوى 2"/>
          <p:cNvSpPr>
            <a:spLocks noGrp="1"/>
          </p:cNvSpPr>
          <p:nvPr>
            <p:ph idx="1"/>
          </p:nvPr>
        </p:nvSpPr>
        <p:spPr/>
        <p:txBody>
          <a:bodyPr>
            <a:normAutofit fontScale="92500" lnSpcReduction="10000"/>
          </a:bodyPr>
          <a:lstStyle/>
          <a:p>
            <a:pPr algn="just">
              <a:buNone/>
            </a:pPr>
            <a:r>
              <a:rPr lang="ar-SA" dirty="0" smtClean="0"/>
              <a:t>يحرص المجتمع التعليمي على تطبيق نظام اعتماد المعلم بهدف مراجعة وتقويم المؤسسات التعليمية لتحقيق جودة وتميز العملية التعليمية بكافة جوانبها من الطلاب والمنهج والإدارة وأعضاء هيئة التدريس وأساليب التقييم وغيرها.</a:t>
            </a:r>
          </a:p>
          <a:p>
            <a:pPr algn="just">
              <a:buNone/>
            </a:pPr>
            <a:r>
              <a:rPr lang="ar-SA" dirty="0" smtClean="0"/>
              <a:t>إن الاهتمام بقضية اعتماد المعلم وحسن صياغتها من القضايا الأساسية التي تتصدى لها البحوث والدراسات التربوية.</a:t>
            </a:r>
          </a:p>
          <a:p>
            <a:pPr algn="just">
              <a:buNone/>
            </a:pPr>
            <a:r>
              <a:rPr lang="ar-SA" dirty="0" smtClean="0"/>
              <a:t>الاعتماد يعتبر الوسيلة الرئيسية لنقل المعرفة المهنية ونشرها وتحسينها على نحو مستمر واستخدام معايير ترشد للإعداد المهني والممارسة .</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تحدد المهن بصفة عامة المعايير وتفرض الالتزام </a:t>
            </a:r>
            <a:r>
              <a:rPr lang="ar-SA" dirty="0" err="1" smtClean="0"/>
              <a:t>بها</a:t>
            </a:r>
            <a:r>
              <a:rPr lang="ar-SA" dirty="0" smtClean="0"/>
              <a:t> بطرق ثلاثة:</a:t>
            </a:r>
          </a:p>
          <a:p>
            <a:pPr>
              <a:buNone/>
            </a:pPr>
            <a:r>
              <a:rPr lang="ar-SA" dirty="0" smtClean="0"/>
              <a:t>1- الاعتماد المهني لبرامج الإعداد .</a:t>
            </a:r>
          </a:p>
          <a:p>
            <a:pPr>
              <a:buNone/>
            </a:pPr>
            <a:r>
              <a:rPr lang="ar-SA" dirty="0" smtClean="0"/>
              <a:t>2- الإجازة من قبل الدولة التي تسمح بالممارسة والعمل في المهنة.</a:t>
            </a:r>
          </a:p>
          <a:p>
            <a:pPr>
              <a:buNone/>
            </a:pPr>
            <a:r>
              <a:rPr lang="ar-SA" dirty="0" smtClean="0"/>
              <a:t>3- التأهيل والاعتراف المهني بمستويات عالية من الكفاءة.</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pPr>
              <a:buNone/>
            </a:pPr>
            <a:r>
              <a:rPr lang="ar-SA" dirty="0" smtClean="0"/>
              <a:t>   </a:t>
            </a:r>
            <a:r>
              <a:rPr lang="ar-SA" dirty="0" smtClean="0"/>
              <a:t>تظهر أهمية نظام اعتماد المعلم في العديد من الأمور منها تحسين نوعية التعليم ، تحقيق الأهداف ، التقويم ، المحاسبية، المنافسة، النمو المهني والأكاديمي وغيرها.</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r>
              <a:rPr lang="ar-SA" dirty="0" smtClean="0"/>
              <a:t> </a:t>
            </a:r>
            <a:r>
              <a:rPr lang="ar-SA" dirty="0" smtClean="0"/>
              <a:t>لتحقيق أهداف الاعتماد وضمان تنفيذه بطريقة صحيحة لابد أن يستند على مجموعة من المبادئ التي توجه عملية الاعتماد فما هي هذه المبادئ؟</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
            </a:r>
            <a:br>
              <a:rPr lang="ar-SA" dirty="0" smtClean="0"/>
            </a:br>
            <a:r>
              <a:rPr lang="ar-SA" dirty="0" smtClean="0"/>
              <a:t/>
            </a:r>
            <a:br>
              <a:rPr lang="ar-SA" dirty="0" smtClean="0"/>
            </a:br>
            <a:r>
              <a:rPr lang="ar-SA" dirty="0" smtClean="0"/>
              <a:t>مقدمة</a:t>
            </a:r>
            <a:r>
              <a:rPr lang="ar-SA" dirty="0" smtClean="0"/>
              <a:t>:</a:t>
            </a:r>
            <a:br>
              <a:rPr lang="ar-SA" dirty="0" smtClean="0"/>
            </a:br>
            <a:endParaRPr lang="ar-SA" dirty="0"/>
          </a:p>
        </p:txBody>
      </p:sp>
      <p:sp>
        <p:nvSpPr>
          <p:cNvPr id="3" name="عنصر نائب للمحتوى 2"/>
          <p:cNvSpPr>
            <a:spLocks noGrp="1"/>
          </p:cNvSpPr>
          <p:nvPr>
            <p:ph idx="1"/>
          </p:nvPr>
        </p:nvSpPr>
        <p:spPr/>
        <p:txBody>
          <a:bodyPr>
            <a:normAutofit fontScale="70000" lnSpcReduction="20000"/>
          </a:bodyPr>
          <a:lstStyle/>
          <a:p>
            <a:pPr>
              <a:buFont typeface="Arial" pitchFamily="34" charset="0"/>
              <a:buChar char="•"/>
            </a:pPr>
            <a:r>
              <a:rPr lang="ar-SA" dirty="0" smtClean="0"/>
              <a:t>تزايد </a:t>
            </a:r>
            <a:r>
              <a:rPr lang="ar-SA" dirty="0" smtClean="0"/>
              <a:t>الاهتمام في السنوات الأخيرة بنظام الاعتماد وضمان الجودة في برامج إعداد المعلم ، وخاصة في ظل متغيرات العصر والتسارع المعرفي والتكنولوجي، وتزايد المنافسة بين المؤسسات التعليمية ، وارتباط التعليم بسوق العمل وتحقيق التبادل للخبرات الناجحة في مجال التعليم الجامعي.</a:t>
            </a:r>
          </a:p>
          <a:p>
            <a:pPr>
              <a:buFont typeface="Arial" pitchFamily="34" charset="0"/>
              <a:buChar char="•"/>
            </a:pPr>
            <a:r>
              <a:rPr lang="ar-SA" dirty="0" smtClean="0"/>
              <a:t>ونتيجة لهذه المتغيرات كان لابد من إعادة النظر في طرق إعداد المعلم ومراجعة منظومة الإعداد ككل وجعلها أكثر مرونة لمواكبة التحديات المعاصرة ، لذا تم توجيه الاهتمام بضرورة الأخذ بنظام الاعتماد لتحقيق التميز والجودة في أداء المعلم.</a:t>
            </a:r>
          </a:p>
          <a:p>
            <a:pPr>
              <a:buFont typeface="Arial" pitchFamily="34" charset="0"/>
              <a:buChar char="•"/>
            </a:pPr>
            <a:r>
              <a:rPr lang="ar-SA" dirty="0" smtClean="0"/>
              <a:t>من خلال الاعتماد نستطيع تطوير أداء المعلم العادي وكذلك معلم التربية الخاصة على وجه الخصوص حيث يتم من خلاله تحقيق الجودة والكفاءة ومعالجة المشكلات ومواطن الضعف </a:t>
            </a:r>
            <a:r>
              <a:rPr lang="ar-SA" dirty="0" err="1" smtClean="0"/>
              <a:t>بها</a:t>
            </a:r>
            <a:r>
              <a:rPr lang="ar-SA" dirty="0" smtClean="0"/>
              <a:t>.</a:t>
            </a:r>
          </a:p>
          <a:p>
            <a:pPr>
              <a:buFont typeface="Arial" pitchFamily="34" charset="0"/>
              <a:buChar char="•"/>
            </a:pPr>
            <a:endParaRPr lang="ar-SA" dirty="0" smtClean="0"/>
          </a:p>
          <a:p>
            <a:pPr>
              <a:buFont typeface="Arial" pitchFamily="34" charset="0"/>
              <a:buChar char="•"/>
            </a:pPr>
            <a:endParaRPr lang="ar-SA" dirty="0" smtClean="0"/>
          </a:p>
          <a:p>
            <a:pPr>
              <a:buNone/>
            </a:pPr>
            <a:r>
              <a:rPr lang="ar-SA" dirty="0" smtClean="0"/>
              <a:t> </a:t>
            </a:r>
          </a:p>
          <a:p>
            <a:pPr>
              <a:buNone/>
            </a:pPr>
            <a:endParaRPr lang="ar-SA" dirty="0" smtClean="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buNone/>
            </a:pPr>
            <a:r>
              <a:rPr lang="ar-SA" dirty="0" smtClean="0"/>
              <a:t>تجويد مستوى المعلم من خلال تطبيق نظام الاعتماد سيؤدي بالضرورة إلى تحقيق الجودة في التعليم لأن هذا النظام يتضمن :</a:t>
            </a:r>
          </a:p>
          <a:p>
            <a:pPr>
              <a:buNone/>
            </a:pPr>
            <a:r>
              <a:rPr lang="ar-SA" dirty="0" smtClean="0"/>
              <a:t>1-إخضاع الخريجين الجدد لعمليات انتقاء وفرز دقيقة.</a:t>
            </a:r>
          </a:p>
          <a:p>
            <a:pPr>
              <a:buNone/>
            </a:pPr>
            <a:r>
              <a:rPr lang="ar-SA" dirty="0" smtClean="0"/>
              <a:t>2-اجتيازهم بعض الاختبارات في مجال التخصص بحيث لا يمنح ترخيص مزاولة المهنة إلا لمن يستحق بالفعل .</a:t>
            </a:r>
          </a:p>
          <a:p>
            <a:pPr>
              <a:buNone/>
            </a:pPr>
            <a:r>
              <a:rPr lang="ar-SA" dirty="0" smtClean="0"/>
              <a:t>3- شعور المعلم بأنه في موضع تقييم مستمر وأنه لابد من تجديد الترخيص لمزاولة المهنة كل فترة سيجعله يسعى باستمرار إلى استكمال أوجه الضعف التي تعرض لها أثناء فترة إعداده وكذلك تطوير قدراته وتنمية مهاراته طيلة ممارسته للمهنة. </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في معظم دول العالم لم يعد يكفي للعمل في مهنة التدريس الحصول على الدرجة العلمية الجامعية والتدريب العملي وإنما لابد من الاطمئنان إلى جودة الخريج وأهليته للقيام بهذه المهنة ثم الترخيص له بمزاولة المهنة في إطار ما يسمى بالاعتماد المهني للمعلم.</a:t>
            </a:r>
          </a:p>
          <a:p>
            <a:pPr>
              <a:buNone/>
            </a:pPr>
            <a:r>
              <a:rPr lang="ar-SA" dirty="0" smtClean="0"/>
              <a:t>مثلا في فرنسا يتم تحديد امتحان سنوي على مستوى الدولة لكل من يرغب في العمل بمهنة التدريس ويمنح من يجتازه الترخيص بالعمل.</a:t>
            </a:r>
          </a:p>
          <a:p>
            <a:pPr>
              <a:buNone/>
            </a:pPr>
            <a:r>
              <a:rPr lang="ar-SA" dirty="0" smtClean="0"/>
              <a:t>في ألمانيا تشترط أن يمر الفرد بنظام للتدريب بعد التخرج من الجامعة أو مؤسسات إعداد المعلم مدته عامان حيث يعمل في المدرسة تحت إشرافها وإشراف السلطة التربوية المحلية ويتقدم بعد ذلك لامتحان يعين بعد اجتيازه في وظيفة معلم ويمنح الترخيص لمزاولة المهنة.</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وفي الولايات المتحدة تمنح المعلم ترخيصاً مؤقتاً لمزاولة مهنة التدريس وبعد مدة تتراوح مابين 3-6سنوات من العمل كمعلم يشترط عليه حصوله على درجة الماجستير ثم بعد ذلك يمنح المعلم ترخيص دائم للعمل بالتدريس.</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الجهود الحالية لاعتماد معلم التربية الخاصة</a:t>
            </a:r>
            <a:endParaRPr lang="ar-SA" dirty="0"/>
          </a:p>
        </p:txBody>
      </p:sp>
      <p:sp>
        <p:nvSpPr>
          <p:cNvPr id="3" name="عنصر نائب للمحتوى 2"/>
          <p:cNvSpPr>
            <a:spLocks noGrp="1"/>
          </p:cNvSpPr>
          <p:nvPr>
            <p:ph idx="1"/>
          </p:nvPr>
        </p:nvSpPr>
        <p:spPr/>
        <p:txBody>
          <a:bodyPr/>
          <a:lstStyle/>
          <a:p>
            <a:pPr>
              <a:buNone/>
            </a:pPr>
            <a:r>
              <a:rPr lang="ar-SA" dirty="0" smtClean="0"/>
              <a:t>تعتبر كليات التربية بأدوارها ومهامها المتنوعة من المؤسسات الجامعية المسئولة عن إعداد وتكوين المعلم لكافة المراحل التعليمية.</a:t>
            </a:r>
          </a:p>
          <a:p>
            <a:pPr>
              <a:buNone/>
            </a:pPr>
            <a:r>
              <a:rPr lang="ar-SA" dirty="0" smtClean="0"/>
              <a:t>ونظراً لان كليات التربية تعتبر المسئولة عن إعداد المعلم ، من هنا جاءت أهمية الاعتماد الأكاديمي لكليات التربية لضمان جودة مخرجاتها وإيجاد كوادر تسهم في تحقيق متطلبات المجتمع والارتقاء بالمستوى العلمي والتقويم الذاتي لبرامجها .</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وفيما يتعلق بمجال التربية الخاصة ، فمعلم التربية الخاصة هو حجر الزاوية في العملية التربوية </a:t>
            </a:r>
            <a:r>
              <a:rPr lang="ar-SA" dirty="0" err="1" smtClean="0"/>
              <a:t>والتأهيلية</a:t>
            </a:r>
            <a:r>
              <a:rPr lang="ar-SA" dirty="0" smtClean="0"/>
              <a:t> للأطفال المعوقين لذا فإن عملية </a:t>
            </a:r>
            <a:r>
              <a:rPr lang="ar-SA" dirty="0" err="1" smtClean="0"/>
              <a:t>اختيارة</a:t>
            </a:r>
            <a:r>
              <a:rPr lang="ar-SA" dirty="0" smtClean="0"/>
              <a:t> لهذه المهنة المتزايدة الأعباء من الأهمية بمكان حيث أنه سيتولى مهاماً شاقة وهي التعامل مع فئات خاصة من التلاميذ مما يزيد من مسؤولياته كما تزداد الحاجة الماسة إليه بسبب تزايد أعداد المعاقين في العالم . أيضاً مهنة تدريس الفئات الخاصة تتطلب توفير صفات وسمات شخصية ومهنية متميزة قد لا تتوفر في معلم الأطفال العاديين.لذا لابد عند </a:t>
            </a:r>
            <a:r>
              <a:rPr lang="ar-SA" dirty="0" err="1" smtClean="0"/>
              <a:t>اختيارة</a:t>
            </a:r>
            <a:r>
              <a:rPr lang="ar-SA" dirty="0" smtClean="0"/>
              <a:t>  من دراسة شخصيته والتعرف على الدوافع والأسباب التي جعلته يقبل على هذه المهنة .</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سؤال للطرح</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pPr algn="ctr">
              <a:buNone/>
            </a:pPr>
            <a:r>
              <a:rPr lang="ar-SA" dirty="0" smtClean="0"/>
              <a:t>ما هي </a:t>
            </a:r>
            <a:r>
              <a:rPr lang="ar-SA" dirty="0" smtClean="0"/>
              <a:t>مبررات ودواعي تطوير برامج إعداد معلم التربية الخاصة ؟</a:t>
            </a:r>
          </a:p>
          <a:p>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مناقشة</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smtClean="0"/>
          </a:p>
          <a:p>
            <a:r>
              <a:rPr lang="ar-SA" dirty="0" smtClean="0"/>
              <a:t>ما هي </a:t>
            </a:r>
            <a:r>
              <a:rPr lang="ar-SA" dirty="0" smtClean="0"/>
              <a:t>مستويات ومواصفات المعلم المتخرج من كليات التربية (قبل الخدمة </a:t>
            </a:r>
            <a:r>
              <a:rPr lang="ar-SA" dirty="0" smtClean="0"/>
              <a:t>)؟</a:t>
            </a:r>
            <a:endParaRPr lang="ar-SA" dirty="0" smtClean="0"/>
          </a:p>
          <a:p>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mtClean="0"/>
              <a:t>مستويات ومواصفات المعلم المتخرج من كليات التربية (قبل الخدمة )</a:t>
            </a:r>
            <a:endParaRPr lang="ar-SA"/>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1-مجال </a:t>
            </a:r>
            <a:r>
              <a:rPr lang="ar-SA" dirty="0" smtClean="0"/>
              <a:t>التخصص        </a:t>
            </a:r>
          </a:p>
          <a:p>
            <a:pPr algn="ctr">
              <a:buNone/>
            </a:pPr>
            <a:r>
              <a:rPr lang="ar-SA" dirty="0" smtClean="0"/>
              <a:t>2- مجال التدريس</a:t>
            </a:r>
          </a:p>
          <a:p>
            <a:pPr algn="ctr">
              <a:buNone/>
            </a:pPr>
            <a:r>
              <a:rPr lang="ar-SA" dirty="0" smtClean="0"/>
              <a:t>3-مجال إدارة المدرسة وبيئة التعليم والتعلم</a:t>
            </a:r>
          </a:p>
          <a:p>
            <a:pPr algn="ctr">
              <a:buNone/>
            </a:pPr>
            <a:r>
              <a:rPr lang="ar-SA" dirty="0" smtClean="0"/>
              <a:t>4-مجال التعليم العلاجي </a:t>
            </a:r>
            <a:r>
              <a:rPr lang="ar-SA" dirty="0" err="1" smtClean="0"/>
              <a:t>والإثرائي</a:t>
            </a:r>
            <a:endParaRPr lang="ar-SA" dirty="0" smtClean="0"/>
          </a:p>
          <a:p>
            <a:pPr algn="ctr">
              <a:buNone/>
            </a:pPr>
            <a:r>
              <a:rPr lang="ar-SA" dirty="0" smtClean="0"/>
              <a:t>5-مجال الثقافة العامة وربط المدرسة بالمجتمع</a:t>
            </a: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أولا: الاعتماد وعلاقته بالجودة</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         دعا </a:t>
            </a:r>
            <a:r>
              <a:rPr lang="ar-SA" dirty="0" smtClean="0"/>
              <a:t>أصحاب القرار التربوي إلى التأكيد على أن ضمان جودة التعليم ترتبط ارتباطاً كلياً بتحسين مستوى المعلم وجودة </a:t>
            </a:r>
            <a:r>
              <a:rPr lang="ar-SA" dirty="0" smtClean="0"/>
              <a:t>أدائه </a:t>
            </a:r>
            <a:r>
              <a:rPr lang="ar-SA" dirty="0" smtClean="0"/>
              <a:t>وإكسابه المعارف والمهارات والاتجاهات المناسبة والخصائص والصفات اللازمة لممارسة مهنة التدريس وتلبية توقعات الأطراف المستفيدة.</a:t>
            </a:r>
          </a:p>
          <a:p>
            <a:pPr>
              <a:buNone/>
            </a:pPr>
            <a:r>
              <a:rPr lang="ar-SA" dirty="0" smtClean="0"/>
              <a:t>         ضمان </a:t>
            </a:r>
            <a:r>
              <a:rPr lang="ar-SA" dirty="0" smtClean="0"/>
              <a:t>الجودة يعني نظام أساسه منع وقوع الخطأ وضمان الأداء الجيد من أول مرة ، فهو يعتبر نظاما وقائيا . وكلمة ضمان تعني منع حدوث الأخطاء وليس تصحيحها مرة بعد مرة.</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أهداف أنشطة ضمان الجودة</a:t>
            </a:r>
            <a:endParaRPr lang="ar-SA" dirty="0"/>
          </a:p>
        </p:txBody>
      </p:sp>
      <p:sp>
        <p:nvSpPr>
          <p:cNvPr id="3" name="عنصر نائب للمحتوى 2"/>
          <p:cNvSpPr>
            <a:spLocks noGrp="1"/>
          </p:cNvSpPr>
          <p:nvPr>
            <p:ph idx="1"/>
          </p:nvPr>
        </p:nvSpPr>
        <p:spPr/>
        <p:txBody>
          <a:bodyPr/>
          <a:lstStyle/>
          <a:p>
            <a:pPr>
              <a:buNone/>
            </a:pPr>
            <a:r>
              <a:rPr lang="ar-SA" dirty="0" smtClean="0"/>
              <a:t>1- وضع أهداف لسياسة الجودة ومتابعة تنفيذها من منظور شامل .</a:t>
            </a:r>
          </a:p>
          <a:p>
            <a:pPr>
              <a:buNone/>
            </a:pPr>
            <a:r>
              <a:rPr lang="ar-SA" dirty="0" smtClean="0"/>
              <a:t>2- معرفة المهام الموكلة إلى جميع العاملين بالمؤسسة التعليمية، ومعرفة كيفية أداء هذه المهام أو الرغبة في </a:t>
            </a:r>
            <a:r>
              <a:rPr lang="ar-SA" dirty="0" err="1" smtClean="0"/>
              <a:t>اتقان</a:t>
            </a:r>
            <a:r>
              <a:rPr lang="ar-SA" dirty="0" smtClean="0"/>
              <a:t> العمل ، وقياس جودة الأداء واتخاذ الإجراءات التصميمية اللازمة ، وتوافر الموارد اللازمة لإتمام العمل .</a:t>
            </a:r>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 لمقصود </a:t>
            </a:r>
            <a:r>
              <a:rPr lang="ar-SA" dirty="0" smtClean="0"/>
              <a:t>بجودة المعلم؟</a:t>
            </a:r>
            <a:endParaRPr lang="ar-SA" dirty="0"/>
          </a:p>
        </p:txBody>
      </p:sp>
      <p:sp>
        <p:nvSpPr>
          <p:cNvPr id="3" name="عنصر نائب للمحتوى 2"/>
          <p:cNvSpPr>
            <a:spLocks noGrp="1"/>
          </p:cNvSpPr>
          <p:nvPr>
            <p:ph idx="1"/>
          </p:nvPr>
        </p:nvSpPr>
        <p:spPr/>
        <p:txBody>
          <a:bodyPr/>
          <a:lstStyle/>
          <a:p>
            <a:r>
              <a:rPr lang="ar-SA" dirty="0" smtClean="0"/>
              <a:t> </a:t>
            </a:r>
            <a:endParaRPr lang="ar-SA" dirty="0" smtClean="0"/>
          </a:p>
          <a:p>
            <a:pPr algn="ctr">
              <a:buNone/>
            </a:pPr>
            <a:r>
              <a:rPr lang="ar-SA" dirty="0" smtClean="0"/>
              <a:t> </a:t>
            </a:r>
            <a:r>
              <a:rPr lang="ar-SA" dirty="0" smtClean="0"/>
              <a:t>     تشير </a:t>
            </a:r>
            <a:r>
              <a:rPr lang="ar-SA" dirty="0" smtClean="0"/>
              <a:t>إلى مجموعة المهارات والممارسات التربوية التي تهدف إلى تحسين قدرات المعلم </a:t>
            </a:r>
            <a:r>
              <a:rPr lang="ar-SA" dirty="0" err="1" smtClean="0"/>
              <a:t>وكفاياته</a:t>
            </a:r>
            <a:r>
              <a:rPr lang="ar-SA" dirty="0" smtClean="0"/>
              <a:t> بهدف إكسابه القدرة على القيام </a:t>
            </a:r>
            <a:r>
              <a:rPr lang="ar-SA" dirty="0" err="1" smtClean="0"/>
              <a:t>بادواره</a:t>
            </a:r>
            <a:r>
              <a:rPr lang="ar-SA" dirty="0" smtClean="0"/>
              <a:t> وواجباته بالطريقة التي تسهم في تحسين معدل التحصيل </a:t>
            </a:r>
            <a:r>
              <a:rPr lang="ar-SA" dirty="0" err="1" smtClean="0"/>
              <a:t>الأكادديمي</a:t>
            </a:r>
            <a:r>
              <a:rPr lang="ar-SA" dirty="0" smtClean="0"/>
              <a:t> للطالب والارتقاء </a:t>
            </a:r>
            <a:r>
              <a:rPr lang="ar-SA" dirty="0" err="1" smtClean="0"/>
              <a:t>باداء</a:t>
            </a:r>
            <a:r>
              <a:rPr lang="ar-SA" dirty="0" smtClean="0"/>
              <a:t> المدرسة ككل .</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pPr>
              <a:buNone/>
            </a:pPr>
            <a:r>
              <a:rPr lang="ar-SA" dirty="0" smtClean="0"/>
              <a:t>تعتمد جودة المعلم على مجموعة المقومات التي تؤهل المعلم لممارسة مهنة التدريس واكتساب المهارات والمعارف اللازمة لذلك وتتمثل في:</a:t>
            </a:r>
          </a:p>
          <a:p>
            <a:pPr>
              <a:buNone/>
            </a:pPr>
            <a:r>
              <a:rPr lang="ar-SA" dirty="0" smtClean="0"/>
              <a:t>1- أهمية امتلاك المعلم للثقافة المعلوماتية وللكفاءات الفنية والتقنية ومهارات تكنولوجيا المعلومات والاتصال وإدراك أهمية استخدام هذه التقنيات كأدوات للتعلم الذي يعتمد على المعرفة التي تبنى ولا تنقل ، ويجب على المعلمين إحداث تغيرات أساسية في طرائق التدريس بما في ذلك إدارة الصف وتنظيمه لكي يستخدموا التقنية بشكل متكامل.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 ينبغي إدراك أن دور المعلم ينطوي على تقديم الخدمات النفسية والتوجيه المعنوي للطلاب والعمل على تهيئة المناخ المناسب والثقة بالنفس.</a:t>
            </a:r>
          </a:p>
          <a:p>
            <a:pPr>
              <a:buNone/>
            </a:pPr>
            <a:r>
              <a:rPr lang="ar-SA" dirty="0" smtClean="0"/>
              <a:t>3- إدراك أن المعلم لن يكون مصدر المعلومات الوحيد بل سيكون هناك مصادر أخرى غير قنوات الاتصال الحديثة وإدراك أن المعلومات لن تكون غاية في حد ذاتها بل سيكون التركيز على كيفية تقويمها ومن ثم توظيفها في مواقف جديدة....ص51</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توجد </a:t>
            </a:r>
            <a:r>
              <a:rPr lang="ar-SA" dirty="0" smtClean="0"/>
              <a:t>طريقتان لضمان الجودة داخل المؤسسات التعليمية:</a:t>
            </a:r>
            <a:br>
              <a:rPr lang="ar-SA" dirty="0" smtClean="0"/>
            </a:b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buNone/>
            </a:pPr>
            <a:endParaRPr lang="ar-SA" dirty="0" smtClean="0"/>
          </a:p>
          <a:p>
            <a:pPr algn="ctr">
              <a:buNone/>
            </a:pPr>
            <a:r>
              <a:rPr lang="ar-SA" dirty="0" smtClean="0"/>
              <a:t>1- </a:t>
            </a:r>
            <a:r>
              <a:rPr lang="ar-SA" dirty="0" smtClean="0"/>
              <a:t>التقييم</a:t>
            </a:r>
          </a:p>
          <a:p>
            <a:pPr algn="ctr">
              <a:buNone/>
            </a:pPr>
            <a:endParaRPr lang="ar-SA" dirty="0" smtClean="0"/>
          </a:p>
          <a:p>
            <a:pPr algn="ctr">
              <a:buNone/>
            </a:pPr>
            <a:r>
              <a:rPr lang="ar-SA" dirty="0" smtClean="0"/>
              <a:t>2- الاعتماد</a:t>
            </a:r>
          </a:p>
          <a:p>
            <a:pPr algn="ct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مصطلحات متعلقة بالاعتماد </a:t>
            </a:r>
            <a:r>
              <a:rPr lang="ar-SA" dirty="0" err="1" smtClean="0"/>
              <a:t>ومرتبطه</a:t>
            </a:r>
            <a:r>
              <a:rPr lang="ar-SA" dirty="0" smtClean="0"/>
              <a:t> </a:t>
            </a:r>
            <a:r>
              <a:rPr lang="ar-SA" dirty="0" err="1" smtClean="0"/>
              <a:t>به</a:t>
            </a:r>
            <a:r>
              <a:rPr lang="ar-SA" dirty="0" smtClean="0"/>
              <a:t> ارتباط كبير</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التأهيل</a:t>
            </a:r>
          </a:p>
          <a:p>
            <a:pPr algn="ctr">
              <a:buNone/>
            </a:pPr>
            <a:endParaRPr lang="ar-SA" dirty="0" smtClean="0"/>
          </a:p>
          <a:p>
            <a:pPr algn="ctr">
              <a:buNone/>
            </a:pPr>
            <a:r>
              <a:rPr lang="ar-SA" dirty="0" smtClean="0"/>
              <a:t>2- التصريح أو الترخيص </a:t>
            </a:r>
          </a:p>
          <a:p>
            <a:pPr algn="ctr">
              <a:buNone/>
            </a:pPr>
            <a:endParaRPr lang="ar-SA" dirty="0" smtClean="0"/>
          </a:p>
          <a:p>
            <a:pPr algn="ctr">
              <a:buNone/>
            </a:pPr>
            <a:r>
              <a:rPr lang="ar-SA" dirty="0" smtClean="0"/>
              <a:t>3- الاعتراف</a:t>
            </a:r>
          </a:p>
          <a:p>
            <a:pPr algn="ct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TotalTime>
  <Words>1215</Words>
  <Application>Microsoft Office PowerPoint</Application>
  <PresentationFormat>عرض على الشاشة (3:4)‏</PresentationFormat>
  <Paragraphs>101</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حيوية</vt:lpstr>
      <vt:lpstr>    التوجه نحو اعتماد معلم التربية الخاصة </vt:lpstr>
      <vt:lpstr>  مقدمة: </vt:lpstr>
      <vt:lpstr>أولا: الاعتماد وعلاقته بالجودة</vt:lpstr>
      <vt:lpstr>أهداف أنشطة ضمان الجودة</vt:lpstr>
      <vt:lpstr>ما لمقصود بجودة المعلم؟</vt:lpstr>
      <vt:lpstr>الشريحة 6</vt:lpstr>
      <vt:lpstr>الشريحة 7</vt:lpstr>
      <vt:lpstr> توجد طريقتان لضمان الجودة داخل المؤسسات التعليمية: </vt:lpstr>
      <vt:lpstr>مصطلحات متعلقة بالاعتماد ومرتبطه به ارتباط كبير</vt:lpstr>
      <vt:lpstr>ثانياً: نشأة وتطور ضمان جودة المعلم </vt:lpstr>
      <vt:lpstr>الشريحة 11</vt:lpstr>
      <vt:lpstr>سؤال للطرح</vt:lpstr>
      <vt:lpstr>ثالثاً: أنواع اعتماد المعلم</vt:lpstr>
      <vt:lpstr> تطبيق نظام اعتماد برامج إعداد معلم التربية الخاصة  </vt:lpstr>
      <vt:lpstr>سؤال للطرح</vt:lpstr>
      <vt:lpstr>دواعي الاهتمام العالمي بنظام اعتماد المعلم</vt:lpstr>
      <vt:lpstr>الشريحة 17</vt:lpstr>
      <vt:lpstr>الشريحة 18</vt:lpstr>
      <vt:lpstr>سؤال للطرح</vt:lpstr>
      <vt:lpstr>الشريحة 20</vt:lpstr>
      <vt:lpstr>الشريحة 21</vt:lpstr>
      <vt:lpstr>الشريحة 22</vt:lpstr>
      <vt:lpstr>الجهود الحالية لاعتماد معلم التربية الخاصة</vt:lpstr>
      <vt:lpstr>الشريحة 24</vt:lpstr>
      <vt:lpstr>سؤال للطرح</vt:lpstr>
      <vt:lpstr>مناقشة</vt:lpstr>
      <vt:lpstr>مستويات ومواصفات المعلم المتخرج من كليات التربية (قبل الخدمة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التوجه نحو اعتماد معلم التربية الخاصة</dc:title>
  <dc:creator>user</dc:creator>
  <cp:lastModifiedBy>user</cp:lastModifiedBy>
  <cp:revision>6</cp:revision>
  <dcterms:created xsi:type="dcterms:W3CDTF">2021-02-17T18:38:48Z</dcterms:created>
  <dcterms:modified xsi:type="dcterms:W3CDTF">2021-02-17T19:15:00Z</dcterms:modified>
</cp:coreProperties>
</file>