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Default Extension="png" ContentType="image/png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76" r:id="rId1"/>
  </p:sldMasterIdLst>
  <p:notesMasterIdLst>
    <p:notesMasterId r:id="rId10"/>
  </p:notesMasterIdLst>
  <p:sldIdLst>
    <p:sldId id="361" r:id="rId2"/>
    <p:sldId id="301" r:id="rId3"/>
    <p:sldId id="302" r:id="rId4"/>
    <p:sldId id="303" r:id="rId5"/>
    <p:sldId id="304" r:id="rId6"/>
    <p:sldId id="305" r:id="rId7"/>
    <p:sldId id="306" r:id="rId8"/>
    <p:sldId id="307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430" autoAdjust="0"/>
    <p:restoredTop sz="94500" autoAdjust="0"/>
  </p:normalViewPr>
  <p:slideViewPr>
    <p:cSldViewPr>
      <p:cViewPr>
        <p:scale>
          <a:sx n="58" d="100"/>
          <a:sy n="58" d="100"/>
        </p:scale>
        <p:origin x="-942" y="-10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85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15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2B82C94-689D-4F40-8E75-4D97BA2F6FD6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25EB15D-70EB-4E7C-B61E-0E3B23FB736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EB15D-70EB-4E7C-B61E-0E3B23FB7367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EB15D-70EB-4E7C-B61E-0E3B23FB7367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EB15D-70EB-4E7C-B61E-0E3B23FB7367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EB15D-70EB-4E7C-B61E-0E3B23FB7367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EB15D-70EB-4E7C-B61E-0E3B23FB7367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EB15D-70EB-4E7C-B61E-0E3B23FB7367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EB15D-70EB-4E7C-B61E-0E3B23FB7367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12.bin"/><Relationship Id="rId12" Type="http://schemas.openxmlformats.org/officeDocument/2006/relationships/oleObject" Target="../embeddings/oleObject1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1.bin"/><Relationship Id="rId11" Type="http://schemas.openxmlformats.org/officeDocument/2006/relationships/oleObject" Target="../embeddings/oleObject16.bin"/><Relationship Id="rId5" Type="http://schemas.openxmlformats.org/officeDocument/2006/relationships/oleObject" Target="../embeddings/oleObject10.bin"/><Relationship Id="rId10" Type="http://schemas.openxmlformats.org/officeDocument/2006/relationships/oleObject" Target="../embeddings/oleObject15.bin"/><Relationship Id="rId4" Type="http://schemas.openxmlformats.org/officeDocument/2006/relationships/oleObject" Target="../embeddings/oleObject9.bin"/><Relationship Id="rId9" Type="http://schemas.openxmlformats.org/officeDocument/2006/relationships/oleObject" Target="../embeddings/oleObject14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20.bin"/><Relationship Id="rId5" Type="http://schemas.openxmlformats.org/officeDocument/2006/relationships/oleObject" Target="../embeddings/oleObject19.bin"/><Relationship Id="rId10" Type="http://schemas.openxmlformats.org/officeDocument/2006/relationships/oleObject" Target="../embeddings/oleObject24.bin"/><Relationship Id="rId4" Type="http://schemas.openxmlformats.org/officeDocument/2006/relationships/oleObject" Target="../embeddings/oleObject18.bin"/><Relationship Id="rId9" Type="http://schemas.openxmlformats.org/officeDocument/2006/relationships/oleObject" Target="../embeddings/oleObject23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2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7.bin"/><Relationship Id="rId5" Type="http://schemas.openxmlformats.org/officeDocument/2006/relationships/oleObject" Target="../embeddings/oleObject26.bin"/><Relationship Id="rId10" Type="http://schemas.openxmlformats.org/officeDocument/2006/relationships/image" Target="../media/image12.png"/><Relationship Id="rId4" Type="http://schemas.openxmlformats.org/officeDocument/2006/relationships/oleObject" Target="../embeddings/oleObject25.bin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4.bin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3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32.bin"/><Relationship Id="rId5" Type="http://schemas.openxmlformats.org/officeDocument/2006/relationships/oleObject" Target="../embeddings/oleObject31.bin"/><Relationship Id="rId4" Type="http://schemas.openxmlformats.org/officeDocument/2006/relationships/oleObject" Target="../embeddings/oleObject30.bin"/><Relationship Id="rId9" Type="http://schemas.openxmlformats.org/officeDocument/2006/relationships/oleObject" Target="../embeddings/oleObject35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0.bin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3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38.bin"/><Relationship Id="rId5" Type="http://schemas.openxmlformats.org/officeDocument/2006/relationships/oleObject" Target="../embeddings/oleObject37.bin"/><Relationship Id="rId10" Type="http://schemas.openxmlformats.org/officeDocument/2006/relationships/oleObject" Target="../embeddings/oleObject42.bin"/><Relationship Id="rId4" Type="http://schemas.openxmlformats.org/officeDocument/2006/relationships/oleObject" Target="../embeddings/oleObject36.bin"/><Relationship Id="rId9" Type="http://schemas.openxmlformats.org/officeDocument/2006/relationships/oleObject" Target="../embeddings/oleObject41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7.bin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4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45.bin"/><Relationship Id="rId11" Type="http://schemas.openxmlformats.org/officeDocument/2006/relationships/oleObject" Target="../embeddings/oleObject50.bin"/><Relationship Id="rId5" Type="http://schemas.openxmlformats.org/officeDocument/2006/relationships/oleObject" Target="../embeddings/oleObject44.bin"/><Relationship Id="rId10" Type="http://schemas.openxmlformats.org/officeDocument/2006/relationships/oleObject" Target="../embeddings/oleObject49.bin"/><Relationship Id="rId4" Type="http://schemas.openxmlformats.org/officeDocument/2006/relationships/oleObject" Target="../embeddings/oleObject43.bin"/><Relationship Id="rId9" Type="http://schemas.openxmlformats.org/officeDocument/2006/relationships/oleObject" Target="../embeddings/oleObject4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357554" y="2857496"/>
            <a:ext cx="2706190" cy="156966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SA" sz="6000" dirty="0" smtClean="0">
                <a:solidFill>
                  <a:schemeClr val="bg1"/>
                </a:solidFill>
                <a:latin typeface="Monotype Koufi" pitchFamily="2" charset="-78"/>
                <a:ea typeface="Monotype Koufi" pitchFamily="2" charset="-78"/>
                <a:cs typeface="Simplified Arabic" pitchFamily="2" charset="-78"/>
              </a:rPr>
              <a:t>المحاضرة</a:t>
            </a:r>
            <a:r>
              <a:rPr lang="ar-SA" dirty="0" smtClean="0">
                <a:solidFill>
                  <a:schemeClr val="bg1"/>
                </a:solidFill>
                <a:latin typeface="Monotype Koufi" pitchFamily="2" charset="-78"/>
                <a:ea typeface="Monotype Koufi" pitchFamily="2" charset="-78"/>
                <a:cs typeface="Simplified Arabic" pitchFamily="2" charset="-78"/>
              </a:rPr>
              <a:t> </a:t>
            </a:r>
          </a:p>
          <a:p>
            <a:pPr algn="ctr"/>
            <a:r>
              <a:rPr lang="ar-SA" sz="3600" dirty="0" smtClean="0">
                <a:solidFill>
                  <a:schemeClr val="bg1"/>
                </a:solidFill>
                <a:latin typeface="Monotype Koufi" pitchFamily="2" charset="-78"/>
                <a:ea typeface="Monotype Koufi" pitchFamily="2" charset="-78"/>
                <a:cs typeface="Simplified Arabic" pitchFamily="2" charset="-78"/>
              </a:rPr>
              <a:t>السابعة</a:t>
            </a:r>
            <a:endParaRPr lang="ar-SA" sz="3600" dirty="0">
              <a:solidFill>
                <a:schemeClr val="bg1"/>
              </a:solidFill>
              <a:latin typeface="Monotype Koufi" pitchFamily="2" charset="-78"/>
              <a:ea typeface="Monotype Koufi" pitchFamily="2" charset="-78"/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كائن 20"/>
          <p:cNvGraphicFramePr>
            <a:graphicFrameLocks noChangeAspect="1"/>
          </p:cNvGraphicFramePr>
          <p:nvPr/>
        </p:nvGraphicFramePr>
        <p:xfrm>
          <a:off x="-1500230" y="1000108"/>
          <a:ext cx="914400" cy="771525"/>
        </p:xfrm>
        <a:graphic>
          <a:graphicData uri="http://schemas.openxmlformats.org/presentationml/2006/ole">
            <p:oleObj spid="_x0000_s108546" name="Equation" showAsIcon="1" r:id="rId4" imgW="914400" imgH="771480" progId="Equation.3">
              <p:embed/>
            </p:oleObj>
          </a:graphicData>
        </a:graphic>
      </p:graphicFrame>
      <p:graphicFrame>
        <p:nvGraphicFramePr>
          <p:cNvPr id="7" name="كائن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8547" name="Equation" r:id="rId5" imgW="914400" imgH="215640" progId="Equation.3">
              <p:embed/>
            </p:oleObj>
          </a:graphicData>
        </a:graphic>
      </p:graphicFrame>
      <p:graphicFrame>
        <p:nvGraphicFramePr>
          <p:cNvPr id="9" name="كائن 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8548" name="Equation" r:id="rId6" imgW="914400" imgH="215640" progId="Equation.3">
              <p:embed/>
            </p:oleObj>
          </a:graphicData>
        </a:graphic>
      </p:graphicFrame>
      <p:graphicFrame>
        <p:nvGraphicFramePr>
          <p:cNvPr id="11" name="كائن 10"/>
          <p:cNvGraphicFramePr>
            <a:graphicFrameLocks noChangeAspect="1"/>
          </p:cNvGraphicFramePr>
          <p:nvPr/>
        </p:nvGraphicFramePr>
        <p:xfrm>
          <a:off x="4514850" y="3321050"/>
          <a:ext cx="557216" cy="215900"/>
        </p:xfrm>
        <a:graphic>
          <a:graphicData uri="http://schemas.openxmlformats.org/presentationml/2006/ole">
            <p:oleObj spid="_x0000_s108549" name="Equation" r:id="rId7" imgW="914400" imgH="215640" progId="Equation.3">
              <p:embed/>
            </p:oleObj>
          </a:graphicData>
        </a:graphic>
      </p:graphicFrame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4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6346" name="Rectangle 26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4528" name="Rectangle 1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5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598" name="Rectangle 1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1" name="Rectangle 17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4" name="Rectangle 2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7" name="Rectangle 23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2" name="Rectangle 30"/>
          <p:cNvSpPr>
            <a:spLocks noChangeArrowheads="1"/>
          </p:cNvSpPr>
          <p:nvPr/>
        </p:nvSpPr>
        <p:spPr bwMode="auto">
          <a:xfrm>
            <a:off x="0" y="30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5" name="Rectangle 33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9" name="Rectangle 25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2" name="Rectangle 28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5" name="Rectangle 31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7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8" name="Rectangle 3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2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3" name="Rectangle 39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5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6" name="Rectangle 42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9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2" name="Rectangle 20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5" name="Rectangle 23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8" name="Rectangle 26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2" name="Rectangle 3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5" name="Rectangle 33"/>
          <p:cNvSpPr>
            <a:spLocks noChangeArrowheads="1"/>
          </p:cNvSpPr>
          <p:nvPr/>
        </p:nvSpPr>
        <p:spPr bwMode="auto">
          <a:xfrm>
            <a:off x="0" y="619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4" name="Rectangle 14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7" name="Rectangle 17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20" name="Rectangle 20"/>
          <p:cNvSpPr>
            <a:spLocks noChangeArrowheads="1"/>
          </p:cNvSpPr>
          <p:nvPr/>
        </p:nvSpPr>
        <p:spPr bwMode="auto">
          <a:xfrm>
            <a:off x="0" y="1600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4" name="Rectangle 10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8" name="Rectangle 14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1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705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7051" name="Rectangle 11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909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9098" name="Rectangle 10"/>
          <p:cNvSpPr>
            <a:spLocks noChangeArrowheads="1"/>
          </p:cNvSpPr>
          <p:nvPr/>
        </p:nvSpPr>
        <p:spPr bwMode="auto">
          <a:xfrm>
            <a:off x="0" y="3343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1" name="Rectangle 15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4" name="Rectangle 18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8" name="Rectangle 14"/>
          <p:cNvSpPr>
            <a:spLocks noChangeArrowheads="1"/>
          </p:cNvSpPr>
          <p:nvPr/>
        </p:nvSpPr>
        <p:spPr bwMode="auto">
          <a:xfrm>
            <a:off x="0" y="152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1" name="Rectangle 17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4" name="Rectangle 20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7" name="Rectangle 23"/>
          <p:cNvSpPr>
            <a:spLocks noChangeArrowheads="1"/>
          </p:cNvSpPr>
          <p:nvPr/>
        </p:nvSpPr>
        <p:spPr bwMode="auto">
          <a:xfrm>
            <a:off x="0" y="381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0" name="Rectangle 26"/>
          <p:cNvSpPr>
            <a:spLocks noChangeArrowheads="1"/>
          </p:cNvSpPr>
          <p:nvPr/>
        </p:nvSpPr>
        <p:spPr bwMode="auto">
          <a:xfrm>
            <a:off x="0" y="257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3" name="Rectangle 29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8" name="Rectangle 12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2" name="Rectangle 16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104463" name="Object 15"/>
          <p:cNvGraphicFramePr>
            <a:graphicFrameLocks noChangeAspect="1"/>
          </p:cNvGraphicFramePr>
          <p:nvPr/>
        </p:nvGraphicFramePr>
        <p:xfrm>
          <a:off x="7893050" y="1368425"/>
          <a:ext cx="214313" cy="404813"/>
        </p:xfrm>
        <a:graphic>
          <a:graphicData uri="http://schemas.openxmlformats.org/presentationml/2006/ole">
            <p:oleObj spid="_x0000_s108550" name="Equation" r:id="rId8" imgW="914400" imgH="215640" progId="Equation.3">
              <p:embed/>
            </p:oleObj>
          </a:graphicData>
        </a:graphic>
      </p:graphicFrame>
      <p:sp>
        <p:nvSpPr>
          <p:cNvPr id="99" name="مربع نص 98"/>
          <p:cNvSpPr txBox="1"/>
          <p:nvPr/>
        </p:nvSpPr>
        <p:spPr>
          <a:xfrm>
            <a:off x="2928926" y="1357298"/>
            <a:ext cx="600079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u="sng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عامل التموج</a:t>
            </a:r>
            <a:r>
              <a:rPr lang="en-US" sz="3200" b="1" u="sng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”The Ripple Factor”   </a:t>
            </a:r>
            <a:endParaRPr lang="ar-SA" sz="3200" b="1" u="sng" dirty="0" smtClean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1" name="مربع نص 100"/>
          <p:cNvSpPr txBox="1"/>
          <p:nvPr/>
        </p:nvSpPr>
        <p:spPr>
          <a:xfrm>
            <a:off x="428596" y="2285992"/>
            <a:ext cx="8501122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تحتوى التيارات الناتجة من دوائر المقومات على مركبات للتيار المتردد بالإضافة إلى مركبة التيار المستمر. </a:t>
            </a:r>
          </a:p>
          <a:p>
            <a:pPr algn="just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endParaRPr lang="ar-SA" sz="2400" dirty="0" smtClean="0">
              <a:solidFill>
                <a:schemeClr val="bg1"/>
              </a:solidFill>
            </a:endParaRPr>
          </a:p>
          <a:p>
            <a:pPr algn="just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يعرف معامل التموج     بأنه النسبة بين قيمة التيار الناتج من المركبات المترددة إلى قيمة مركبة التيار المستمر : </a:t>
            </a:r>
          </a:p>
        </p:txBody>
      </p:sp>
      <p:graphicFrame>
        <p:nvGraphicFramePr>
          <p:cNvPr id="108554" name="Object 10"/>
          <p:cNvGraphicFramePr>
            <a:graphicFrameLocks noChangeAspect="1"/>
          </p:cNvGraphicFramePr>
          <p:nvPr/>
        </p:nvGraphicFramePr>
        <p:xfrm>
          <a:off x="6244490" y="3357562"/>
          <a:ext cx="470650" cy="500066"/>
        </p:xfrm>
        <a:graphic>
          <a:graphicData uri="http://schemas.openxmlformats.org/presentationml/2006/ole">
            <p:oleObj spid="_x0000_s108554" name="Equation" r:id="rId9" imgW="203040" imgH="215640" progId="Equation.3">
              <p:embed/>
            </p:oleObj>
          </a:graphicData>
        </a:graphic>
      </p:graphicFrame>
      <p:graphicFrame>
        <p:nvGraphicFramePr>
          <p:cNvPr id="108555" name="Object 11"/>
          <p:cNvGraphicFramePr>
            <a:graphicFrameLocks noChangeAspect="1"/>
          </p:cNvGraphicFramePr>
          <p:nvPr/>
        </p:nvGraphicFramePr>
        <p:xfrm>
          <a:off x="1500166" y="3886205"/>
          <a:ext cx="1857388" cy="971555"/>
        </p:xfrm>
        <a:graphic>
          <a:graphicData uri="http://schemas.openxmlformats.org/presentationml/2006/ole">
            <p:oleObj spid="_x0000_s108555" name="Equation" r:id="rId10" imgW="825480" imgH="431640" progId="Equation.3">
              <p:embed/>
            </p:oleObj>
          </a:graphicData>
        </a:graphic>
      </p:graphicFrame>
      <p:sp>
        <p:nvSpPr>
          <p:cNvPr id="105" name="مربع نص 104"/>
          <p:cNvSpPr txBox="1"/>
          <p:nvPr/>
        </p:nvSpPr>
        <p:spPr>
          <a:xfrm>
            <a:off x="428596" y="5072074"/>
            <a:ext cx="8501122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يحدد معامل التموج     كفاءة الدائرة فى التحويل من التيار المتردد إلى التيار المستمر فإذا كان هذا المعامل منخفضاً فإن الدائرة تقوم بعملية التحويل بشكل جيد والعكس صحيح.</a:t>
            </a:r>
          </a:p>
        </p:txBody>
      </p:sp>
      <p:graphicFrame>
        <p:nvGraphicFramePr>
          <p:cNvPr id="108556" name="Object 12"/>
          <p:cNvGraphicFramePr>
            <a:graphicFrameLocks noChangeAspect="1"/>
          </p:cNvGraphicFramePr>
          <p:nvPr/>
        </p:nvGraphicFramePr>
        <p:xfrm>
          <a:off x="6357950" y="5072074"/>
          <a:ext cx="469900" cy="500062"/>
        </p:xfrm>
        <a:graphic>
          <a:graphicData uri="http://schemas.openxmlformats.org/presentationml/2006/ole">
            <p:oleObj spid="_x0000_s108556" name="Equation" r:id="rId11" imgW="203040" imgH="215640" progId="Equation.3">
              <p:embed/>
            </p:oleObj>
          </a:graphicData>
        </a:graphic>
      </p:graphicFrame>
      <p:sp>
        <p:nvSpPr>
          <p:cNvPr id="102" name="مربع نص 101"/>
          <p:cNvSpPr txBox="1"/>
          <p:nvPr/>
        </p:nvSpPr>
        <p:spPr>
          <a:xfrm>
            <a:off x="285720" y="6488668"/>
            <a:ext cx="852496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A.A.ATTIA                                                                                   Principles of  Electronics</a:t>
            </a:r>
            <a:endParaRPr lang="ar-SA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8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108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08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101" grpId="0" build="p"/>
      <p:bldP spid="10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كائن 20"/>
          <p:cNvGraphicFramePr>
            <a:graphicFrameLocks noChangeAspect="1"/>
          </p:cNvGraphicFramePr>
          <p:nvPr/>
        </p:nvGraphicFramePr>
        <p:xfrm>
          <a:off x="-1500230" y="1000108"/>
          <a:ext cx="914400" cy="771525"/>
        </p:xfrm>
        <a:graphic>
          <a:graphicData uri="http://schemas.openxmlformats.org/presentationml/2006/ole">
            <p:oleObj spid="_x0000_s109570" name="Equation" showAsIcon="1" r:id="rId4" imgW="914400" imgH="771480" progId="Equation.3">
              <p:embed/>
            </p:oleObj>
          </a:graphicData>
        </a:graphic>
      </p:graphicFrame>
      <p:graphicFrame>
        <p:nvGraphicFramePr>
          <p:cNvPr id="7" name="كائن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9571" name="Equation" r:id="rId5" imgW="914400" imgH="215640" progId="Equation.3">
              <p:embed/>
            </p:oleObj>
          </a:graphicData>
        </a:graphic>
      </p:graphicFrame>
      <p:graphicFrame>
        <p:nvGraphicFramePr>
          <p:cNvPr id="9" name="كائن 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9572" name="Equation" r:id="rId6" imgW="914400" imgH="215640" progId="Equation.3">
              <p:embed/>
            </p:oleObj>
          </a:graphicData>
        </a:graphic>
      </p:graphicFrame>
      <p:graphicFrame>
        <p:nvGraphicFramePr>
          <p:cNvPr id="11" name="كائن 10"/>
          <p:cNvGraphicFramePr>
            <a:graphicFrameLocks noChangeAspect="1"/>
          </p:cNvGraphicFramePr>
          <p:nvPr/>
        </p:nvGraphicFramePr>
        <p:xfrm>
          <a:off x="4514850" y="3321050"/>
          <a:ext cx="557216" cy="215900"/>
        </p:xfrm>
        <a:graphic>
          <a:graphicData uri="http://schemas.openxmlformats.org/presentationml/2006/ole">
            <p:oleObj spid="_x0000_s109573" name="Equation" r:id="rId7" imgW="914400" imgH="215640" progId="Equation.3">
              <p:embed/>
            </p:oleObj>
          </a:graphicData>
        </a:graphic>
      </p:graphicFrame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4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6346" name="Rectangle 26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4528" name="Rectangle 1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5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598" name="Rectangle 1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1" name="Rectangle 17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4" name="Rectangle 2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7" name="Rectangle 23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2" name="Rectangle 30"/>
          <p:cNvSpPr>
            <a:spLocks noChangeArrowheads="1"/>
          </p:cNvSpPr>
          <p:nvPr/>
        </p:nvSpPr>
        <p:spPr bwMode="auto">
          <a:xfrm>
            <a:off x="0" y="30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5" name="Rectangle 33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9" name="Rectangle 25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2" name="Rectangle 28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5" name="Rectangle 31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7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8" name="Rectangle 3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2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3" name="Rectangle 39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5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6" name="Rectangle 42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9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2" name="Rectangle 20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5" name="Rectangle 23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8" name="Rectangle 26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2" name="Rectangle 3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5" name="Rectangle 33"/>
          <p:cNvSpPr>
            <a:spLocks noChangeArrowheads="1"/>
          </p:cNvSpPr>
          <p:nvPr/>
        </p:nvSpPr>
        <p:spPr bwMode="auto">
          <a:xfrm>
            <a:off x="0" y="619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4" name="Rectangle 14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7" name="Rectangle 17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20" name="Rectangle 20"/>
          <p:cNvSpPr>
            <a:spLocks noChangeArrowheads="1"/>
          </p:cNvSpPr>
          <p:nvPr/>
        </p:nvSpPr>
        <p:spPr bwMode="auto">
          <a:xfrm>
            <a:off x="0" y="1600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4" name="Rectangle 10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8" name="Rectangle 14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1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705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7051" name="Rectangle 11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909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9098" name="Rectangle 10"/>
          <p:cNvSpPr>
            <a:spLocks noChangeArrowheads="1"/>
          </p:cNvSpPr>
          <p:nvPr/>
        </p:nvSpPr>
        <p:spPr bwMode="auto">
          <a:xfrm>
            <a:off x="0" y="3343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1" name="Rectangle 15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4" name="Rectangle 18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8" name="Rectangle 14"/>
          <p:cNvSpPr>
            <a:spLocks noChangeArrowheads="1"/>
          </p:cNvSpPr>
          <p:nvPr/>
        </p:nvSpPr>
        <p:spPr bwMode="auto">
          <a:xfrm>
            <a:off x="0" y="152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1" name="Rectangle 17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4" name="Rectangle 20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7" name="Rectangle 23"/>
          <p:cNvSpPr>
            <a:spLocks noChangeArrowheads="1"/>
          </p:cNvSpPr>
          <p:nvPr/>
        </p:nvSpPr>
        <p:spPr bwMode="auto">
          <a:xfrm>
            <a:off x="0" y="381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0" name="Rectangle 26"/>
          <p:cNvSpPr>
            <a:spLocks noChangeArrowheads="1"/>
          </p:cNvSpPr>
          <p:nvPr/>
        </p:nvSpPr>
        <p:spPr bwMode="auto">
          <a:xfrm>
            <a:off x="0" y="257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3" name="Rectangle 29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8" name="Rectangle 12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2" name="Rectangle 16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104463" name="Object 15"/>
          <p:cNvGraphicFramePr>
            <a:graphicFrameLocks noChangeAspect="1"/>
          </p:cNvGraphicFramePr>
          <p:nvPr/>
        </p:nvGraphicFramePr>
        <p:xfrm>
          <a:off x="7893050" y="1368425"/>
          <a:ext cx="214313" cy="404813"/>
        </p:xfrm>
        <a:graphic>
          <a:graphicData uri="http://schemas.openxmlformats.org/presentationml/2006/ole">
            <p:oleObj spid="_x0000_s109574" name="Equation" r:id="rId8" imgW="914400" imgH="215640" progId="Equation.3">
              <p:embed/>
            </p:oleObj>
          </a:graphicData>
        </a:graphic>
      </p:graphicFrame>
      <p:sp>
        <p:nvSpPr>
          <p:cNvPr id="102" name="مربع نص 101"/>
          <p:cNvSpPr txBox="1"/>
          <p:nvPr/>
        </p:nvSpPr>
        <p:spPr>
          <a:xfrm>
            <a:off x="3428992" y="1142984"/>
            <a:ext cx="542928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استنتاج العلاقة :</a:t>
            </a:r>
          </a:p>
        </p:txBody>
      </p:sp>
      <p:graphicFrame>
        <p:nvGraphicFramePr>
          <p:cNvPr id="109581" name="Object 13"/>
          <p:cNvGraphicFramePr>
            <a:graphicFrameLocks noChangeAspect="1"/>
          </p:cNvGraphicFramePr>
          <p:nvPr/>
        </p:nvGraphicFramePr>
        <p:xfrm>
          <a:off x="4786314" y="857232"/>
          <a:ext cx="1857388" cy="1021563"/>
        </p:xfrm>
        <a:graphic>
          <a:graphicData uri="http://schemas.openxmlformats.org/presentationml/2006/ole">
            <p:oleObj spid="_x0000_s109581" name="Equation" r:id="rId9" imgW="1015920" imgH="558720" progId="Equation.3">
              <p:embed/>
            </p:oleObj>
          </a:graphicData>
        </a:graphic>
      </p:graphicFrame>
      <p:sp>
        <p:nvSpPr>
          <p:cNvPr id="103" name="مربع نص 102"/>
          <p:cNvSpPr txBox="1"/>
          <p:nvPr/>
        </p:nvSpPr>
        <p:spPr>
          <a:xfrm>
            <a:off x="4214810" y="1571612"/>
            <a:ext cx="471490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ــــــــــــــــ</a:t>
            </a:r>
          </a:p>
        </p:txBody>
      </p:sp>
      <p:sp>
        <p:nvSpPr>
          <p:cNvPr id="104" name="مربع نص 103"/>
          <p:cNvSpPr txBox="1"/>
          <p:nvPr/>
        </p:nvSpPr>
        <p:spPr>
          <a:xfrm>
            <a:off x="285720" y="2000240"/>
            <a:ext cx="8643998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2400" dirty="0" smtClean="0">
                <a:solidFill>
                  <a:schemeClr val="bg1"/>
                </a:solidFill>
              </a:rPr>
              <a:t>وحيث أن القدرة الكهربية المستهلكة فى مقاومة الحمل هى نتاج مرور التيار كقيمة فعالة                         	، وان القدرة الكلية هى عبارة عن مجموع القدرات المتبددة من مركبة التيار المستمر ومركبات التيار المتردد فإن :</a:t>
            </a:r>
          </a:p>
        </p:txBody>
      </p:sp>
      <p:graphicFrame>
        <p:nvGraphicFramePr>
          <p:cNvPr id="109582" name="Object 14"/>
          <p:cNvGraphicFramePr>
            <a:graphicFrameLocks noChangeAspect="1"/>
          </p:cNvGraphicFramePr>
          <p:nvPr/>
        </p:nvGraphicFramePr>
        <p:xfrm>
          <a:off x="8001024" y="2386006"/>
          <a:ext cx="733429" cy="471490"/>
        </p:xfrm>
        <a:graphic>
          <a:graphicData uri="http://schemas.openxmlformats.org/presentationml/2006/ole">
            <p:oleObj spid="_x0000_s109582" name="Equation" r:id="rId10" imgW="355320" imgH="228600" progId="Equation.3">
              <p:embed/>
            </p:oleObj>
          </a:graphicData>
        </a:graphic>
      </p:graphicFrame>
      <p:sp>
        <p:nvSpPr>
          <p:cNvPr id="10958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109583" name="Object 15"/>
          <p:cNvGraphicFramePr>
            <a:graphicFrameLocks noChangeAspect="1"/>
          </p:cNvGraphicFramePr>
          <p:nvPr/>
        </p:nvGraphicFramePr>
        <p:xfrm>
          <a:off x="1365250" y="3016250"/>
          <a:ext cx="3052763" cy="984250"/>
        </p:xfrm>
        <a:graphic>
          <a:graphicData uri="http://schemas.openxmlformats.org/presentationml/2006/ole">
            <p:oleObj spid="_x0000_s109583" name="معادلة" r:id="rId11" imgW="1498320" imgH="482400" progId="Equation.3">
              <p:embed/>
            </p:oleObj>
          </a:graphicData>
        </a:graphic>
      </p:graphicFrame>
      <p:sp>
        <p:nvSpPr>
          <p:cNvPr id="109585" name="Rectangle 17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7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109586" name="Object 18"/>
          <p:cNvGraphicFramePr>
            <a:graphicFrameLocks noChangeAspect="1"/>
          </p:cNvGraphicFramePr>
          <p:nvPr/>
        </p:nvGraphicFramePr>
        <p:xfrm>
          <a:off x="1357290" y="4071942"/>
          <a:ext cx="2665413" cy="2530475"/>
        </p:xfrm>
        <a:graphic>
          <a:graphicData uri="http://schemas.openxmlformats.org/presentationml/2006/ole">
            <p:oleObj spid="_x0000_s109586" name="Equation" r:id="rId12" imgW="1409400" imgH="1333440" progId="Equation.3">
              <p:embed/>
            </p:oleObj>
          </a:graphicData>
        </a:graphic>
      </p:graphicFrame>
      <p:sp>
        <p:nvSpPr>
          <p:cNvPr id="109588" name="Rectangle 20"/>
          <p:cNvSpPr>
            <a:spLocks noChangeArrowheads="1"/>
          </p:cNvSpPr>
          <p:nvPr/>
        </p:nvSpPr>
        <p:spPr bwMode="auto">
          <a:xfrm>
            <a:off x="0" y="2124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5" name="مربع نص 104"/>
          <p:cNvSpPr txBox="1"/>
          <p:nvPr/>
        </p:nvSpPr>
        <p:spPr>
          <a:xfrm>
            <a:off x="285720" y="6497445"/>
            <a:ext cx="8525026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A.A.ATTIA                                                                                   Principles of  Electronics</a:t>
            </a:r>
            <a:endParaRPr lang="ar-SA" dirty="0" smtClean="0">
              <a:solidFill>
                <a:schemeClr val="accent1"/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9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9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109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2000"/>
                                        <p:tgtEl>
                                          <p:spTgt spid="109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  <p:bldP spid="10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كائن 20"/>
          <p:cNvGraphicFramePr>
            <a:graphicFrameLocks noChangeAspect="1"/>
          </p:cNvGraphicFramePr>
          <p:nvPr/>
        </p:nvGraphicFramePr>
        <p:xfrm>
          <a:off x="-1500230" y="1000108"/>
          <a:ext cx="914400" cy="771525"/>
        </p:xfrm>
        <a:graphic>
          <a:graphicData uri="http://schemas.openxmlformats.org/presentationml/2006/ole">
            <p:oleObj spid="_x0000_s116738" name="Equation" showAsIcon="1" r:id="rId4" imgW="914400" imgH="771480" progId="Equation.3">
              <p:embed/>
            </p:oleObj>
          </a:graphicData>
        </a:graphic>
      </p:graphicFrame>
      <p:graphicFrame>
        <p:nvGraphicFramePr>
          <p:cNvPr id="7" name="كائن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16739" name="Equation" r:id="rId5" imgW="914400" imgH="215640" progId="Equation.3">
              <p:embed/>
            </p:oleObj>
          </a:graphicData>
        </a:graphic>
      </p:graphicFrame>
      <p:graphicFrame>
        <p:nvGraphicFramePr>
          <p:cNvPr id="9" name="كائن 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16740" name="Equation" r:id="rId6" imgW="914400" imgH="215640" progId="Equation.3">
              <p:embed/>
            </p:oleObj>
          </a:graphicData>
        </a:graphic>
      </p:graphicFrame>
      <p:graphicFrame>
        <p:nvGraphicFramePr>
          <p:cNvPr id="11" name="كائن 10"/>
          <p:cNvGraphicFramePr>
            <a:graphicFrameLocks noChangeAspect="1"/>
          </p:cNvGraphicFramePr>
          <p:nvPr/>
        </p:nvGraphicFramePr>
        <p:xfrm>
          <a:off x="4514850" y="3321050"/>
          <a:ext cx="557216" cy="215900"/>
        </p:xfrm>
        <a:graphic>
          <a:graphicData uri="http://schemas.openxmlformats.org/presentationml/2006/ole">
            <p:oleObj spid="_x0000_s116741" name="Equation" r:id="rId7" imgW="914400" imgH="215640" progId="Equation.3">
              <p:embed/>
            </p:oleObj>
          </a:graphicData>
        </a:graphic>
      </p:graphicFrame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4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6346" name="Rectangle 26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4528" name="Rectangle 1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5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598" name="Rectangle 1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1" name="Rectangle 17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4" name="Rectangle 2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7" name="Rectangle 23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2" name="Rectangle 30"/>
          <p:cNvSpPr>
            <a:spLocks noChangeArrowheads="1"/>
          </p:cNvSpPr>
          <p:nvPr/>
        </p:nvSpPr>
        <p:spPr bwMode="auto">
          <a:xfrm>
            <a:off x="0" y="30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5" name="Rectangle 33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9" name="Rectangle 25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2" name="Rectangle 28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5" name="Rectangle 31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7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8" name="Rectangle 3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2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3" name="Rectangle 39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5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6" name="Rectangle 42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9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2" name="Rectangle 20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5" name="Rectangle 23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8" name="Rectangle 26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2" name="Rectangle 3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5" name="Rectangle 33"/>
          <p:cNvSpPr>
            <a:spLocks noChangeArrowheads="1"/>
          </p:cNvSpPr>
          <p:nvPr/>
        </p:nvSpPr>
        <p:spPr bwMode="auto">
          <a:xfrm>
            <a:off x="0" y="619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4" name="Rectangle 14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7" name="Rectangle 17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20" name="Rectangle 20"/>
          <p:cNvSpPr>
            <a:spLocks noChangeArrowheads="1"/>
          </p:cNvSpPr>
          <p:nvPr/>
        </p:nvSpPr>
        <p:spPr bwMode="auto">
          <a:xfrm>
            <a:off x="0" y="1600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4" name="Rectangle 10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8" name="Rectangle 14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1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705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7051" name="Rectangle 11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909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9098" name="Rectangle 10"/>
          <p:cNvSpPr>
            <a:spLocks noChangeArrowheads="1"/>
          </p:cNvSpPr>
          <p:nvPr/>
        </p:nvSpPr>
        <p:spPr bwMode="auto">
          <a:xfrm>
            <a:off x="0" y="3343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1" name="Rectangle 15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4" name="Rectangle 18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8" name="Rectangle 14"/>
          <p:cNvSpPr>
            <a:spLocks noChangeArrowheads="1"/>
          </p:cNvSpPr>
          <p:nvPr/>
        </p:nvSpPr>
        <p:spPr bwMode="auto">
          <a:xfrm>
            <a:off x="0" y="152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1" name="Rectangle 17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4" name="Rectangle 20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7" name="Rectangle 23"/>
          <p:cNvSpPr>
            <a:spLocks noChangeArrowheads="1"/>
          </p:cNvSpPr>
          <p:nvPr/>
        </p:nvSpPr>
        <p:spPr bwMode="auto">
          <a:xfrm>
            <a:off x="0" y="381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0" name="Rectangle 26"/>
          <p:cNvSpPr>
            <a:spLocks noChangeArrowheads="1"/>
          </p:cNvSpPr>
          <p:nvPr/>
        </p:nvSpPr>
        <p:spPr bwMode="auto">
          <a:xfrm>
            <a:off x="0" y="257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3" name="Rectangle 29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8" name="Rectangle 12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2" name="Rectangle 16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104463" name="Object 15"/>
          <p:cNvGraphicFramePr>
            <a:graphicFrameLocks noChangeAspect="1"/>
          </p:cNvGraphicFramePr>
          <p:nvPr/>
        </p:nvGraphicFramePr>
        <p:xfrm>
          <a:off x="7893050" y="1368425"/>
          <a:ext cx="214313" cy="404813"/>
        </p:xfrm>
        <a:graphic>
          <a:graphicData uri="http://schemas.openxmlformats.org/presentationml/2006/ole">
            <p:oleObj spid="_x0000_s116742" name="Equation" r:id="rId8" imgW="914400" imgH="215640" progId="Equation.3">
              <p:embed/>
            </p:oleObj>
          </a:graphicData>
        </a:graphic>
      </p:graphicFrame>
      <p:sp>
        <p:nvSpPr>
          <p:cNvPr id="10958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5" name="Rectangle 17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7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8" name="Rectangle 20"/>
          <p:cNvSpPr>
            <a:spLocks noChangeArrowheads="1"/>
          </p:cNvSpPr>
          <p:nvPr/>
        </p:nvSpPr>
        <p:spPr bwMode="auto">
          <a:xfrm>
            <a:off x="0" y="2124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5" name="مربع نص 104"/>
          <p:cNvSpPr txBox="1"/>
          <p:nvPr/>
        </p:nvSpPr>
        <p:spPr>
          <a:xfrm>
            <a:off x="285720" y="785794"/>
            <a:ext cx="8643998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dirty="0" smtClean="0">
                <a:solidFill>
                  <a:schemeClr val="bg1"/>
                </a:solidFill>
              </a:rPr>
              <a:t> </a:t>
            </a:r>
            <a:r>
              <a:rPr lang="ar-SA" sz="2400" dirty="0" smtClean="0">
                <a:solidFill>
                  <a:schemeClr val="bg1"/>
                </a:solidFill>
              </a:rPr>
              <a:t>القيمة الفعالة للتيار         هى جذر متوسط مربع قيمة التيار.</a:t>
            </a:r>
          </a:p>
          <a:p>
            <a:pPr algn="just">
              <a:buClr>
                <a:schemeClr val="accent1">
                  <a:lumMod val="75000"/>
                </a:schemeClr>
              </a:buClr>
            </a:pPr>
            <a:endParaRPr lang="ar-SA" sz="2400" dirty="0" smtClean="0">
              <a:solidFill>
                <a:schemeClr val="bg1"/>
              </a:solidFill>
            </a:endParaRPr>
          </a:p>
          <a:p>
            <a:pPr algn="just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ومن المعلوم أنه إذا وضعت أجهزة قياس التيار المتردد فى دوائر التقويم فأنها تقيس التيار كقيمة فعالة       بينما إذا وضعت أجهزة قياس التيار المستمر فأنها تقيس القيمة المتوسطة للتيار.</a:t>
            </a:r>
          </a:p>
        </p:txBody>
      </p:sp>
      <p:graphicFrame>
        <p:nvGraphicFramePr>
          <p:cNvPr id="116747" name="Object 11"/>
          <p:cNvGraphicFramePr>
            <a:graphicFrameLocks noChangeAspect="1"/>
          </p:cNvGraphicFramePr>
          <p:nvPr/>
        </p:nvGraphicFramePr>
        <p:xfrm>
          <a:off x="6215074" y="850089"/>
          <a:ext cx="677866" cy="435771"/>
        </p:xfrm>
        <a:graphic>
          <a:graphicData uri="http://schemas.openxmlformats.org/presentationml/2006/ole">
            <p:oleObj spid="_x0000_s116747" name="Equation" r:id="rId9" imgW="355320" imgH="228600" progId="Equation.3">
              <p:embed/>
            </p:oleObj>
          </a:graphicData>
        </a:graphic>
      </p:graphicFrame>
      <p:graphicFrame>
        <p:nvGraphicFramePr>
          <p:cNvPr id="116748" name="Object 12"/>
          <p:cNvGraphicFramePr>
            <a:graphicFrameLocks noChangeAspect="1"/>
          </p:cNvGraphicFramePr>
          <p:nvPr/>
        </p:nvGraphicFramePr>
        <p:xfrm>
          <a:off x="6429388" y="1920868"/>
          <a:ext cx="677862" cy="436562"/>
        </p:xfrm>
        <a:graphic>
          <a:graphicData uri="http://schemas.openxmlformats.org/presentationml/2006/ole">
            <p:oleObj spid="_x0000_s116748" name="Equation" r:id="rId10" imgW="355320" imgH="228600" progId="Equation.3">
              <p:embed/>
            </p:oleObj>
          </a:graphicData>
        </a:graphic>
      </p:graphicFrame>
      <p:sp>
        <p:nvSpPr>
          <p:cNvPr id="98" name="مربع نص 97"/>
          <p:cNvSpPr txBox="1"/>
          <p:nvPr/>
        </p:nvSpPr>
        <p:spPr>
          <a:xfrm>
            <a:off x="214282" y="6488692"/>
            <a:ext cx="852496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A.A.ATTIA                                                                                   Principles of  Electronics</a:t>
            </a:r>
            <a:endParaRPr lang="ar-SA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1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16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كائن 20"/>
          <p:cNvGraphicFramePr>
            <a:graphicFrameLocks noChangeAspect="1"/>
          </p:cNvGraphicFramePr>
          <p:nvPr/>
        </p:nvGraphicFramePr>
        <p:xfrm>
          <a:off x="-1500230" y="1000108"/>
          <a:ext cx="914400" cy="771525"/>
        </p:xfrm>
        <a:graphic>
          <a:graphicData uri="http://schemas.openxmlformats.org/presentationml/2006/ole">
            <p:oleObj spid="_x0000_s119810" name="Equation" showAsIcon="1" r:id="rId4" imgW="914400" imgH="771480" progId="Equation.3">
              <p:embed/>
            </p:oleObj>
          </a:graphicData>
        </a:graphic>
      </p:graphicFrame>
      <p:graphicFrame>
        <p:nvGraphicFramePr>
          <p:cNvPr id="7" name="كائن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19811" name="Equation" r:id="rId5" imgW="914400" imgH="215640" progId="Equation.3">
              <p:embed/>
            </p:oleObj>
          </a:graphicData>
        </a:graphic>
      </p:graphicFrame>
      <p:graphicFrame>
        <p:nvGraphicFramePr>
          <p:cNvPr id="9" name="كائن 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19812" name="Equation" r:id="rId6" imgW="914400" imgH="215640" progId="Equation.3">
              <p:embed/>
            </p:oleObj>
          </a:graphicData>
        </a:graphic>
      </p:graphicFrame>
      <p:graphicFrame>
        <p:nvGraphicFramePr>
          <p:cNvPr id="11" name="كائن 10"/>
          <p:cNvGraphicFramePr>
            <a:graphicFrameLocks noChangeAspect="1"/>
          </p:cNvGraphicFramePr>
          <p:nvPr/>
        </p:nvGraphicFramePr>
        <p:xfrm>
          <a:off x="4514850" y="3321050"/>
          <a:ext cx="557216" cy="215900"/>
        </p:xfrm>
        <a:graphic>
          <a:graphicData uri="http://schemas.openxmlformats.org/presentationml/2006/ole">
            <p:oleObj spid="_x0000_s119813" name="Equation" r:id="rId7" imgW="914400" imgH="215640" progId="Equation.3">
              <p:embed/>
            </p:oleObj>
          </a:graphicData>
        </a:graphic>
      </p:graphicFrame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4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6346" name="Rectangle 26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4528" name="Rectangle 1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5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598" name="Rectangle 1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1" name="Rectangle 17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4" name="Rectangle 2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7" name="Rectangle 23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2" name="Rectangle 30"/>
          <p:cNvSpPr>
            <a:spLocks noChangeArrowheads="1"/>
          </p:cNvSpPr>
          <p:nvPr/>
        </p:nvSpPr>
        <p:spPr bwMode="auto">
          <a:xfrm>
            <a:off x="0" y="30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5" name="Rectangle 33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9" name="Rectangle 25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2" name="Rectangle 28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5" name="Rectangle 31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7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8" name="Rectangle 3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2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3" name="Rectangle 39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5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6" name="Rectangle 42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9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2" name="Rectangle 20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5" name="Rectangle 23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8" name="Rectangle 26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2" name="Rectangle 3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5" name="Rectangle 33"/>
          <p:cNvSpPr>
            <a:spLocks noChangeArrowheads="1"/>
          </p:cNvSpPr>
          <p:nvPr/>
        </p:nvSpPr>
        <p:spPr bwMode="auto">
          <a:xfrm>
            <a:off x="0" y="619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4" name="Rectangle 14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7" name="Rectangle 17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20" name="Rectangle 20"/>
          <p:cNvSpPr>
            <a:spLocks noChangeArrowheads="1"/>
          </p:cNvSpPr>
          <p:nvPr/>
        </p:nvSpPr>
        <p:spPr bwMode="auto">
          <a:xfrm>
            <a:off x="0" y="1600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4" name="Rectangle 10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8" name="Rectangle 14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1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705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7051" name="Rectangle 11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909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9098" name="Rectangle 10"/>
          <p:cNvSpPr>
            <a:spLocks noChangeArrowheads="1"/>
          </p:cNvSpPr>
          <p:nvPr/>
        </p:nvSpPr>
        <p:spPr bwMode="auto">
          <a:xfrm>
            <a:off x="0" y="3343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1" name="Rectangle 15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4" name="Rectangle 18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8" name="Rectangle 14"/>
          <p:cNvSpPr>
            <a:spLocks noChangeArrowheads="1"/>
          </p:cNvSpPr>
          <p:nvPr/>
        </p:nvSpPr>
        <p:spPr bwMode="auto">
          <a:xfrm>
            <a:off x="0" y="152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1" name="Rectangle 17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4" name="Rectangle 20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7" name="Rectangle 23"/>
          <p:cNvSpPr>
            <a:spLocks noChangeArrowheads="1"/>
          </p:cNvSpPr>
          <p:nvPr/>
        </p:nvSpPr>
        <p:spPr bwMode="auto">
          <a:xfrm>
            <a:off x="0" y="381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0" name="Rectangle 26"/>
          <p:cNvSpPr>
            <a:spLocks noChangeArrowheads="1"/>
          </p:cNvSpPr>
          <p:nvPr/>
        </p:nvSpPr>
        <p:spPr bwMode="auto">
          <a:xfrm>
            <a:off x="0" y="257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3" name="Rectangle 29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8" name="Rectangle 12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2" name="Rectangle 16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104463" name="Object 15"/>
          <p:cNvGraphicFramePr>
            <a:graphicFrameLocks noChangeAspect="1"/>
          </p:cNvGraphicFramePr>
          <p:nvPr/>
        </p:nvGraphicFramePr>
        <p:xfrm>
          <a:off x="7893050" y="1368425"/>
          <a:ext cx="214313" cy="404813"/>
        </p:xfrm>
        <a:graphic>
          <a:graphicData uri="http://schemas.openxmlformats.org/presentationml/2006/ole">
            <p:oleObj spid="_x0000_s119814" name="Equation" r:id="rId8" imgW="914400" imgH="215640" progId="Equation.3">
              <p:embed/>
            </p:oleObj>
          </a:graphicData>
        </a:graphic>
      </p:graphicFrame>
      <p:sp>
        <p:nvSpPr>
          <p:cNvPr id="10958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5" name="Rectangle 17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7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8" name="Rectangle 20"/>
          <p:cNvSpPr>
            <a:spLocks noChangeArrowheads="1"/>
          </p:cNvSpPr>
          <p:nvPr/>
        </p:nvSpPr>
        <p:spPr bwMode="auto">
          <a:xfrm>
            <a:off x="0" y="2124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2" name="مربع نص 101"/>
          <p:cNvSpPr txBox="1"/>
          <p:nvPr/>
        </p:nvSpPr>
        <p:spPr>
          <a:xfrm>
            <a:off x="5429256" y="714356"/>
            <a:ext cx="350046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u="sng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مثال</a:t>
            </a:r>
          </a:p>
        </p:txBody>
      </p:sp>
      <p:sp>
        <p:nvSpPr>
          <p:cNvPr id="104" name="Rectangle 13"/>
          <p:cNvSpPr>
            <a:spLocks noChangeArrowheads="1"/>
          </p:cNvSpPr>
          <p:nvPr/>
        </p:nvSpPr>
        <p:spPr bwMode="auto">
          <a:xfrm>
            <a:off x="214282" y="1214422"/>
            <a:ext cx="871543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2400" dirty="0" smtClean="0">
                <a:solidFill>
                  <a:schemeClr val="bg1"/>
                </a:solidFill>
              </a:rPr>
              <a:t>حدد وقارن عامل التموج لخرج دائرة مقوم نصف موجه ودائرة مقوم موجه كاملة الموضحين بالشكل.</a:t>
            </a:r>
          </a:p>
        </p:txBody>
      </p:sp>
      <p:pic>
        <p:nvPicPr>
          <p:cNvPr id="119815" name="Picture 7"/>
          <p:cNvPicPr>
            <a:picLocks noChangeAspect="1" noChangeArrowheads="1"/>
          </p:cNvPicPr>
          <p:nvPr/>
        </p:nvPicPr>
        <p:blipFill>
          <a:blip r:embed="rId9">
            <a:lum bright="-40000"/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2071678"/>
            <a:ext cx="5248275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2324121" y="3905269"/>
            <a:ext cx="5248275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" name="مربع نص 100"/>
          <p:cNvSpPr txBox="1"/>
          <p:nvPr/>
        </p:nvSpPr>
        <p:spPr>
          <a:xfrm>
            <a:off x="333254" y="6500834"/>
            <a:ext cx="8525026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A.A.ATTIA                                                                                   Principles of  Electronics</a:t>
            </a:r>
            <a:endParaRPr lang="ar-SA" dirty="0" smtClean="0">
              <a:solidFill>
                <a:schemeClr val="accent1"/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كائن 20"/>
          <p:cNvGraphicFramePr>
            <a:graphicFrameLocks noChangeAspect="1"/>
          </p:cNvGraphicFramePr>
          <p:nvPr/>
        </p:nvGraphicFramePr>
        <p:xfrm>
          <a:off x="-1500230" y="1000108"/>
          <a:ext cx="914400" cy="771525"/>
        </p:xfrm>
        <a:graphic>
          <a:graphicData uri="http://schemas.openxmlformats.org/presentationml/2006/ole">
            <p:oleObj spid="_x0000_s120834" name="Equation" showAsIcon="1" r:id="rId4" imgW="914400" imgH="771480" progId="Equation.3">
              <p:embed/>
            </p:oleObj>
          </a:graphicData>
        </a:graphic>
      </p:graphicFrame>
      <p:graphicFrame>
        <p:nvGraphicFramePr>
          <p:cNvPr id="7" name="كائن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20835" name="Equation" r:id="rId5" imgW="914400" imgH="215640" progId="Equation.3">
              <p:embed/>
            </p:oleObj>
          </a:graphicData>
        </a:graphic>
      </p:graphicFrame>
      <p:graphicFrame>
        <p:nvGraphicFramePr>
          <p:cNvPr id="9" name="كائن 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20836" name="Equation" r:id="rId6" imgW="914400" imgH="215640" progId="Equation.3">
              <p:embed/>
            </p:oleObj>
          </a:graphicData>
        </a:graphic>
      </p:graphicFrame>
      <p:graphicFrame>
        <p:nvGraphicFramePr>
          <p:cNvPr id="11" name="كائن 10"/>
          <p:cNvGraphicFramePr>
            <a:graphicFrameLocks noChangeAspect="1"/>
          </p:cNvGraphicFramePr>
          <p:nvPr/>
        </p:nvGraphicFramePr>
        <p:xfrm>
          <a:off x="4514850" y="3321050"/>
          <a:ext cx="557216" cy="215900"/>
        </p:xfrm>
        <a:graphic>
          <a:graphicData uri="http://schemas.openxmlformats.org/presentationml/2006/ole">
            <p:oleObj spid="_x0000_s120837" name="Equation" r:id="rId7" imgW="914400" imgH="215640" progId="Equation.3">
              <p:embed/>
            </p:oleObj>
          </a:graphicData>
        </a:graphic>
      </p:graphicFrame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4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6346" name="Rectangle 26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4528" name="Rectangle 1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5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598" name="Rectangle 1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1" name="Rectangle 17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4" name="Rectangle 2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7" name="Rectangle 23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2" name="Rectangle 30"/>
          <p:cNvSpPr>
            <a:spLocks noChangeArrowheads="1"/>
          </p:cNvSpPr>
          <p:nvPr/>
        </p:nvSpPr>
        <p:spPr bwMode="auto">
          <a:xfrm>
            <a:off x="0" y="30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5" name="Rectangle 33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9" name="Rectangle 25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2" name="Rectangle 28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5" name="Rectangle 31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7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8" name="Rectangle 3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2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3" name="Rectangle 39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5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6" name="Rectangle 42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9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2" name="Rectangle 20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5" name="Rectangle 23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8" name="Rectangle 26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2" name="Rectangle 3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5" name="Rectangle 33"/>
          <p:cNvSpPr>
            <a:spLocks noChangeArrowheads="1"/>
          </p:cNvSpPr>
          <p:nvPr/>
        </p:nvSpPr>
        <p:spPr bwMode="auto">
          <a:xfrm>
            <a:off x="0" y="619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4" name="Rectangle 14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7" name="Rectangle 17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20" name="Rectangle 20"/>
          <p:cNvSpPr>
            <a:spLocks noChangeArrowheads="1"/>
          </p:cNvSpPr>
          <p:nvPr/>
        </p:nvSpPr>
        <p:spPr bwMode="auto">
          <a:xfrm>
            <a:off x="0" y="1600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4" name="Rectangle 10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8" name="Rectangle 14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1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705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7051" name="Rectangle 11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909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9098" name="Rectangle 10"/>
          <p:cNvSpPr>
            <a:spLocks noChangeArrowheads="1"/>
          </p:cNvSpPr>
          <p:nvPr/>
        </p:nvSpPr>
        <p:spPr bwMode="auto">
          <a:xfrm>
            <a:off x="0" y="3343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1" name="Rectangle 15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4" name="Rectangle 18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8" name="Rectangle 14"/>
          <p:cNvSpPr>
            <a:spLocks noChangeArrowheads="1"/>
          </p:cNvSpPr>
          <p:nvPr/>
        </p:nvSpPr>
        <p:spPr bwMode="auto">
          <a:xfrm>
            <a:off x="0" y="152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1" name="Rectangle 17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4" name="Rectangle 20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7" name="Rectangle 23"/>
          <p:cNvSpPr>
            <a:spLocks noChangeArrowheads="1"/>
          </p:cNvSpPr>
          <p:nvPr/>
        </p:nvSpPr>
        <p:spPr bwMode="auto">
          <a:xfrm>
            <a:off x="0" y="381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0" name="Rectangle 26"/>
          <p:cNvSpPr>
            <a:spLocks noChangeArrowheads="1"/>
          </p:cNvSpPr>
          <p:nvPr/>
        </p:nvSpPr>
        <p:spPr bwMode="auto">
          <a:xfrm>
            <a:off x="0" y="257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3" name="Rectangle 29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8" name="Rectangle 12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2" name="Rectangle 16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104463" name="Object 15"/>
          <p:cNvGraphicFramePr>
            <a:graphicFrameLocks noChangeAspect="1"/>
          </p:cNvGraphicFramePr>
          <p:nvPr/>
        </p:nvGraphicFramePr>
        <p:xfrm>
          <a:off x="7893050" y="1368425"/>
          <a:ext cx="214313" cy="404813"/>
        </p:xfrm>
        <a:graphic>
          <a:graphicData uri="http://schemas.openxmlformats.org/presentationml/2006/ole">
            <p:oleObj spid="_x0000_s120838" name="Equation" r:id="rId8" imgW="914400" imgH="215640" progId="Equation.3">
              <p:embed/>
            </p:oleObj>
          </a:graphicData>
        </a:graphic>
      </p:graphicFrame>
      <p:sp>
        <p:nvSpPr>
          <p:cNvPr id="10958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5" name="Rectangle 17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7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8" name="Rectangle 20"/>
          <p:cNvSpPr>
            <a:spLocks noChangeArrowheads="1"/>
          </p:cNvSpPr>
          <p:nvPr/>
        </p:nvSpPr>
        <p:spPr bwMode="auto">
          <a:xfrm>
            <a:off x="0" y="2124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39" name="Rectangle 7"/>
          <p:cNvSpPr>
            <a:spLocks noChangeArrowheads="1"/>
          </p:cNvSpPr>
          <p:nvPr/>
        </p:nvSpPr>
        <p:spPr bwMode="auto">
          <a:xfrm>
            <a:off x="5072066" y="1142984"/>
            <a:ext cx="394210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04825" algn="l"/>
              </a:tabLst>
            </a:pPr>
            <a:r>
              <a:rPr lang="ar-SA" sz="2400" dirty="0" smtClean="0">
                <a:solidFill>
                  <a:schemeClr val="bg1"/>
                </a:solidFill>
              </a:rPr>
              <a:t>1-يكون الخرج لنصف الموجه كالتالى:</a:t>
            </a:r>
          </a:p>
        </p:txBody>
      </p:sp>
      <p:sp>
        <p:nvSpPr>
          <p:cNvPr id="12084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120840" name="Object 8"/>
          <p:cNvGraphicFramePr>
            <a:graphicFrameLocks noChangeAspect="1"/>
          </p:cNvGraphicFramePr>
          <p:nvPr/>
        </p:nvGraphicFramePr>
        <p:xfrm>
          <a:off x="2602774" y="1981212"/>
          <a:ext cx="4206397" cy="3805242"/>
        </p:xfrm>
        <a:graphic>
          <a:graphicData uri="http://schemas.openxmlformats.org/presentationml/2006/ole">
            <p:oleObj spid="_x0000_s120840" name="Equation" r:id="rId9" imgW="3492500" imgH="3162300" progId="Equation.3">
              <p:embed/>
            </p:oleObj>
          </a:graphicData>
        </a:graphic>
      </p:graphicFrame>
      <p:sp>
        <p:nvSpPr>
          <p:cNvPr id="120842" name="Rectangle 10"/>
          <p:cNvSpPr>
            <a:spLocks noChangeArrowheads="1"/>
          </p:cNvSpPr>
          <p:nvPr/>
        </p:nvSpPr>
        <p:spPr bwMode="auto">
          <a:xfrm>
            <a:off x="0" y="3162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6" name="Rectangle 14"/>
          <p:cNvSpPr>
            <a:spLocks noChangeArrowheads="1"/>
          </p:cNvSpPr>
          <p:nvPr/>
        </p:nvSpPr>
        <p:spPr bwMode="auto">
          <a:xfrm>
            <a:off x="0" y="1781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50" name="Rectangle 18"/>
          <p:cNvSpPr>
            <a:spLocks noChangeArrowheads="1"/>
          </p:cNvSpPr>
          <p:nvPr/>
        </p:nvSpPr>
        <p:spPr bwMode="auto">
          <a:xfrm>
            <a:off x="0" y="657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11" name="مستطيل 110"/>
          <p:cNvSpPr/>
          <p:nvPr/>
        </p:nvSpPr>
        <p:spPr>
          <a:xfrm>
            <a:off x="8358214" y="571480"/>
            <a:ext cx="6671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04825" algn="l"/>
              </a:tabLst>
            </a:pPr>
            <a:r>
              <a:rPr lang="ar-SA" sz="3200" b="1" u="sng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الحل</a:t>
            </a:r>
            <a:endParaRPr lang="en-US" sz="3200" b="1" u="sng" dirty="0" smtClean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4" name="مربع نص 103"/>
          <p:cNvSpPr txBox="1"/>
          <p:nvPr/>
        </p:nvSpPr>
        <p:spPr>
          <a:xfrm>
            <a:off x="357158" y="6497445"/>
            <a:ext cx="8525026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A.A.ATTIA                                                                                   Principles of  Electronics</a:t>
            </a:r>
            <a:endParaRPr lang="ar-SA" dirty="0" smtClean="0">
              <a:solidFill>
                <a:schemeClr val="accent1"/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20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كائن 20"/>
          <p:cNvGraphicFramePr>
            <a:graphicFrameLocks noChangeAspect="1"/>
          </p:cNvGraphicFramePr>
          <p:nvPr/>
        </p:nvGraphicFramePr>
        <p:xfrm>
          <a:off x="-1500230" y="1000108"/>
          <a:ext cx="914400" cy="771525"/>
        </p:xfrm>
        <a:graphic>
          <a:graphicData uri="http://schemas.openxmlformats.org/presentationml/2006/ole">
            <p:oleObj spid="_x0000_s124930" name="Equation" showAsIcon="1" r:id="rId4" imgW="914400" imgH="771480" progId="Equation.3">
              <p:embed/>
            </p:oleObj>
          </a:graphicData>
        </a:graphic>
      </p:graphicFrame>
      <p:graphicFrame>
        <p:nvGraphicFramePr>
          <p:cNvPr id="7" name="كائن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24931" name="Equation" r:id="rId5" imgW="914400" imgH="215640" progId="Equation.3">
              <p:embed/>
            </p:oleObj>
          </a:graphicData>
        </a:graphic>
      </p:graphicFrame>
      <p:graphicFrame>
        <p:nvGraphicFramePr>
          <p:cNvPr id="9" name="كائن 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24932" name="Equation" r:id="rId6" imgW="914400" imgH="215640" progId="Equation.3">
              <p:embed/>
            </p:oleObj>
          </a:graphicData>
        </a:graphic>
      </p:graphicFrame>
      <p:graphicFrame>
        <p:nvGraphicFramePr>
          <p:cNvPr id="11" name="كائن 10"/>
          <p:cNvGraphicFramePr>
            <a:graphicFrameLocks noChangeAspect="1"/>
          </p:cNvGraphicFramePr>
          <p:nvPr/>
        </p:nvGraphicFramePr>
        <p:xfrm>
          <a:off x="4514850" y="3321050"/>
          <a:ext cx="557216" cy="215900"/>
        </p:xfrm>
        <a:graphic>
          <a:graphicData uri="http://schemas.openxmlformats.org/presentationml/2006/ole">
            <p:oleObj spid="_x0000_s124933" name="Equation" r:id="rId7" imgW="914400" imgH="215640" progId="Equation.3">
              <p:embed/>
            </p:oleObj>
          </a:graphicData>
        </a:graphic>
      </p:graphicFrame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4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6346" name="Rectangle 26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4528" name="Rectangle 1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5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598" name="Rectangle 1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1" name="Rectangle 17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4" name="Rectangle 2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7" name="Rectangle 23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2" name="Rectangle 30"/>
          <p:cNvSpPr>
            <a:spLocks noChangeArrowheads="1"/>
          </p:cNvSpPr>
          <p:nvPr/>
        </p:nvSpPr>
        <p:spPr bwMode="auto">
          <a:xfrm>
            <a:off x="0" y="30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5" name="Rectangle 33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9" name="Rectangle 25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2" name="Rectangle 28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5" name="Rectangle 31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7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8" name="Rectangle 3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2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3" name="Rectangle 39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5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6" name="Rectangle 42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9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2" name="Rectangle 20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5" name="Rectangle 23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8" name="Rectangle 26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2" name="Rectangle 3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5" name="Rectangle 33"/>
          <p:cNvSpPr>
            <a:spLocks noChangeArrowheads="1"/>
          </p:cNvSpPr>
          <p:nvPr/>
        </p:nvSpPr>
        <p:spPr bwMode="auto">
          <a:xfrm>
            <a:off x="0" y="619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4" name="Rectangle 14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7" name="Rectangle 17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20" name="Rectangle 20"/>
          <p:cNvSpPr>
            <a:spLocks noChangeArrowheads="1"/>
          </p:cNvSpPr>
          <p:nvPr/>
        </p:nvSpPr>
        <p:spPr bwMode="auto">
          <a:xfrm>
            <a:off x="0" y="1600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4" name="Rectangle 10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8" name="Rectangle 14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1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7051" name="Rectangle 11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9098" name="Rectangle 10"/>
          <p:cNvSpPr>
            <a:spLocks noChangeArrowheads="1"/>
          </p:cNvSpPr>
          <p:nvPr/>
        </p:nvSpPr>
        <p:spPr bwMode="auto">
          <a:xfrm>
            <a:off x="0" y="3343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1" name="Rectangle 15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4" name="Rectangle 18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8" name="Rectangle 14"/>
          <p:cNvSpPr>
            <a:spLocks noChangeArrowheads="1"/>
          </p:cNvSpPr>
          <p:nvPr/>
        </p:nvSpPr>
        <p:spPr bwMode="auto">
          <a:xfrm>
            <a:off x="0" y="152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1" name="Rectangle 17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4" name="Rectangle 20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7" name="Rectangle 23"/>
          <p:cNvSpPr>
            <a:spLocks noChangeArrowheads="1"/>
          </p:cNvSpPr>
          <p:nvPr/>
        </p:nvSpPr>
        <p:spPr bwMode="auto">
          <a:xfrm>
            <a:off x="0" y="381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0" name="Rectangle 26"/>
          <p:cNvSpPr>
            <a:spLocks noChangeArrowheads="1"/>
          </p:cNvSpPr>
          <p:nvPr/>
        </p:nvSpPr>
        <p:spPr bwMode="auto">
          <a:xfrm>
            <a:off x="0" y="257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3" name="Rectangle 29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8" name="Rectangle 12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2" name="Rectangle 16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104463" name="Object 15"/>
          <p:cNvGraphicFramePr>
            <a:graphicFrameLocks noChangeAspect="1"/>
          </p:cNvGraphicFramePr>
          <p:nvPr/>
        </p:nvGraphicFramePr>
        <p:xfrm>
          <a:off x="7893050" y="1368425"/>
          <a:ext cx="214313" cy="404813"/>
        </p:xfrm>
        <a:graphic>
          <a:graphicData uri="http://schemas.openxmlformats.org/presentationml/2006/ole">
            <p:oleObj spid="_x0000_s124934" name="Equation" r:id="rId8" imgW="914400" imgH="215640" progId="Equation.3">
              <p:embed/>
            </p:oleObj>
          </a:graphicData>
        </a:graphic>
      </p:graphicFrame>
      <p:sp>
        <p:nvSpPr>
          <p:cNvPr id="10958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5" name="Rectangle 17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7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8" name="Rectangle 20"/>
          <p:cNvSpPr>
            <a:spLocks noChangeArrowheads="1"/>
          </p:cNvSpPr>
          <p:nvPr/>
        </p:nvSpPr>
        <p:spPr bwMode="auto">
          <a:xfrm>
            <a:off x="0" y="2124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2" name="Rectangle 10"/>
          <p:cNvSpPr>
            <a:spLocks noChangeArrowheads="1"/>
          </p:cNvSpPr>
          <p:nvPr/>
        </p:nvSpPr>
        <p:spPr bwMode="auto">
          <a:xfrm>
            <a:off x="0" y="3162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3" name="Rectangle 11"/>
          <p:cNvSpPr>
            <a:spLocks noChangeArrowheads="1"/>
          </p:cNvSpPr>
          <p:nvPr/>
        </p:nvSpPr>
        <p:spPr bwMode="auto">
          <a:xfrm>
            <a:off x="6444742" y="857232"/>
            <a:ext cx="24849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04825" algn="l"/>
              </a:tabLst>
            </a:pPr>
            <a:r>
              <a:rPr lang="ar-SA" sz="2400" dirty="0" smtClean="0">
                <a:solidFill>
                  <a:schemeClr val="bg1"/>
                </a:solidFill>
              </a:rPr>
              <a:t>2-خرج الموجه الكاملة:</a:t>
            </a:r>
          </a:p>
        </p:txBody>
      </p:sp>
      <p:sp>
        <p:nvSpPr>
          <p:cNvPr id="1208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120844" name="Object 12"/>
          <p:cNvGraphicFramePr>
            <a:graphicFrameLocks noChangeAspect="1"/>
          </p:cNvGraphicFramePr>
          <p:nvPr/>
        </p:nvGraphicFramePr>
        <p:xfrm>
          <a:off x="3022140" y="1643050"/>
          <a:ext cx="3561968" cy="2571768"/>
        </p:xfrm>
        <a:graphic>
          <a:graphicData uri="http://schemas.openxmlformats.org/presentationml/2006/ole">
            <p:oleObj spid="_x0000_s124936" name="Equation" r:id="rId9" imgW="2463800" imgH="1778000" progId="Equation.3">
              <p:embed/>
            </p:oleObj>
          </a:graphicData>
        </a:graphic>
      </p:graphicFrame>
      <p:sp>
        <p:nvSpPr>
          <p:cNvPr id="120846" name="Rectangle 14"/>
          <p:cNvSpPr>
            <a:spLocks noChangeArrowheads="1"/>
          </p:cNvSpPr>
          <p:nvPr/>
        </p:nvSpPr>
        <p:spPr bwMode="auto">
          <a:xfrm>
            <a:off x="0" y="1781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7" name="Rectangle 15"/>
          <p:cNvSpPr>
            <a:spLocks noChangeArrowheads="1"/>
          </p:cNvSpPr>
          <p:nvPr/>
        </p:nvSpPr>
        <p:spPr bwMode="auto">
          <a:xfrm>
            <a:off x="8001024" y="4357694"/>
            <a:ext cx="100380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2400" dirty="0" smtClean="0">
                <a:solidFill>
                  <a:schemeClr val="bg1"/>
                </a:solidFill>
              </a:rPr>
              <a:t>وبالتالى:</a:t>
            </a:r>
          </a:p>
        </p:txBody>
      </p:sp>
      <p:sp>
        <p:nvSpPr>
          <p:cNvPr id="1208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120848" name="Object 16"/>
          <p:cNvGraphicFramePr>
            <a:graphicFrameLocks noChangeAspect="1"/>
          </p:cNvGraphicFramePr>
          <p:nvPr/>
        </p:nvGraphicFramePr>
        <p:xfrm>
          <a:off x="3071802" y="4857760"/>
          <a:ext cx="3170826" cy="1008235"/>
        </p:xfrm>
        <a:graphic>
          <a:graphicData uri="http://schemas.openxmlformats.org/presentationml/2006/ole">
            <p:oleObj spid="_x0000_s124937" name="Equation" r:id="rId10" imgW="2070100" imgH="660400" progId="Equation.3">
              <p:embed/>
            </p:oleObj>
          </a:graphicData>
        </a:graphic>
      </p:graphicFrame>
      <p:sp>
        <p:nvSpPr>
          <p:cNvPr id="120850" name="Rectangle 18"/>
          <p:cNvSpPr>
            <a:spLocks noChangeArrowheads="1"/>
          </p:cNvSpPr>
          <p:nvPr/>
        </p:nvSpPr>
        <p:spPr bwMode="auto">
          <a:xfrm>
            <a:off x="0" y="657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3" name="مربع نص 102"/>
          <p:cNvSpPr txBox="1"/>
          <p:nvPr/>
        </p:nvSpPr>
        <p:spPr>
          <a:xfrm>
            <a:off x="285720" y="6488668"/>
            <a:ext cx="852496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A.A.ATTIA                                                                                   Principles of  Electronics</a:t>
            </a:r>
            <a:endParaRPr lang="ar-SA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20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120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120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4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كائن 20"/>
          <p:cNvGraphicFramePr>
            <a:graphicFrameLocks noChangeAspect="1"/>
          </p:cNvGraphicFramePr>
          <p:nvPr/>
        </p:nvGraphicFramePr>
        <p:xfrm>
          <a:off x="-1500230" y="1000108"/>
          <a:ext cx="914400" cy="771525"/>
        </p:xfrm>
        <a:graphic>
          <a:graphicData uri="http://schemas.openxmlformats.org/presentationml/2006/ole">
            <p:oleObj spid="_x0000_s129026" name="Equation" showAsIcon="1" r:id="rId4" imgW="914400" imgH="771480" progId="Equation.3">
              <p:embed/>
            </p:oleObj>
          </a:graphicData>
        </a:graphic>
      </p:graphicFrame>
      <p:graphicFrame>
        <p:nvGraphicFramePr>
          <p:cNvPr id="7" name="كائن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29027" name="Equation" r:id="rId5" imgW="914400" imgH="215640" progId="Equation.3">
              <p:embed/>
            </p:oleObj>
          </a:graphicData>
        </a:graphic>
      </p:graphicFrame>
      <p:graphicFrame>
        <p:nvGraphicFramePr>
          <p:cNvPr id="9" name="كائن 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29028" name="Equation" r:id="rId6" imgW="914400" imgH="215640" progId="Equation.3">
              <p:embed/>
            </p:oleObj>
          </a:graphicData>
        </a:graphic>
      </p:graphicFrame>
      <p:graphicFrame>
        <p:nvGraphicFramePr>
          <p:cNvPr id="11" name="كائن 10"/>
          <p:cNvGraphicFramePr>
            <a:graphicFrameLocks noChangeAspect="1"/>
          </p:cNvGraphicFramePr>
          <p:nvPr/>
        </p:nvGraphicFramePr>
        <p:xfrm>
          <a:off x="4514850" y="3321050"/>
          <a:ext cx="557216" cy="215900"/>
        </p:xfrm>
        <a:graphic>
          <a:graphicData uri="http://schemas.openxmlformats.org/presentationml/2006/ole">
            <p:oleObj spid="_x0000_s129029" name="Equation" r:id="rId7" imgW="914400" imgH="215640" progId="Equation.3">
              <p:embed/>
            </p:oleObj>
          </a:graphicData>
        </a:graphic>
      </p:graphicFrame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4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6346" name="Rectangle 26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4528" name="Rectangle 1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5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598" name="Rectangle 1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1" name="Rectangle 17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4" name="Rectangle 2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7" name="Rectangle 23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2" name="Rectangle 30"/>
          <p:cNvSpPr>
            <a:spLocks noChangeArrowheads="1"/>
          </p:cNvSpPr>
          <p:nvPr/>
        </p:nvSpPr>
        <p:spPr bwMode="auto">
          <a:xfrm>
            <a:off x="0" y="30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5" name="Rectangle 33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9" name="Rectangle 25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2" name="Rectangle 28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5" name="Rectangle 31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7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8" name="Rectangle 3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2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3" name="Rectangle 39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5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6" name="Rectangle 42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9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2" name="Rectangle 20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5" name="Rectangle 23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8" name="Rectangle 26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2" name="Rectangle 3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5" name="Rectangle 33"/>
          <p:cNvSpPr>
            <a:spLocks noChangeArrowheads="1"/>
          </p:cNvSpPr>
          <p:nvPr/>
        </p:nvSpPr>
        <p:spPr bwMode="auto">
          <a:xfrm>
            <a:off x="0" y="619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4" name="Rectangle 14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7" name="Rectangle 17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20" name="Rectangle 20"/>
          <p:cNvSpPr>
            <a:spLocks noChangeArrowheads="1"/>
          </p:cNvSpPr>
          <p:nvPr/>
        </p:nvSpPr>
        <p:spPr bwMode="auto">
          <a:xfrm>
            <a:off x="0" y="1600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4" name="Rectangle 10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8" name="Rectangle 14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1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7051" name="Rectangle 11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9098" name="Rectangle 10"/>
          <p:cNvSpPr>
            <a:spLocks noChangeArrowheads="1"/>
          </p:cNvSpPr>
          <p:nvPr/>
        </p:nvSpPr>
        <p:spPr bwMode="auto">
          <a:xfrm>
            <a:off x="0" y="3343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1" name="Rectangle 15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4" name="Rectangle 18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8" name="Rectangle 14"/>
          <p:cNvSpPr>
            <a:spLocks noChangeArrowheads="1"/>
          </p:cNvSpPr>
          <p:nvPr/>
        </p:nvSpPr>
        <p:spPr bwMode="auto">
          <a:xfrm>
            <a:off x="0" y="152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1" name="Rectangle 17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4" name="Rectangle 20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7" name="Rectangle 23"/>
          <p:cNvSpPr>
            <a:spLocks noChangeArrowheads="1"/>
          </p:cNvSpPr>
          <p:nvPr/>
        </p:nvSpPr>
        <p:spPr bwMode="auto">
          <a:xfrm>
            <a:off x="0" y="381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0" name="Rectangle 26"/>
          <p:cNvSpPr>
            <a:spLocks noChangeArrowheads="1"/>
          </p:cNvSpPr>
          <p:nvPr/>
        </p:nvSpPr>
        <p:spPr bwMode="auto">
          <a:xfrm>
            <a:off x="0" y="257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3" name="Rectangle 29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8" name="Rectangle 12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2" name="Rectangle 16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104463" name="Object 15"/>
          <p:cNvGraphicFramePr>
            <a:graphicFrameLocks noChangeAspect="1"/>
          </p:cNvGraphicFramePr>
          <p:nvPr/>
        </p:nvGraphicFramePr>
        <p:xfrm>
          <a:off x="7893050" y="1368425"/>
          <a:ext cx="214313" cy="404813"/>
        </p:xfrm>
        <a:graphic>
          <a:graphicData uri="http://schemas.openxmlformats.org/presentationml/2006/ole">
            <p:oleObj spid="_x0000_s129030" name="Equation" r:id="rId8" imgW="914400" imgH="215640" progId="Equation.3">
              <p:embed/>
            </p:oleObj>
          </a:graphicData>
        </a:graphic>
      </p:graphicFrame>
      <p:sp>
        <p:nvSpPr>
          <p:cNvPr id="10958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5" name="Rectangle 17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7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9588" name="Rectangle 20"/>
          <p:cNvSpPr>
            <a:spLocks noChangeArrowheads="1"/>
          </p:cNvSpPr>
          <p:nvPr/>
        </p:nvSpPr>
        <p:spPr bwMode="auto">
          <a:xfrm>
            <a:off x="0" y="2124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2" name="Rectangle 10"/>
          <p:cNvSpPr>
            <a:spLocks noChangeArrowheads="1"/>
          </p:cNvSpPr>
          <p:nvPr/>
        </p:nvSpPr>
        <p:spPr bwMode="auto">
          <a:xfrm>
            <a:off x="0" y="3162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6" name="Rectangle 14"/>
          <p:cNvSpPr>
            <a:spLocks noChangeArrowheads="1"/>
          </p:cNvSpPr>
          <p:nvPr/>
        </p:nvSpPr>
        <p:spPr bwMode="auto">
          <a:xfrm>
            <a:off x="0" y="1781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0850" name="Rectangle 18"/>
          <p:cNvSpPr>
            <a:spLocks noChangeArrowheads="1"/>
          </p:cNvSpPr>
          <p:nvPr/>
        </p:nvSpPr>
        <p:spPr bwMode="auto">
          <a:xfrm>
            <a:off x="0" y="657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3" name="مربع نص 102"/>
          <p:cNvSpPr txBox="1"/>
          <p:nvPr/>
        </p:nvSpPr>
        <p:spPr>
          <a:xfrm>
            <a:off x="7715272" y="857232"/>
            <a:ext cx="121444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u="sng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مسائل</a:t>
            </a:r>
          </a:p>
        </p:txBody>
      </p:sp>
      <p:sp>
        <p:nvSpPr>
          <p:cNvPr id="104" name="مربع نص 103"/>
          <p:cNvSpPr txBox="1"/>
          <p:nvPr/>
        </p:nvSpPr>
        <p:spPr>
          <a:xfrm>
            <a:off x="214282" y="1714488"/>
            <a:ext cx="8572560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>
                <a:solidFill>
                  <a:schemeClr val="bg1"/>
                </a:solidFill>
              </a:rPr>
              <a:t>1</a:t>
            </a:r>
            <a:r>
              <a:rPr lang="ar-SA" sz="2400" dirty="0" smtClean="0">
                <a:solidFill>
                  <a:schemeClr val="bg1"/>
                </a:solidFill>
              </a:rPr>
              <a:t>- إذا وضع أميتر يقيس التيار المستمر فى كل من دائرة تقويم نصف موجى ودائرة تقويم موجى كامل وكانت قراءة الاميتر تشير إلى      </a:t>
            </a:r>
            <a:r>
              <a:rPr lang="ar-SA" dirty="0" smtClean="0">
                <a:solidFill>
                  <a:schemeClr val="bg1"/>
                </a:solidFill>
              </a:rPr>
              <a:t>  </a:t>
            </a:r>
            <a:r>
              <a:rPr lang="ar-SA" sz="2400" dirty="0" smtClean="0">
                <a:solidFill>
                  <a:schemeClr val="bg1"/>
                </a:solidFill>
              </a:rPr>
              <a:t>فى كل مرة . احسب لكل دائرة قيمة                            ومعامل التموج</a:t>
            </a:r>
          </a:p>
          <a:p>
            <a:endParaRPr lang="ar-SA" sz="2400" dirty="0" smtClean="0">
              <a:solidFill>
                <a:schemeClr val="bg1"/>
              </a:solidFill>
            </a:endParaRPr>
          </a:p>
          <a:p>
            <a:r>
              <a:rPr lang="ar-SA" sz="2400" dirty="0" smtClean="0">
                <a:solidFill>
                  <a:schemeClr val="bg1"/>
                </a:solidFill>
              </a:rPr>
              <a:t>2- أعد حل المسألة السابقة إذا كان الاميتر يقيس التيار المتردد. </a:t>
            </a:r>
          </a:p>
        </p:txBody>
      </p:sp>
      <p:sp>
        <p:nvSpPr>
          <p:cNvPr id="129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5" name="Rectangle 11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38" name="Rectangle 14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1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6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29047" name="Rectangle 2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29048" name="Object 24"/>
          <p:cNvGraphicFramePr>
            <a:graphicFrameLocks noChangeAspect="1"/>
          </p:cNvGraphicFramePr>
          <p:nvPr/>
        </p:nvGraphicFramePr>
        <p:xfrm>
          <a:off x="3428992" y="2143116"/>
          <a:ext cx="581709" cy="325757"/>
        </p:xfrm>
        <a:graphic>
          <a:graphicData uri="http://schemas.openxmlformats.org/presentationml/2006/ole">
            <p:oleObj spid="_x0000_s129048" name="Equation" r:id="rId9" imgW="317160" imgH="177480" progId="Equation.3">
              <p:embed/>
            </p:oleObj>
          </a:graphicData>
        </a:graphic>
      </p:graphicFrame>
      <p:graphicFrame>
        <p:nvGraphicFramePr>
          <p:cNvPr id="129049" name="Object 25"/>
          <p:cNvGraphicFramePr>
            <a:graphicFrameLocks noChangeAspect="1"/>
          </p:cNvGraphicFramePr>
          <p:nvPr/>
        </p:nvGraphicFramePr>
        <p:xfrm>
          <a:off x="6110315" y="2428872"/>
          <a:ext cx="2390775" cy="500062"/>
        </p:xfrm>
        <a:graphic>
          <a:graphicData uri="http://schemas.openxmlformats.org/presentationml/2006/ole">
            <p:oleObj spid="_x0000_s129049" name="معادلة" r:id="rId10" imgW="1091880" imgH="228600" progId="Equation.3">
              <p:embed/>
            </p:oleObj>
          </a:graphicData>
        </a:graphic>
      </p:graphicFrame>
      <p:graphicFrame>
        <p:nvGraphicFramePr>
          <p:cNvPr id="129050" name="Object 26"/>
          <p:cNvGraphicFramePr>
            <a:graphicFrameLocks noChangeAspect="1"/>
          </p:cNvGraphicFramePr>
          <p:nvPr/>
        </p:nvGraphicFramePr>
        <p:xfrm>
          <a:off x="3971925" y="2428875"/>
          <a:ext cx="528638" cy="500063"/>
        </p:xfrm>
        <a:graphic>
          <a:graphicData uri="http://schemas.openxmlformats.org/presentationml/2006/ole">
            <p:oleObj spid="_x0000_s129050" name="معادلة" r:id="rId11" imgW="228600" imgH="215640" progId="Equation.3">
              <p:embed/>
            </p:oleObj>
          </a:graphicData>
        </a:graphic>
      </p:graphicFrame>
      <p:sp>
        <p:nvSpPr>
          <p:cNvPr id="114" name="مربع نص 113"/>
          <p:cNvSpPr txBox="1"/>
          <p:nvPr/>
        </p:nvSpPr>
        <p:spPr>
          <a:xfrm>
            <a:off x="4500562" y="6643710"/>
            <a:ext cx="18473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115" name="مربع نص 114"/>
          <p:cNvSpPr txBox="1"/>
          <p:nvPr/>
        </p:nvSpPr>
        <p:spPr>
          <a:xfrm>
            <a:off x="285720" y="6488668"/>
            <a:ext cx="852496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A.A.ATTIA                                                                                   Principles of  Electronics</a:t>
            </a:r>
            <a:endParaRPr lang="ar-SA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1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مخصص 13">
      <a:dk1>
        <a:sysClr val="windowText" lastClr="000000"/>
      </a:dk1>
      <a:lt1>
        <a:sysClr val="window" lastClr="FFFFFF"/>
      </a:lt1>
      <a:dk2>
        <a:srgbClr val="FEA16E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مستند" ma:contentTypeID="0x010100929A5A53DC5F674B83A4B9FBD05AEDB1" ma:contentTypeVersion="0" ma:contentTypeDescription="إنشاء مستند جديد." ma:contentTypeScope="" ma:versionID="8a72a3d0a056d64a0aaec19a84a17045">
  <xsd:schema xmlns:xsd="http://www.w3.org/2001/XMLSchema" xmlns:p="http://schemas.microsoft.com/office/2006/metadata/properties" targetNamespace="http://schemas.microsoft.com/office/2006/metadata/properties" ma:root="true" ma:fieldsID="24ea8475c9dab94f65afdeb9954b211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نوع المحتوى" ma:readOnly="true"/>
        <xsd:element ref="dc:title" minOccurs="0" maxOccurs="1" ma:index="4" ma:displayName="العنوان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F1228F52-7898-4DDA-9298-2234A95FD442}"/>
</file>

<file path=customXml/itemProps2.xml><?xml version="1.0" encoding="utf-8"?>
<ds:datastoreItem xmlns:ds="http://schemas.openxmlformats.org/officeDocument/2006/customXml" ds:itemID="{DB722B58-6D8A-4AA6-9BC3-27DDCAF76177}"/>
</file>

<file path=customXml/itemProps3.xml><?xml version="1.0" encoding="utf-8"?>
<ds:datastoreItem xmlns:ds="http://schemas.openxmlformats.org/officeDocument/2006/customXml" ds:itemID="{FBE2712D-578E-4B47-B3BD-1FCF183B2DAC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8388</TotalTime>
  <Words>243</Words>
  <Application>Microsoft Office PowerPoint</Application>
  <PresentationFormat>عرض على الشاشة (3:4)‏</PresentationFormat>
  <Paragraphs>37</Paragraphs>
  <Slides>8</Slides>
  <Notes>7</Notes>
  <HiddenSlides>0</HiddenSlides>
  <MMClips>0</MMClips>
  <ScaleCrop>false</ScaleCrop>
  <HeadingPairs>
    <vt:vector size="6" baseType="variant">
      <vt:variant>
        <vt:lpstr>سمة</vt:lpstr>
      </vt:variant>
      <vt:variant>
        <vt:i4>1</vt:i4>
      </vt:variant>
      <vt:variant>
        <vt:lpstr>خوادم OLE مضمنة</vt:lpstr>
      </vt:variant>
      <vt:variant>
        <vt:i4>2</vt:i4>
      </vt:variant>
      <vt:variant>
        <vt:lpstr>عناوين الشرائح</vt:lpstr>
      </vt:variant>
      <vt:variant>
        <vt:i4>8</vt:i4>
      </vt:variant>
    </vt:vector>
  </HeadingPairs>
  <TitlesOfParts>
    <vt:vector size="11" baseType="lpstr">
      <vt:lpstr>تدفق</vt:lpstr>
      <vt:lpstr>Equation</vt:lpstr>
      <vt:lpstr>معادلة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الكترونيات</dc:title>
  <dc:creator>Attia</dc:creator>
  <cp:lastModifiedBy>ahasan</cp:lastModifiedBy>
  <cp:revision>705</cp:revision>
  <dcterms:created xsi:type="dcterms:W3CDTF">2009-03-20T20:55:45Z</dcterms:created>
  <dcterms:modified xsi:type="dcterms:W3CDTF">2010-12-18T12:18:04Z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0x010100929A5A53DC5F674B83A4B9FBD05AEDB1</vt:lpwstr>
  </property>
</Properties>
</file>