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charts/chart1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notesMasterIdLst>
    <p:notesMasterId r:id="rId34"/>
  </p:notesMasterIdLst>
  <p:sldIdLst>
    <p:sldId id="256" r:id="rId2"/>
    <p:sldId id="260" r:id="rId3"/>
    <p:sldId id="298" r:id="rId4"/>
    <p:sldId id="274" r:id="rId5"/>
    <p:sldId id="279" r:id="rId6"/>
    <p:sldId id="282" r:id="rId7"/>
    <p:sldId id="280" r:id="rId8"/>
    <p:sldId id="290" r:id="rId9"/>
    <p:sldId id="292" r:id="rId10"/>
    <p:sldId id="291" r:id="rId11"/>
    <p:sldId id="261" r:id="rId12"/>
    <p:sldId id="259" r:id="rId13"/>
    <p:sldId id="299" r:id="rId14"/>
    <p:sldId id="284" r:id="rId15"/>
    <p:sldId id="264" r:id="rId16"/>
    <p:sldId id="263" r:id="rId17"/>
    <p:sldId id="266" r:id="rId18"/>
    <p:sldId id="265" r:id="rId19"/>
    <p:sldId id="268" r:id="rId20"/>
    <p:sldId id="300" r:id="rId21"/>
    <p:sldId id="269" r:id="rId22"/>
    <p:sldId id="285" r:id="rId23"/>
    <p:sldId id="286" r:id="rId24"/>
    <p:sldId id="287" r:id="rId25"/>
    <p:sldId id="288" r:id="rId26"/>
    <p:sldId id="270" r:id="rId27"/>
    <p:sldId id="262" r:id="rId28"/>
    <p:sldId id="276" r:id="rId29"/>
    <p:sldId id="271" r:id="rId30"/>
    <p:sldId id="277" r:id="rId31"/>
    <p:sldId id="297" r:id="rId32"/>
    <p:sldId id="295" r:id="rId33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نمط متوسط 2 - تميي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نمط متوسط 2 - تمييز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75DCB02-9BB8-47FD-8907-85C794F793BA}" styleName="نمط ذو نسُق 1 - تمييز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17292A2E-F333-43FB-9621-5CBBE7FDCDCB}" styleName="نمط فاتح 2 - تمييز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84380"/>
    <p:restoredTop sz="94660"/>
  </p:normalViewPr>
  <p:slideViewPr>
    <p:cSldViewPr>
      <p:cViewPr>
        <p:scale>
          <a:sx n="66" d="100"/>
          <a:sy n="66" d="100"/>
        </p:scale>
        <p:origin x="-1692" y="-54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admin\Desktop\&#1583;&#1576;&#1604;&#1608;&#1605;%20&#1575;&#1604;&#1576;&#1585;&#1605;&#1580;&#1577;\1103&#1606;&#1592;&#1605;%20&#1575;&#1604;&#1578;&#1588;&#1594;&#1610;&#1604;\lect\Exsel\&#1578;&#1591;&#1576;&#1610;&#1602;%20&#1575;&#1603;&#1587;&#1610;&#1604;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title>
      <c:tx>
        <c:rich>
          <a:bodyPr/>
          <a:lstStyle/>
          <a:p>
            <a:pPr>
              <a:defRPr lang="ar-SA"/>
            </a:pPr>
            <a:r>
              <a:rPr lang="ar-SA"/>
              <a:t>درجات الطالبات</a:t>
            </a:r>
          </a:p>
        </c:rich>
      </c:tx>
      <c:layout/>
    </c:title>
    <c:plotArea>
      <c:layout/>
      <c:barChart>
        <c:barDir val="col"/>
        <c:grouping val="clustered"/>
        <c:ser>
          <c:idx val="0"/>
          <c:order val="0"/>
          <c:tx>
            <c:strRef>
              <c:f>'سجل درجات1'!$C$6</c:f>
              <c:strCache>
                <c:ptCount val="1"/>
                <c:pt idx="0">
                  <c:v>اسماء</c:v>
                </c:pt>
              </c:strCache>
            </c:strRef>
          </c:tx>
          <c:cat>
            <c:strRef>
              <c:f>'سجل درجات1'!$D$5:$F$5</c:f>
              <c:strCache>
                <c:ptCount val="3"/>
                <c:pt idx="0">
                  <c:v>سلم</c:v>
                </c:pt>
                <c:pt idx="1">
                  <c:v>عرب</c:v>
                </c:pt>
                <c:pt idx="2">
                  <c:v>ريض</c:v>
                </c:pt>
              </c:strCache>
            </c:strRef>
          </c:cat>
          <c:val>
            <c:numRef>
              <c:f>'سجل درجات1'!$D$6:$F$6</c:f>
              <c:numCache>
                <c:formatCode>General</c:formatCode>
                <c:ptCount val="3"/>
                <c:pt idx="0">
                  <c:v>90</c:v>
                </c:pt>
                <c:pt idx="1">
                  <c:v>87</c:v>
                </c:pt>
                <c:pt idx="2">
                  <c:v>80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41AB-4A31-83B3-7356C4D6331B}"/>
            </c:ext>
          </c:extLst>
        </c:ser>
        <c:ser>
          <c:idx val="1"/>
          <c:order val="1"/>
          <c:tx>
            <c:strRef>
              <c:f>'سجل درجات1'!$C$7</c:f>
              <c:strCache>
                <c:ptCount val="1"/>
                <c:pt idx="0">
                  <c:v>مها</c:v>
                </c:pt>
              </c:strCache>
            </c:strRef>
          </c:tx>
          <c:cat>
            <c:strRef>
              <c:f>'سجل درجات1'!$D$5:$F$5</c:f>
              <c:strCache>
                <c:ptCount val="3"/>
                <c:pt idx="0">
                  <c:v>سلم</c:v>
                </c:pt>
                <c:pt idx="1">
                  <c:v>عرب</c:v>
                </c:pt>
                <c:pt idx="2">
                  <c:v>ريض</c:v>
                </c:pt>
              </c:strCache>
            </c:strRef>
          </c:cat>
          <c:val>
            <c:numRef>
              <c:f>'سجل درجات1'!$D$7:$F$7</c:f>
              <c:numCache>
                <c:formatCode>General</c:formatCode>
                <c:ptCount val="3"/>
                <c:pt idx="0">
                  <c:v>100</c:v>
                </c:pt>
                <c:pt idx="1">
                  <c:v>60</c:v>
                </c:pt>
                <c:pt idx="2">
                  <c:v>71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41AB-4A31-83B3-7356C4D6331B}"/>
            </c:ext>
          </c:extLst>
        </c:ser>
        <c:ser>
          <c:idx val="2"/>
          <c:order val="2"/>
          <c:tx>
            <c:strRef>
              <c:f>'سجل درجات1'!$C$8</c:f>
              <c:strCache>
                <c:ptCount val="1"/>
                <c:pt idx="0">
                  <c:v>فاطمة</c:v>
                </c:pt>
              </c:strCache>
            </c:strRef>
          </c:tx>
          <c:cat>
            <c:strRef>
              <c:f>'سجل درجات1'!$D$5:$F$5</c:f>
              <c:strCache>
                <c:ptCount val="3"/>
                <c:pt idx="0">
                  <c:v>سلم</c:v>
                </c:pt>
                <c:pt idx="1">
                  <c:v>عرب</c:v>
                </c:pt>
                <c:pt idx="2">
                  <c:v>ريض</c:v>
                </c:pt>
              </c:strCache>
            </c:strRef>
          </c:cat>
          <c:val>
            <c:numRef>
              <c:f>'سجل درجات1'!$D$8:$F$8</c:f>
              <c:numCache>
                <c:formatCode>General</c:formatCode>
                <c:ptCount val="3"/>
                <c:pt idx="0">
                  <c:v>100</c:v>
                </c:pt>
                <c:pt idx="1">
                  <c:v>98</c:v>
                </c:pt>
                <c:pt idx="2">
                  <c:v>96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41AB-4A31-83B3-7356C4D6331B}"/>
            </c:ext>
          </c:extLst>
        </c:ser>
        <c:dLbls/>
        <c:axId val="68686208"/>
        <c:axId val="68688896"/>
      </c:barChart>
      <c:catAx>
        <c:axId val="68686208"/>
        <c:scaling>
          <c:orientation val="minMax"/>
        </c:scaling>
        <c:axPos val="b"/>
        <c:numFmt formatCode="General" sourceLinked="0"/>
        <c:majorTickMark val="none"/>
        <c:tickLblPos val="nextTo"/>
        <c:txPr>
          <a:bodyPr/>
          <a:lstStyle/>
          <a:p>
            <a:pPr>
              <a:defRPr lang="ar-SA"/>
            </a:pPr>
            <a:endParaRPr lang="en-US"/>
          </a:p>
        </c:txPr>
        <c:crossAx val="68688896"/>
        <c:crosses val="autoZero"/>
        <c:auto val="1"/>
        <c:lblAlgn val="ctr"/>
        <c:lblOffset val="100"/>
      </c:catAx>
      <c:valAx>
        <c:axId val="68688896"/>
        <c:scaling>
          <c:orientation val="minMax"/>
        </c:scaling>
        <c:axPos val="l"/>
        <c:majorGridlines/>
        <c:numFmt formatCode="General" sourceLinked="1"/>
        <c:majorTickMark val="none"/>
        <c:tickLblPos val="nextTo"/>
        <c:txPr>
          <a:bodyPr/>
          <a:lstStyle/>
          <a:p>
            <a:pPr>
              <a:defRPr lang="ar-SA"/>
            </a:pPr>
            <a:endParaRPr lang="en-US"/>
          </a:p>
        </c:txPr>
        <c:crossAx val="68686208"/>
        <c:crosses val="autoZero"/>
        <c:crossBetween val="between"/>
      </c:valAx>
    </c:plotArea>
    <c:legend>
      <c:legendPos val="r"/>
      <c:layout/>
      <c:txPr>
        <a:bodyPr/>
        <a:lstStyle/>
        <a:p>
          <a:pPr>
            <a:defRPr lang="ar-SA"/>
          </a:pPr>
          <a:endParaRPr lang="en-US"/>
        </a:p>
      </c:txPr>
    </c:legend>
    <c:plotVisOnly val="1"/>
    <c:dispBlanksAs val="gap"/>
  </c:chart>
  <c:spPr>
    <a:solidFill>
      <a:schemeClr val="accent1">
        <a:lumMod val="40000"/>
        <a:lumOff val="60000"/>
      </a:schemeClr>
    </a:solidFill>
    <a:effectLst>
      <a:glow rad="228600">
        <a:schemeClr val="accent2">
          <a:satMod val="175000"/>
          <a:alpha val="40000"/>
        </a:schemeClr>
      </a:glow>
    </a:effectLst>
  </c:spPr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850F4E56-F05E-424E-9363-72A37A0A59E5}" type="datetimeFigureOut">
              <a:rPr lang="ar-SA" smtClean="0"/>
              <a:pPr/>
              <a:t>10/05/38</a:t>
            </a:fld>
            <a:endParaRPr lang="ar-SA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38E2FDD3-F75D-49CC-90A7-8291C1BAF1F0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15070312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E2FDD3-F75D-49CC-90A7-8291C1BAF1F0}" type="slidenum">
              <a:rPr lang="ar-SA" smtClean="0"/>
              <a:pPr/>
              <a:t>1</a:t>
            </a:fld>
            <a:endParaRPr lang="ar-SA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E2FDD3-F75D-49CC-90A7-8291C1BAF1F0}" type="slidenum">
              <a:rPr lang="ar-SA" smtClean="0"/>
              <a:pPr/>
              <a:t>2</a:t>
            </a:fld>
            <a:endParaRPr lang="ar-SA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E2FDD3-F75D-49CC-90A7-8291C1BAF1F0}" type="slidenum">
              <a:rPr lang="ar-SA" smtClean="0"/>
              <a:pPr/>
              <a:t>13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375160476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E2FDD3-F75D-49CC-90A7-8291C1BAF1F0}" type="slidenum">
              <a:rPr lang="ar-SA" smtClean="0"/>
              <a:pPr/>
              <a:t>20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26892473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C552E26D-7441-47BD-B039-6A112D8FDEAA}" type="datetime1">
              <a:rPr lang="ar-SA" smtClean="0"/>
              <a:pPr/>
              <a:t>10/05/38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18478C4D-2779-46D5-8A3D-BEDA95C1E51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7383A8-62DA-4E45-8606-E5B3F9E85A91}" type="datetime1">
              <a:rPr lang="ar-SA" smtClean="0"/>
              <a:pPr/>
              <a:t>10/05/38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791017-C04D-4BE5-82BC-F2A8051E2AF5}" type="datetime1">
              <a:rPr lang="ar-SA" smtClean="0"/>
              <a:pPr/>
              <a:t>10/05/38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FB69E7-C48D-4E99-A90C-B4F57D6D3A1C}" type="datetime1">
              <a:rPr lang="ar-SA" smtClean="0"/>
              <a:pPr/>
              <a:t>10/05/38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4B6FB2-1D97-49E3-AE6E-8E59D5EEE246}" type="datetime1">
              <a:rPr lang="ar-SA" smtClean="0"/>
              <a:pPr/>
              <a:t>10/05/38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489E02-C5FE-4177-892A-6A3E599ECF05}" type="datetime1">
              <a:rPr lang="ar-SA" smtClean="0"/>
              <a:pPr/>
              <a:t>10/05/38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A9FFD0-9B32-49D1-B2EC-2029BE9E2406}" type="datetime1">
              <a:rPr lang="ar-SA" smtClean="0"/>
              <a:pPr/>
              <a:t>10/05/38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4312A6-9233-44E4-9287-ECE3CBAEE21D}" type="datetime1">
              <a:rPr lang="ar-SA" smtClean="0"/>
              <a:pPr/>
              <a:t>10/05/38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17F50E-F81F-4539-BEBB-5B2DB2F7A58C}" type="datetime1">
              <a:rPr lang="ar-SA" smtClean="0"/>
              <a:pPr/>
              <a:t>10/05/38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59235E3C-4F4B-4126-A5DC-678EAC97CBE2}" type="datetime1">
              <a:rPr lang="ar-SA" smtClean="0"/>
              <a:pPr/>
              <a:t>10/05/38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18478C4D-2779-46D5-8A3D-BEDA95C1E51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ar-SA" smtClean="0"/>
              <a:t>انقر فوق الأيقونة لإضافة صورة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283AF56D-83BA-4740-B5A0-62C12C240450}" type="datetime1">
              <a:rPr lang="ar-SA" smtClean="0"/>
              <a:pPr/>
              <a:t>10/05/38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18478C4D-2779-46D5-8A3D-BEDA95C1E51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7F379295-92E2-4A4E-A195-F916CED4EFA9}" type="datetime1">
              <a:rPr lang="ar-SA" smtClean="0"/>
              <a:pPr/>
              <a:t>10/05/38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18478C4D-2779-46D5-8A3D-BEDA95C1E510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rtl="1" eaLnBrk="1" hangingPunct="1">
        <a:defRPr>
          <a:solidFill>
            <a:schemeClr val="tx2"/>
          </a:solidFill>
        </a:defRPr>
      </a:lvl2pPr>
      <a:lvl3pPr rtl="1" eaLnBrk="1" hangingPunct="1">
        <a:defRPr>
          <a:solidFill>
            <a:schemeClr val="tx2"/>
          </a:solidFill>
        </a:defRPr>
      </a:lvl3pPr>
      <a:lvl4pPr rtl="1" eaLnBrk="1" hangingPunct="1">
        <a:defRPr>
          <a:solidFill>
            <a:schemeClr val="tx2"/>
          </a:solidFill>
        </a:defRPr>
      </a:lvl4pPr>
      <a:lvl5pPr rtl="1" eaLnBrk="1" hangingPunct="1">
        <a:defRPr>
          <a:solidFill>
            <a:schemeClr val="tx2"/>
          </a:solidFill>
        </a:defRPr>
      </a:lvl5pPr>
      <a:lvl6pPr rtl="1" eaLnBrk="1" hangingPunct="1">
        <a:defRPr>
          <a:solidFill>
            <a:schemeClr val="tx2"/>
          </a:solidFill>
        </a:defRPr>
      </a:lvl6pPr>
      <a:lvl7pPr rtl="1" eaLnBrk="1" hangingPunct="1">
        <a:defRPr>
          <a:solidFill>
            <a:schemeClr val="tx2"/>
          </a:solidFill>
        </a:defRPr>
      </a:lvl7pPr>
      <a:lvl8pPr rtl="1" eaLnBrk="1" hangingPunct="1">
        <a:defRPr>
          <a:solidFill>
            <a:schemeClr val="tx2"/>
          </a:solidFill>
        </a:defRPr>
      </a:lvl8pPr>
      <a:lvl9pPr rtl="1" eaLnBrk="1" hangingPunct="1">
        <a:defRPr>
          <a:solidFill>
            <a:schemeClr val="tx2"/>
          </a:solidFill>
        </a:defRPr>
      </a:lvl9pPr>
    </p:titleStyle>
    <p:bodyStyle>
      <a:lvl1pPr marL="274320" indent="-274320" algn="r" defTabSz="914400" rtl="1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r" defTabSz="914400" rtl="1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r" defTabSz="914400" rtl="1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r" defTabSz="914400" rtl="1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r" defTabSz="914400" rtl="1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r" defTabSz="914400" rtl="1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r" defTabSz="914400" rtl="1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r" defTabSz="914400" rtl="1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r" defTabSz="914400" rtl="1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1294308" y="3346982"/>
            <a:ext cx="612860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ar-SA" sz="54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accent4">
                    <a:lumMod val="75000"/>
                  </a:schemeClr>
                </a:solidFill>
                <a:effectLst/>
              </a:rPr>
              <a:t>برنامج الجداول الإلكترونية</a:t>
            </a:r>
            <a:endParaRPr lang="ar-SA" sz="54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solidFill>
                <a:schemeClr val="accent4">
                  <a:lumMod val="75000"/>
                </a:schemeClr>
              </a:solidFill>
              <a:effectLst/>
            </a:endParaRPr>
          </a:p>
        </p:txBody>
      </p:sp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2051720" y="4725144"/>
            <a:ext cx="4933031" cy="841977"/>
          </a:xfrm>
        </p:spPr>
        <p:txBody>
          <a:bodyPr/>
          <a:lstStyle/>
          <a:p>
            <a:r>
              <a:rPr lang="ar-SA" dirty="0" smtClean="0"/>
              <a:t>الجزء الأول</a:t>
            </a:r>
            <a:endParaRPr lang="ar-SA" dirty="0"/>
          </a:p>
        </p:txBody>
      </p:sp>
      <p:pic>
        <p:nvPicPr>
          <p:cNvPr id="2" name="صورة 1" descr="Original file ‎ (SVG file, nominally 110 × 108 pixels, file size: 4 ...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294308" y="1124744"/>
            <a:ext cx="1800200" cy="1767406"/>
          </a:xfrm>
          <a:prstGeom prst="rect">
            <a:avLst/>
          </a:prstGeom>
        </p:spPr>
      </p:pic>
      <p:sp>
        <p:nvSpPr>
          <p:cNvPr id="7" name="مستطيل 6"/>
          <p:cNvSpPr/>
          <p:nvPr/>
        </p:nvSpPr>
        <p:spPr>
          <a:xfrm>
            <a:off x="3111407" y="1968820"/>
            <a:ext cx="201755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accent4">
                    <a:lumMod val="75000"/>
                  </a:schemeClr>
                </a:solidFill>
                <a:effectLst/>
              </a:rPr>
              <a:t>EXCEL</a:t>
            </a:r>
            <a:endParaRPr lang="ar-SA" sz="54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solidFill>
                <a:schemeClr val="accent4">
                  <a:lumMod val="75000"/>
                </a:schemeClr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34660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8738" t="20601" b="30050"/>
          <a:stretch/>
        </p:blipFill>
        <p:spPr>
          <a:xfrm>
            <a:off x="971600" y="908720"/>
            <a:ext cx="7209430" cy="3744416"/>
          </a:xfrm>
          <a:prstGeom prst="rect">
            <a:avLst/>
          </a:prstGeom>
        </p:spPr>
      </p:pic>
      <p:sp>
        <p:nvSpPr>
          <p:cNvPr id="3" name="Rectangle 80"/>
          <p:cNvSpPr txBox="1">
            <a:spLocks noChangeArrowheads="1"/>
          </p:cNvSpPr>
          <p:nvPr/>
        </p:nvSpPr>
        <p:spPr>
          <a:xfrm>
            <a:off x="2627784" y="5300414"/>
            <a:ext cx="4258816" cy="792882"/>
          </a:xfrm>
          <a:prstGeom prst="rect">
            <a:avLst/>
          </a:prstGeom>
          <a:solidFill>
            <a:schemeClr val="accent4">
              <a:lumMod val="75000"/>
            </a:schemeClr>
          </a:solidFill>
        </p:spPr>
        <p:txBody>
          <a:bodyPr>
            <a:normAutofit fontScale="97500"/>
          </a:bodyPr>
          <a:lstStyle>
            <a:lvl1pPr algn="ctr" defTabSz="914400" rtl="1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rtl="1" eaLnBrk="1" hangingPunct="1">
              <a:defRPr>
                <a:solidFill>
                  <a:schemeClr val="tx2"/>
                </a:solidFill>
              </a:defRPr>
            </a:lvl2pPr>
            <a:lvl3pPr rtl="1" eaLnBrk="1" hangingPunct="1">
              <a:defRPr>
                <a:solidFill>
                  <a:schemeClr val="tx2"/>
                </a:solidFill>
              </a:defRPr>
            </a:lvl3pPr>
            <a:lvl4pPr rtl="1" eaLnBrk="1" hangingPunct="1">
              <a:defRPr>
                <a:solidFill>
                  <a:schemeClr val="tx2"/>
                </a:solidFill>
              </a:defRPr>
            </a:lvl4pPr>
            <a:lvl5pPr rtl="1" eaLnBrk="1" hangingPunct="1">
              <a:defRPr>
                <a:solidFill>
                  <a:schemeClr val="tx2"/>
                </a:solidFill>
              </a:defRPr>
            </a:lvl5pPr>
            <a:lvl6pPr rtl="1" eaLnBrk="1" hangingPunct="1">
              <a:defRPr>
                <a:solidFill>
                  <a:schemeClr val="tx2"/>
                </a:solidFill>
              </a:defRPr>
            </a:lvl6pPr>
            <a:lvl7pPr rtl="1" eaLnBrk="1" hangingPunct="1">
              <a:defRPr>
                <a:solidFill>
                  <a:schemeClr val="tx2"/>
                </a:solidFill>
              </a:defRPr>
            </a:lvl7pPr>
            <a:lvl8pPr rtl="1" eaLnBrk="1" hangingPunct="1">
              <a:defRPr>
                <a:solidFill>
                  <a:schemeClr val="tx2"/>
                </a:solidFill>
              </a:defRPr>
            </a:lvl8pPr>
            <a:lvl9pPr rtl="1" eaLnBrk="1" hangingPunct="1">
              <a:defRPr>
                <a:solidFill>
                  <a:schemeClr val="tx2"/>
                </a:solidFill>
              </a:defRPr>
            </a:lvl9pPr>
          </a:lstStyle>
          <a:p>
            <a:pPr>
              <a:defRPr/>
            </a:pPr>
            <a:r>
              <a:rPr lang="ar-SA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تنسيق الخلايا</a:t>
            </a:r>
            <a:endParaRPr lang="en-US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97728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971600" y="1700808"/>
            <a:ext cx="7200800" cy="4320480"/>
          </a:xfrm>
          <a:solidFill>
            <a:schemeClr val="bg1"/>
          </a:solidFill>
        </p:spPr>
        <p:txBody>
          <a:bodyPr>
            <a:normAutofit/>
          </a:bodyPr>
          <a:lstStyle/>
          <a:p>
            <a:pPr>
              <a:buFont typeface="Wingdings" pitchFamily="2" charset="2"/>
              <a:buChar char="q"/>
            </a:pPr>
            <a:r>
              <a:rPr lang="ar-SA" dirty="0" smtClean="0"/>
              <a:t>لكتابة  الصيغة لابد أن</a:t>
            </a:r>
            <a:r>
              <a:rPr lang="en-US" dirty="0" smtClean="0"/>
              <a:t> </a:t>
            </a:r>
            <a:r>
              <a:rPr lang="ar-SA" dirty="0" smtClean="0"/>
              <a:t> تبدأ بإشارة المساواة متبوعة بعناوين الخلايا المراد عمل حسابات عليها و المعاملات الحسابية المرغوبة ثم زر الادخال </a:t>
            </a:r>
            <a:r>
              <a:rPr lang="en-US" dirty="0" smtClean="0"/>
              <a:t>Enter</a:t>
            </a:r>
            <a:r>
              <a:rPr lang="ar-SA" dirty="0" smtClean="0"/>
              <a:t> ليتم عرض النتيجة في الخلية النشطة .</a:t>
            </a:r>
          </a:p>
          <a:p>
            <a:pPr>
              <a:buFont typeface="Wingdings" pitchFamily="2" charset="2"/>
              <a:buChar char="q"/>
            </a:pPr>
            <a:endParaRPr lang="ar-SA" sz="900" dirty="0" smtClean="0"/>
          </a:p>
          <a:p>
            <a:pPr marL="0" indent="0" algn="ctr">
              <a:buNone/>
            </a:pPr>
            <a:r>
              <a:rPr lang="en-US" sz="3600" b="1" dirty="0" smtClean="0">
                <a:solidFill>
                  <a:schemeClr val="accent2"/>
                </a:solidFill>
              </a:rPr>
              <a:t>A1*B2+C3</a:t>
            </a:r>
            <a:r>
              <a:rPr lang="ar-SA" sz="3600" b="1" dirty="0" smtClean="0">
                <a:solidFill>
                  <a:schemeClr val="accent2"/>
                </a:solidFill>
              </a:rPr>
              <a:t>=  </a:t>
            </a:r>
          </a:p>
          <a:p>
            <a:pPr algn="ctr">
              <a:buFont typeface="Wingdings" pitchFamily="2" charset="2"/>
              <a:buChar char="q"/>
            </a:pPr>
            <a:endParaRPr lang="ar-SA" sz="900" b="1" dirty="0" smtClean="0">
              <a:solidFill>
                <a:schemeClr val="accent2"/>
              </a:solidFill>
            </a:endParaRPr>
          </a:p>
          <a:p>
            <a:pPr>
              <a:buFont typeface="Wingdings" pitchFamily="2" charset="2"/>
              <a:buChar char="q"/>
            </a:pPr>
            <a:r>
              <a:rPr lang="ar-SA" dirty="0" smtClean="0"/>
              <a:t>الترتيب مهم في الصيغ الرياضية حيث أن عملية الضرب والقسمة تتم قبل الجمع والطرح .</a:t>
            </a:r>
          </a:p>
          <a:p>
            <a:pPr>
              <a:buFont typeface="Wingdings" pitchFamily="2" charset="2"/>
              <a:buChar char="q"/>
            </a:pPr>
            <a:r>
              <a:rPr lang="ar-SA" dirty="0" smtClean="0"/>
              <a:t>يمكن تعديل الصيغة بالنقر المزدوج على الخلية أو من شريط المعادلة .</a:t>
            </a:r>
          </a:p>
          <a:p>
            <a:pPr>
              <a:buNone/>
            </a:pPr>
            <a:endParaRPr lang="ar-SA" dirty="0" smtClean="0"/>
          </a:p>
          <a:p>
            <a:endParaRPr lang="ar-SA" dirty="0"/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>
          <a:xfrm>
            <a:off x="2555776" y="692696"/>
            <a:ext cx="4053041" cy="811217"/>
          </a:xfrm>
          <a:prstGeom prst="rect">
            <a:avLst/>
          </a:prstGeom>
          <a:solidFill>
            <a:schemeClr val="accent4">
              <a:lumMod val="75000"/>
            </a:schemeClr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1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rtl="1" eaLnBrk="1" hangingPunct="1">
              <a:defRPr>
                <a:solidFill>
                  <a:schemeClr val="tx2"/>
                </a:solidFill>
              </a:defRPr>
            </a:lvl2pPr>
            <a:lvl3pPr rtl="1" eaLnBrk="1" hangingPunct="1">
              <a:defRPr>
                <a:solidFill>
                  <a:schemeClr val="tx2"/>
                </a:solidFill>
              </a:defRPr>
            </a:lvl3pPr>
            <a:lvl4pPr rtl="1" eaLnBrk="1" hangingPunct="1">
              <a:defRPr>
                <a:solidFill>
                  <a:schemeClr val="tx2"/>
                </a:solidFill>
              </a:defRPr>
            </a:lvl4pPr>
            <a:lvl5pPr rtl="1" eaLnBrk="1" hangingPunct="1">
              <a:defRPr>
                <a:solidFill>
                  <a:schemeClr val="tx2"/>
                </a:solidFill>
              </a:defRPr>
            </a:lvl5pPr>
            <a:lvl6pPr rtl="1" eaLnBrk="1" hangingPunct="1">
              <a:defRPr>
                <a:solidFill>
                  <a:schemeClr val="tx2"/>
                </a:solidFill>
              </a:defRPr>
            </a:lvl6pPr>
            <a:lvl7pPr rtl="1" eaLnBrk="1" hangingPunct="1">
              <a:defRPr>
                <a:solidFill>
                  <a:schemeClr val="tx2"/>
                </a:solidFill>
              </a:defRPr>
            </a:lvl7pPr>
            <a:lvl8pPr rtl="1" eaLnBrk="1" hangingPunct="1">
              <a:defRPr>
                <a:solidFill>
                  <a:schemeClr val="tx2"/>
                </a:solidFill>
              </a:defRPr>
            </a:lvl8pPr>
            <a:lvl9pPr rtl="1" eaLnBrk="1" hangingPunct="1">
              <a:defRPr>
                <a:solidFill>
                  <a:schemeClr val="tx2"/>
                </a:solidFill>
              </a:defRPr>
            </a:lvl9pPr>
          </a:lstStyle>
          <a:p>
            <a:pPr>
              <a:defRPr/>
            </a:pPr>
            <a:r>
              <a:rPr lang="ar-SA" b="1" dirty="0">
                <a:solidFill>
                  <a:schemeClr val="bg1"/>
                </a:solidFill>
              </a:rPr>
              <a:t>الصيغ الرياضية </a:t>
            </a:r>
            <a:endParaRPr lang="en-US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3349893172"/>
              </p:ext>
            </p:extLst>
          </p:nvPr>
        </p:nvGraphicFramePr>
        <p:xfrm>
          <a:off x="1187623" y="2060850"/>
          <a:ext cx="6912768" cy="3816421"/>
        </p:xfrm>
        <a:graphic>
          <a:graphicData uri="http://schemas.openxmlformats.org/drawingml/2006/table">
            <a:tbl>
              <a:tblPr rtl="1" firstRow="1" bandRow="1">
                <a:tableStyleId>{775DCB02-9BB8-47FD-8907-85C794F793BA}</a:tableStyleId>
              </a:tblPr>
              <a:tblGrid>
                <a:gridCol w="230425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304256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304256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545203"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 smtClean="0"/>
                        <a:t>العامل</a:t>
                      </a:r>
                      <a:endParaRPr lang="ar-SA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 smtClean="0"/>
                        <a:t>المعنى </a:t>
                      </a:r>
                      <a:endParaRPr lang="ar-SA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 smtClean="0"/>
                        <a:t>مثال</a:t>
                      </a:r>
                      <a:endParaRPr lang="ar-SA" sz="2400" b="1" dirty="0" smtClean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545203"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 smtClean="0"/>
                        <a:t>%</a:t>
                      </a:r>
                      <a:endParaRPr lang="ar-SA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 smtClean="0"/>
                        <a:t>النسبة المئوية</a:t>
                      </a:r>
                      <a:endParaRPr lang="ar-SA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 smtClean="0"/>
                        <a:t>5%</a:t>
                      </a:r>
                      <a:endParaRPr lang="ar-SA" sz="2400" b="1" dirty="0" smtClean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545203"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 smtClean="0"/>
                        <a:t>+</a:t>
                      </a:r>
                      <a:endParaRPr lang="ar-SA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 smtClean="0"/>
                        <a:t>عملية الجمع </a:t>
                      </a:r>
                      <a:endParaRPr lang="ar-SA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400" dirty="0" smtClean="0"/>
                        <a:t>5+10</a:t>
                      </a:r>
                      <a:endParaRPr lang="en-US" sz="2400" b="1" dirty="0" smtClean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545203">
                <a:tc>
                  <a:txBody>
                    <a:bodyPr/>
                    <a:lstStyle/>
                    <a:p>
                      <a:pPr algn="ctr" rtl="1"/>
                      <a:r>
                        <a:rPr lang="en-US" sz="2400" dirty="0" smtClean="0"/>
                        <a:t>-</a:t>
                      </a:r>
                      <a:endParaRPr lang="ar-SA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 smtClean="0"/>
                        <a:t>عملية</a:t>
                      </a:r>
                      <a:r>
                        <a:rPr lang="ar-SA" sz="2400" baseline="0" dirty="0" smtClean="0"/>
                        <a:t> الطرح</a:t>
                      </a:r>
                      <a:endParaRPr lang="ar-SA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400" dirty="0" smtClean="0"/>
                        <a:t>5</a:t>
                      </a:r>
                      <a:r>
                        <a:rPr lang="en-US" sz="2400" baseline="0" dirty="0" smtClean="0"/>
                        <a:t> – 10</a:t>
                      </a:r>
                      <a:endParaRPr lang="en-US" sz="2400" b="1" baseline="0" dirty="0" smtClean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545203">
                <a:tc>
                  <a:txBody>
                    <a:bodyPr/>
                    <a:lstStyle/>
                    <a:p>
                      <a:pPr algn="ctr" rtl="1"/>
                      <a:r>
                        <a:rPr lang="en-US" sz="2400" dirty="0" smtClean="0"/>
                        <a:t>*</a:t>
                      </a:r>
                      <a:endParaRPr lang="ar-SA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 smtClean="0"/>
                        <a:t>عملية الضرب</a:t>
                      </a:r>
                      <a:endParaRPr lang="ar-SA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400" dirty="0" smtClean="0"/>
                        <a:t>3 *</a:t>
                      </a:r>
                      <a:r>
                        <a:rPr lang="en-US" sz="2400" baseline="0" dirty="0" smtClean="0"/>
                        <a:t> 5</a:t>
                      </a:r>
                      <a:endParaRPr lang="ar-SA" sz="24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545203">
                <a:tc>
                  <a:txBody>
                    <a:bodyPr/>
                    <a:lstStyle/>
                    <a:p>
                      <a:pPr algn="ctr" rtl="1"/>
                      <a:r>
                        <a:rPr lang="en-US" sz="2400" dirty="0" smtClean="0"/>
                        <a:t>/</a:t>
                      </a:r>
                      <a:endParaRPr lang="ar-SA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 smtClean="0"/>
                        <a:t>عملية القسمة</a:t>
                      </a:r>
                      <a:endParaRPr lang="ar-SA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400" dirty="0" smtClean="0"/>
                        <a:t>10 /</a:t>
                      </a:r>
                      <a:r>
                        <a:rPr lang="en-US" sz="2400" baseline="0" dirty="0" smtClean="0"/>
                        <a:t> 2</a:t>
                      </a:r>
                      <a:endParaRPr lang="en-US" sz="2400" b="1" baseline="0" dirty="0" smtClean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545203">
                <a:tc>
                  <a:txBody>
                    <a:bodyPr/>
                    <a:lstStyle/>
                    <a:p>
                      <a:pPr algn="ctr" rtl="1"/>
                      <a:r>
                        <a:rPr lang="en-US" sz="2400" dirty="0" smtClean="0"/>
                        <a:t>^</a:t>
                      </a:r>
                      <a:endParaRPr lang="ar-SA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 smtClean="0"/>
                        <a:t>الأس (القوة)</a:t>
                      </a:r>
                      <a:endParaRPr lang="ar-SA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400" dirty="0" smtClean="0"/>
                        <a:t>3 ^ 2</a:t>
                      </a:r>
                      <a:endParaRPr lang="ar-SA" sz="24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  <p:sp>
        <p:nvSpPr>
          <p:cNvPr id="7" name="Rectangle 2"/>
          <p:cNvSpPr txBox="1">
            <a:spLocks noChangeArrowheads="1"/>
          </p:cNvSpPr>
          <p:nvPr/>
        </p:nvSpPr>
        <p:spPr>
          <a:xfrm>
            <a:off x="2651410" y="764704"/>
            <a:ext cx="4053041" cy="811217"/>
          </a:xfrm>
          <a:prstGeom prst="rect">
            <a:avLst/>
          </a:prstGeom>
          <a:solidFill>
            <a:schemeClr val="accent4">
              <a:lumMod val="75000"/>
            </a:schemeClr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1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rtl="1" eaLnBrk="1" hangingPunct="1">
              <a:defRPr>
                <a:solidFill>
                  <a:schemeClr val="tx2"/>
                </a:solidFill>
              </a:defRPr>
            </a:lvl2pPr>
            <a:lvl3pPr rtl="1" eaLnBrk="1" hangingPunct="1">
              <a:defRPr>
                <a:solidFill>
                  <a:schemeClr val="tx2"/>
                </a:solidFill>
              </a:defRPr>
            </a:lvl3pPr>
            <a:lvl4pPr rtl="1" eaLnBrk="1" hangingPunct="1">
              <a:defRPr>
                <a:solidFill>
                  <a:schemeClr val="tx2"/>
                </a:solidFill>
              </a:defRPr>
            </a:lvl4pPr>
            <a:lvl5pPr rtl="1" eaLnBrk="1" hangingPunct="1">
              <a:defRPr>
                <a:solidFill>
                  <a:schemeClr val="tx2"/>
                </a:solidFill>
              </a:defRPr>
            </a:lvl5pPr>
            <a:lvl6pPr rtl="1" eaLnBrk="1" hangingPunct="1">
              <a:defRPr>
                <a:solidFill>
                  <a:schemeClr val="tx2"/>
                </a:solidFill>
              </a:defRPr>
            </a:lvl6pPr>
            <a:lvl7pPr rtl="1" eaLnBrk="1" hangingPunct="1">
              <a:defRPr>
                <a:solidFill>
                  <a:schemeClr val="tx2"/>
                </a:solidFill>
              </a:defRPr>
            </a:lvl7pPr>
            <a:lvl8pPr rtl="1" eaLnBrk="1" hangingPunct="1">
              <a:defRPr>
                <a:solidFill>
                  <a:schemeClr val="tx2"/>
                </a:solidFill>
              </a:defRPr>
            </a:lvl8pPr>
            <a:lvl9pPr rtl="1" eaLnBrk="1" hangingPunct="1">
              <a:defRPr>
                <a:solidFill>
                  <a:schemeClr val="tx2"/>
                </a:solidFill>
              </a:defRPr>
            </a:lvl9pPr>
          </a:lstStyle>
          <a:p>
            <a:pPr>
              <a:defRPr/>
            </a:pPr>
            <a:r>
              <a:rPr lang="ar-SA" b="1" dirty="0">
                <a:solidFill>
                  <a:schemeClr val="bg1"/>
                </a:solidFill>
              </a:rPr>
              <a:t>العوامل الحسابية</a:t>
            </a:r>
            <a:endParaRPr lang="en-US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478090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1294308" y="3346982"/>
            <a:ext cx="612860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ar-SA" sz="54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accent4">
                    <a:lumMod val="75000"/>
                  </a:schemeClr>
                </a:solidFill>
                <a:effectLst/>
              </a:rPr>
              <a:t>برنامج الجداول الإلكترونية</a:t>
            </a:r>
            <a:endParaRPr lang="ar-SA" sz="54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solidFill>
                <a:schemeClr val="accent4">
                  <a:lumMod val="75000"/>
                </a:schemeClr>
              </a:solidFill>
              <a:effectLst/>
            </a:endParaRPr>
          </a:p>
        </p:txBody>
      </p:sp>
      <p:pic>
        <p:nvPicPr>
          <p:cNvPr id="2" name="صورة 1" descr="Original file ‎ (SVG file, nominally 110 × 108 pixels, file size: 4 ...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294308" y="1124744"/>
            <a:ext cx="1800200" cy="1767406"/>
          </a:xfrm>
          <a:prstGeom prst="rect">
            <a:avLst/>
          </a:prstGeom>
        </p:spPr>
      </p:pic>
      <p:sp>
        <p:nvSpPr>
          <p:cNvPr id="7" name="مستطيل 6"/>
          <p:cNvSpPr/>
          <p:nvPr/>
        </p:nvSpPr>
        <p:spPr>
          <a:xfrm>
            <a:off x="3111407" y="1968820"/>
            <a:ext cx="201755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accent4">
                    <a:lumMod val="75000"/>
                  </a:schemeClr>
                </a:solidFill>
                <a:effectLst/>
              </a:rPr>
              <a:t>EXCEL</a:t>
            </a:r>
            <a:endParaRPr lang="ar-SA" sz="54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solidFill>
                <a:schemeClr val="accent4">
                  <a:lumMod val="75000"/>
                </a:schemeClr>
              </a:solidFill>
              <a:effectLst/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2194408" y="4725144"/>
            <a:ext cx="4933031" cy="84197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1" eaLnBrk="1" latinLnBrk="0" hangingPunct="1">
              <a:spcBef>
                <a:spcPct val="0"/>
              </a:spcBef>
              <a:buNone/>
              <a:defRPr sz="48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rtl="1" eaLnBrk="1" hangingPunct="1">
              <a:defRPr>
                <a:solidFill>
                  <a:schemeClr val="tx2"/>
                </a:solidFill>
              </a:defRPr>
            </a:lvl2pPr>
            <a:lvl3pPr rtl="1" eaLnBrk="1" hangingPunct="1">
              <a:defRPr>
                <a:solidFill>
                  <a:schemeClr val="tx2"/>
                </a:solidFill>
              </a:defRPr>
            </a:lvl3pPr>
            <a:lvl4pPr rtl="1" eaLnBrk="1" hangingPunct="1">
              <a:defRPr>
                <a:solidFill>
                  <a:schemeClr val="tx2"/>
                </a:solidFill>
              </a:defRPr>
            </a:lvl4pPr>
            <a:lvl5pPr rtl="1" eaLnBrk="1" hangingPunct="1">
              <a:defRPr>
                <a:solidFill>
                  <a:schemeClr val="tx2"/>
                </a:solidFill>
              </a:defRPr>
            </a:lvl5pPr>
            <a:lvl6pPr rtl="1" eaLnBrk="1" hangingPunct="1">
              <a:defRPr>
                <a:solidFill>
                  <a:schemeClr val="tx2"/>
                </a:solidFill>
              </a:defRPr>
            </a:lvl6pPr>
            <a:lvl7pPr rtl="1" eaLnBrk="1" hangingPunct="1">
              <a:defRPr>
                <a:solidFill>
                  <a:schemeClr val="tx2"/>
                </a:solidFill>
              </a:defRPr>
            </a:lvl7pPr>
            <a:lvl8pPr rtl="1" eaLnBrk="1" hangingPunct="1">
              <a:defRPr>
                <a:solidFill>
                  <a:schemeClr val="tx2"/>
                </a:solidFill>
              </a:defRPr>
            </a:lvl8pPr>
            <a:lvl9pPr rtl="1"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ar-SA" smtClean="0"/>
              <a:t>الجزء الثاني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xmlns="" val="307035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2483768" y="836712"/>
            <a:ext cx="4053041" cy="811217"/>
          </a:xfrm>
          <a:solidFill>
            <a:schemeClr val="accent4">
              <a:lumMod val="75000"/>
            </a:schemeClr>
          </a:solidFill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ar-SA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الصيغ الجاهزة</a:t>
            </a:r>
            <a:endParaRPr lang="en-US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15616" y="2119257"/>
            <a:ext cx="6984776" cy="3603812"/>
          </a:xfrm>
        </p:spPr>
        <p:txBody>
          <a:bodyPr/>
          <a:lstStyle/>
          <a:p>
            <a:pPr eaLnBrk="1" hangingPunct="1"/>
            <a:r>
              <a:rPr lang="ar-SA" altLang="ar-SA" sz="2800" dirty="0" smtClean="0"/>
              <a:t>هي عبارة عن صيغ رياضية معرفه مسبقأ من قبل برنامج </a:t>
            </a:r>
            <a:r>
              <a:rPr lang="en-US" altLang="ar-SA" sz="2800" dirty="0" smtClean="0"/>
              <a:t>Excel</a:t>
            </a:r>
            <a:r>
              <a:rPr lang="ar-SA" altLang="ar-SA" sz="2800" dirty="0" smtClean="0"/>
              <a:t> .</a:t>
            </a:r>
          </a:p>
          <a:p>
            <a:pPr eaLnBrk="1" hangingPunct="1">
              <a:buFontTx/>
              <a:buNone/>
            </a:pPr>
            <a:r>
              <a:rPr lang="ar-SA" altLang="ar-SA" sz="2800" dirty="0" smtClean="0"/>
              <a:t>صيغة يكتبها المستخدم       :    </a:t>
            </a:r>
            <a:r>
              <a:rPr lang="en-US" altLang="ar-SA" sz="2800" dirty="0" smtClean="0"/>
              <a:t>= A1+A2+A3</a:t>
            </a:r>
          </a:p>
          <a:p>
            <a:pPr eaLnBrk="1" hangingPunct="1">
              <a:buFontTx/>
              <a:buNone/>
            </a:pPr>
            <a:r>
              <a:rPr lang="ar-SA" altLang="ar-SA" sz="2800" dirty="0" smtClean="0"/>
              <a:t>صيغة موجودة في البرنامج  :     </a:t>
            </a:r>
            <a:r>
              <a:rPr lang="en-US" altLang="ar-SA" sz="2800" dirty="0" smtClean="0"/>
              <a:t>SUM(A1:A3)</a:t>
            </a:r>
          </a:p>
          <a:p>
            <a:pPr eaLnBrk="1" hangingPunct="1">
              <a:buFontTx/>
              <a:buNone/>
            </a:pPr>
            <a:endParaRPr lang="en-US" altLang="ar-SA" dirty="0" smtClean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87146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وان 1"/>
          <p:cNvSpPr txBox="1">
            <a:spLocks/>
          </p:cNvSpPr>
          <p:nvPr/>
        </p:nvSpPr>
        <p:spPr>
          <a:xfrm>
            <a:off x="2026568" y="1052736"/>
            <a:ext cx="4968551" cy="864096"/>
          </a:xfrm>
          <a:prstGeom prst="rect">
            <a:avLst/>
          </a:prstGeom>
          <a:solidFill>
            <a:schemeClr val="accent4">
              <a:lumMod val="75000"/>
            </a:schemeClr>
          </a:solidFill>
        </p:spPr>
        <p:txBody>
          <a:bodyPr vert="horz" lIns="91440" tIns="45720" rIns="91440" bIns="45720" rtlCol="0" anchor="ctr">
            <a:normAutofit/>
          </a:bodyPr>
          <a:lstStyle>
            <a:defPPr>
              <a:defRPr lang="ar-SA"/>
            </a:defPPr>
            <a:lvl1pPr algn="ctr">
              <a:spcBef>
                <a:spcPct val="0"/>
              </a:spcBef>
              <a:buNone/>
              <a:defRPr sz="44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r>
              <a:rPr lang="ar-SA" dirty="0"/>
              <a:t>مكتبة الدالات </a:t>
            </a:r>
          </a:p>
        </p:txBody>
      </p:sp>
      <p:pic>
        <p:nvPicPr>
          <p:cNvPr id="2" name="صورة 1"/>
          <p:cNvPicPr>
            <a:picLocks noChangeAspect="1"/>
          </p:cNvPicPr>
          <p:nvPr/>
        </p:nvPicPr>
        <p:blipFill rotWithShape="1">
          <a:blip r:embed="rId2"/>
          <a:srcRect l="57383" b="80515"/>
          <a:stretch/>
        </p:blipFill>
        <p:spPr>
          <a:xfrm>
            <a:off x="1246814" y="2348880"/>
            <a:ext cx="6528058" cy="223849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1725684424"/>
              </p:ext>
            </p:extLst>
          </p:nvPr>
        </p:nvGraphicFramePr>
        <p:xfrm>
          <a:off x="2483768" y="2420888"/>
          <a:ext cx="5112568" cy="3384377"/>
        </p:xfrm>
        <a:graphic>
          <a:graphicData uri="http://schemas.openxmlformats.org/drawingml/2006/table">
            <a:tbl>
              <a:tblPr rtl="1" firstRow="1" bandRow="1">
                <a:tableStyleId>{17292A2E-F333-43FB-9621-5CBBE7FDCDCB}</a:tableStyleId>
              </a:tblPr>
              <a:tblGrid>
                <a:gridCol w="2556284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55628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881601"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 smtClean="0"/>
                        <a:t>الصيغة</a:t>
                      </a:r>
                      <a:r>
                        <a:rPr lang="ar-SA" sz="2400" baseline="0" dirty="0" smtClean="0"/>
                        <a:t> العامة للدالة</a:t>
                      </a:r>
                      <a:endParaRPr lang="ar-SA" sz="2400" b="1" baseline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 smtClean="0"/>
                        <a:t>الغرض</a:t>
                      </a:r>
                      <a:r>
                        <a:rPr lang="ar-SA" sz="2400" baseline="0" dirty="0" smtClean="0"/>
                        <a:t> منها</a:t>
                      </a:r>
                      <a:endParaRPr lang="ar-SA" sz="2400" b="1" dirty="0" smtClean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670852"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/>
                        <a:t>=Date()</a:t>
                      </a:r>
                      <a:endParaRPr lang="ar-SA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000" baseline="0" dirty="0" smtClean="0"/>
                        <a:t>إدخال تاريخ</a:t>
                      </a:r>
                      <a:endParaRPr lang="en-US" sz="2000" b="1" baseline="0" dirty="0" smtClean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915962"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/>
                        <a:t>=Today()</a:t>
                      </a:r>
                      <a:endParaRPr lang="ar-SA" sz="2400" b="1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 smtClean="0"/>
                        <a:t>إرجاع تاريخ اليوم</a:t>
                      </a:r>
                      <a:endParaRPr lang="ar-SA" sz="24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915962"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/>
                        <a:t>=Now()</a:t>
                      </a:r>
                      <a:endParaRPr lang="ar-SA" sz="2400" dirty="0" smtClean="0"/>
                    </a:p>
                    <a:p>
                      <a:pPr algn="ctr" rtl="1"/>
                      <a:endParaRPr lang="ar-SA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sz="2400" dirty="0" smtClean="0"/>
                        <a:t>إرجاع تاريخ اليوم</a:t>
                      </a:r>
                    </a:p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sz="2400" baseline="0" dirty="0" smtClean="0"/>
                        <a:t>و الوقت الحالي</a:t>
                      </a:r>
                      <a:endParaRPr lang="en-US" sz="2400" b="1" baseline="0" dirty="0" smtClean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</a:tbl>
          </a:graphicData>
        </a:graphic>
      </p:graphicFrame>
      <p:sp>
        <p:nvSpPr>
          <p:cNvPr id="6" name="عنوان 1"/>
          <p:cNvSpPr txBox="1">
            <a:spLocks/>
          </p:cNvSpPr>
          <p:nvPr/>
        </p:nvSpPr>
        <p:spPr>
          <a:xfrm>
            <a:off x="2555776" y="980728"/>
            <a:ext cx="4968551" cy="1080120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85000" lnSpcReduction="10000"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4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أمثلة لدوال التاريخ والوقت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63034" y="1124744"/>
            <a:ext cx="971586" cy="13681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9478090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2841756370"/>
              </p:ext>
            </p:extLst>
          </p:nvPr>
        </p:nvGraphicFramePr>
        <p:xfrm>
          <a:off x="2480599" y="2276872"/>
          <a:ext cx="5256584" cy="3521563"/>
        </p:xfrm>
        <a:graphic>
          <a:graphicData uri="http://schemas.openxmlformats.org/drawingml/2006/table">
            <a:tbl>
              <a:tblPr rtl="1" firstRow="1" bandRow="1">
                <a:tableStyleId>{17292A2E-F333-43FB-9621-5CBBE7FDCDCB}</a:tableStyleId>
              </a:tblPr>
              <a:tblGrid>
                <a:gridCol w="2628292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6282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788243"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 smtClean="0"/>
                        <a:t>الصيغة</a:t>
                      </a:r>
                      <a:r>
                        <a:rPr lang="ar-SA" sz="2400" baseline="0" dirty="0" smtClean="0"/>
                        <a:t> العامة للدالة</a:t>
                      </a:r>
                      <a:endParaRPr lang="ar-SA" sz="2400" b="1" baseline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 smtClean="0"/>
                        <a:t>الغرض</a:t>
                      </a:r>
                      <a:r>
                        <a:rPr lang="ar-SA" sz="2400" baseline="0" dirty="0" smtClean="0"/>
                        <a:t> منها</a:t>
                      </a:r>
                      <a:endParaRPr lang="ar-SA" sz="2400" b="1" dirty="0" smtClean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697637"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/>
                        <a:t>=LEN(D4)</a:t>
                      </a:r>
                      <a:endParaRPr lang="ar-SA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000" baseline="0" dirty="0" smtClean="0"/>
                        <a:t>تحسب عدد الأحرف في الخلية</a:t>
                      </a:r>
                      <a:endParaRPr lang="en-US" sz="2000" b="1" baseline="0" dirty="0" smtClean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599811"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/>
                        <a:t>=TRIM(A4)</a:t>
                      </a:r>
                      <a:endParaRPr lang="ar-SA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000" baseline="0" dirty="0" smtClean="0"/>
                        <a:t>تقلل الفراغات لخانة واحدة</a:t>
                      </a:r>
                      <a:endParaRPr lang="en-US" sz="2000" b="1" baseline="0" dirty="0" smtClean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599811">
                <a:tc>
                  <a:txBody>
                    <a:bodyPr/>
                    <a:lstStyle/>
                    <a:p>
                      <a:pPr algn="ctr" rtl="1"/>
                      <a:r>
                        <a:rPr lang="en-US" sz="2400" dirty="0" smtClean="0"/>
                        <a:t>=UPPER(F6)</a:t>
                      </a:r>
                      <a:endParaRPr lang="ar-SA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 smtClean="0"/>
                        <a:t>تحول</a:t>
                      </a:r>
                      <a:r>
                        <a:rPr lang="ar-SA" sz="2400" baseline="0" dirty="0" smtClean="0"/>
                        <a:t> من صغير لكبير</a:t>
                      </a:r>
                      <a:endParaRPr lang="ar-SA" sz="24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836061"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/>
                        <a:t>=LOWER(F7)</a:t>
                      </a:r>
                      <a:endParaRPr lang="ar-SA" sz="2400" dirty="0" smtClean="0"/>
                    </a:p>
                    <a:p>
                      <a:pPr algn="ctr" rtl="1"/>
                      <a:endParaRPr lang="ar-SA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sz="2400" baseline="0" dirty="0" smtClean="0"/>
                        <a:t>تحول من كبير لصغير</a:t>
                      </a:r>
                      <a:endParaRPr lang="en-US" sz="2400" b="1" baseline="0" dirty="0" smtClean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sp>
        <p:nvSpPr>
          <p:cNvPr id="6" name="عنوان 1"/>
          <p:cNvSpPr txBox="1">
            <a:spLocks/>
          </p:cNvSpPr>
          <p:nvPr/>
        </p:nvSpPr>
        <p:spPr>
          <a:xfrm>
            <a:off x="2915816" y="873783"/>
            <a:ext cx="4386150" cy="101680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4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أمثلة</a:t>
            </a:r>
            <a:r>
              <a:rPr kumimoji="0" lang="ar-SA" sz="4800" b="1" i="0" u="none" strike="noStrike" kern="1200" cap="none" spc="0" normalizeH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ar-SA" sz="4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لدوال نصية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170505"/>
            <a:ext cx="864096" cy="14401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9478090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1295667307"/>
              </p:ext>
            </p:extLst>
          </p:nvPr>
        </p:nvGraphicFramePr>
        <p:xfrm>
          <a:off x="2339752" y="2204864"/>
          <a:ext cx="5706634" cy="3580200"/>
        </p:xfrm>
        <a:graphic>
          <a:graphicData uri="http://schemas.openxmlformats.org/drawingml/2006/table">
            <a:tbl>
              <a:tblPr rtl="1" firstRow="1" bandRow="1">
                <a:tableStyleId>{17292A2E-F333-43FB-9621-5CBBE7FDCDCB}</a:tableStyleId>
              </a:tblPr>
              <a:tblGrid>
                <a:gridCol w="250411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320251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555342"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 smtClean="0"/>
                        <a:t>ا</a:t>
                      </a:r>
                      <a:r>
                        <a:rPr lang="ar-SA" sz="2400" baseline="0" dirty="0" smtClean="0"/>
                        <a:t>لدالة</a:t>
                      </a:r>
                      <a:endParaRPr lang="ar-SA" sz="2400" b="1" baseline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 smtClean="0"/>
                        <a:t>الغرض</a:t>
                      </a:r>
                      <a:r>
                        <a:rPr lang="ar-SA" sz="2400" baseline="0" dirty="0" smtClean="0"/>
                        <a:t> منها</a:t>
                      </a:r>
                      <a:endParaRPr lang="ar-SA" sz="2400" b="1" dirty="0" smtClean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677898">
                <a:tc>
                  <a:txBody>
                    <a:bodyPr/>
                    <a:lstStyle/>
                    <a:p>
                      <a:pPr algn="ctr" rtl="1"/>
                      <a:r>
                        <a:rPr lang="en-US" sz="2400" dirty="0" smtClean="0"/>
                        <a:t>Average(A1:A6)</a:t>
                      </a:r>
                      <a:r>
                        <a:rPr lang="ar-SA" sz="2400" dirty="0" smtClean="0"/>
                        <a:t>=</a:t>
                      </a:r>
                      <a:endParaRPr lang="ar-SA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 smtClean="0"/>
                        <a:t>إيجاد</a:t>
                      </a:r>
                      <a:r>
                        <a:rPr lang="ar-SA" sz="2400" baseline="0" dirty="0" smtClean="0"/>
                        <a:t> الوسط الحسابي</a:t>
                      </a:r>
                      <a:endParaRPr lang="en-US" sz="2400" b="1" dirty="0" smtClean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593820">
                <a:tc>
                  <a:txBody>
                    <a:bodyPr/>
                    <a:lstStyle/>
                    <a:p>
                      <a:pPr algn="ctr" rtl="1"/>
                      <a:r>
                        <a:rPr lang="en-US" sz="2400" dirty="0" smtClean="0"/>
                        <a:t>=Count(A1:A6)</a:t>
                      </a:r>
                      <a:endParaRPr lang="ar-SA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000" baseline="0" dirty="0" smtClean="0"/>
                        <a:t>لحساب عدد الأرقام الموجودة</a:t>
                      </a:r>
                    </a:p>
                    <a:p>
                      <a:pPr algn="ctr" rtl="1"/>
                      <a:r>
                        <a:rPr lang="ar-SA" sz="2000" baseline="0" dirty="0" smtClean="0"/>
                        <a:t> في نطاق</a:t>
                      </a:r>
                      <a:endParaRPr lang="en-US" sz="2000" b="1" baseline="0" dirty="0" smtClean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777695">
                <a:tc>
                  <a:txBody>
                    <a:bodyPr/>
                    <a:lstStyle/>
                    <a:p>
                      <a:pPr algn="ctr" rtl="1"/>
                      <a:r>
                        <a:rPr lang="en-US" sz="2400" dirty="0" smtClean="0"/>
                        <a:t>=Max(A1:A6)</a:t>
                      </a:r>
                      <a:endParaRPr lang="ar-SA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 smtClean="0"/>
                        <a:t>القيمة القصوى ضمن نطاق</a:t>
                      </a:r>
                    </a:p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/>
                        <a:t>Maximum </a:t>
                      </a:r>
                      <a:r>
                        <a:rPr lang="en-US" sz="2400" baseline="0" dirty="0" smtClean="0"/>
                        <a:t>Value</a:t>
                      </a:r>
                      <a:endParaRPr lang="ar-SA" sz="2400" b="1" dirty="0" smtClean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777695">
                <a:tc>
                  <a:txBody>
                    <a:bodyPr/>
                    <a:lstStyle/>
                    <a:p>
                      <a:pPr algn="ctr" rtl="1"/>
                      <a:r>
                        <a:rPr lang="en-US" sz="2400" dirty="0" smtClean="0"/>
                        <a:t>=Min(A1:A6)</a:t>
                      </a:r>
                      <a:endParaRPr lang="ar-SA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sz="2400" dirty="0" smtClean="0"/>
                        <a:t>القيمة الدنيا ضمن نطاق</a:t>
                      </a:r>
                    </a:p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/>
                        <a:t>Minimum</a:t>
                      </a:r>
                      <a:r>
                        <a:rPr lang="en-US" sz="2400" baseline="0" dirty="0" smtClean="0"/>
                        <a:t> Value</a:t>
                      </a:r>
                      <a:endParaRPr lang="ar-SA" sz="2400" b="1" dirty="0" smtClean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sp>
        <p:nvSpPr>
          <p:cNvPr id="6" name="عنوان 1"/>
          <p:cNvSpPr txBox="1">
            <a:spLocks/>
          </p:cNvSpPr>
          <p:nvPr/>
        </p:nvSpPr>
        <p:spPr>
          <a:xfrm>
            <a:off x="2537022" y="1052736"/>
            <a:ext cx="5040559" cy="79208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ar-SA" sz="4000" b="1" dirty="0" smtClean="0">
                <a:solidFill>
                  <a:schemeClr val="tx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أمثلة </a:t>
            </a:r>
            <a:r>
              <a:rPr kumimoji="0" lang="ar-SA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لدوال إحصائية</a:t>
            </a: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6940"/>
          <a:stretch/>
        </p:blipFill>
        <p:spPr bwMode="auto">
          <a:xfrm>
            <a:off x="766119" y="1052736"/>
            <a:ext cx="1501625" cy="24825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9478090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2958426268"/>
              </p:ext>
            </p:extLst>
          </p:nvPr>
        </p:nvGraphicFramePr>
        <p:xfrm>
          <a:off x="1907704" y="1698717"/>
          <a:ext cx="5688632" cy="4207337"/>
        </p:xfrm>
        <a:graphic>
          <a:graphicData uri="http://schemas.openxmlformats.org/drawingml/2006/table">
            <a:tbl>
              <a:tblPr rtl="1" firstRow="1" bandRow="1">
                <a:tableStyleId>{17292A2E-F333-43FB-9621-5CBBE7FDCDCB}</a:tableStyleId>
              </a:tblPr>
              <a:tblGrid>
                <a:gridCol w="284431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844316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881601"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 smtClean="0"/>
                        <a:t>الدالة</a:t>
                      </a:r>
                      <a:r>
                        <a:rPr lang="ar-SA" sz="2400" baseline="0" dirty="0" smtClean="0"/>
                        <a:t> </a:t>
                      </a:r>
                      <a:endParaRPr lang="ar-SA" sz="2400" b="1" baseline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 smtClean="0"/>
                        <a:t>الغرض</a:t>
                      </a:r>
                      <a:r>
                        <a:rPr lang="ar-SA" sz="2400" baseline="0" dirty="0" smtClean="0"/>
                        <a:t> منها</a:t>
                      </a:r>
                      <a:endParaRPr lang="ar-SA" sz="2400" b="1" dirty="0" smtClean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670852">
                <a:tc>
                  <a:txBody>
                    <a:bodyPr/>
                    <a:lstStyle/>
                    <a:p>
                      <a:pPr algn="ctr" rtl="1"/>
                      <a:r>
                        <a:rPr lang="en-US" sz="2400" dirty="0" smtClean="0"/>
                        <a:t>=SUM(A1:A6)</a:t>
                      </a:r>
                    </a:p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/>
                        <a:t>=SUM(A1,D2,B5 )</a:t>
                      </a:r>
                      <a:endParaRPr lang="ar-SA" sz="2400" b="1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000" dirty="0" smtClean="0"/>
                        <a:t>إيجاد</a:t>
                      </a:r>
                      <a:r>
                        <a:rPr lang="ar-SA" sz="2000" baseline="0" dirty="0" smtClean="0"/>
                        <a:t> مجموع نطاق</a:t>
                      </a:r>
                    </a:p>
                    <a:p>
                      <a:pPr algn="ctr" rtl="1"/>
                      <a:r>
                        <a:rPr lang="ar-SA" sz="2000" baseline="0" dirty="0" smtClean="0"/>
                        <a:t>إيجاد مجموع قيم متفرقة</a:t>
                      </a:r>
                      <a:endParaRPr lang="ar-SA" sz="2000" b="1" baseline="0" dirty="0" smtClean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670852"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/>
                        <a:t>=POWER(A1 ;2)</a:t>
                      </a:r>
                      <a:endParaRPr lang="ar-SA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000" baseline="0" dirty="0" smtClean="0"/>
                        <a:t>دالة القوة أو الأس</a:t>
                      </a:r>
                      <a:endParaRPr lang="en-US" sz="2000" b="1" baseline="0" dirty="0" smtClean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915962"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/>
                        <a:t>=SQRT(A1)</a:t>
                      </a:r>
                      <a:endParaRPr lang="ar-SA" sz="2400" b="1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 smtClean="0"/>
                        <a:t>إرجاع الجذر التربيعي</a:t>
                      </a:r>
                      <a:endParaRPr lang="ar-SA" sz="24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915962">
                <a:tc>
                  <a:txBody>
                    <a:bodyPr/>
                    <a:lstStyle/>
                    <a:p>
                      <a:pPr algn="ctr" rtl="1"/>
                      <a:r>
                        <a:rPr lang="en-US" sz="2400" dirty="0" smtClean="0"/>
                        <a:t>=INT(A2)</a:t>
                      </a:r>
                      <a:endParaRPr lang="ar-SA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sz="2400" baseline="0" dirty="0" smtClean="0"/>
                        <a:t>التقريب إلى اقرب عدد صحيح</a:t>
                      </a:r>
                      <a:endParaRPr lang="en-US" sz="2400" b="1" baseline="0" dirty="0" smtClean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sp>
        <p:nvSpPr>
          <p:cNvPr id="7" name="عنوان 1"/>
          <p:cNvSpPr txBox="1">
            <a:spLocks/>
          </p:cNvSpPr>
          <p:nvPr/>
        </p:nvSpPr>
        <p:spPr>
          <a:xfrm>
            <a:off x="2267744" y="836712"/>
            <a:ext cx="5040559" cy="79208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أمثلة لدوال الرياضية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99592" y="901090"/>
            <a:ext cx="864096" cy="15952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9478090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259632" y="1412776"/>
            <a:ext cx="6840760" cy="4310293"/>
          </a:xfrm>
        </p:spPr>
        <p:txBody>
          <a:bodyPr/>
          <a:lstStyle/>
          <a:p>
            <a:pPr marL="0" indent="0">
              <a:buNone/>
            </a:pPr>
            <a:r>
              <a:rPr lang="ar-SA" sz="2800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الهدف الرئيسي من تصميم برنامج الجداول الإلكترونية </a:t>
            </a:r>
          </a:p>
          <a:p>
            <a:pPr marL="0" indent="0">
              <a:buNone/>
            </a:pPr>
            <a:r>
              <a:rPr lang="ar-SA" sz="2800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( </a:t>
            </a:r>
            <a:r>
              <a:rPr lang="en-US" sz="2800" b="1" u="sng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Microsoft Excel</a:t>
            </a:r>
            <a:r>
              <a:rPr lang="ar-SA" sz="2800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) :</a:t>
            </a:r>
          </a:p>
          <a:p>
            <a:pPr marL="0" indent="0">
              <a:buNone/>
            </a:pPr>
            <a:endParaRPr lang="ar-SA" u="sng" dirty="0" smtClean="0">
              <a:solidFill>
                <a:schemeClr val="accent2"/>
              </a:solidFill>
            </a:endParaRPr>
          </a:p>
          <a:p>
            <a:pPr marL="0" indent="0" algn="just">
              <a:buNone/>
            </a:pPr>
            <a:r>
              <a:rPr lang="ar-SA" dirty="0" smtClean="0"/>
              <a:t> </a:t>
            </a:r>
          </a:p>
          <a:p>
            <a:pPr marL="0" indent="0" algn="just">
              <a:buNone/>
            </a:pPr>
            <a:r>
              <a:rPr lang="ar-SA" sz="2800" dirty="0" smtClean="0"/>
              <a:t>هو تخزين البيانات وإجراء العمليات الحسابية والتحليلات الإحصائية عليها وإنشاء الرسوم البيانية التي تمثلها وذلك عن طريق أوامر سهلة الاستخدام .</a:t>
            </a:r>
          </a:p>
          <a:p>
            <a:endParaRPr lang="ar-SA" dirty="0"/>
          </a:p>
        </p:txBody>
      </p:sp>
      <p:pic>
        <p:nvPicPr>
          <p:cNvPr id="5" name="صورة 4" descr="Original file ‎ (SVG file, nominally 110 × 108 pixels, file size: 4 ...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475656" y="2060848"/>
            <a:ext cx="973436" cy="95570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1294308" y="3346982"/>
            <a:ext cx="612860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ar-SA" sz="54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accent4">
                    <a:lumMod val="75000"/>
                  </a:schemeClr>
                </a:solidFill>
                <a:effectLst/>
              </a:rPr>
              <a:t>برنامج الجداول الإلكترونية</a:t>
            </a:r>
            <a:endParaRPr lang="ar-SA" sz="54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solidFill>
                <a:schemeClr val="accent4">
                  <a:lumMod val="75000"/>
                </a:schemeClr>
              </a:solidFill>
              <a:effectLst/>
            </a:endParaRPr>
          </a:p>
        </p:txBody>
      </p:sp>
      <p:pic>
        <p:nvPicPr>
          <p:cNvPr id="2" name="صورة 1" descr="Original file ‎ (SVG file, nominally 110 × 108 pixels, file size: 4 ...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294308" y="1124744"/>
            <a:ext cx="1800200" cy="1767406"/>
          </a:xfrm>
          <a:prstGeom prst="rect">
            <a:avLst/>
          </a:prstGeom>
        </p:spPr>
      </p:pic>
      <p:sp>
        <p:nvSpPr>
          <p:cNvPr id="7" name="مستطيل 6"/>
          <p:cNvSpPr/>
          <p:nvPr/>
        </p:nvSpPr>
        <p:spPr>
          <a:xfrm>
            <a:off x="3111407" y="1968820"/>
            <a:ext cx="201755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accent4">
                    <a:lumMod val="75000"/>
                  </a:schemeClr>
                </a:solidFill>
                <a:effectLst/>
              </a:rPr>
              <a:t>EXCEL</a:t>
            </a:r>
            <a:endParaRPr lang="ar-SA" sz="54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solidFill>
                <a:schemeClr val="accent4">
                  <a:lumMod val="75000"/>
                </a:schemeClr>
              </a:solidFill>
              <a:effectLst/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2194408" y="4725144"/>
            <a:ext cx="4933031" cy="84197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1" eaLnBrk="1" latinLnBrk="0" hangingPunct="1">
              <a:spcBef>
                <a:spcPct val="0"/>
              </a:spcBef>
              <a:buNone/>
              <a:defRPr sz="48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rtl="1" eaLnBrk="1" hangingPunct="1">
              <a:defRPr>
                <a:solidFill>
                  <a:schemeClr val="tx2"/>
                </a:solidFill>
              </a:defRPr>
            </a:lvl2pPr>
            <a:lvl3pPr rtl="1" eaLnBrk="1" hangingPunct="1">
              <a:defRPr>
                <a:solidFill>
                  <a:schemeClr val="tx2"/>
                </a:solidFill>
              </a:defRPr>
            </a:lvl3pPr>
            <a:lvl4pPr rtl="1" eaLnBrk="1" hangingPunct="1">
              <a:defRPr>
                <a:solidFill>
                  <a:schemeClr val="tx2"/>
                </a:solidFill>
              </a:defRPr>
            </a:lvl4pPr>
            <a:lvl5pPr rtl="1" eaLnBrk="1" hangingPunct="1">
              <a:defRPr>
                <a:solidFill>
                  <a:schemeClr val="tx2"/>
                </a:solidFill>
              </a:defRPr>
            </a:lvl5pPr>
            <a:lvl6pPr rtl="1" eaLnBrk="1" hangingPunct="1">
              <a:defRPr>
                <a:solidFill>
                  <a:schemeClr val="tx2"/>
                </a:solidFill>
              </a:defRPr>
            </a:lvl6pPr>
            <a:lvl7pPr rtl="1" eaLnBrk="1" hangingPunct="1">
              <a:defRPr>
                <a:solidFill>
                  <a:schemeClr val="tx2"/>
                </a:solidFill>
              </a:defRPr>
            </a:lvl7pPr>
            <a:lvl8pPr rtl="1" eaLnBrk="1" hangingPunct="1">
              <a:defRPr>
                <a:solidFill>
                  <a:schemeClr val="tx2"/>
                </a:solidFill>
              </a:defRPr>
            </a:lvl8pPr>
            <a:lvl9pPr rtl="1"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ar-SA" smtClean="0"/>
              <a:t>الجزء الثالث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xmlns="" val="268700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عنوان 1"/>
          <p:cNvSpPr txBox="1">
            <a:spLocks/>
          </p:cNvSpPr>
          <p:nvPr/>
        </p:nvSpPr>
        <p:spPr>
          <a:xfrm>
            <a:off x="2699792" y="1340768"/>
            <a:ext cx="5040559" cy="1224136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2500" lnSpcReduction="20000"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4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أشهر الدوال المنطقية</a:t>
            </a:r>
          </a:p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ar-SA" sz="4800" b="1" dirty="0" smtClean="0">
                <a:solidFill>
                  <a:schemeClr val="accent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دالة - </a:t>
            </a:r>
            <a:r>
              <a:rPr lang="en-US" sz="4800" b="1" dirty="0" smtClean="0">
                <a:solidFill>
                  <a:schemeClr val="accent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IF</a:t>
            </a:r>
          </a:p>
        </p:txBody>
      </p:sp>
      <p:sp>
        <p:nvSpPr>
          <p:cNvPr id="7" name="مربع نص 6"/>
          <p:cNvSpPr txBox="1"/>
          <p:nvPr/>
        </p:nvSpPr>
        <p:spPr>
          <a:xfrm>
            <a:off x="971600" y="2996952"/>
            <a:ext cx="7416824" cy="252376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2800" b="1" dirty="0" smtClean="0"/>
              <a:t>=IF(</a:t>
            </a:r>
            <a:r>
              <a:rPr lang="en-US" sz="2800" b="1" dirty="0" err="1" smtClean="0">
                <a:solidFill>
                  <a:schemeClr val="tx2">
                    <a:lumMod val="75000"/>
                  </a:schemeClr>
                </a:solidFill>
              </a:rPr>
              <a:t>logical_test</a:t>
            </a:r>
            <a:r>
              <a:rPr lang="en-US" sz="2800" b="1" dirty="0" smtClean="0"/>
              <a:t> ; </a:t>
            </a:r>
            <a:r>
              <a:rPr lang="en-US" sz="2800" b="1" dirty="0" smtClean="0">
                <a:solidFill>
                  <a:schemeClr val="accent4">
                    <a:lumMod val="75000"/>
                  </a:schemeClr>
                </a:solidFill>
              </a:rPr>
              <a:t>value_if_true</a:t>
            </a:r>
            <a:r>
              <a:rPr lang="en-US" sz="2800" b="1" dirty="0" smtClean="0"/>
              <a:t>; </a:t>
            </a:r>
            <a:r>
              <a:rPr lang="en-US" sz="2800" b="1" dirty="0" smtClean="0">
                <a:solidFill>
                  <a:schemeClr val="accent2"/>
                </a:solidFill>
              </a:rPr>
              <a:t>value_if_false</a:t>
            </a:r>
            <a:r>
              <a:rPr lang="en-US" sz="2800" b="1" dirty="0" smtClean="0"/>
              <a:t>)</a:t>
            </a:r>
          </a:p>
          <a:p>
            <a:pPr algn="ctr"/>
            <a:endParaRPr lang="ar-SA" sz="2800" b="1" dirty="0" smtClean="0"/>
          </a:p>
          <a:p>
            <a:pPr algn="ctr"/>
            <a:r>
              <a:rPr lang="en-US" sz="2800" b="1" dirty="0" smtClean="0"/>
              <a:t>Ex :</a:t>
            </a:r>
            <a:endParaRPr lang="ar-SA" sz="2800" b="1" dirty="0" smtClean="0"/>
          </a:p>
          <a:p>
            <a:pPr algn="ctr"/>
            <a:endParaRPr lang="ar-SA" sz="2800" b="1" dirty="0" smtClean="0"/>
          </a:p>
          <a:p>
            <a:pPr algn="ctr"/>
            <a:r>
              <a:rPr lang="en-US" sz="2800" b="1" dirty="0" smtClean="0"/>
              <a:t>=IF(A1&gt;=60;”</a:t>
            </a:r>
            <a:r>
              <a:rPr lang="en-US" sz="2800" b="1" dirty="0" smtClean="0">
                <a:solidFill>
                  <a:schemeClr val="accent4">
                    <a:lumMod val="75000"/>
                  </a:schemeClr>
                </a:solidFill>
              </a:rPr>
              <a:t>YES</a:t>
            </a:r>
            <a:r>
              <a:rPr lang="en-US" sz="2800" b="1" dirty="0" smtClean="0"/>
              <a:t>”;”</a:t>
            </a:r>
            <a:r>
              <a:rPr lang="en-US" sz="2800" b="1" dirty="0" smtClean="0">
                <a:solidFill>
                  <a:schemeClr val="accent2">
                    <a:lumMod val="75000"/>
                  </a:schemeClr>
                </a:solidFill>
              </a:rPr>
              <a:t>NO”</a:t>
            </a:r>
            <a:r>
              <a:rPr lang="en-US" sz="2800" b="1" dirty="0" smtClean="0"/>
              <a:t>)</a:t>
            </a:r>
          </a:p>
          <a:p>
            <a:pPr algn="l"/>
            <a:endParaRPr lang="ar-SA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331640" y="1052736"/>
            <a:ext cx="1152128" cy="17665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" dur="8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" dur="8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8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9" dur="8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0" dur="8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8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6" dur="8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7" dur="8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" dur="8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7" name="AutoShape 3"/>
          <p:cNvSpPr>
            <a:spLocks noGrp="1" noChangeAspect="1" noChangeArrowheads="1"/>
          </p:cNvSpPr>
          <p:nvPr>
            <p:ph type="body" idx="1"/>
          </p:nvPr>
        </p:nvSpPr>
        <p:spPr>
          <a:xfrm>
            <a:off x="1043608" y="1600200"/>
            <a:ext cx="7128792" cy="820738"/>
          </a:xfrm>
        </p:spPr>
        <p:txBody>
          <a:bodyPr>
            <a:normAutofit lnSpcReduction="10000"/>
          </a:bodyPr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ar-SA" altLang="ar-SA" sz="2400" dirty="0" smtClean="0"/>
              <a:t>دالة شرطيه تعطي قيمة معينه</a:t>
            </a:r>
            <a:r>
              <a:rPr lang="en-US" altLang="ar-SA" sz="2400" dirty="0" smtClean="0"/>
              <a:t> </a:t>
            </a:r>
            <a:r>
              <a:rPr lang="ar-SA" altLang="ar-SA" sz="2400" dirty="0" smtClean="0"/>
              <a:t>اذا كان الشرط متحققاً و قيمة أخرى</a:t>
            </a:r>
            <a:r>
              <a:rPr lang="en-US" altLang="ar-SA" sz="2400" dirty="0" smtClean="0"/>
              <a:t> </a:t>
            </a:r>
            <a:endParaRPr lang="ar-SA" altLang="ar-SA" sz="2400" dirty="0" smtClean="0"/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ar-SA" altLang="ar-SA" sz="2400" dirty="0" smtClean="0"/>
              <a:t>اذا لم يتحقق الشرط.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altLang="ar-SA" sz="2400" dirty="0" smtClean="0"/>
          </a:p>
        </p:txBody>
      </p:sp>
      <p:pic>
        <p:nvPicPr>
          <p:cNvPr id="3174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43608" y="2636912"/>
            <a:ext cx="7272808" cy="2563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991" name="Rectangle 7"/>
          <p:cNvSpPr>
            <a:spLocks noGrp="1" noChangeArrowheads="1"/>
          </p:cNvSpPr>
          <p:nvPr>
            <p:ph type="title"/>
          </p:nvPr>
        </p:nvSpPr>
        <p:spPr>
          <a:xfrm>
            <a:off x="2843808" y="764704"/>
            <a:ext cx="3332961" cy="451178"/>
          </a:xfrm>
          <a:solidFill>
            <a:schemeClr val="accent2"/>
          </a:solidFill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ar-SA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دالة </a:t>
            </a:r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IF</a:t>
            </a:r>
          </a:p>
        </p:txBody>
      </p:sp>
    </p:spTree>
    <p:extLst>
      <p:ext uri="{BB962C8B-B14F-4D97-AF65-F5344CB8AC3E}">
        <p14:creationId xmlns:p14="http://schemas.microsoft.com/office/powerpoint/2010/main" xmlns="" val="1899102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7"/>
          <p:cNvSpPr>
            <a:spLocks noGrp="1" noChangeArrowheads="1"/>
          </p:cNvSpPr>
          <p:nvPr>
            <p:ph type="title"/>
          </p:nvPr>
        </p:nvSpPr>
        <p:spPr>
          <a:xfrm>
            <a:off x="2843808" y="764704"/>
            <a:ext cx="3332961" cy="451178"/>
          </a:xfrm>
          <a:solidFill>
            <a:schemeClr val="accent2"/>
          </a:solidFill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ar-SA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دالة </a:t>
            </a:r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IF</a:t>
            </a:r>
          </a:p>
        </p:txBody>
      </p:sp>
      <p:pic>
        <p:nvPicPr>
          <p:cNvPr id="2" name="صورة 1" descr="وسيطات الدالة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19108" y="1700808"/>
            <a:ext cx="6982359" cy="36724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434408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 descr="وسيطات الدالة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110140" y="1700213"/>
            <a:ext cx="6800295" cy="3644128"/>
          </a:xfrm>
          <a:prstGeom prst="rect">
            <a:avLst/>
          </a:prstGeom>
        </p:spPr>
      </p:pic>
      <p:sp>
        <p:nvSpPr>
          <p:cNvPr id="45061" name="Text Box 5"/>
          <p:cNvSpPr txBox="1">
            <a:spLocks noChangeArrowheads="1"/>
          </p:cNvSpPr>
          <p:nvPr/>
        </p:nvSpPr>
        <p:spPr bwMode="auto">
          <a:xfrm>
            <a:off x="6495856" y="1132105"/>
            <a:ext cx="1547813" cy="36671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wrap="square">
            <a:spAutoFit/>
          </a:bodyPr>
          <a:lstStyle>
            <a:lvl1pPr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ar-SA" altLang="ar-SA" sz="1800" b="1" dirty="0"/>
              <a:t>الشرط </a:t>
            </a:r>
            <a:endParaRPr lang="en-US" altLang="ar-SA" sz="1800" b="1" dirty="0"/>
          </a:p>
        </p:txBody>
      </p:sp>
      <p:sp>
        <p:nvSpPr>
          <p:cNvPr id="45062" name="Line 6"/>
          <p:cNvSpPr>
            <a:spLocks noChangeShapeType="1"/>
          </p:cNvSpPr>
          <p:nvPr/>
        </p:nvSpPr>
        <p:spPr bwMode="auto">
          <a:xfrm flipH="1">
            <a:off x="6176768" y="1417278"/>
            <a:ext cx="843503" cy="991995"/>
          </a:xfrm>
          <a:prstGeom prst="line">
            <a:avLst/>
          </a:prstGeom>
          <a:noFill/>
          <a:ln w="57150">
            <a:solidFill>
              <a:schemeClr val="accent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ar-SA"/>
          </a:p>
        </p:txBody>
      </p:sp>
      <p:sp>
        <p:nvSpPr>
          <p:cNvPr id="45063" name="Text Box 7"/>
          <p:cNvSpPr txBox="1">
            <a:spLocks noChangeArrowheads="1"/>
          </p:cNvSpPr>
          <p:nvPr/>
        </p:nvSpPr>
        <p:spPr bwMode="auto">
          <a:xfrm>
            <a:off x="7519254" y="2409273"/>
            <a:ext cx="1368152" cy="64633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wrap="square">
            <a:spAutoFit/>
          </a:bodyPr>
          <a:lstStyle>
            <a:defPPr>
              <a:defRPr lang="ar-SA"/>
            </a:defPPr>
            <a:lvl1pPr>
              <a:spcBef>
                <a:spcPct val="50000"/>
              </a:spcBef>
              <a:defRPr b="1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lang="ar-SA" altLang="ar-SA" dirty="0"/>
              <a:t>قيمة الخليه اذا تحقق الشرط </a:t>
            </a:r>
            <a:endParaRPr lang="en-US" altLang="ar-SA" dirty="0"/>
          </a:p>
        </p:txBody>
      </p:sp>
      <p:sp>
        <p:nvSpPr>
          <p:cNvPr id="45064" name="Line 8"/>
          <p:cNvSpPr>
            <a:spLocks noChangeShapeType="1"/>
          </p:cNvSpPr>
          <p:nvPr/>
        </p:nvSpPr>
        <p:spPr bwMode="auto">
          <a:xfrm flipH="1">
            <a:off x="7020272" y="2737937"/>
            <a:ext cx="498982" cy="49714"/>
          </a:xfrm>
          <a:prstGeom prst="line">
            <a:avLst/>
          </a:prstGeom>
          <a:noFill/>
          <a:ln w="57150">
            <a:solidFill>
              <a:schemeClr val="accent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ar-SA"/>
          </a:p>
        </p:txBody>
      </p:sp>
      <p:sp>
        <p:nvSpPr>
          <p:cNvPr id="45065" name="Text Box 9"/>
          <p:cNvSpPr txBox="1">
            <a:spLocks noChangeArrowheads="1"/>
          </p:cNvSpPr>
          <p:nvPr/>
        </p:nvSpPr>
        <p:spPr bwMode="auto">
          <a:xfrm>
            <a:off x="7472898" y="3814583"/>
            <a:ext cx="1368153" cy="64633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wrap="square">
            <a:spAutoFit/>
          </a:bodyPr>
          <a:lstStyle>
            <a:lvl1pPr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ar-SA" altLang="ar-SA" sz="1800" b="1" dirty="0"/>
              <a:t>قيمة الخليه اذا لم يتحقق </a:t>
            </a:r>
            <a:endParaRPr lang="en-US" altLang="ar-SA" sz="1800" b="1" dirty="0"/>
          </a:p>
        </p:txBody>
      </p:sp>
      <p:sp>
        <p:nvSpPr>
          <p:cNvPr id="45066" name="Line 10"/>
          <p:cNvSpPr>
            <a:spLocks noChangeShapeType="1"/>
          </p:cNvSpPr>
          <p:nvPr/>
        </p:nvSpPr>
        <p:spPr bwMode="auto">
          <a:xfrm flipH="1" flipV="1">
            <a:off x="6444355" y="3271982"/>
            <a:ext cx="1028543" cy="949106"/>
          </a:xfrm>
          <a:prstGeom prst="line">
            <a:avLst/>
          </a:prstGeom>
          <a:noFill/>
          <a:ln w="57150">
            <a:solidFill>
              <a:schemeClr val="accent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ar-SA"/>
          </a:p>
        </p:txBody>
      </p:sp>
      <p:sp>
        <p:nvSpPr>
          <p:cNvPr id="12" name="Rectangle 7"/>
          <p:cNvSpPr>
            <a:spLocks noGrp="1" noChangeArrowheads="1"/>
          </p:cNvSpPr>
          <p:nvPr>
            <p:ph type="title"/>
          </p:nvPr>
        </p:nvSpPr>
        <p:spPr>
          <a:xfrm>
            <a:off x="2843808" y="764704"/>
            <a:ext cx="3332961" cy="451178"/>
          </a:xfrm>
          <a:solidFill>
            <a:schemeClr val="accent2"/>
          </a:solidFill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ar-SA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دالة </a:t>
            </a:r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IF</a:t>
            </a:r>
          </a:p>
        </p:txBody>
      </p:sp>
    </p:spTree>
    <p:extLst>
      <p:ext uri="{BB962C8B-B14F-4D97-AF65-F5344CB8AC3E}">
        <p14:creationId xmlns:p14="http://schemas.microsoft.com/office/powerpoint/2010/main" xmlns="" val="26882890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50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450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450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450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450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450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061" grpId="0" animBg="1"/>
      <p:bldP spid="45062" grpId="0" animBg="1"/>
      <p:bldP spid="45063" grpId="0" animBg="1"/>
      <p:bldP spid="45064" grpId="0" animBg="1"/>
      <p:bldP spid="45065" grpId="0" animBg="1"/>
      <p:bldP spid="45066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20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27584" y="1989138"/>
            <a:ext cx="7560840" cy="41041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7"/>
          <p:cNvSpPr>
            <a:spLocks noGrp="1" noChangeArrowheads="1"/>
          </p:cNvSpPr>
          <p:nvPr>
            <p:ph type="title"/>
          </p:nvPr>
        </p:nvSpPr>
        <p:spPr>
          <a:xfrm>
            <a:off x="2941523" y="980728"/>
            <a:ext cx="3332961" cy="451178"/>
          </a:xfrm>
          <a:solidFill>
            <a:schemeClr val="accent2"/>
          </a:solidFill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ar-SA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نتيجة الدالة </a:t>
            </a:r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IF</a:t>
            </a:r>
          </a:p>
        </p:txBody>
      </p:sp>
    </p:spTree>
    <p:extLst>
      <p:ext uri="{BB962C8B-B14F-4D97-AF65-F5344CB8AC3E}">
        <p14:creationId xmlns:p14="http://schemas.microsoft.com/office/powerpoint/2010/main" xmlns="" val="1844626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>
              <a:buNone/>
            </a:pPr>
            <a:r>
              <a:rPr lang="pt-BR" sz="3200" b="1" dirty="0" smtClean="0"/>
              <a:t>=</a:t>
            </a:r>
            <a:r>
              <a:rPr lang="pt-BR" sz="3200" b="1" dirty="0" smtClean="0">
                <a:solidFill>
                  <a:schemeClr val="accent2">
                    <a:lumMod val="75000"/>
                  </a:schemeClr>
                </a:solidFill>
              </a:rPr>
              <a:t>IF</a:t>
            </a:r>
            <a:r>
              <a:rPr lang="pt-BR" sz="3200" b="1" dirty="0" smtClean="0"/>
              <a:t>(H7&gt;=90;</a:t>
            </a:r>
            <a:endParaRPr lang="ar-SA" sz="3200" b="1" dirty="0" smtClean="0"/>
          </a:p>
          <a:p>
            <a:pPr algn="l">
              <a:buNone/>
            </a:pPr>
            <a:r>
              <a:rPr lang="pt-BR" sz="3200" b="1" dirty="0" smtClean="0"/>
              <a:t>"A";</a:t>
            </a:r>
            <a:r>
              <a:rPr lang="pt-BR" sz="3200" b="1" dirty="0" smtClean="0">
                <a:solidFill>
                  <a:schemeClr val="accent2">
                    <a:lumMod val="75000"/>
                  </a:schemeClr>
                </a:solidFill>
              </a:rPr>
              <a:t>IF</a:t>
            </a:r>
            <a:r>
              <a:rPr lang="pt-BR" sz="3200" b="1" dirty="0" smtClean="0"/>
              <a:t>(H7&gt;=80;</a:t>
            </a:r>
            <a:endParaRPr lang="ar-SA" sz="3200" b="1" dirty="0" smtClean="0"/>
          </a:p>
          <a:p>
            <a:pPr algn="l">
              <a:buNone/>
            </a:pPr>
            <a:r>
              <a:rPr lang="pt-BR" sz="3200" b="1" dirty="0" smtClean="0"/>
              <a:t>"B";</a:t>
            </a:r>
            <a:r>
              <a:rPr lang="pt-BR" sz="3200" b="1" dirty="0" smtClean="0">
                <a:solidFill>
                  <a:schemeClr val="accent2">
                    <a:lumMod val="75000"/>
                  </a:schemeClr>
                </a:solidFill>
              </a:rPr>
              <a:t>IF</a:t>
            </a:r>
            <a:r>
              <a:rPr lang="pt-BR" sz="3200" b="1" dirty="0" smtClean="0"/>
              <a:t>(H7&gt;=70;</a:t>
            </a:r>
            <a:endParaRPr lang="ar-SA" sz="3200" b="1" dirty="0" smtClean="0"/>
          </a:p>
          <a:p>
            <a:pPr algn="l">
              <a:buNone/>
            </a:pPr>
            <a:r>
              <a:rPr lang="pt-BR" sz="3200" b="1" dirty="0" smtClean="0"/>
              <a:t>"C";</a:t>
            </a:r>
            <a:r>
              <a:rPr lang="pt-BR" sz="3200" b="1" dirty="0" smtClean="0">
                <a:solidFill>
                  <a:schemeClr val="accent2">
                    <a:lumMod val="75000"/>
                  </a:schemeClr>
                </a:solidFill>
              </a:rPr>
              <a:t>IF</a:t>
            </a:r>
            <a:r>
              <a:rPr lang="pt-BR" sz="3200" b="1" dirty="0" smtClean="0"/>
              <a:t>(H7&gt;=60;</a:t>
            </a:r>
            <a:endParaRPr lang="ar-SA" sz="3200" b="1" dirty="0" smtClean="0"/>
          </a:p>
          <a:p>
            <a:pPr algn="l">
              <a:buNone/>
            </a:pPr>
            <a:r>
              <a:rPr lang="pt-BR" sz="3200" b="1" dirty="0" smtClean="0"/>
              <a:t>"D";"H”</a:t>
            </a:r>
            <a:endParaRPr lang="ar-SA" sz="3200" b="1" dirty="0" smtClean="0"/>
          </a:p>
          <a:p>
            <a:pPr algn="l">
              <a:buNone/>
            </a:pPr>
            <a:r>
              <a:rPr lang="pt-BR" dirty="0" smtClean="0"/>
              <a:t>))))</a:t>
            </a:r>
            <a:endParaRPr lang="ar-SA" dirty="0"/>
          </a:p>
        </p:txBody>
      </p:sp>
      <p:sp>
        <p:nvSpPr>
          <p:cNvPr id="6" name="عنوان 1"/>
          <p:cNvSpPr txBox="1">
            <a:spLocks/>
          </p:cNvSpPr>
          <p:nvPr/>
        </p:nvSpPr>
        <p:spPr>
          <a:xfrm>
            <a:off x="2123728" y="764704"/>
            <a:ext cx="5040559" cy="1224136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2500" lnSpcReduction="10000"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4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أشهر الدوال المنطقية</a:t>
            </a:r>
          </a:p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ar-SA" sz="3900" b="1" dirty="0" smtClean="0">
                <a:solidFill>
                  <a:schemeClr val="accent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دالة </a:t>
            </a:r>
            <a:r>
              <a:rPr lang="en-US" sz="3900" b="1" dirty="0" smtClean="0">
                <a:solidFill>
                  <a:schemeClr val="accent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IF </a:t>
            </a:r>
            <a:r>
              <a:rPr lang="ar-SA" sz="3900" b="1" dirty="0" smtClean="0">
                <a:solidFill>
                  <a:schemeClr val="accent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المتداخلة</a:t>
            </a:r>
            <a:endParaRPr lang="en-US" sz="3900" b="1" dirty="0" smtClean="0">
              <a:solidFill>
                <a:schemeClr val="accent2">
                  <a:lumMod val="75000"/>
                </a:schemeClr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948264" y="764704"/>
            <a:ext cx="1152128" cy="17665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SA" b="1" dirty="0" smtClean="0">
                <a:solidFill>
                  <a:schemeClr val="tx2">
                    <a:lumMod val="75000"/>
                  </a:schemeClr>
                </a:solidFill>
              </a:rPr>
              <a:t>أخطاء الصيغ </a:t>
            </a:r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1625936821"/>
              </p:ext>
            </p:extLst>
          </p:nvPr>
        </p:nvGraphicFramePr>
        <p:xfrm>
          <a:off x="1115616" y="1916832"/>
          <a:ext cx="7128792" cy="3960439"/>
        </p:xfrm>
        <a:graphic>
          <a:graphicData uri="http://schemas.openxmlformats.org/drawingml/2006/table">
            <a:tbl>
              <a:tblPr rtl="1" firstRow="1" bandRow="1">
                <a:tableStyleId>{21E4AEA4-8DFA-4A89-87EB-49C32662AFE0}</a:tableStyleId>
              </a:tblPr>
              <a:tblGrid>
                <a:gridCol w="356439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3564396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739333">
                <a:tc>
                  <a:txBody>
                    <a:bodyPr/>
                    <a:lstStyle/>
                    <a:p>
                      <a:pPr algn="ctr" rtl="1"/>
                      <a:r>
                        <a:rPr lang="ar-SA" sz="2800" b="1" dirty="0" smtClean="0"/>
                        <a:t>الخطأ</a:t>
                      </a:r>
                      <a:endParaRPr lang="ar-SA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800" b="1" dirty="0" smtClean="0"/>
                        <a:t>المعنى</a:t>
                      </a:r>
                      <a:endParaRPr lang="ar-SA" sz="28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536851">
                <a:tc>
                  <a:txBody>
                    <a:bodyPr/>
                    <a:lstStyle/>
                    <a:p>
                      <a:pPr algn="ctr" rtl="1"/>
                      <a:r>
                        <a:rPr lang="en-US" sz="2000" b="1" dirty="0" smtClean="0"/>
                        <a:t>#NAME</a:t>
                      </a:r>
                      <a:endParaRPr lang="ar-SA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000" b="1" dirty="0" smtClean="0"/>
                        <a:t>صحح اسم النطاق</a:t>
                      </a:r>
                      <a:r>
                        <a:rPr lang="ar-SA" sz="2000" b="1" baseline="0" dirty="0" smtClean="0"/>
                        <a:t> . إملاء خاطئ</a:t>
                      </a:r>
                      <a:endParaRPr lang="ar-SA" sz="20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536851">
                <a:tc>
                  <a:txBody>
                    <a:bodyPr/>
                    <a:lstStyle/>
                    <a:p>
                      <a:pPr algn="ctr" rtl="1"/>
                      <a:r>
                        <a:rPr lang="en-US" sz="2000" b="1" dirty="0" smtClean="0"/>
                        <a:t>#N/A</a:t>
                      </a:r>
                      <a:endParaRPr lang="ar-SA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000" b="1" dirty="0" smtClean="0"/>
                        <a:t>صيغة غير متاحة</a:t>
                      </a:r>
                      <a:r>
                        <a:rPr lang="ar-SA" sz="2000" b="1" baseline="0" dirty="0" smtClean="0"/>
                        <a:t> , تاكد من وجود قيمة.</a:t>
                      </a:r>
                      <a:endParaRPr lang="ar-SA" sz="20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536851">
                <a:tc>
                  <a:txBody>
                    <a:bodyPr/>
                    <a:lstStyle/>
                    <a:p>
                      <a:pPr algn="ctr" rtl="1"/>
                      <a:r>
                        <a:rPr lang="en-US" sz="2000" b="1" dirty="0" smtClean="0"/>
                        <a:t>#REF</a:t>
                      </a:r>
                      <a:endParaRPr lang="ar-SA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000" b="1" dirty="0" smtClean="0"/>
                        <a:t>مرجع الخلية غير صالح .</a:t>
                      </a:r>
                      <a:endParaRPr lang="ar-SA" sz="20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536851">
                <a:tc>
                  <a:txBody>
                    <a:bodyPr/>
                    <a:lstStyle/>
                    <a:p>
                      <a:pPr algn="ctr" rtl="1"/>
                      <a:r>
                        <a:rPr lang="en-US" sz="2000" b="1" dirty="0" smtClean="0"/>
                        <a:t>#VALUE</a:t>
                      </a:r>
                      <a:endParaRPr lang="ar-SA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000" b="1" dirty="0" smtClean="0"/>
                        <a:t>المعامل</a:t>
                      </a:r>
                      <a:r>
                        <a:rPr lang="ar-SA" sz="2000" b="1" baseline="0" dirty="0" smtClean="0"/>
                        <a:t> خطأ .</a:t>
                      </a:r>
                      <a:endParaRPr lang="ar-SA" sz="20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536851">
                <a:tc>
                  <a:txBody>
                    <a:bodyPr/>
                    <a:lstStyle/>
                    <a:p>
                      <a:pPr algn="ctr" rtl="1"/>
                      <a:r>
                        <a:rPr lang="en-US" sz="2000" b="1" dirty="0" smtClean="0"/>
                        <a:t>#DIV/0</a:t>
                      </a:r>
                      <a:endParaRPr lang="ar-SA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000" b="1" dirty="0" smtClean="0"/>
                        <a:t>لا يصح القسمة على الصفر</a:t>
                      </a:r>
                      <a:r>
                        <a:rPr lang="ar-SA" sz="2000" b="1" baseline="0" dirty="0" smtClean="0"/>
                        <a:t> .</a:t>
                      </a:r>
                      <a:endParaRPr lang="ar-SA" sz="20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536851">
                <a:tc>
                  <a:txBody>
                    <a:bodyPr/>
                    <a:lstStyle/>
                    <a:p>
                      <a:pPr algn="ctr" rtl="1"/>
                      <a:r>
                        <a:rPr lang="en-US" sz="2000" b="1" dirty="0" smtClean="0"/>
                        <a:t>###########</a:t>
                      </a:r>
                      <a:endParaRPr lang="ar-SA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000" b="1" dirty="0" smtClean="0"/>
                        <a:t>العمود ضيق لذلك زد عرض العمود .</a:t>
                      </a:r>
                      <a:endParaRPr lang="ar-SA" sz="20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عنوان 1"/>
          <p:cNvSpPr txBox="1">
            <a:spLocks/>
          </p:cNvSpPr>
          <p:nvPr/>
        </p:nvSpPr>
        <p:spPr>
          <a:xfrm>
            <a:off x="1619672" y="1196752"/>
            <a:ext cx="6190830" cy="910016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1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rtl="1" eaLnBrk="1" hangingPunct="1">
              <a:defRPr>
                <a:solidFill>
                  <a:schemeClr val="tx2"/>
                </a:solidFill>
              </a:defRPr>
            </a:lvl2pPr>
            <a:lvl3pPr rtl="1" eaLnBrk="1" hangingPunct="1">
              <a:defRPr>
                <a:solidFill>
                  <a:schemeClr val="tx2"/>
                </a:solidFill>
              </a:defRPr>
            </a:lvl3pPr>
            <a:lvl4pPr rtl="1" eaLnBrk="1" hangingPunct="1">
              <a:defRPr>
                <a:solidFill>
                  <a:schemeClr val="tx2"/>
                </a:solidFill>
              </a:defRPr>
            </a:lvl4pPr>
            <a:lvl5pPr rtl="1" eaLnBrk="1" hangingPunct="1">
              <a:defRPr>
                <a:solidFill>
                  <a:schemeClr val="tx2"/>
                </a:solidFill>
              </a:defRPr>
            </a:lvl5pPr>
            <a:lvl6pPr rtl="1" eaLnBrk="1" hangingPunct="1">
              <a:defRPr>
                <a:solidFill>
                  <a:schemeClr val="tx2"/>
                </a:solidFill>
              </a:defRPr>
            </a:lvl6pPr>
            <a:lvl7pPr rtl="1" eaLnBrk="1" hangingPunct="1">
              <a:defRPr>
                <a:solidFill>
                  <a:schemeClr val="tx2"/>
                </a:solidFill>
              </a:defRPr>
            </a:lvl7pPr>
            <a:lvl8pPr rtl="1" eaLnBrk="1" hangingPunct="1">
              <a:defRPr>
                <a:solidFill>
                  <a:schemeClr val="tx2"/>
                </a:solidFill>
              </a:defRPr>
            </a:lvl8pPr>
            <a:lvl9pPr rtl="1"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ar-SA" b="1" dirty="0">
                <a:solidFill>
                  <a:schemeClr val="accent2"/>
                </a:solidFill>
              </a:rPr>
              <a:t>المخططات البيانية (</a:t>
            </a:r>
            <a:r>
              <a:rPr lang="en-US" b="1" dirty="0">
                <a:solidFill>
                  <a:schemeClr val="accent2"/>
                </a:solidFill>
              </a:rPr>
              <a:t>Chart </a:t>
            </a:r>
            <a:r>
              <a:rPr lang="ar-SA" b="1" dirty="0">
                <a:solidFill>
                  <a:schemeClr val="accent2"/>
                </a:solidFill>
              </a:rPr>
              <a:t>) </a:t>
            </a:r>
            <a:endParaRPr lang="ar-SA" sz="4000" dirty="0">
              <a:solidFill>
                <a:schemeClr val="accent2"/>
              </a:solidFill>
            </a:endParaRPr>
          </a:p>
        </p:txBody>
      </p:sp>
      <p:pic>
        <p:nvPicPr>
          <p:cNvPr id="2" name="صورة 1"/>
          <p:cNvPicPr>
            <a:picLocks noChangeAspect="1"/>
          </p:cNvPicPr>
          <p:nvPr/>
        </p:nvPicPr>
        <p:blipFill rotWithShape="1">
          <a:blip r:embed="rId2"/>
          <a:srcRect l="5261" t="6901" r="20172" b="49799"/>
          <a:stretch/>
        </p:blipFill>
        <p:spPr>
          <a:xfrm>
            <a:off x="1187624" y="2348880"/>
            <a:ext cx="6840760" cy="31675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027319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475656" y="1340768"/>
            <a:ext cx="6336704" cy="4179876"/>
          </a:xfrm>
        </p:spPr>
        <p:txBody>
          <a:bodyPr/>
          <a:lstStyle/>
          <a:p>
            <a:r>
              <a:rPr lang="ar-SA" sz="3600" b="1" u="sng" dirty="0" smtClean="0">
                <a:solidFill>
                  <a:schemeClr val="accent2"/>
                </a:solidFill>
              </a:rPr>
              <a:t>المخططات البيانية (</a:t>
            </a:r>
            <a:r>
              <a:rPr lang="en-US" sz="3600" b="1" u="sng" dirty="0" smtClean="0">
                <a:solidFill>
                  <a:schemeClr val="accent2"/>
                </a:solidFill>
              </a:rPr>
              <a:t>Chart </a:t>
            </a:r>
            <a:r>
              <a:rPr lang="ar-SA" sz="3600" b="1" u="sng" dirty="0" smtClean="0">
                <a:solidFill>
                  <a:schemeClr val="accent2"/>
                </a:solidFill>
              </a:rPr>
              <a:t>) </a:t>
            </a:r>
            <a:r>
              <a:rPr lang="ar-SA" sz="3200" dirty="0" smtClean="0">
                <a:solidFill>
                  <a:schemeClr val="accent2"/>
                </a:solidFill>
              </a:rPr>
              <a:t>: </a:t>
            </a:r>
          </a:p>
          <a:p>
            <a:pPr>
              <a:buNone/>
            </a:pPr>
            <a:r>
              <a:rPr lang="ar-SA" dirty="0" smtClean="0">
                <a:solidFill>
                  <a:schemeClr val="accent2"/>
                </a:solidFill>
              </a:rPr>
              <a:t>  </a:t>
            </a:r>
            <a:r>
              <a:rPr lang="ar-SA" dirty="0" smtClean="0"/>
              <a:t>هي تمثيل للبيانات التي تشتمل عليها ورقة العمل برسوم وأشكال بيانية مختلفة .</a:t>
            </a:r>
          </a:p>
          <a:p>
            <a:pPr>
              <a:buNone/>
            </a:pPr>
            <a:r>
              <a:rPr lang="ar-SA" dirty="0" smtClean="0"/>
              <a:t>      منها على سبيل المثال :</a:t>
            </a:r>
          </a:p>
          <a:p>
            <a:r>
              <a:rPr lang="ar-SA" dirty="0" smtClean="0"/>
              <a:t>التمثيل البياني بالأعمدة (</a:t>
            </a:r>
            <a:r>
              <a:rPr lang="en-US" dirty="0" smtClean="0"/>
              <a:t>Column</a:t>
            </a:r>
            <a:r>
              <a:rPr lang="ar-SA" dirty="0" smtClean="0"/>
              <a:t>).</a:t>
            </a:r>
          </a:p>
          <a:p>
            <a:r>
              <a:rPr lang="ar-SA" dirty="0" smtClean="0"/>
              <a:t>الأشكال الدائرية (</a:t>
            </a:r>
            <a:r>
              <a:rPr lang="en-US" dirty="0" smtClean="0"/>
              <a:t>Pie</a:t>
            </a:r>
            <a:r>
              <a:rPr lang="ar-SA" dirty="0" smtClean="0"/>
              <a:t>).</a:t>
            </a:r>
          </a:p>
          <a:p>
            <a:r>
              <a:rPr lang="ar-SA" dirty="0" smtClean="0"/>
              <a:t>المساحة (</a:t>
            </a:r>
            <a:r>
              <a:rPr lang="en-US" dirty="0" smtClean="0"/>
              <a:t>Area</a:t>
            </a:r>
            <a:r>
              <a:rPr lang="ar-SA" dirty="0" smtClean="0"/>
              <a:t>).</a:t>
            </a:r>
            <a:endParaRPr lang="ar-SA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835696" y="4869160"/>
            <a:ext cx="5544616" cy="9117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/>
          <p:cNvPicPr>
            <a:picLocks noChangeAspect="1"/>
          </p:cNvPicPr>
          <p:nvPr/>
        </p:nvPicPr>
        <p:blipFill rotWithShape="1">
          <a:blip r:embed="rId2"/>
          <a:srcRect b="11111"/>
          <a:stretch/>
        </p:blipFill>
        <p:spPr>
          <a:xfrm>
            <a:off x="755576" y="1268760"/>
            <a:ext cx="7823368" cy="5040560"/>
          </a:xfrm>
          <a:prstGeom prst="rect">
            <a:avLst/>
          </a:prstGeom>
        </p:spPr>
      </p:pic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2267744" y="404664"/>
            <a:ext cx="4341073" cy="719733"/>
          </a:xfrm>
          <a:prstGeom prst="rect">
            <a:avLst/>
          </a:prstGeom>
          <a:solidFill>
            <a:schemeClr val="accent4">
              <a:lumMod val="75000"/>
            </a:schemeClr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7500" lnSpcReduction="10000"/>
          </a:bodyPr>
          <a:lstStyle>
            <a:lvl1pPr algn="ctr" defTabSz="914400" rtl="1" eaLnBrk="1" latinLnBrk="0" hangingPunct="1"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rtl="1"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rtl="1"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rtl="1"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rtl="1"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rtl="1"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rtl="1"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rtl="1"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rtl="1"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ar-SA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شاشة البدء </a:t>
            </a:r>
            <a:endParaRPr lang="en-US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69205908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مخطط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4212941509"/>
              </p:ext>
            </p:extLst>
          </p:nvPr>
        </p:nvGraphicFramePr>
        <p:xfrm>
          <a:off x="1331640" y="3573016"/>
          <a:ext cx="3456383" cy="220772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904334" y="1268760"/>
            <a:ext cx="4902371" cy="2016224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5355519" y="3861048"/>
            <a:ext cx="2312825" cy="83099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2400" dirty="0" smtClean="0"/>
              <a:t>تمثيل جدول بيانات برسم بياني</a:t>
            </a:r>
            <a:endParaRPr lang="ar-SA" sz="2400" dirty="0"/>
          </a:p>
        </p:txBody>
      </p:sp>
      <p:cxnSp>
        <p:nvCxnSpPr>
          <p:cNvPr id="8" name="Elbow Connector 7"/>
          <p:cNvCxnSpPr/>
          <p:nvPr/>
        </p:nvCxnSpPr>
        <p:spPr>
          <a:xfrm rot="5400000">
            <a:off x="1613931" y="2210605"/>
            <a:ext cx="1296144" cy="852614"/>
          </a:xfrm>
          <a:prstGeom prst="bentConnector3">
            <a:avLst>
              <a:gd name="adj1" fmla="val -2434"/>
            </a:avLst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47306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23031" y="836712"/>
            <a:ext cx="4937201" cy="720080"/>
          </a:xfrm>
          <a:solidFill>
            <a:schemeClr val="accent4">
              <a:lumMod val="75000"/>
            </a:schemeClr>
          </a:solidFill>
        </p:spPr>
        <p:txBody>
          <a:bodyPr vert="horz" lIns="91440" tIns="45720" rIns="91440" bIns="45720" rtlCol="0" anchor="ctr">
            <a:normAutofit fontScale="90000"/>
          </a:bodyPr>
          <a:lstStyle/>
          <a:p>
            <a:r>
              <a:rPr lang="ar-SA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أدوات المخطط</a:t>
            </a: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479442" y="1988818"/>
            <a:ext cx="6196405" cy="2029823"/>
          </a:xfrm>
        </p:spPr>
        <p:txBody>
          <a:bodyPr numCol="1">
            <a:noAutofit/>
          </a:bodyPr>
          <a:lstStyle/>
          <a:p>
            <a:r>
              <a:rPr lang="ar-SA" dirty="0" smtClean="0">
                <a:solidFill>
                  <a:srgbClr val="C00000"/>
                </a:solidFill>
              </a:rPr>
              <a:t>التصميم :</a:t>
            </a:r>
            <a:endParaRPr lang="en-US" dirty="0" smtClean="0">
              <a:solidFill>
                <a:srgbClr val="C00000"/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ar-SA" dirty="0" smtClean="0"/>
              <a:t>تغيير الألوان .</a:t>
            </a:r>
          </a:p>
          <a:p>
            <a:pPr marL="457200" indent="-457200">
              <a:buFont typeface="+mj-lt"/>
              <a:buAutoNum type="arabicPeriod"/>
            </a:pPr>
            <a:r>
              <a:rPr lang="ar-SA" dirty="0" smtClean="0"/>
              <a:t>تخطيط سريع .</a:t>
            </a:r>
          </a:p>
          <a:p>
            <a:pPr marL="457200" indent="-457200">
              <a:buFont typeface="+mj-lt"/>
              <a:buAutoNum type="arabicPeriod"/>
            </a:pPr>
            <a:r>
              <a:rPr lang="ar-SA" dirty="0" smtClean="0"/>
              <a:t>نقل المخطط .</a:t>
            </a:r>
            <a:endParaRPr lang="ar-SA" dirty="0"/>
          </a:p>
          <a:p>
            <a:r>
              <a:rPr lang="ar-SA" dirty="0" smtClean="0">
                <a:solidFill>
                  <a:srgbClr val="C00000"/>
                </a:solidFill>
              </a:rPr>
              <a:t>التنسيق :</a:t>
            </a:r>
          </a:p>
          <a:p>
            <a:r>
              <a:rPr lang="ar-SA" dirty="0" smtClean="0"/>
              <a:t>أنماط الاشكال .</a:t>
            </a:r>
          </a:p>
          <a:p>
            <a:pPr algn="r"/>
            <a:r>
              <a:rPr lang="ar-SA" dirty="0" smtClean="0"/>
              <a:t>أنماط </a:t>
            </a:r>
            <a:r>
              <a:rPr lang="en-US" dirty="0" smtClean="0"/>
              <a:t>WordArt</a:t>
            </a:r>
            <a:r>
              <a:rPr lang="ar-SA" dirty="0" smtClean="0"/>
              <a:t> .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xmlns="" val="484724041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51721" y="908720"/>
            <a:ext cx="5040560" cy="504056"/>
          </a:xfrm>
          <a:solidFill>
            <a:schemeClr val="accent4">
              <a:lumMod val="75000"/>
            </a:schemeClr>
          </a:solidFill>
        </p:spPr>
        <p:txBody>
          <a:bodyPr vert="horz" lIns="91440" tIns="45720" rIns="91440" bIns="45720" rtlCol="0" anchor="ctr">
            <a:normAutofit fontScale="90000"/>
          </a:bodyPr>
          <a:lstStyle/>
          <a:p>
            <a:r>
              <a:rPr lang="ar-SA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ضبط خصائص </a:t>
            </a:r>
            <a:r>
              <a:rPr lang="ar-SA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الصفحة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71600" y="2119257"/>
            <a:ext cx="6687845" cy="3603812"/>
          </a:xfrm>
        </p:spPr>
        <p:txBody>
          <a:bodyPr/>
          <a:lstStyle/>
          <a:p>
            <a:r>
              <a:rPr lang="ar-SA" dirty="0" smtClean="0"/>
              <a:t>ضبط اتجاه الطباعة.</a:t>
            </a:r>
          </a:p>
          <a:p>
            <a:r>
              <a:rPr lang="ar-SA" dirty="0" smtClean="0"/>
              <a:t>حجم الصفحة .</a:t>
            </a:r>
          </a:p>
          <a:p>
            <a:r>
              <a:rPr lang="ar-SA" dirty="0" smtClean="0"/>
              <a:t>ضبط هوامش الصفحة . </a:t>
            </a:r>
          </a:p>
        </p:txBody>
      </p:sp>
    </p:spTree>
    <p:extLst>
      <p:ext uri="{BB962C8B-B14F-4D97-AF65-F5344CB8AC3E}">
        <p14:creationId xmlns:p14="http://schemas.microsoft.com/office/powerpoint/2010/main" xmlns="" val="2350297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/>
          <p:cNvPicPr>
            <a:picLocks noChangeAspect="1"/>
          </p:cNvPicPr>
          <p:nvPr/>
        </p:nvPicPr>
        <p:blipFill rotWithShape="1">
          <a:blip r:embed="rId2"/>
          <a:srcRect b="15606"/>
          <a:stretch/>
        </p:blipFill>
        <p:spPr>
          <a:xfrm>
            <a:off x="945814" y="1415843"/>
            <a:ext cx="7154577" cy="4528543"/>
          </a:xfrm>
          <a:prstGeom prst="rect">
            <a:avLst/>
          </a:prstGeom>
        </p:spPr>
      </p:pic>
      <p:sp>
        <p:nvSpPr>
          <p:cNvPr id="6149" name="Line 5"/>
          <p:cNvSpPr>
            <a:spLocks noChangeShapeType="1"/>
          </p:cNvSpPr>
          <p:nvPr/>
        </p:nvSpPr>
        <p:spPr bwMode="auto">
          <a:xfrm>
            <a:off x="2699793" y="2618145"/>
            <a:ext cx="2592288" cy="517305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ar-SA"/>
          </a:p>
        </p:txBody>
      </p:sp>
      <p:sp>
        <p:nvSpPr>
          <p:cNvPr id="6150" name="Text Box 6"/>
          <p:cNvSpPr txBox="1">
            <a:spLocks noChangeArrowheads="1"/>
          </p:cNvSpPr>
          <p:nvPr/>
        </p:nvSpPr>
        <p:spPr bwMode="auto">
          <a:xfrm>
            <a:off x="5363791" y="2952094"/>
            <a:ext cx="1728787" cy="366712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ar-SA" sz="1800" b="1" dirty="0"/>
              <a:t>شريط الصيغة</a:t>
            </a:r>
            <a:endParaRPr lang="en-US" sz="1800" b="1" dirty="0"/>
          </a:p>
        </p:txBody>
      </p:sp>
      <p:sp>
        <p:nvSpPr>
          <p:cNvPr id="6151" name="Line 7"/>
          <p:cNvSpPr>
            <a:spLocks noChangeShapeType="1"/>
          </p:cNvSpPr>
          <p:nvPr/>
        </p:nvSpPr>
        <p:spPr bwMode="auto">
          <a:xfrm>
            <a:off x="1763688" y="2780928"/>
            <a:ext cx="795954" cy="649792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ar-SA"/>
          </a:p>
        </p:txBody>
      </p:sp>
      <p:sp>
        <p:nvSpPr>
          <p:cNvPr id="6153" name="Text Box 9"/>
          <p:cNvSpPr txBox="1">
            <a:spLocks noChangeArrowheads="1"/>
          </p:cNvSpPr>
          <p:nvPr/>
        </p:nvSpPr>
        <p:spPr bwMode="auto">
          <a:xfrm>
            <a:off x="3650264" y="906744"/>
            <a:ext cx="1241992" cy="369332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  <a:extLst/>
        </p:spPr>
        <p:txBody>
          <a:bodyPr wrap="square">
            <a:spAutoFit/>
          </a:bodyPr>
          <a:lstStyle>
            <a:lvl1pPr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ar-SA" sz="1800" b="1" dirty="0"/>
              <a:t>شريط العنوان</a:t>
            </a:r>
            <a:endParaRPr lang="en-US" sz="1800" b="1" dirty="0"/>
          </a:p>
        </p:txBody>
      </p:sp>
      <p:sp>
        <p:nvSpPr>
          <p:cNvPr id="6154" name="Line 10"/>
          <p:cNvSpPr>
            <a:spLocks noChangeShapeType="1"/>
          </p:cNvSpPr>
          <p:nvPr/>
        </p:nvSpPr>
        <p:spPr bwMode="auto">
          <a:xfrm flipH="1">
            <a:off x="5796135" y="1249486"/>
            <a:ext cx="398083" cy="811361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ar-SA"/>
          </a:p>
        </p:txBody>
      </p:sp>
      <p:sp>
        <p:nvSpPr>
          <p:cNvPr id="6155" name="Text Box 11"/>
          <p:cNvSpPr txBox="1">
            <a:spLocks noChangeArrowheads="1"/>
          </p:cNvSpPr>
          <p:nvPr/>
        </p:nvSpPr>
        <p:spPr bwMode="auto">
          <a:xfrm>
            <a:off x="6902438" y="894800"/>
            <a:ext cx="1728788" cy="366712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ar-SA" sz="1800" b="1" dirty="0"/>
              <a:t>شريط القوائم</a:t>
            </a:r>
            <a:endParaRPr lang="en-US" sz="1800" b="1" dirty="0"/>
          </a:p>
        </p:txBody>
      </p:sp>
      <p:sp>
        <p:nvSpPr>
          <p:cNvPr id="6156" name="Line 12"/>
          <p:cNvSpPr>
            <a:spLocks noChangeShapeType="1"/>
          </p:cNvSpPr>
          <p:nvPr/>
        </p:nvSpPr>
        <p:spPr bwMode="auto">
          <a:xfrm flipH="1">
            <a:off x="4465430" y="1273456"/>
            <a:ext cx="322594" cy="145007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ar-SA"/>
          </a:p>
        </p:txBody>
      </p:sp>
      <p:sp>
        <p:nvSpPr>
          <p:cNvPr id="6157" name="Text Box 13"/>
          <p:cNvSpPr txBox="1">
            <a:spLocks noChangeArrowheads="1"/>
          </p:cNvSpPr>
          <p:nvPr/>
        </p:nvSpPr>
        <p:spPr bwMode="auto">
          <a:xfrm>
            <a:off x="5013749" y="906744"/>
            <a:ext cx="1728788" cy="366712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ar-SA" sz="1800" b="1" dirty="0"/>
              <a:t>شريط  </a:t>
            </a:r>
            <a:r>
              <a:rPr lang="ar-SA" sz="1800" b="1" dirty="0" smtClean="0"/>
              <a:t>أدوات القائمة</a:t>
            </a:r>
            <a:endParaRPr lang="en-US" sz="1800" b="1" dirty="0"/>
          </a:p>
        </p:txBody>
      </p:sp>
      <p:sp>
        <p:nvSpPr>
          <p:cNvPr id="6158" name="Line 14"/>
          <p:cNvSpPr>
            <a:spLocks noChangeShapeType="1"/>
          </p:cNvSpPr>
          <p:nvPr/>
        </p:nvSpPr>
        <p:spPr bwMode="auto">
          <a:xfrm flipH="1">
            <a:off x="7308303" y="1276494"/>
            <a:ext cx="458528" cy="424313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ar-SA"/>
          </a:p>
        </p:txBody>
      </p:sp>
      <p:sp>
        <p:nvSpPr>
          <p:cNvPr id="14" name="TextBox 13"/>
          <p:cNvSpPr txBox="1"/>
          <p:nvPr/>
        </p:nvSpPr>
        <p:spPr>
          <a:xfrm>
            <a:off x="2580090" y="3573016"/>
            <a:ext cx="2853566" cy="1815882"/>
          </a:xfrm>
          <a:prstGeom prst="rect">
            <a:avLst/>
          </a:prstGeom>
          <a:solidFill>
            <a:schemeClr val="accent4">
              <a:lumMod val="75000"/>
            </a:schemeClr>
          </a:solidFill>
          <a:ln w="76200" cmpd="sng">
            <a:solidFill>
              <a:schemeClr val="tx1"/>
            </a:solidFill>
          </a:ln>
        </p:spPr>
        <p:txBody>
          <a:bodyPr wrap="square" rtlCol="1">
            <a:spAutoFit/>
          </a:bodyPr>
          <a:lstStyle/>
          <a:p>
            <a:pPr algn="ctr"/>
            <a:r>
              <a:rPr lang="ar-SA" sz="2800" b="1" dirty="0" smtClean="0">
                <a:solidFill>
                  <a:schemeClr val="bg1"/>
                </a:solidFill>
              </a:rPr>
              <a:t>عنوان الخلية :</a:t>
            </a:r>
          </a:p>
          <a:p>
            <a:pPr algn="ctr"/>
            <a:r>
              <a:rPr lang="ar-SA" sz="2800" dirty="0" smtClean="0">
                <a:solidFill>
                  <a:schemeClr val="bg1"/>
                </a:solidFill>
              </a:rPr>
              <a:t>يبدا بأسم العمود</a:t>
            </a:r>
          </a:p>
          <a:p>
            <a:pPr algn="ctr"/>
            <a:r>
              <a:rPr lang="ar-SA" sz="2800" dirty="0" smtClean="0">
                <a:solidFill>
                  <a:schemeClr val="bg1"/>
                </a:solidFill>
              </a:rPr>
              <a:t>ثم رقم الصف </a:t>
            </a:r>
          </a:p>
          <a:p>
            <a:pPr algn="ctr"/>
            <a:r>
              <a:rPr lang="en-US" sz="2800" dirty="0" smtClean="0">
                <a:solidFill>
                  <a:schemeClr val="bg1"/>
                </a:solidFill>
              </a:rPr>
              <a:t>A1 </a:t>
            </a:r>
            <a:endParaRPr lang="ar-SA" sz="2800" dirty="0"/>
          </a:p>
        </p:txBody>
      </p:sp>
      <p:sp>
        <p:nvSpPr>
          <p:cNvPr id="3" name="TextBox 2"/>
          <p:cNvSpPr txBox="1"/>
          <p:nvPr/>
        </p:nvSpPr>
        <p:spPr>
          <a:xfrm>
            <a:off x="971600" y="2492895"/>
            <a:ext cx="792088" cy="288033"/>
          </a:xfrm>
          <a:prstGeom prst="rect">
            <a:avLst/>
          </a:prstGeom>
          <a:solidFill>
            <a:schemeClr val="accent4">
              <a:lumMod val="75000"/>
              <a:alpha val="0"/>
            </a:schemeClr>
          </a:solidFill>
          <a:ln w="25400" cmpd="sng">
            <a:solidFill>
              <a:schemeClr val="accent2"/>
            </a:solidFill>
          </a:ln>
        </p:spPr>
        <p:txBody>
          <a:bodyPr wrap="square" rtlCol="1">
            <a:spAutoFit/>
          </a:bodyPr>
          <a:lstStyle/>
          <a:p>
            <a:endParaRPr lang="ar-SA" dirty="0"/>
          </a:p>
        </p:txBody>
      </p:sp>
      <p:sp>
        <p:nvSpPr>
          <p:cNvPr id="15" name="Rectangle 2"/>
          <p:cNvSpPr>
            <a:spLocks noGrp="1" noChangeArrowheads="1"/>
          </p:cNvSpPr>
          <p:nvPr>
            <p:ph type="title"/>
          </p:nvPr>
        </p:nvSpPr>
        <p:spPr>
          <a:xfrm>
            <a:off x="2401464" y="260648"/>
            <a:ext cx="4341073" cy="503709"/>
          </a:xfrm>
          <a:solidFill>
            <a:schemeClr val="accent4">
              <a:lumMod val="75000"/>
            </a:schemeClr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ar-SA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أجزاء ورقة العمل </a:t>
            </a:r>
            <a:endParaRPr lang="en-US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8350704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6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6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6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6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6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6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6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6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9" grpId="0" animBg="1"/>
      <p:bldP spid="6150" grpId="0" animBg="1"/>
      <p:bldP spid="6151" grpId="0" animBg="1"/>
      <p:bldP spid="6153" grpId="0" animBg="1"/>
      <p:bldP spid="6154" grpId="0" animBg="1"/>
      <p:bldP spid="6155" grpId="0" animBg="1"/>
      <p:bldP spid="6156" grpId="0" animBg="1"/>
      <p:bldP spid="6157" grpId="0" animBg="1"/>
      <p:bldP spid="615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صورة 2"/>
          <p:cNvPicPr>
            <a:picLocks noChangeAspect="1"/>
          </p:cNvPicPr>
          <p:nvPr/>
        </p:nvPicPr>
        <p:blipFill rotWithShape="1">
          <a:blip r:embed="rId2"/>
          <a:srcRect b="7351"/>
          <a:stretch/>
        </p:blipFill>
        <p:spPr>
          <a:xfrm>
            <a:off x="731519" y="750756"/>
            <a:ext cx="7584897" cy="5270532"/>
          </a:xfrm>
          <a:prstGeom prst="rect">
            <a:avLst/>
          </a:prstGeom>
        </p:spPr>
      </p:pic>
      <p:sp>
        <p:nvSpPr>
          <p:cNvPr id="6150" name="Text Box 6"/>
          <p:cNvSpPr txBox="1">
            <a:spLocks noChangeArrowheads="1"/>
          </p:cNvSpPr>
          <p:nvPr/>
        </p:nvSpPr>
        <p:spPr bwMode="auto">
          <a:xfrm>
            <a:off x="3684507" y="2808106"/>
            <a:ext cx="1470058" cy="369332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  <a:extLst/>
        </p:spPr>
        <p:txBody>
          <a:bodyPr wrap="square">
            <a:spAutoFit/>
          </a:bodyPr>
          <a:lstStyle>
            <a:lvl1pPr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ar-SA" altLang="ar-SA" sz="1800" b="1" dirty="0"/>
              <a:t>عناوين </a:t>
            </a:r>
            <a:r>
              <a:rPr lang="ar-SA" altLang="ar-SA" sz="1800" b="1" dirty="0" smtClean="0"/>
              <a:t>الأعمدة</a:t>
            </a:r>
            <a:endParaRPr lang="en-US" altLang="ar-SA" sz="1800" b="1" dirty="0"/>
          </a:p>
        </p:txBody>
      </p:sp>
      <p:grpSp>
        <p:nvGrpSpPr>
          <p:cNvPr id="2" name="Group 1"/>
          <p:cNvGrpSpPr/>
          <p:nvPr/>
        </p:nvGrpSpPr>
        <p:grpSpPr>
          <a:xfrm>
            <a:off x="971600" y="3725505"/>
            <a:ext cx="1008112" cy="1876279"/>
            <a:chOff x="971600" y="3725505"/>
            <a:chExt cx="1008112" cy="1876279"/>
          </a:xfrm>
        </p:grpSpPr>
        <p:sp>
          <p:nvSpPr>
            <p:cNvPr id="6151" name="Line 7"/>
            <p:cNvSpPr>
              <a:spLocks noChangeShapeType="1"/>
            </p:cNvSpPr>
            <p:nvPr/>
          </p:nvSpPr>
          <p:spPr bwMode="auto">
            <a:xfrm flipH="1" flipV="1">
              <a:off x="971600" y="3725505"/>
              <a:ext cx="1008112" cy="530969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ar-SA"/>
            </a:p>
          </p:txBody>
        </p:sp>
        <p:sp>
          <p:nvSpPr>
            <p:cNvPr id="6154" name="Line 10"/>
            <p:cNvSpPr>
              <a:spLocks noChangeShapeType="1"/>
            </p:cNvSpPr>
            <p:nvPr/>
          </p:nvSpPr>
          <p:spPr bwMode="auto">
            <a:xfrm flipH="1">
              <a:off x="1907704" y="4256473"/>
              <a:ext cx="72008" cy="1345311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ar-SA"/>
            </a:p>
          </p:txBody>
        </p:sp>
      </p:grpSp>
      <p:sp>
        <p:nvSpPr>
          <p:cNvPr id="6155" name="Text Box 11"/>
          <p:cNvSpPr txBox="1">
            <a:spLocks noChangeArrowheads="1"/>
          </p:cNvSpPr>
          <p:nvPr/>
        </p:nvSpPr>
        <p:spPr bwMode="auto">
          <a:xfrm>
            <a:off x="2188662" y="3905246"/>
            <a:ext cx="1463040" cy="369332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  <a:extLst/>
        </p:spPr>
        <p:txBody>
          <a:bodyPr wrap="square">
            <a:spAutoFit/>
          </a:bodyPr>
          <a:lstStyle>
            <a:lvl1pPr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ar-SA" altLang="ar-SA" sz="1800" b="1" dirty="0"/>
              <a:t>شريط </a:t>
            </a:r>
            <a:r>
              <a:rPr lang="ar-SA" altLang="ar-SA" sz="1800" b="1" dirty="0" smtClean="0"/>
              <a:t>التصفح</a:t>
            </a:r>
            <a:endParaRPr lang="en-US" altLang="ar-SA" sz="1800" b="1" dirty="0"/>
          </a:p>
        </p:txBody>
      </p:sp>
      <p:sp>
        <p:nvSpPr>
          <p:cNvPr id="6156" name="Line 12"/>
          <p:cNvSpPr>
            <a:spLocks noChangeShapeType="1"/>
          </p:cNvSpPr>
          <p:nvPr/>
        </p:nvSpPr>
        <p:spPr bwMode="auto">
          <a:xfrm>
            <a:off x="6912260" y="5102154"/>
            <a:ext cx="396044" cy="429968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ar-SA"/>
          </a:p>
        </p:txBody>
      </p:sp>
      <p:sp>
        <p:nvSpPr>
          <p:cNvPr id="6157" name="Text Box 13"/>
          <p:cNvSpPr txBox="1">
            <a:spLocks noChangeArrowheads="1"/>
          </p:cNvSpPr>
          <p:nvPr/>
        </p:nvSpPr>
        <p:spPr bwMode="auto">
          <a:xfrm>
            <a:off x="6356506" y="3564364"/>
            <a:ext cx="1327310" cy="366712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  <a:extLst/>
        </p:spPr>
        <p:txBody>
          <a:bodyPr wrap="square">
            <a:spAutoFit/>
          </a:bodyPr>
          <a:lstStyle>
            <a:lvl1pPr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ar-SA" altLang="ar-SA" sz="1800" b="1" dirty="0"/>
              <a:t>أرقام الصفوف</a:t>
            </a:r>
            <a:endParaRPr lang="en-US" altLang="ar-SA" sz="1800" b="1" dirty="0"/>
          </a:p>
        </p:txBody>
      </p:sp>
      <p:grpSp>
        <p:nvGrpSpPr>
          <p:cNvPr id="15" name="Group 14"/>
          <p:cNvGrpSpPr/>
          <p:nvPr/>
        </p:nvGrpSpPr>
        <p:grpSpPr>
          <a:xfrm>
            <a:off x="1475656" y="2303900"/>
            <a:ext cx="6121400" cy="503238"/>
            <a:chOff x="684213" y="2133600"/>
            <a:chExt cx="6121400" cy="503238"/>
          </a:xfrm>
        </p:grpSpPr>
        <p:sp>
          <p:nvSpPr>
            <p:cNvPr id="16" name="Line 7"/>
            <p:cNvSpPr>
              <a:spLocks noChangeShapeType="1"/>
            </p:cNvSpPr>
            <p:nvPr/>
          </p:nvSpPr>
          <p:spPr bwMode="auto">
            <a:xfrm>
              <a:off x="684213" y="2349500"/>
              <a:ext cx="6119812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ar-SA"/>
            </a:p>
          </p:txBody>
        </p:sp>
        <p:sp>
          <p:nvSpPr>
            <p:cNvPr id="17" name="Line 8"/>
            <p:cNvSpPr>
              <a:spLocks noChangeShapeType="1"/>
            </p:cNvSpPr>
            <p:nvPr/>
          </p:nvSpPr>
          <p:spPr bwMode="auto">
            <a:xfrm flipV="1">
              <a:off x="6804025" y="2133600"/>
              <a:ext cx="1588" cy="21590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ar-SA"/>
            </a:p>
          </p:txBody>
        </p:sp>
        <p:sp>
          <p:nvSpPr>
            <p:cNvPr id="18" name="Line 10"/>
            <p:cNvSpPr>
              <a:spLocks noChangeShapeType="1"/>
            </p:cNvSpPr>
            <p:nvPr/>
          </p:nvSpPr>
          <p:spPr bwMode="auto">
            <a:xfrm flipV="1">
              <a:off x="684213" y="2133600"/>
              <a:ext cx="1587" cy="21590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ar-SA"/>
            </a:p>
          </p:txBody>
        </p:sp>
        <p:sp>
          <p:nvSpPr>
            <p:cNvPr id="19" name="Line 11"/>
            <p:cNvSpPr>
              <a:spLocks noChangeShapeType="1"/>
            </p:cNvSpPr>
            <p:nvPr/>
          </p:nvSpPr>
          <p:spPr bwMode="auto">
            <a:xfrm>
              <a:off x="3635375" y="2349500"/>
              <a:ext cx="0" cy="287338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ar-SA"/>
            </a:p>
          </p:txBody>
        </p:sp>
      </p:grpSp>
      <p:grpSp>
        <p:nvGrpSpPr>
          <p:cNvPr id="20" name="Group 19"/>
          <p:cNvGrpSpPr/>
          <p:nvPr/>
        </p:nvGrpSpPr>
        <p:grpSpPr>
          <a:xfrm flipH="1">
            <a:off x="7683816" y="2600739"/>
            <a:ext cx="463336" cy="2609013"/>
            <a:chOff x="468313" y="2492375"/>
            <a:chExt cx="574675" cy="3529013"/>
          </a:xfrm>
        </p:grpSpPr>
        <p:sp>
          <p:nvSpPr>
            <p:cNvPr id="21" name="Line 13"/>
            <p:cNvSpPr>
              <a:spLocks noChangeShapeType="1"/>
            </p:cNvSpPr>
            <p:nvPr/>
          </p:nvSpPr>
          <p:spPr bwMode="auto">
            <a:xfrm>
              <a:off x="468313" y="6021388"/>
              <a:ext cx="215900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ar-SA"/>
            </a:p>
          </p:txBody>
        </p:sp>
        <p:sp>
          <p:nvSpPr>
            <p:cNvPr id="22" name="Line 14"/>
            <p:cNvSpPr>
              <a:spLocks noChangeShapeType="1"/>
            </p:cNvSpPr>
            <p:nvPr/>
          </p:nvSpPr>
          <p:spPr bwMode="auto">
            <a:xfrm flipV="1">
              <a:off x="684213" y="2492375"/>
              <a:ext cx="0" cy="3529013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ar-SA"/>
            </a:p>
          </p:txBody>
        </p:sp>
        <p:sp>
          <p:nvSpPr>
            <p:cNvPr id="23" name="Line 17"/>
            <p:cNvSpPr>
              <a:spLocks noChangeShapeType="1"/>
            </p:cNvSpPr>
            <p:nvPr/>
          </p:nvSpPr>
          <p:spPr bwMode="auto">
            <a:xfrm flipH="1">
              <a:off x="684213" y="4005263"/>
              <a:ext cx="358775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ar-SA"/>
            </a:p>
          </p:txBody>
        </p:sp>
        <p:sp>
          <p:nvSpPr>
            <p:cNvPr id="24" name="Line 18"/>
            <p:cNvSpPr>
              <a:spLocks noChangeShapeType="1"/>
            </p:cNvSpPr>
            <p:nvPr/>
          </p:nvSpPr>
          <p:spPr bwMode="auto">
            <a:xfrm>
              <a:off x="468313" y="2492375"/>
              <a:ext cx="215900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ar-SA"/>
            </a:p>
          </p:txBody>
        </p:sp>
      </p:grpSp>
      <p:sp>
        <p:nvSpPr>
          <p:cNvPr id="25" name="Text Box 13"/>
          <p:cNvSpPr txBox="1">
            <a:spLocks noChangeArrowheads="1"/>
          </p:cNvSpPr>
          <p:nvPr/>
        </p:nvSpPr>
        <p:spPr bwMode="auto">
          <a:xfrm>
            <a:off x="5737496" y="4732822"/>
            <a:ext cx="1122826" cy="369332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  <a:extLst/>
        </p:spPr>
        <p:txBody>
          <a:bodyPr wrap="square">
            <a:spAutoFit/>
          </a:bodyPr>
          <a:lstStyle>
            <a:lvl1pPr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ar-SA" altLang="ar-SA" sz="1800" b="1" dirty="0" smtClean="0"/>
              <a:t>أوراق العمل</a:t>
            </a:r>
            <a:endParaRPr lang="en-US" altLang="ar-SA" sz="1800" b="1" dirty="0"/>
          </a:p>
        </p:txBody>
      </p:sp>
      <p:sp>
        <p:nvSpPr>
          <p:cNvPr id="26" name="Rectangle 2"/>
          <p:cNvSpPr>
            <a:spLocks noGrp="1" noChangeArrowheads="1"/>
          </p:cNvSpPr>
          <p:nvPr>
            <p:ph type="title"/>
          </p:nvPr>
        </p:nvSpPr>
        <p:spPr>
          <a:xfrm>
            <a:off x="2401464" y="260648"/>
            <a:ext cx="4341073" cy="503709"/>
          </a:xfrm>
          <a:solidFill>
            <a:schemeClr val="accent4">
              <a:lumMod val="75000"/>
            </a:schemeClr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ar-SA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أجزاء ورقة العمل </a:t>
            </a:r>
            <a:endParaRPr lang="en-US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289740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6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6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6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50" grpId="0" animBg="1"/>
      <p:bldP spid="6155" grpId="0" animBg="1"/>
      <p:bldP spid="6156" grpId="0" animBg="1"/>
      <p:bldP spid="6157" grpId="0" animBg="1"/>
      <p:bldP spid="2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title"/>
          </p:nvPr>
        </p:nvSpPr>
        <p:spPr>
          <a:xfrm>
            <a:off x="2555776" y="836712"/>
            <a:ext cx="4341073" cy="667202"/>
          </a:xfrm>
          <a:solidFill>
            <a:schemeClr val="accent4">
              <a:lumMod val="75000"/>
            </a:schemeClr>
          </a:solidFill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ar-SA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مصنف اكسيل</a:t>
            </a:r>
            <a:endParaRPr lang="en-US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922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463040" y="2119257"/>
            <a:ext cx="6709360" cy="3603812"/>
          </a:xfrm>
        </p:spPr>
        <p:txBody>
          <a:bodyPr/>
          <a:lstStyle/>
          <a:p>
            <a:pPr eaLnBrk="1" hangingPunct="1"/>
            <a:r>
              <a:rPr lang="ar-SA" altLang="ar-SA" dirty="0" smtClean="0"/>
              <a:t>يتكون المصنف </a:t>
            </a:r>
            <a:r>
              <a:rPr lang="en-US" altLang="ar-SA" dirty="0" smtClean="0"/>
              <a:t>Book</a:t>
            </a:r>
            <a:r>
              <a:rPr lang="ar-SA" altLang="ar-SA" dirty="0" smtClean="0"/>
              <a:t> من ثلاث  أوراق عمل </a:t>
            </a:r>
            <a:r>
              <a:rPr lang="en-US" altLang="ar-SA" dirty="0" smtClean="0"/>
              <a:t>Worksheet</a:t>
            </a:r>
            <a:r>
              <a:rPr lang="ar-SA" altLang="ar-SA" dirty="0" smtClean="0"/>
              <a:t>.</a:t>
            </a:r>
          </a:p>
          <a:p>
            <a:pPr eaLnBrk="1" hangingPunct="1"/>
            <a:r>
              <a:rPr lang="ar-SA" altLang="ar-SA" dirty="0" smtClean="0"/>
              <a:t>ورقة العمل الواحدة عبارة عن جدوال تتكون من اعمدة وصفوف عناوين الاعمدة هي الاحرف الابجدية الانجليزية حيث عدد الاعمدة هي 256 عمود اما الصفوف فهي مرقمه بالتسلسل 1-65536.</a:t>
            </a:r>
          </a:p>
          <a:p>
            <a:pPr eaLnBrk="1" hangingPunct="1"/>
            <a:r>
              <a:rPr lang="ar-SA" altLang="ar-SA" dirty="0" smtClean="0"/>
              <a:t>وكل خلية هي نتيجة تقاطع العمود مع الصف مثلاً الخلية </a:t>
            </a:r>
            <a:r>
              <a:rPr lang="en-US" altLang="ar-SA" dirty="0" smtClean="0"/>
              <a:t>A1 </a:t>
            </a:r>
            <a:r>
              <a:rPr lang="ar-SA" altLang="ar-SA" dirty="0" smtClean="0"/>
              <a:t> هي الخليه في العمود </a:t>
            </a:r>
            <a:r>
              <a:rPr lang="en-US" altLang="ar-SA" dirty="0" smtClean="0"/>
              <a:t> A </a:t>
            </a:r>
            <a:r>
              <a:rPr lang="ar-SA" altLang="ar-SA" dirty="0" smtClean="0"/>
              <a:t>و الصف رقم 1.</a:t>
            </a:r>
            <a:endParaRPr lang="en-US" altLang="ar-SA" dirty="0" smtClean="0"/>
          </a:p>
        </p:txBody>
      </p:sp>
    </p:spTree>
    <p:extLst>
      <p:ext uri="{BB962C8B-B14F-4D97-AF65-F5344CB8AC3E}">
        <p14:creationId xmlns:p14="http://schemas.microsoft.com/office/powerpoint/2010/main" xmlns="" val="1974724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sz="3200" dirty="0" smtClean="0"/>
              <a:t>إنشاء مستند جديد .</a:t>
            </a:r>
          </a:p>
          <a:p>
            <a:r>
              <a:rPr lang="ar-SA" sz="3200" dirty="0" smtClean="0"/>
              <a:t>حفظ مستند باسم .</a:t>
            </a:r>
          </a:p>
          <a:p>
            <a:r>
              <a:rPr lang="ar-SA" sz="3200" dirty="0" smtClean="0"/>
              <a:t>فتح مستند تم حفظه مسبقا .</a:t>
            </a:r>
          </a:p>
          <a:p>
            <a:r>
              <a:rPr lang="ar-SA" sz="3200" dirty="0" smtClean="0"/>
              <a:t>إعادة تسمية أوراق العمل , حذفها ,  نسخها .</a:t>
            </a:r>
          </a:p>
          <a:p>
            <a:r>
              <a:rPr lang="ar-SA" sz="3200" dirty="0" smtClean="0"/>
              <a:t>تجميد الألواح .</a:t>
            </a:r>
          </a:p>
          <a:p>
            <a:endParaRPr lang="ar-SA" dirty="0"/>
          </a:p>
        </p:txBody>
      </p:sp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>
          <a:xfrm>
            <a:off x="2411760" y="764704"/>
            <a:ext cx="4341073" cy="667202"/>
          </a:xfrm>
          <a:solidFill>
            <a:schemeClr val="accent4">
              <a:lumMod val="75000"/>
            </a:schemeClr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ar-SA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بدء العمل مع اكسيل </a:t>
            </a:r>
            <a:endParaRPr lang="en-US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98065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04800" y="-228600"/>
            <a:ext cx="9753600" cy="7315200"/>
          </a:xfrm>
          <a:prstGeom prst="rect">
            <a:avLst/>
          </a:prstGeom>
        </p:spPr>
      </p:pic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>
          <a:xfrm>
            <a:off x="7236296" y="2980860"/>
            <a:ext cx="1656184" cy="2536371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ar-SA" b="1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انشاء مصنف جديد</a:t>
            </a:r>
            <a:endParaRPr lang="en-US" b="1" dirty="0" smtClean="0">
              <a:solidFill>
                <a:schemeClr val="accent4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75767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8738" t="20601" b="24800"/>
          <a:stretch/>
        </p:blipFill>
        <p:spPr>
          <a:xfrm>
            <a:off x="827584" y="836712"/>
            <a:ext cx="7452320" cy="4282330"/>
          </a:xfrm>
          <a:prstGeom prst="rect">
            <a:avLst/>
          </a:prstGeom>
        </p:spPr>
      </p:pic>
      <p:sp>
        <p:nvSpPr>
          <p:cNvPr id="3" name="Rectangle 80"/>
          <p:cNvSpPr txBox="1">
            <a:spLocks noChangeArrowheads="1"/>
          </p:cNvSpPr>
          <p:nvPr/>
        </p:nvSpPr>
        <p:spPr>
          <a:xfrm>
            <a:off x="2627784" y="5300414"/>
            <a:ext cx="4258816" cy="792882"/>
          </a:xfrm>
          <a:prstGeom prst="rect">
            <a:avLst/>
          </a:prstGeom>
          <a:solidFill>
            <a:schemeClr val="accent4">
              <a:lumMod val="75000"/>
            </a:schemeClr>
          </a:solidFill>
        </p:spPr>
        <p:txBody>
          <a:bodyPr>
            <a:normAutofit fontScale="97500"/>
          </a:bodyPr>
          <a:lstStyle>
            <a:lvl1pPr algn="ctr" defTabSz="914400" rtl="1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rtl="1" eaLnBrk="1" hangingPunct="1">
              <a:defRPr>
                <a:solidFill>
                  <a:schemeClr val="tx2"/>
                </a:solidFill>
              </a:defRPr>
            </a:lvl2pPr>
            <a:lvl3pPr rtl="1" eaLnBrk="1" hangingPunct="1">
              <a:defRPr>
                <a:solidFill>
                  <a:schemeClr val="tx2"/>
                </a:solidFill>
              </a:defRPr>
            </a:lvl3pPr>
            <a:lvl4pPr rtl="1" eaLnBrk="1" hangingPunct="1">
              <a:defRPr>
                <a:solidFill>
                  <a:schemeClr val="tx2"/>
                </a:solidFill>
              </a:defRPr>
            </a:lvl4pPr>
            <a:lvl5pPr rtl="1" eaLnBrk="1" hangingPunct="1">
              <a:defRPr>
                <a:solidFill>
                  <a:schemeClr val="tx2"/>
                </a:solidFill>
              </a:defRPr>
            </a:lvl5pPr>
            <a:lvl6pPr rtl="1" eaLnBrk="1" hangingPunct="1">
              <a:defRPr>
                <a:solidFill>
                  <a:schemeClr val="tx2"/>
                </a:solidFill>
              </a:defRPr>
            </a:lvl6pPr>
            <a:lvl7pPr rtl="1" eaLnBrk="1" hangingPunct="1">
              <a:defRPr>
                <a:solidFill>
                  <a:schemeClr val="tx2"/>
                </a:solidFill>
              </a:defRPr>
            </a:lvl7pPr>
            <a:lvl8pPr rtl="1" eaLnBrk="1" hangingPunct="1">
              <a:defRPr>
                <a:solidFill>
                  <a:schemeClr val="tx2"/>
                </a:solidFill>
              </a:defRPr>
            </a:lvl8pPr>
            <a:lvl9pPr rtl="1" eaLnBrk="1" hangingPunct="1">
              <a:defRPr>
                <a:solidFill>
                  <a:schemeClr val="tx2"/>
                </a:solidFill>
              </a:defRPr>
            </a:lvl9pPr>
          </a:lstStyle>
          <a:p>
            <a:pPr>
              <a:defRPr/>
            </a:pPr>
            <a:r>
              <a:rPr lang="ar-SA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تعبئة الخلايا</a:t>
            </a:r>
            <a:endParaRPr lang="en-US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04576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دبوس تثبيت">
  <a:themeElements>
    <a:clrScheme name="دبوس تثبيت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دبوس تثبيت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دبوس تثبيت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</Template>
  <TotalTime>683</TotalTime>
  <Words>704</Words>
  <Application>Microsoft Office PowerPoint</Application>
  <PresentationFormat>On-screen Show (4:3)</PresentationFormat>
  <Paragraphs>188</Paragraphs>
  <Slides>32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3" baseType="lpstr">
      <vt:lpstr>دبوس تثبيت</vt:lpstr>
      <vt:lpstr>الجزء الأول</vt:lpstr>
      <vt:lpstr>Slide 2</vt:lpstr>
      <vt:lpstr>Slide 3</vt:lpstr>
      <vt:lpstr>أجزاء ورقة العمل </vt:lpstr>
      <vt:lpstr>أجزاء ورقة العمل </vt:lpstr>
      <vt:lpstr>مصنف اكسيل</vt:lpstr>
      <vt:lpstr>بدء العمل مع اكسيل </vt:lpstr>
      <vt:lpstr>انشاء مصنف جديد</vt:lpstr>
      <vt:lpstr>Slide 9</vt:lpstr>
      <vt:lpstr>Slide 10</vt:lpstr>
      <vt:lpstr>Slide 11</vt:lpstr>
      <vt:lpstr>Slide 12</vt:lpstr>
      <vt:lpstr>Slide 13</vt:lpstr>
      <vt:lpstr>الصيغ الجاهزة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دالة IF</vt:lpstr>
      <vt:lpstr>دالة IF</vt:lpstr>
      <vt:lpstr>دالة IF</vt:lpstr>
      <vt:lpstr>نتيجة الدالة IF</vt:lpstr>
      <vt:lpstr>Slide 26</vt:lpstr>
      <vt:lpstr>أخطاء الصيغ </vt:lpstr>
      <vt:lpstr>Slide 28</vt:lpstr>
      <vt:lpstr>Slide 29</vt:lpstr>
      <vt:lpstr>Slide 30</vt:lpstr>
      <vt:lpstr>أدوات المخطط</vt:lpstr>
      <vt:lpstr>ضبط خصائص الصفحة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عرض تقديمي في PowerPoint</dc:title>
  <dc:creator>user</dc:creator>
  <cp:lastModifiedBy>user1</cp:lastModifiedBy>
  <cp:revision>59</cp:revision>
  <dcterms:created xsi:type="dcterms:W3CDTF">2012-03-02T14:49:28Z</dcterms:created>
  <dcterms:modified xsi:type="dcterms:W3CDTF">2017-02-06T07:32:21Z</dcterms:modified>
</cp:coreProperties>
</file>