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2" d="100"/>
          <a:sy n="72" d="100"/>
        </p:scale>
        <p:origin x="-372"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05B7AD6D-C319-4FEA-977C-3D97D388009A}" type="datetimeFigureOut">
              <a:rPr lang="ar-SA" smtClean="0"/>
              <a:pPr/>
              <a:t>12/01/36</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6048C91B-23C0-4021-B25C-8EDD51153EB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5B7AD6D-C319-4FEA-977C-3D97D388009A}" type="datetimeFigureOut">
              <a:rPr lang="ar-SA" smtClean="0"/>
              <a:pPr/>
              <a:t>12/01/36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048C91B-23C0-4021-B25C-8EDD51153EB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5B7AD6D-C319-4FEA-977C-3D97D388009A}" type="datetimeFigureOut">
              <a:rPr lang="ar-SA" smtClean="0"/>
              <a:pPr/>
              <a:t>12/01/36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048C91B-23C0-4021-B25C-8EDD51153EB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5B7AD6D-C319-4FEA-977C-3D97D388009A}" type="datetimeFigureOut">
              <a:rPr lang="ar-SA" smtClean="0"/>
              <a:pPr/>
              <a:t>12/01/36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048C91B-23C0-4021-B25C-8EDD51153EB4}"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05B7AD6D-C319-4FEA-977C-3D97D388009A}" type="datetimeFigureOut">
              <a:rPr lang="ar-SA" smtClean="0"/>
              <a:pPr/>
              <a:t>12/01/36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048C91B-23C0-4021-B25C-8EDD51153EB4}"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5B7AD6D-C319-4FEA-977C-3D97D388009A}" type="datetimeFigureOut">
              <a:rPr lang="ar-SA" smtClean="0"/>
              <a:pPr/>
              <a:t>12/01/36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6048C91B-23C0-4021-B25C-8EDD51153EB4}"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05B7AD6D-C319-4FEA-977C-3D97D388009A}" type="datetimeFigureOut">
              <a:rPr lang="ar-SA" smtClean="0"/>
              <a:pPr/>
              <a:t>12/01/36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6048C91B-23C0-4021-B25C-8EDD51153EB4}"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05B7AD6D-C319-4FEA-977C-3D97D388009A}" type="datetimeFigureOut">
              <a:rPr lang="ar-SA" smtClean="0"/>
              <a:pPr/>
              <a:t>12/01/36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6048C91B-23C0-4021-B25C-8EDD51153EB4}"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05B7AD6D-C319-4FEA-977C-3D97D388009A}" type="datetimeFigureOut">
              <a:rPr lang="ar-SA" smtClean="0"/>
              <a:pPr/>
              <a:t>12/01/36</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6048C91B-23C0-4021-B25C-8EDD51153EB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05B7AD6D-C319-4FEA-977C-3D97D388009A}" type="datetimeFigureOut">
              <a:rPr lang="ar-SA" smtClean="0"/>
              <a:pPr/>
              <a:t>12/01/36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6048C91B-23C0-4021-B25C-8EDD51153EB4}"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05B7AD6D-C319-4FEA-977C-3D97D388009A}" type="datetimeFigureOut">
              <a:rPr lang="ar-SA" smtClean="0"/>
              <a:pPr/>
              <a:t>12/01/36</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6048C91B-23C0-4021-B25C-8EDD51153EB4}"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5B7AD6D-C319-4FEA-977C-3D97D388009A}" type="datetimeFigureOut">
              <a:rPr lang="ar-SA" smtClean="0"/>
              <a:pPr/>
              <a:t>12/01/36</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048C91B-23C0-4021-B25C-8EDD51153EB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dirty="0" smtClean="0"/>
              <a:t>الاستخبارات</a:t>
            </a:r>
            <a:r>
              <a:rPr lang="ar-SA" dirty="0" smtClean="0"/>
              <a:t/>
            </a:r>
            <a:br>
              <a:rPr lang="ar-SA" dirty="0" smtClean="0"/>
            </a:br>
            <a:r>
              <a:rPr lang="ar-SA" dirty="0" smtClean="0"/>
              <a:t>(</a:t>
            </a:r>
            <a:r>
              <a:rPr lang="ar-SA" dirty="0" err="1" smtClean="0"/>
              <a:t>الاستبانة</a:t>
            </a:r>
            <a:r>
              <a:rPr lang="ar-SA" dirty="0" smtClean="0"/>
              <a:t>)</a:t>
            </a:r>
            <a:endParaRPr lang="ar-SA" dirty="0"/>
          </a:p>
        </p:txBody>
      </p:sp>
      <p:sp>
        <p:nvSpPr>
          <p:cNvPr id="3" name="عنوان فرعي 2"/>
          <p:cNvSpPr>
            <a:spLocks noGrp="1"/>
          </p:cNvSpPr>
          <p:nvPr>
            <p:ph type="subTitle" idx="1"/>
          </p:nvPr>
        </p:nvSpPr>
        <p:spPr/>
        <p:txBody>
          <a:bodyPr>
            <a:normAutofit fontScale="92500"/>
          </a:bodyPr>
          <a:lstStyle/>
          <a:p>
            <a:r>
              <a:rPr lang="ar-SA" dirty="0" smtClean="0"/>
              <a:t>تعريفها- تاريخها- فروضها – أهدافها –استخداماتها – أشكالها – صياغتها- بدائل الإجابة- تطبيقها- تقدير الدرجات- أشهر نماذج الاستخبارات</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r>
              <a:rPr lang="ar-SA" sz="2800" b="1" dirty="0" smtClean="0">
                <a:solidFill>
                  <a:srgbClr val="00B050"/>
                </a:solidFill>
              </a:rPr>
              <a:t> الأسئلة مقابل العبارات: </a:t>
            </a:r>
            <a:r>
              <a:rPr lang="ar-SA" sz="2800" dirty="0" smtClean="0"/>
              <a:t>تصاغ بنود الاستخبار أما بشكل أسئلة أو عبارات، لكن بعد العديد من البحوث وجد أن العبارات أفضل من الأسئلة لدى الأطفال والراشدين، كما ظهر أن المريض في جلسات العلاج النفسي يستجيب بتوسع أكبر وبحديث أكثر إسهاباً للعبارات وليس للأسئلة.</a:t>
            </a:r>
          </a:p>
          <a:p>
            <a:r>
              <a:rPr lang="ar-SA" sz="3200" b="1" dirty="0" smtClean="0">
                <a:solidFill>
                  <a:srgbClr val="00B050"/>
                </a:solidFill>
              </a:rPr>
              <a:t> الأسئلة مفتوحة النهاية مقابل  المغلقة: </a:t>
            </a:r>
          </a:p>
          <a:p>
            <a:pPr>
              <a:buNone/>
            </a:pPr>
            <a:r>
              <a:rPr lang="ar-SA" sz="2800" b="1" dirty="0" smtClean="0">
                <a:solidFill>
                  <a:schemeClr val="accent2">
                    <a:lumMod val="75000"/>
                  </a:schemeClr>
                </a:solidFill>
              </a:rPr>
              <a:t>الأسئلة المفتوحة </a:t>
            </a:r>
            <a:r>
              <a:rPr lang="ar-SA" sz="2800" b="1" dirty="0" smtClean="0">
                <a:solidFill>
                  <a:srgbClr val="00B0F0"/>
                </a:solidFill>
              </a:rPr>
              <a:t>:</a:t>
            </a:r>
            <a:r>
              <a:rPr lang="ar-SA" sz="2800" b="1" dirty="0" smtClean="0"/>
              <a:t>تسمى  الصيغة لحرة أو غير المشكلة وتثير استجابات حرة أو مفتوحة ، وتناسب البحوث الكيفية.</a:t>
            </a:r>
          </a:p>
          <a:p>
            <a:pPr>
              <a:buNone/>
            </a:pPr>
            <a:r>
              <a:rPr lang="ar-SA" sz="2800" b="1" dirty="0" smtClean="0">
                <a:solidFill>
                  <a:schemeClr val="accent2">
                    <a:lumMod val="75000"/>
                  </a:schemeClr>
                </a:solidFill>
              </a:rPr>
              <a:t>الأسئلة المغلقة: </a:t>
            </a:r>
            <a:r>
              <a:rPr lang="ar-SA" sz="2800" b="1" dirty="0" smtClean="0"/>
              <a:t>تسمى أسئلة ذات الاختيار المقيد، وتتطلب من المفحوص أن يختار بين مجموعة من الاستجابات المقدمة له، وتناسب البحوث الكمية.</a:t>
            </a:r>
          </a:p>
          <a:p>
            <a:pPr>
              <a:buFont typeface="Courier New" pitchFamily="49" charset="0"/>
              <a:buChar char="o"/>
            </a:pPr>
            <a:r>
              <a:rPr lang="ar-SA" sz="2800" b="1" dirty="0" smtClean="0">
                <a:solidFill>
                  <a:srgbClr val="00B050"/>
                </a:solidFill>
              </a:rPr>
              <a:t> عدد فئات الإجابة: </a:t>
            </a:r>
            <a:r>
              <a:rPr lang="ar-SA" sz="2800" b="1" dirty="0" smtClean="0"/>
              <a:t>الأفضل بشكل عام احتمالات الإجابة التي تشتمل على بدائل تتراوح مابين خمسة إلى التسعة.</a:t>
            </a:r>
            <a:endParaRPr lang="ar-SA" sz="2800" b="1" dirty="0"/>
          </a:p>
        </p:txBody>
      </p:sp>
      <p:sp>
        <p:nvSpPr>
          <p:cNvPr id="2" name="عنوان 1"/>
          <p:cNvSpPr>
            <a:spLocks noGrp="1"/>
          </p:cNvSpPr>
          <p:nvPr>
            <p:ph type="title"/>
          </p:nvPr>
        </p:nvSpPr>
        <p:spPr/>
        <p:txBody>
          <a:bodyPr/>
          <a:lstStyle/>
          <a:p>
            <a:r>
              <a:rPr lang="ar-SA" sz="3600" b="1" dirty="0" smtClean="0">
                <a:solidFill>
                  <a:srgbClr val="FF0000"/>
                </a:solidFill>
              </a:rPr>
              <a:t> </a:t>
            </a:r>
            <a:r>
              <a:rPr lang="ar-SA" sz="3600" dirty="0" smtClean="0">
                <a:solidFill>
                  <a:srgbClr val="FF0000"/>
                </a:solidFill>
              </a:rPr>
              <a:t>يتبع</a:t>
            </a:r>
            <a:r>
              <a:rPr lang="ar-SA" sz="3600" b="1" dirty="0" smtClean="0">
                <a:solidFill>
                  <a:srgbClr val="FF0000"/>
                </a:solidFill>
              </a:rPr>
              <a:t> صياغة أسئلة الاستخبار</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 أ- صيغة الاختيار من بديلين.</a:t>
            </a:r>
          </a:p>
          <a:p>
            <a:r>
              <a:rPr lang="ar-SA" dirty="0" smtClean="0"/>
              <a:t>ب- صياغة الاختيار من ثلاثة بدائل.</a:t>
            </a:r>
          </a:p>
          <a:p>
            <a:r>
              <a:rPr lang="ar-SA" dirty="0" smtClean="0"/>
              <a:t> ج- صياغة الاختيار بين أربعة بدائل.</a:t>
            </a:r>
          </a:p>
          <a:p>
            <a:r>
              <a:rPr lang="ar-SA" dirty="0" smtClean="0"/>
              <a:t>د- صياغة الاختيار بين خمسة بدائل.</a:t>
            </a:r>
          </a:p>
          <a:p>
            <a:r>
              <a:rPr lang="ar-SA" dirty="0" smtClean="0"/>
              <a:t>هـ- الاختيار المقيد بين عدد من البنود.</a:t>
            </a:r>
          </a:p>
          <a:p>
            <a:r>
              <a:rPr lang="ar-SA" dirty="0" smtClean="0"/>
              <a:t> الفئة الوسطى:</a:t>
            </a:r>
          </a:p>
          <a:p>
            <a:r>
              <a:rPr lang="ar-SA" dirty="0" smtClean="0"/>
              <a:t>فئة ( </a:t>
            </a:r>
            <a:r>
              <a:rPr lang="ar-SA" dirty="0" err="1" smtClean="0"/>
              <a:t>لاأعرف</a:t>
            </a:r>
            <a:r>
              <a:rPr lang="ar-SA" dirty="0" smtClean="0"/>
              <a:t>) أو (لا رأي لي):</a:t>
            </a:r>
            <a:endParaRPr lang="ar-SA" dirty="0"/>
          </a:p>
        </p:txBody>
      </p:sp>
      <p:sp>
        <p:nvSpPr>
          <p:cNvPr id="2" name="عنوان 1"/>
          <p:cNvSpPr>
            <a:spLocks noGrp="1"/>
          </p:cNvSpPr>
          <p:nvPr>
            <p:ph type="title"/>
          </p:nvPr>
        </p:nvSpPr>
        <p:spPr/>
        <p:txBody>
          <a:bodyPr>
            <a:normAutofit/>
          </a:bodyPr>
          <a:lstStyle/>
          <a:p>
            <a:r>
              <a:rPr lang="ar-SA" sz="4000" b="1" dirty="0" smtClean="0">
                <a:solidFill>
                  <a:srgbClr val="FF0000"/>
                </a:solidFill>
              </a:rPr>
              <a:t>بدائــــل الإجابة</a:t>
            </a:r>
            <a:endParaRPr lang="ar-SA" sz="4000" b="1"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 يطبق الاختبار فردي أو جمعي.</a:t>
            </a:r>
          </a:p>
          <a:p>
            <a:r>
              <a:rPr lang="ar-SA" dirty="0" smtClean="0"/>
              <a:t> يجب التقليل من أثر العوامل الدخيلة .. ويفضل أن يطبق الاستخبار صباحا لتجنب تأثير التعب.</a:t>
            </a:r>
          </a:p>
          <a:p>
            <a:r>
              <a:rPr lang="ar-SA" dirty="0" smtClean="0"/>
              <a:t> يجب عدم التعجل على المفحوص في الاستخبارات الغير موقوتة.</a:t>
            </a:r>
          </a:p>
          <a:p>
            <a:r>
              <a:rPr lang="ar-SA" dirty="0" smtClean="0"/>
              <a:t> يجب أن لا يكون الاستخبار طويلا مملا.</a:t>
            </a:r>
          </a:p>
          <a:p>
            <a:r>
              <a:rPr lang="ar-SA" dirty="0" smtClean="0"/>
              <a:t>يجب تكوين علاقة ودية تمتاز بمرونة الفاحص وعدم عدوانيته ،غير متصيد الأخطاء.</a:t>
            </a:r>
          </a:p>
          <a:p>
            <a:r>
              <a:rPr lang="ar-SA" dirty="0" smtClean="0"/>
              <a:t> يجب الأخذ بعين الاعتبار تعليمات الاستخبار.</a:t>
            </a:r>
            <a:endParaRPr lang="ar-SA" dirty="0"/>
          </a:p>
        </p:txBody>
      </p:sp>
      <p:sp>
        <p:nvSpPr>
          <p:cNvPr id="2" name="عنوان 1"/>
          <p:cNvSpPr>
            <a:spLocks noGrp="1"/>
          </p:cNvSpPr>
          <p:nvPr>
            <p:ph type="title"/>
          </p:nvPr>
        </p:nvSpPr>
        <p:spPr/>
        <p:txBody>
          <a:bodyPr>
            <a:normAutofit/>
          </a:bodyPr>
          <a:lstStyle/>
          <a:p>
            <a:r>
              <a:rPr lang="ar-SA" sz="4000" b="1" dirty="0" smtClean="0">
                <a:solidFill>
                  <a:srgbClr val="FF0000"/>
                </a:solidFill>
              </a:rPr>
              <a:t>تطبيق الاستخبار</a:t>
            </a:r>
            <a:endParaRPr lang="ar-SA" sz="4000" b="1"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b="1" dirty="0" smtClean="0"/>
              <a:t> أ- مفتاح التصحيح.</a:t>
            </a:r>
          </a:p>
          <a:p>
            <a:pPr>
              <a:buNone/>
            </a:pPr>
            <a:endParaRPr lang="ar-SA" dirty="0" smtClean="0"/>
          </a:p>
          <a:p>
            <a:r>
              <a:rPr lang="ar-SA" b="1" dirty="0" smtClean="0"/>
              <a:t>ب- الجمع البسيط.</a:t>
            </a:r>
          </a:p>
          <a:p>
            <a:pPr>
              <a:buNone/>
            </a:pPr>
            <a:endParaRPr lang="ar-SA" dirty="0" smtClean="0"/>
          </a:p>
          <a:p>
            <a:r>
              <a:rPr lang="ar-SA" b="1" dirty="0" smtClean="0"/>
              <a:t>ج- تحديد أوزان للاستجابة</a:t>
            </a:r>
          </a:p>
          <a:p>
            <a:pPr>
              <a:buNone/>
            </a:pPr>
            <a:endParaRPr lang="ar-SA" dirty="0" smtClean="0"/>
          </a:p>
          <a:p>
            <a:r>
              <a:rPr lang="ar-SA" b="1" dirty="0" smtClean="0"/>
              <a:t>د- التصحيح الآلي</a:t>
            </a:r>
          </a:p>
          <a:p>
            <a:pPr>
              <a:buNone/>
            </a:pPr>
            <a:endParaRPr lang="ar-SA" dirty="0"/>
          </a:p>
        </p:txBody>
      </p:sp>
      <p:sp>
        <p:nvSpPr>
          <p:cNvPr id="2" name="عنوان 1"/>
          <p:cNvSpPr>
            <a:spLocks noGrp="1"/>
          </p:cNvSpPr>
          <p:nvPr>
            <p:ph type="title"/>
          </p:nvPr>
        </p:nvSpPr>
        <p:spPr/>
        <p:txBody>
          <a:bodyPr/>
          <a:lstStyle/>
          <a:p>
            <a:r>
              <a:rPr lang="ar-SA" b="1" dirty="0" smtClean="0">
                <a:solidFill>
                  <a:srgbClr val="FF0000"/>
                </a:solidFill>
              </a:rPr>
              <a:t>طرق تقدير الدرجات (التصحيح)</a:t>
            </a:r>
            <a:endParaRPr lang="ar-SA" b="1"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r>
              <a:rPr lang="ar-SA" dirty="0" smtClean="0"/>
              <a:t> </a:t>
            </a:r>
            <a:r>
              <a:rPr lang="ar-SA" b="1" dirty="0" smtClean="0">
                <a:solidFill>
                  <a:srgbClr val="00B050"/>
                </a:solidFill>
              </a:rPr>
              <a:t>أ- السمات النوعية: </a:t>
            </a:r>
            <a:r>
              <a:rPr lang="ar-SA" dirty="0" smtClean="0"/>
              <a:t>تشير الدرجات هنا إلى سمات </a:t>
            </a:r>
            <a:r>
              <a:rPr lang="ar-SA" dirty="0" err="1" smtClean="0"/>
              <a:t>كالعصابية</a:t>
            </a:r>
            <a:r>
              <a:rPr lang="ar-SA" dirty="0" smtClean="0"/>
              <a:t>، الانبساطية،الثقة بالنفس.....</a:t>
            </a:r>
          </a:p>
          <a:p>
            <a:endParaRPr lang="ar-SA" dirty="0" smtClean="0"/>
          </a:p>
          <a:p>
            <a:r>
              <a:rPr lang="ar-SA" b="1" dirty="0" smtClean="0">
                <a:solidFill>
                  <a:srgbClr val="00B050"/>
                </a:solidFill>
              </a:rPr>
              <a:t>ب-</a:t>
            </a:r>
            <a:r>
              <a:rPr lang="ar-SA" dirty="0" smtClean="0">
                <a:solidFill>
                  <a:srgbClr val="00B050"/>
                </a:solidFill>
              </a:rPr>
              <a:t> </a:t>
            </a:r>
            <a:r>
              <a:rPr lang="ar-SA" b="1" dirty="0" smtClean="0">
                <a:solidFill>
                  <a:srgbClr val="00B050"/>
                </a:solidFill>
              </a:rPr>
              <a:t>المجموعة الإكلينيكية: </a:t>
            </a:r>
            <a:r>
              <a:rPr lang="ar-SA" dirty="0" smtClean="0"/>
              <a:t>تشير إلى مجموعة إكلينيكية مثل مجموعة </a:t>
            </a:r>
            <a:r>
              <a:rPr lang="ar-SA" dirty="0" err="1" smtClean="0"/>
              <a:t>الفصاميين</a:t>
            </a:r>
            <a:r>
              <a:rPr lang="ar-SA" dirty="0" smtClean="0"/>
              <a:t> أو </a:t>
            </a:r>
            <a:r>
              <a:rPr lang="ar-SA" dirty="0" err="1" smtClean="0"/>
              <a:t>السيكوباتيين</a:t>
            </a:r>
            <a:r>
              <a:rPr lang="ar-SA" dirty="0" smtClean="0"/>
              <a:t>.... مثل قائمة </a:t>
            </a:r>
            <a:r>
              <a:rPr lang="ar-SA" dirty="0" err="1" smtClean="0"/>
              <a:t>مينسوتا</a:t>
            </a:r>
            <a:r>
              <a:rPr lang="ar-SA" dirty="0" smtClean="0"/>
              <a:t> متعدد </a:t>
            </a:r>
            <a:r>
              <a:rPr lang="ar-SA" dirty="0" err="1" smtClean="0"/>
              <a:t>الاوجه</a:t>
            </a:r>
            <a:r>
              <a:rPr lang="ar-SA" dirty="0" smtClean="0"/>
              <a:t>.</a:t>
            </a:r>
          </a:p>
          <a:p>
            <a:endParaRPr lang="ar-SA" dirty="0" smtClean="0"/>
          </a:p>
          <a:p>
            <a:r>
              <a:rPr lang="ar-SA" b="1" dirty="0" smtClean="0">
                <a:solidFill>
                  <a:srgbClr val="00B050"/>
                </a:solidFill>
              </a:rPr>
              <a:t>ج- التوافق: </a:t>
            </a:r>
            <a:r>
              <a:rPr lang="ar-SA" dirty="0" smtClean="0"/>
              <a:t>من القوائم التي تمثل هذا النوع قائمة“كاليفورنيا النفسية“ من وضع جف،،، وقائمة ”بل“ للتوافق على أساس مدى نجاح الفرد في توافقه لمختلف جوانب البيئة.</a:t>
            </a:r>
          </a:p>
          <a:p>
            <a:endParaRPr lang="ar-SA" dirty="0" smtClean="0"/>
          </a:p>
          <a:p>
            <a:r>
              <a:rPr lang="ar-SA" b="1" dirty="0" smtClean="0">
                <a:solidFill>
                  <a:srgbClr val="00B050"/>
                </a:solidFill>
              </a:rPr>
              <a:t>د- تقبل الذات: </a:t>
            </a:r>
            <a:r>
              <a:rPr lang="ar-SA" dirty="0" smtClean="0"/>
              <a:t>مثل مقاييس مفهوم الذات،حيث يقابل الفاحص بين الذات الواقعية والمثالية، أو تقارن الأوصاف الذاتية المرغوبة بغير المرغوبة، بهدف استخراج مقاييس للمفارقة بين الذات وتقبل الذات.</a:t>
            </a:r>
            <a:endParaRPr lang="ar-SA" dirty="0"/>
          </a:p>
        </p:txBody>
      </p:sp>
      <p:sp>
        <p:nvSpPr>
          <p:cNvPr id="2" name="عنوان 1"/>
          <p:cNvSpPr>
            <a:spLocks noGrp="1"/>
          </p:cNvSpPr>
          <p:nvPr>
            <p:ph type="title"/>
          </p:nvPr>
        </p:nvSpPr>
        <p:spPr/>
        <p:txBody>
          <a:bodyPr>
            <a:normAutofit/>
          </a:bodyPr>
          <a:lstStyle/>
          <a:p>
            <a:r>
              <a:rPr lang="ar-SA" sz="3600" b="1" dirty="0" smtClean="0">
                <a:solidFill>
                  <a:srgbClr val="FF0000"/>
                </a:solidFill>
              </a:rPr>
              <a:t>الدرجات المستخرجة من الاستخبارات</a:t>
            </a:r>
            <a:endParaRPr lang="ar-SA" sz="3600" b="1"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r>
              <a:rPr lang="ar-SA" sz="3200" dirty="0" smtClean="0">
                <a:solidFill>
                  <a:srgbClr val="7030A0"/>
                </a:solidFill>
              </a:rPr>
              <a:t> قائمة </a:t>
            </a:r>
            <a:r>
              <a:rPr lang="ar-SA" sz="3200" dirty="0" err="1" smtClean="0">
                <a:solidFill>
                  <a:srgbClr val="7030A0"/>
                </a:solidFill>
              </a:rPr>
              <a:t>مينيسوتا</a:t>
            </a:r>
            <a:r>
              <a:rPr lang="ar-SA" sz="3200" dirty="0" smtClean="0">
                <a:solidFill>
                  <a:srgbClr val="7030A0"/>
                </a:solidFill>
              </a:rPr>
              <a:t> متعدد الأوجه للشخصية.</a:t>
            </a:r>
          </a:p>
          <a:p>
            <a:r>
              <a:rPr lang="ar-SA" sz="3200" dirty="0" smtClean="0">
                <a:solidFill>
                  <a:srgbClr val="7030A0"/>
                </a:solidFill>
              </a:rPr>
              <a:t>العوامل الخمسة الكبرى.</a:t>
            </a:r>
          </a:p>
          <a:p>
            <a:r>
              <a:rPr lang="ar-SA" sz="3200" dirty="0" smtClean="0">
                <a:solidFill>
                  <a:srgbClr val="7030A0"/>
                </a:solidFill>
              </a:rPr>
              <a:t>استخبار </a:t>
            </a:r>
            <a:r>
              <a:rPr lang="ar-SA" sz="3200" dirty="0" err="1" smtClean="0">
                <a:solidFill>
                  <a:srgbClr val="7030A0"/>
                </a:solidFill>
              </a:rPr>
              <a:t>ايزنك</a:t>
            </a:r>
            <a:endParaRPr lang="ar-SA" sz="3200" dirty="0" smtClean="0">
              <a:solidFill>
                <a:srgbClr val="7030A0"/>
              </a:solidFill>
            </a:endParaRPr>
          </a:p>
          <a:p>
            <a:r>
              <a:rPr lang="ar-SA" sz="3200" dirty="0" smtClean="0">
                <a:solidFill>
                  <a:srgbClr val="7030A0"/>
                </a:solidFill>
              </a:rPr>
              <a:t>قائمة القلق: الحالة والسمة</a:t>
            </a:r>
          </a:p>
          <a:p>
            <a:r>
              <a:rPr lang="ar-SA" sz="3200" dirty="0" smtClean="0">
                <a:solidFill>
                  <a:srgbClr val="7030A0"/>
                </a:solidFill>
              </a:rPr>
              <a:t> قائمة  مسح المخاوف</a:t>
            </a:r>
          </a:p>
          <a:p>
            <a:r>
              <a:rPr lang="ar-SA" sz="3200" dirty="0" smtClean="0">
                <a:solidFill>
                  <a:srgbClr val="7030A0"/>
                </a:solidFill>
              </a:rPr>
              <a:t> قائمة بك للاكتئاب                              </a:t>
            </a:r>
            <a:r>
              <a:rPr lang="ar-SA" sz="3200" dirty="0" smtClean="0">
                <a:solidFill>
                  <a:srgbClr val="FFFF00"/>
                </a:solidFill>
              </a:rPr>
              <a:t>انتهى..</a:t>
            </a:r>
            <a:endParaRPr lang="ar-SA" sz="3200" dirty="0">
              <a:solidFill>
                <a:srgbClr val="FFFF00"/>
              </a:solidFill>
            </a:endParaRPr>
          </a:p>
        </p:txBody>
      </p:sp>
      <p:sp>
        <p:nvSpPr>
          <p:cNvPr id="3" name="عنوان 2"/>
          <p:cNvSpPr>
            <a:spLocks noGrp="1"/>
          </p:cNvSpPr>
          <p:nvPr>
            <p:ph type="title"/>
          </p:nvPr>
        </p:nvSpPr>
        <p:spPr/>
        <p:txBody>
          <a:bodyPr/>
          <a:lstStyle/>
          <a:p>
            <a:r>
              <a:rPr lang="ar-SA" dirty="0" smtClean="0">
                <a:solidFill>
                  <a:srgbClr val="FF0000"/>
                </a:solidFill>
              </a:rPr>
              <a:t>نماذج للاستخبارات</a:t>
            </a:r>
            <a:endParaRPr lang="ar-SA"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ar-SA" sz="3200" dirty="0" smtClean="0"/>
              <a:t> هي طريقة من طرق قياس الشخصية أو نوع من أنواع المقابلة المقننة.</a:t>
            </a:r>
          </a:p>
          <a:p>
            <a:r>
              <a:rPr lang="ar-SA" sz="3200" dirty="0" smtClean="0"/>
              <a:t> يشتمل الاستخبار على مجموعة من الأسئلة  أو العبارات التقريرية التي يجيب عنها المفحوص كتابياً وأمام كل سؤال أو عبارة عدة بدائل. </a:t>
            </a:r>
          </a:p>
          <a:p>
            <a:r>
              <a:rPr lang="ar-SA" sz="3200" dirty="0" smtClean="0"/>
              <a:t> يقيس الاستخبار سمة واحدة </a:t>
            </a:r>
            <a:r>
              <a:rPr lang="ar-SA" sz="3200" dirty="0" err="1" smtClean="0"/>
              <a:t>و</a:t>
            </a:r>
            <a:r>
              <a:rPr lang="ar-SA" sz="3200" dirty="0" smtClean="0"/>
              <a:t> أحياناً يقيس مجموعة من السمات.</a:t>
            </a:r>
          </a:p>
          <a:p>
            <a:r>
              <a:rPr lang="ar-SA" sz="3200" dirty="0" smtClean="0"/>
              <a:t> استخبارات الشخصية تهدف إلى تقدير الجوانب الوجدانية والانفعالية والنواحي الاجتماعية المتعلقة بالتوافق أو سوء التوافق.</a:t>
            </a:r>
            <a:endParaRPr lang="ar-SA" sz="3200" dirty="0"/>
          </a:p>
        </p:txBody>
      </p:sp>
      <p:sp>
        <p:nvSpPr>
          <p:cNvPr id="2" name="عنوان 1"/>
          <p:cNvSpPr>
            <a:spLocks noGrp="1"/>
          </p:cNvSpPr>
          <p:nvPr>
            <p:ph type="title"/>
          </p:nvPr>
        </p:nvSpPr>
        <p:spPr/>
        <p:txBody>
          <a:bodyPr>
            <a:normAutofit/>
          </a:bodyPr>
          <a:lstStyle/>
          <a:p>
            <a:r>
              <a:rPr lang="ar-SA" sz="4000" b="1" dirty="0" smtClean="0">
                <a:solidFill>
                  <a:srgbClr val="FF0000"/>
                </a:solidFill>
              </a:rPr>
              <a:t>تعريف الاستخبارات</a:t>
            </a:r>
            <a:endParaRPr lang="ar-SA" sz="4000" b="1"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 </a:t>
            </a:r>
            <a:r>
              <a:rPr lang="ar-SA" dirty="0" err="1" smtClean="0"/>
              <a:t>فرنسس</a:t>
            </a:r>
            <a:r>
              <a:rPr lang="ar-SA" dirty="0" smtClean="0"/>
              <a:t> جولتون“ عام 1880م، صمم أول استخبار للشخصية في محاولة لدراسة العالم الداخل للإدراك والمشاعر.</a:t>
            </a:r>
          </a:p>
          <a:p>
            <a:r>
              <a:rPr lang="ar-SA" dirty="0" smtClean="0"/>
              <a:t> ” دارون، جولتون“ وزعوا بعض الأشكال البسيطة من الاستخبارات في انجلترا ، وتبعهم ” </a:t>
            </a:r>
            <a:r>
              <a:rPr lang="ar-SA" dirty="0" err="1" smtClean="0"/>
              <a:t>بيرسون</a:t>
            </a:r>
            <a:r>
              <a:rPr lang="ar-SA" dirty="0" smtClean="0"/>
              <a:t>“ عام 1904م.</a:t>
            </a:r>
          </a:p>
          <a:p>
            <a:r>
              <a:rPr lang="ar-SA" dirty="0" smtClean="0"/>
              <a:t> ” ستانلي هول“ استخدم الاستخبارات في أواخر القرن الماضي في دراساته عن تطور المراهقة.</a:t>
            </a:r>
          </a:p>
          <a:p>
            <a:r>
              <a:rPr lang="ar-SA" dirty="0" smtClean="0"/>
              <a:t> ” </a:t>
            </a:r>
            <a:r>
              <a:rPr lang="ar-SA" dirty="0" err="1" smtClean="0"/>
              <a:t>ودوورث</a:t>
            </a:r>
            <a:r>
              <a:rPr lang="ar-SA" dirty="0" smtClean="0"/>
              <a:t>“ وضع صحيفة البيانات الشخصية عام 1919م وهي الميلاد الحقيقي لصورة الاستخبارات بصورتها الحالية.حيث وضعت الصحيفة بهدف فرز الغير لائقين عقليا كجنود في الحرب العالمية </a:t>
            </a:r>
            <a:r>
              <a:rPr lang="ar-SA" dirty="0" err="1" smtClean="0"/>
              <a:t>الاولى</a:t>
            </a:r>
            <a:r>
              <a:rPr lang="ar-SA" dirty="0" smtClean="0"/>
              <a:t>.</a:t>
            </a:r>
          </a:p>
        </p:txBody>
      </p:sp>
      <p:sp>
        <p:nvSpPr>
          <p:cNvPr id="2" name="عنوان 1"/>
          <p:cNvSpPr>
            <a:spLocks noGrp="1"/>
          </p:cNvSpPr>
          <p:nvPr>
            <p:ph type="title"/>
          </p:nvPr>
        </p:nvSpPr>
        <p:spPr/>
        <p:txBody>
          <a:bodyPr>
            <a:normAutofit/>
          </a:bodyPr>
          <a:lstStyle/>
          <a:p>
            <a:r>
              <a:rPr lang="ar-SA" sz="4000" b="1" dirty="0" smtClean="0">
                <a:solidFill>
                  <a:srgbClr val="FF0000"/>
                </a:solidFill>
              </a:rPr>
              <a:t>تاريخ الاستخبارات</a:t>
            </a:r>
            <a:endParaRPr lang="ar-SA" sz="4000" b="1"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 بين الحرب العالميتين استخبارات كثيرة تقيس سمات عامه أو محدده كالانبساط –الانطواء، السيطرة- الخضوع، </a:t>
            </a:r>
            <a:r>
              <a:rPr lang="ar-SA" dirty="0" err="1" smtClean="0"/>
              <a:t>الامان</a:t>
            </a:r>
            <a:r>
              <a:rPr lang="ar-SA" dirty="0" smtClean="0"/>
              <a:t>-عدم </a:t>
            </a:r>
            <a:r>
              <a:rPr lang="ar-SA" dirty="0" err="1" smtClean="0"/>
              <a:t>الامان</a:t>
            </a:r>
            <a:r>
              <a:rPr lang="ar-SA" dirty="0" smtClean="0"/>
              <a:t>...........</a:t>
            </a:r>
          </a:p>
          <a:p>
            <a:r>
              <a:rPr lang="ar-SA" dirty="0" smtClean="0"/>
              <a:t> عام 1939م، بدأ تأليف قائمة </a:t>
            </a:r>
            <a:r>
              <a:rPr lang="ar-SA" dirty="0" err="1" smtClean="0"/>
              <a:t>مينسوتا</a:t>
            </a:r>
            <a:r>
              <a:rPr lang="ar-SA" dirty="0" smtClean="0"/>
              <a:t> للشخصية.</a:t>
            </a:r>
          </a:p>
          <a:p>
            <a:r>
              <a:rPr lang="ar-SA" dirty="0" smtClean="0"/>
              <a:t>في </a:t>
            </a:r>
            <a:r>
              <a:rPr lang="ar-SA" dirty="0" err="1" smtClean="0"/>
              <a:t>الاربعينات</a:t>
            </a:r>
            <a:r>
              <a:rPr lang="ar-SA" dirty="0" smtClean="0"/>
              <a:t> نشر </a:t>
            </a:r>
            <a:r>
              <a:rPr lang="ar-SA" dirty="0" err="1" smtClean="0"/>
              <a:t>جيلفورد</a:t>
            </a:r>
            <a:r>
              <a:rPr lang="ar-SA" dirty="0" smtClean="0"/>
              <a:t> القائم </a:t>
            </a:r>
            <a:r>
              <a:rPr lang="ar-SA" dirty="0" err="1" smtClean="0"/>
              <a:t>العاملية</a:t>
            </a:r>
            <a:r>
              <a:rPr lang="ar-SA" dirty="0" smtClean="0"/>
              <a:t> في مجال الشخصية.</a:t>
            </a:r>
          </a:p>
          <a:p>
            <a:r>
              <a:rPr lang="ar-SA" dirty="0" smtClean="0"/>
              <a:t>كما نشر ”</a:t>
            </a:r>
            <a:r>
              <a:rPr lang="ar-SA" dirty="0" err="1" smtClean="0"/>
              <a:t>كاتل</a:t>
            </a:r>
            <a:r>
              <a:rPr lang="ar-SA" dirty="0" smtClean="0"/>
              <a:t>“ قائمته ذات </a:t>
            </a:r>
            <a:r>
              <a:rPr lang="ar-SA" dirty="0" err="1" smtClean="0"/>
              <a:t>السته</a:t>
            </a:r>
            <a:r>
              <a:rPr lang="ar-SA" dirty="0" smtClean="0"/>
              <a:t> عشر عاملا للشخصية.</a:t>
            </a:r>
          </a:p>
          <a:p>
            <a:r>
              <a:rPr lang="ar-SA" dirty="0" smtClean="0"/>
              <a:t> في نهاية الخمسينات نشر </a:t>
            </a:r>
            <a:r>
              <a:rPr lang="ar-SA" dirty="0" err="1" smtClean="0"/>
              <a:t>ايزنك</a:t>
            </a:r>
            <a:r>
              <a:rPr lang="ar-SA" dirty="0" smtClean="0"/>
              <a:t> قائمة“ </a:t>
            </a:r>
            <a:r>
              <a:rPr lang="ar-SA" dirty="0" err="1" smtClean="0"/>
              <a:t>مودسلي</a:t>
            </a:r>
            <a:r>
              <a:rPr lang="ar-SA" dirty="0" smtClean="0"/>
              <a:t>“ للشخصية، وفي </a:t>
            </a:r>
            <a:r>
              <a:rPr lang="ar-SA" dirty="0" err="1" smtClean="0"/>
              <a:t>بدايه</a:t>
            </a:r>
            <a:r>
              <a:rPr lang="ar-SA" dirty="0" smtClean="0"/>
              <a:t> التسعينات نشر مع زوجته مقاييس </a:t>
            </a:r>
            <a:r>
              <a:rPr lang="ar-SA" dirty="0" err="1" smtClean="0"/>
              <a:t>ايزنك</a:t>
            </a:r>
            <a:r>
              <a:rPr lang="ar-SA" dirty="0" smtClean="0"/>
              <a:t> للشخصية.</a:t>
            </a:r>
            <a:endParaRPr lang="ar-SA" dirty="0"/>
          </a:p>
        </p:txBody>
      </p:sp>
      <p:sp>
        <p:nvSpPr>
          <p:cNvPr id="2" name="عنوان 1"/>
          <p:cNvSpPr>
            <a:spLocks noGrp="1"/>
          </p:cNvSpPr>
          <p:nvPr>
            <p:ph type="title"/>
          </p:nvPr>
        </p:nvSpPr>
        <p:spPr/>
        <p:txBody>
          <a:bodyPr/>
          <a:lstStyle/>
          <a:p>
            <a:r>
              <a:rPr lang="ar-SA" sz="3600" b="1" dirty="0" smtClean="0">
                <a:solidFill>
                  <a:srgbClr val="FF0000"/>
                </a:solidFill>
              </a:rPr>
              <a:t> يتبع تاريخ الاستخبارات</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r>
              <a:rPr lang="ar-SA" dirty="0" smtClean="0"/>
              <a:t>السلوك اللفظي مرتبط بالخصائص الفردية الدائمة أو ذات المدى الطويل.</a:t>
            </a:r>
          </a:p>
          <a:p>
            <a:r>
              <a:rPr lang="ar-SA" dirty="0" smtClean="0"/>
              <a:t>هناك ثلاثة افتراضات يوردها ”ستاجنر“ وهي:</a:t>
            </a:r>
          </a:p>
          <a:p>
            <a:r>
              <a:rPr lang="ar-SA" dirty="0" smtClean="0"/>
              <a:t> أ- </a:t>
            </a:r>
            <a:r>
              <a:rPr lang="ar-SA" b="1" dirty="0" smtClean="0"/>
              <a:t>السمات</a:t>
            </a:r>
            <a:r>
              <a:rPr lang="ar-SA" dirty="0" smtClean="0"/>
              <a:t> </a:t>
            </a:r>
            <a:r>
              <a:rPr lang="ar-SA" b="1" dirty="0" smtClean="0"/>
              <a:t>المشتركة</a:t>
            </a:r>
            <a:r>
              <a:rPr lang="ar-SA" dirty="0" smtClean="0"/>
              <a:t>: هي تراكيب متشابهة في أساسها على المستوى الكيفي وليس الكمي لدى جميع الأشخاص، وهذه السمات قابله للتدرج لوحدات. مثلا سمة الاتزان الانفعالي والمثابرة مشتركة لدى الجميع لكن اختلافها كميا.</a:t>
            </a:r>
          </a:p>
          <a:p>
            <a:pPr>
              <a:buNone/>
            </a:pPr>
            <a:endParaRPr lang="ar-SA" dirty="0" smtClean="0"/>
          </a:p>
          <a:p>
            <a:r>
              <a:rPr lang="ar-SA" b="1" dirty="0" smtClean="0"/>
              <a:t>ب-الطبيعة</a:t>
            </a:r>
            <a:r>
              <a:rPr lang="ar-SA" dirty="0" smtClean="0"/>
              <a:t> </a:t>
            </a:r>
            <a:r>
              <a:rPr lang="ar-SA" b="1" dirty="0" smtClean="0"/>
              <a:t>الكمية</a:t>
            </a:r>
            <a:r>
              <a:rPr lang="ar-SA" dirty="0" smtClean="0"/>
              <a:t> </a:t>
            </a:r>
            <a:r>
              <a:rPr lang="ar-SA" b="1" dirty="0" smtClean="0"/>
              <a:t>للسمات:تختلف</a:t>
            </a:r>
            <a:r>
              <a:rPr lang="ar-SA" dirty="0" smtClean="0"/>
              <a:t> السمات بين الأفراد اختلافا كميا  وليس كيفيا وتقدر هذه السمات كميا عن طريق جمع المؤشرات التي تدل على السمة.</a:t>
            </a:r>
          </a:p>
          <a:p>
            <a:pPr>
              <a:buNone/>
            </a:pPr>
            <a:endParaRPr lang="ar-SA" dirty="0" smtClean="0"/>
          </a:p>
          <a:p>
            <a:r>
              <a:rPr lang="ar-SA" b="1" dirty="0" smtClean="0"/>
              <a:t>ج-العلاقة</a:t>
            </a:r>
            <a:r>
              <a:rPr lang="ar-SA" dirty="0" smtClean="0"/>
              <a:t> </a:t>
            </a:r>
            <a:r>
              <a:rPr lang="ar-SA" b="1" dirty="0" smtClean="0"/>
              <a:t>مع</a:t>
            </a:r>
            <a:r>
              <a:rPr lang="ar-SA" dirty="0" smtClean="0"/>
              <a:t> </a:t>
            </a:r>
            <a:r>
              <a:rPr lang="ar-SA" b="1" dirty="0" smtClean="0"/>
              <a:t>تركيب</a:t>
            </a:r>
            <a:r>
              <a:rPr lang="ar-SA" dirty="0" smtClean="0"/>
              <a:t> </a:t>
            </a:r>
            <a:r>
              <a:rPr lang="ar-SA" b="1" dirty="0" smtClean="0"/>
              <a:t>داخلي:درجة</a:t>
            </a:r>
            <a:r>
              <a:rPr lang="ar-SA" dirty="0" smtClean="0"/>
              <a:t> الشخص على الاستخبار تعكس بعضا من خصائصه الذاتية أو جانبا من التركيب الداخل.ي لديه فيما يختص بالسمة المقيسة كما يدركها هو ذاته وليس كما يدركها الآخرين عنه.</a:t>
            </a:r>
            <a:endParaRPr lang="ar-SA" dirty="0"/>
          </a:p>
        </p:txBody>
      </p:sp>
      <p:sp>
        <p:nvSpPr>
          <p:cNvPr id="2" name="عنوان 1"/>
          <p:cNvSpPr>
            <a:spLocks noGrp="1"/>
          </p:cNvSpPr>
          <p:nvPr>
            <p:ph type="title"/>
          </p:nvPr>
        </p:nvSpPr>
        <p:spPr/>
        <p:txBody>
          <a:bodyPr>
            <a:normAutofit/>
          </a:bodyPr>
          <a:lstStyle/>
          <a:p>
            <a:r>
              <a:rPr lang="ar-SA" sz="4000" b="1" dirty="0" smtClean="0">
                <a:solidFill>
                  <a:srgbClr val="FF0000"/>
                </a:solidFill>
              </a:rPr>
              <a:t>فروض ”ستاجنر“ للاستخبارات</a:t>
            </a:r>
            <a:endParaRPr lang="ar-SA" sz="4000" b="1"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  </a:t>
            </a:r>
            <a:r>
              <a:rPr lang="ar-SA" sz="3200" dirty="0" smtClean="0"/>
              <a:t>اكتشاف حقائق والحصول على معلومات عامة وخاصة عن الفرد.</a:t>
            </a:r>
          </a:p>
          <a:p>
            <a:r>
              <a:rPr lang="ar-SA" sz="3200" dirty="0" smtClean="0"/>
              <a:t> اكتشاف معتقدات الفرد وآرائه </a:t>
            </a:r>
            <a:r>
              <a:rPr lang="ar-SA" sz="3200" dirty="0" err="1" smtClean="0"/>
              <a:t>و</a:t>
            </a:r>
            <a:r>
              <a:rPr lang="ar-SA" sz="3200" dirty="0" smtClean="0"/>
              <a:t> </a:t>
            </a:r>
            <a:r>
              <a:rPr lang="ar-SA" sz="3200" dirty="0" err="1" smtClean="0"/>
              <a:t>تحيزاته</a:t>
            </a:r>
            <a:r>
              <a:rPr lang="ar-SA" sz="3200" dirty="0" smtClean="0"/>
              <a:t>.</a:t>
            </a:r>
          </a:p>
          <a:p>
            <a:r>
              <a:rPr lang="ar-SA" sz="3200" dirty="0" smtClean="0"/>
              <a:t> التوصل إلى مشاعره تجاه موضوعات معينة في المجتمع.</a:t>
            </a:r>
          </a:p>
          <a:p>
            <a:r>
              <a:rPr lang="ar-SA" sz="3200" dirty="0" smtClean="0"/>
              <a:t> التعرف على السلوك الماضي أو الحاضر له في موقف معين.</a:t>
            </a:r>
          </a:p>
          <a:p>
            <a:r>
              <a:rPr lang="ar-SA" sz="3200" dirty="0" smtClean="0"/>
              <a:t> اكتشاف الأسباب الشعورية لمعتقداته واتجاهاته وسلوكه.</a:t>
            </a:r>
          </a:p>
        </p:txBody>
      </p:sp>
      <p:sp>
        <p:nvSpPr>
          <p:cNvPr id="2" name="عنوان 1"/>
          <p:cNvSpPr>
            <a:spLocks noGrp="1"/>
          </p:cNvSpPr>
          <p:nvPr>
            <p:ph type="title"/>
          </p:nvPr>
        </p:nvSpPr>
        <p:spPr/>
        <p:txBody>
          <a:bodyPr>
            <a:normAutofit/>
          </a:bodyPr>
          <a:lstStyle/>
          <a:p>
            <a:r>
              <a:rPr lang="ar-SA" sz="4000" b="1" dirty="0" smtClean="0">
                <a:solidFill>
                  <a:srgbClr val="FF0000"/>
                </a:solidFill>
              </a:rPr>
              <a:t>أهداف الاستخبارات</a:t>
            </a:r>
            <a:endParaRPr lang="ar-SA" sz="4000" b="1"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 أ- في مجال الاختيار: الانتقاء والترقية للمناصب القيادية، الدخول لميدان التدريب، الالتحاق بالمدارس والجامعات، نقل الأطفال ذوي التوافق السيئ إلى المدارس الخاصة.......</a:t>
            </a:r>
          </a:p>
          <a:p>
            <a:r>
              <a:rPr lang="ar-SA" dirty="0" smtClean="0"/>
              <a:t> ب- في مجال الإرشاد والعلاج: جمع البيانات عن المفحوص، تقدير الشخصية قبل العلاج وبعده، مد الشخص بمعلومات عم ميوله واتجاهاته لاتخاذه قرارات تعليمية أو مهنية.</a:t>
            </a:r>
          </a:p>
          <a:p>
            <a:r>
              <a:rPr lang="ar-SA" dirty="0" smtClean="0"/>
              <a:t> ج- في مجال البحوث: بيان مدى تأثر التلاميذ ببرنامج معين،  تأثير برامج العنف على الأطفال، دراسة شخصية المرضى بأمراض عضوية أخرى....</a:t>
            </a:r>
            <a:endParaRPr lang="ar-SA" dirty="0"/>
          </a:p>
        </p:txBody>
      </p:sp>
      <p:sp>
        <p:nvSpPr>
          <p:cNvPr id="2" name="عنوان 1"/>
          <p:cNvSpPr>
            <a:spLocks noGrp="1"/>
          </p:cNvSpPr>
          <p:nvPr>
            <p:ph type="title"/>
          </p:nvPr>
        </p:nvSpPr>
        <p:spPr/>
        <p:txBody>
          <a:bodyPr>
            <a:normAutofit/>
          </a:bodyPr>
          <a:lstStyle/>
          <a:p>
            <a:r>
              <a:rPr lang="ar-SA" sz="4000" b="1" dirty="0" smtClean="0">
                <a:solidFill>
                  <a:srgbClr val="FF0000"/>
                </a:solidFill>
              </a:rPr>
              <a:t>استخدامات الاستخبارات</a:t>
            </a:r>
            <a:endParaRPr lang="ar-SA" sz="4000" b="1"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 </a:t>
            </a:r>
            <a:r>
              <a:rPr lang="ar-SA" b="1" dirty="0" smtClean="0">
                <a:solidFill>
                  <a:srgbClr val="0070C0"/>
                </a:solidFill>
              </a:rPr>
              <a:t>أ-</a:t>
            </a:r>
            <a:r>
              <a:rPr lang="ar-SA" dirty="0" smtClean="0"/>
              <a:t> </a:t>
            </a:r>
            <a:r>
              <a:rPr lang="ar-SA" b="1" dirty="0" smtClean="0">
                <a:solidFill>
                  <a:srgbClr val="0070C0"/>
                </a:solidFill>
              </a:rPr>
              <a:t>القائمة أو الكتيب/ </a:t>
            </a:r>
            <a:r>
              <a:rPr lang="ar-SA" dirty="0" smtClean="0"/>
              <a:t>تحوي البنود والعبارات </a:t>
            </a:r>
            <a:r>
              <a:rPr lang="ar-SA" dirty="0" err="1" smtClean="0"/>
              <a:t>و</a:t>
            </a:r>
            <a:r>
              <a:rPr lang="ar-SA" dirty="0" smtClean="0"/>
              <a:t> </a:t>
            </a:r>
            <a:r>
              <a:rPr lang="ar-SA" dirty="0" err="1" smtClean="0"/>
              <a:t>الاسئله</a:t>
            </a:r>
            <a:r>
              <a:rPr lang="ar-SA" dirty="0" smtClean="0"/>
              <a:t> ، تستخدم فرديا أو جماعيا.</a:t>
            </a:r>
          </a:p>
          <a:p>
            <a:pPr>
              <a:buNone/>
            </a:pPr>
            <a:endParaRPr lang="ar-SA" dirty="0" smtClean="0"/>
          </a:p>
          <a:p>
            <a:pPr>
              <a:buNone/>
            </a:pPr>
            <a:endParaRPr lang="ar-SA" dirty="0" smtClean="0"/>
          </a:p>
          <a:p>
            <a:r>
              <a:rPr lang="ar-SA" b="1" dirty="0" smtClean="0">
                <a:solidFill>
                  <a:srgbClr val="0070C0"/>
                </a:solidFill>
              </a:rPr>
              <a:t>ب- البطاقات/ </a:t>
            </a:r>
            <a:r>
              <a:rPr lang="ar-SA" dirty="0" smtClean="0"/>
              <a:t>بحيث يكون لكل بند بطاقة مستقلة ، ويطلب من المفحوص أن يصنف البطاقات مثلا :موافق/ غير موافق – ينطبق علي/ لا ينطبق علي.</a:t>
            </a:r>
          </a:p>
          <a:p>
            <a:pPr>
              <a:buNone/>
            </a:pPr>
            <a:r>
              <a:rPr lang="ar-SA" dirty="0" smtClean="0"/>
              <a:t> ولا تستخدم إلا بشكل فردي فقط.</a:t>
            </a:r>
            <a:endParaRPr lang="ar-SA" dirty="0"/>
          </a:p>
        </p:txBody>
      </p:sp>
      <p:sp>
        <p:nvSpPr>
          <p:cNvPr id="2" name="عنوان 1"/>
          <p:cNvSpPr>
            <a:spLocks noGrp="1"/>
          </p:cNvSpPr>
          <p:nvPr>
            <p:ph type="title"/>
          </p:nvPr>
        </p:nvSpPr>
        <p:spPr/>
        <p:txBody>
          <a:bodyPr>
            <a:normAutofit/>
          </a:bodyPr>
          <a:lstStyle/>
          <a:p>
            <a:r>
              <a:rPr lang="ar-SA" sz="3600" b="1" dirty="0" smtClean="0">
                <a:solidFill>
                  <a:srgbClr val="FF0000"/>
                </a:solidFill>
              </a:rPr>
              <a:t>الأشكال التي يقدم فيها الاستخبار</a:t>
            </a:r>
            <a:endParaRPr lang="ar-SA" sz="3600" b="1"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buFont typeface="Courier New" pitchFamily="49" charset="0"/>
              <a:buChar char="o"/>
            </a:pPr>
            <a:r>
              <a:rPr lang="ar-SA" dirty="0" smtClean="0"/>
              <a:t> دلت الأبحاث أن صياغة السؤال تؤثر في إعطاء إجابات يرى الشخص أنها صادقة لأحداث لم تحدث.</a:t>
            </a:r>
          </a:p>
          <a:p>
            <a:pPr>
              <a:buFont typeface="Courier New" pitchFamily="49" charset="0"/>
              <a:buChar char="o"/>
            </a:pPr>
            <a:r>
              <a:rPr lang="ar-SA" dirty="0" smtClean="0"/>
              <a:t> إذن صياغة السؤال تحدد إلى حد بعيد نوع الإجابة له. </a:t>
            </a:r>
          </a:p>
          <a:p>
            <a:pPr>
              <a:buFont typeface="Courier New" pitchFamily="49" charset="0"/>
              <a:buChar char="o"/>
            </a:pPr>
            <a:r>
              <a:rPr lang="ar-SA" dirty="0" smtClean="0"/>
              <a:t> كتابة البند أو العبارات تحتاج فن ومهارة إبداعيه وليست بالأمر السهل.</a:t>
            </a:r>
          </a:p>
          <a:p>
            <a:pPr>
              <a:buFont typeface="Courier New" pitchFamily="49" charset="0"/>
              <a:buChar char="o"/>
            </a:pPr>
            <a:r>
              <a:rPr lang="ar-SA" dirty="0" smtClean="0"/>
              <a:t> من أهم العوامل التي تؤثر في الاستجابات: معاني الكلمات الخاصة، والعبارات وتجاورها.</a:t>
            </a:r>
          </a:p>
          <a:p>
            <a:pPr>
              <a:buFont typeface="Courier New" pitchFamily="49" charset="0"/>
              <a:buChar char="o"/>
            </a:pPr>
            <a:r>
              <a:rPr lang="ar-SA" dirty="0" smtClean="0"/>
              <a:t> دلت الأبحاث أن الأشخاص لديهم استعداد كبير للموافقة على العبارات المصاغة سلبيا أكثر من معارضة عبرات مصوغة إيجابيا.</a:t>
            </a:r>
          </a:p>
          <a:p>
            <a:pPr>
              <a:buFont typeface="Courier New" pitchFamily="49" charset="0"/>
              <a:buChar char="o"/>
            </a:pPr>
            <a:r>
              <a:rPr lang="ar-SA" dirty="0" smtClean="0"/>
              <a:t> العبارات القصيرة تفضل أكثر عن العبارات الطويلة.</a:t>
            </a:r>
            <a:endParaRPr lang="ar-SA" dirty="0"/>
          </a:p>
        </p:txBody>
      </p:sp>
      <p:sp>
        <p:nvSpPr>
          <p:cNvPr id="2" name="عنوان 1"/>
          <p:cNvSpPr>
            <a:spLocks noGrp="1"/>
          </p:cNvSpPr>
          <p:nvPr>
            <p:ph type="title"/>
          </p:nvPr>
        </p:nvSpPr>
        <p:spPr/>
        <p:txBody>
          <a:bodyPr>
            <a:normAutofit/>
          </a:bodyPr>
          <a:lstStyle/>
          <a:p>
            <a:r>
              <a:rPr lang="ar-SA" sz="4000" b="1" dirty="0" smtClean="0">
                <a:solidFill>
                  <a:srgbClr val="FF0000"/>
                </a:solidFill>
              </a:rPr>
              <a:t>صياغة أسئلة الاستخبار</a:t>
            </a:r>
            <a:endParaRPr lang="ar-SA" sz="4000" b="1" dirty="0">
              <a:solidFill>
                <a:srgbClr val="FF000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2972</TotalTime>
  <Words>1061</Words>
  <Application>Microsoft Office PowerPoint</Application>
  <PresentationFormat>عرض على الشاشة (3:4)‏</PresentationFormat>
  <Paragraphs>93</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ملتقى</vt:lpstr>
      <vt:lpstr>الاستخبارات (الاستبانة)</vt:lpstr>
      <vt:lpstr>تعريف الاستخبارات</vt:lpstr>
      <vt:lpstr>تاريخ الاستخبارات</vt:lpstr>
      <vt:lpstr> يتبع تاريخ الاستخبارات</vt:lpstr>
      <vt:lpstr>فروض ”ستاجنر“ للاستخبارات</vt:lpstr>
      <vt:lpstr>أهداف الاستخبارات</vt:lpstr>
      <vt:lpstr>استخدامات الاستخبارات</vt:lpstr>
      <vt:lpstr>الأشكال التي يقدم فيها الاستخبار</vt:lpstr>
      <vt:lpstr>صياغة أسئلة الاستخبار</vt:lpstr>
      <vt:lpstr> يتبع صياغة أسئلة الاستخبار</vt:lpstr>
      <vt:lpstr>بدائــــل الإجابة</vt:lpstr>
      <vt:lpstr>تطبيق الاستخبار</vt:lpstr>
      <vt:lpstr>طرق تقدير الدرجات (التصحيح)</vt:lpstr>
      <vt:lpstr>الدرجات المستخرجة من الاستخبارات</vt:lpstr>
      <vt:lpstr>نماذج للاستخبارات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majdah</cp:lastModifiedBy>
  <cp:revision>29</cp:revision>
  <dcterms:created xsi:type="dcterms:W3CDTF">2014-03-27T12:13:08Z</dcterms:created>
  <dcterms:modified xsi:type="dcterms:W3CDTF">2014-11-04T08:25:27Z</dcterms:modified>
</cp:coreProperties>
</file>