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76" r:id="rId1"/>
  </p:sldMasterIdLst>
  <p:notesMasterIdLst>
    <p:notesMasterId r:id="rId11"/>
  </p:notesMasterIdLst>
  <p:sldIdLst>
    <p:sldId id="361" r:id="rId2"/>
    <p:sldId id="294" r:id="rId3"/>
    <p:sldId id="295" r:id="rId4"/>
    <p:sldId id="296" r:id="rId5"/>
    <p:sldId id="297" r:id="rId6"/>
    <p:sldId id="298" r:id="rId7"/>
    <p:sldId id="299" r:id="rId8"/>
    <p:sldId id="300" r:id="rId9"/>
    <p:sldId id="301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430" autoAdjust="0"/>
    <p:restoredTop sz="94500" autoAdjust="0"/>
  </p:normalViewPr>
  <p:slideViewPr>
    <p:cSldViewPr>
      <p:cViewPr>
        <p:scale>
          <a:sx n="58" d="100"/>
          <a:sy n="58" d="100"/>
        </p:scale>
        <p:origin x="-942" y="-10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9.wmf"/><Relationship Id="rId7" Type="http://schemas.openxmlformats.org/officeDocument/2006/relationships/image" Target="../media/image12.wmf"/><Relationship Id="rId12" Type="http://schemas.openxmlformats.org/officeDocument/2006/relationships/image" Target="../media/image17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4.wmf"/><Relationship Id="rId11" Type="http://schemas.openxmlformats.org/officeDocument/2006/relationships/image" Target="../media/image16.wmf"/><Relationship Id="rId5" Type="http://schemas.openxmlformats.org/officeDocument/2006/relationships/image" Target="../media/image11.wmf"/><Relationship Id="rId10" Type="http://schemas.openxmlformats.org/officeDocument/2006/relationships/image" Target="../media/image15.wmf"/><Relationship Id="rId4" Type="http://schemas.openxmlformats.org/officeDocument/2006/relationships/image" Target="../media/image10.wmf"/><Relationship Id="rId9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2B82C94-689D-4F40-8E75-4D97BA2F6FD6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25EB15D-70EB-4E7C-B61E-0E3B23FB736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EB15D-70EB-4E7C-B61E-0E3B23FB7367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251D2A-8AC4-476C-A041-4CB9BCF7C31F}" type="datetimeFigureOut">
              <a:rPr lang="ar-SA" smtClean="0"/>
              <a:pPr/>
              <a:t>12/01/1432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0A4B46-2FAA-472C-8866-25F2D5058CD4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>
    <p:wipe dir="d"/>
  </p:transition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png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oleObject" Target="../embeddings/oleObject20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4.bin"/><Relationship Id="rId12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3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22.bin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6.bin"/><Relationship Id="rId14" Type="http://schemas.openxmlformats.org/officeDocument/2006/relationships/oleObject" Target="../embeddings/oleObject2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oleObject" Target="../embeddings/oleObject33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7.bin"/><Relationship Id="rId12" Type="http://schemas.openxmlformats.org/officeDocument/2006/relationships/oleObject" Target="../embeddings/oleObject3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6.bin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5.bin"/><Relationship Id="rId10" Type="http://schemas.openxmlformats.org/officeDocument/2006/relationships/oleObject" Target="../embeddings/oleObject30.bin"/><Relationship Id="rId4" Type="http://schemas.openxmlformats.org/officeDocument/2006/relationships/oleObject" Target="../embeddings/oleObject24.bin"/><Relationship Id="rId9" Type="http://schemas.openxmlformats.org/officeDocument/2006/relationships/oleObject" Target="../embeddings/oleObject29.bin"/><Relationship Id="rId14" Type="http://schemas.openxmlformats.org/officeDocument/2006/relationships/oleObject" Target="../embeddings/oleObject3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13" Type="http://schemas.openxmlformats.org/officeDocument/2006/relationships/oleObject" Target="../embeddings/oleObject44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38.bin"/><Relationship Id="rId12" Type="http://schemas.openxmlformats.org/officeDocument/2006/relationships/oleObject" Target="../embeddings/oleObject4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7.bin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6.bin"/><Relationship Id="rId10" Type="http://schemas.openxmlformats.org/officeDocument/2006/relationships/oleObject" Target="../embeddings/oleObject41.bin"/><Relationship Id="rId4" Type="http://schemas.openxmlformats.org/officeDocument/2006/relationships/oleObject" Target="../embeddings/oleObject35.bin"/><Relationship Id="rId9" Type="http://schemas.openxmlformats.org/officeDocument/2006/relationships/oleObject" Target="../embeddings/oleObject40.bin"/><Relationship Id="rId14" Type="http://schemas.openxmlformats.org/officeDocument/2006/relationships/oleObject" Target="../embeddings/oleObject4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8.bin"/><Relationship Id="rId5" Type="http://schemas.openxmlformats.org/officeDocument/2006/relationships/oleObject" Target="../embeddings/oleObject47.bin"/><Relationship Id="rId4" Type="http://schemas.openxmlformats.org/officeDocument/2006/relationships/oleObject" Target="../embeddings/oleObject46.bin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53.bin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30.png"/><Relationship Id="rId4" Type="http://schemas.openxmlformats.org/officeDocument/2006/relationships/oleObject" Target="../embeddings/oleObject51.bin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5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58.bin"/><Relationship Id="rId11" Type="http://schemas.openxmlformats.org/officeDocument/2006/relationships/oleObject" Target="../embeddings/oleObject63.bin"/><Relationship Id="rId5" Type="http://schemas.openxmlformats.org/officeDocument/2006/relationships/oleObject" Target="../embeddings/oleObject57.bin"/><Relationship Id="rId10" Type="http://schemas.openxmlformats.org/officeDocument/2006/relationships/oleObject" Target="../embeddings/oleObject62.bin"/><Relationship Id="rId4" Type="http://schemas.openxmlformats.org/officeDocument/2006/relationships/oleObject" Target="../embeddings/oleObject56.bin"/><Relationship Id="rId9" Type="http://schemas.openxmlformats.org/officeDocument/2006/relationships/oleObject" Target="../embeddings/oleObject6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357554" y="2857496"/>
            <a:ext cx="2706190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60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المحاضرة</a:t>
            </a:r>
            <a:r>
              <a:rPr lang="ar-SA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 </a:t>
            </a:r>
          </a:p>
          <a:p>
            <a:pPr algn="ctr"/>
            <a:r>
              <a:rPr lang="ar-SA" sz="36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Simplified Arabic" pitchFamily="2" charset="-78"/>
              </a:rPr>
              <a:t>السادسة</a:t>
            </a:r>
            <a:endParaRPr lang="ar-SA" sz="3600" dirty="0">
              <a:solidFill>
                <a:schemeClr val="bg1"/>
              </a:solidFill>
              <a:latin typeface="Monotype Koufi" pitchFamily="2" charset="-78"/>
              <a:ea typeface="Monotype Koufi" pitchFamily="2" charset="-78"/>
              <a:cs typeface="Simplified Arabic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97282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97283" name="Equation" r:id="rId5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97284" name="Equation" r:id="rId6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97285" name="Equation" r:id="rId7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8" name="مربع نص 87"/>
          <p:cNvSpPr txBox="1"/>
          <p:nvPr/>
        </p:nvSpPr>
        <p:spPr>
          <a:xfrm>
            <a:off x="2643174" y="714356"/>
            <a:ext cx="614366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استخدام الوصلة الثنائية في تقويم التيار المتردد</a:t>
            </a:r>
          </a:p>
        </p:txBody>
      </p:sp>
      <p:sp>
        <p:nvSpPr>
          <p:cNvPr id="90" name="مربع نص 89"/>
          <p:cNvSpPr txBox="1"/>
          <p:nvPr/>
        </p:nvSpPr>
        <p:spPr>
          <a:xfrm>
            <a:off x="214282" y="1285860"/>
            <a:ext cx="850112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تستخدم الوصلة الثنائية فى تقويم التيار المتردد حيث أن لها القدرة على تمرير التيار الكهربى فى اتجاه دون الآخر.</a:t>
            </a:r>
          </a:p>
        </p:txBody>
      </p:sp>
      <p:sp>
        <p:nvSpPr>
          <p:cNvPr id="92" name="مربع نص 91"/>
          <p:cNvSpPr txBox="1"/>
          <p:nvPr/>
        </p:nvSpPr>
        <p:spPr>
          <a:xfrm>
            <a:off x="3786182" y="2143116"/>
            <a:ext cx="492922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مقوم النصف موجى</a:t>
            </a:r>
          </a:p>
        </p:txBody>
      </p:sp>
      <p:sp>
        <p:nvSpPr>
          <p:cNvPr id="93" name="مربع نص 92"/>
          <p:cNvSpPr txBox="1"/>
          <p:nvPr/>
        </p:nvSpPr>
        <p:spPr>
          <a:xfrm>
            <a:off x="214282" y="2643182"/>
            <a:ext cx="850112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dirty="0" smtClean="0">
                <a:solidFill>
                  <a:schemeClr val="bg1"/>
                </a:solidFill>
              </a:rPr>
              <a:t> </a:t>
            </a:r>
            <a:r>
              <a:rPr lang="ar-SA" sz="2400" dirty="0" smtClean="0">
                <a:solidFill>
                  <a:schemeClr val="bg1"/>
                </a:solidFill>
              </a:rPr>
              <a:t>فى دائرة التقويم النصف موجى يتم توصيل الثنائى بمنبع التيار المتردد المراد تقويمه (شكل 11أ).</a:t>
            </a:r>
          </a:p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فإذا كان جهد الدخل        للمقوم والموضح بالشكل (11ب).فإن جهد الخرج لدائرة التقويم النصف موجى من خلال مقاومة الحمل     يكون على الشكل المبين في(11جـ).</a:t>
            </a:r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97287" name="Object 7"/>
          <p:cNvGraphicFramePr>
            <a:graphicFrameLocks noChangeAspect="1"/>
          </p:cNvGraphicFramePr>
          <p:nvPr/>
        </p:nvGraphicFramePr>
        <p:xfrm>
          <a:off x="6000760" y="3357562"/>
          <a:ext cx="590552" cy="442914"/>
        </p:xfrm>
        <a:graphic>
          <a:graphicData uri="http://schemas.openxmlformats.org/presentationml/2006/ole">
            <p:oleObj spid="_x0000_s97287" name="Equation" r:id="rId8" imgW="304668" imgH="228501" progId="Equation.3">
              <p:embed/>
            </p:oleObj>
          </a:graphicData>
        </a:graphic>
      </p:graphicFrame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97290" name="Object 10"/>
          <p:cNvGraphicFramePr>
            <a:graphicFrameLocks noChangeAspect="1"/>
          </p:cNvGraphicFramePr>
          <p:nvPr/>
        </p:nvGraphicFramePr>
        <p:xfrm>
          <a:off x="3857620" y="3714752"/>
          <a:ext cx="462992" cy="491929"/>
        </p:xfrm>
        <a:graphic>
          <a:graphicData uri="http://schemas.openxmlformats.org/presentationml/2006/ole">
            <p:oleObj spid="_x0000_s97290" name="Equation" r:id="rId9" imgW="203040" imgH="215640" progId="Equation.3">
              <p:embed/>
            </p:oleObj>
          </a:graphicData>
        </a:graphic>
      </p:graphicFrame>
      <p:pic>
        <p:nvPicPr>
          <p:cNvPr id="94" name="صورة 93"/>
          <p:cNvPicPr/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785918" y="4214818"/>
            <a:ext cx="5274310" cy="1962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مربع نص 94"/>
          <p:cNvSpPr txBox="1"/>
          <p:nvPr/>
        </p:nvSpPr>
        <p:spPr>
          <a:xfrm>
            <a:off x="285720" y="6488668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97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90" grpId="0"/>
      <p:bldP spid="92" grpId="0"/>
      <p:bldP spid="9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100354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0355" name="Equation" r:id="rId5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0356" name="Equation" r:id="rId6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100357" name="Equation" r:id="rId7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" name="مربع نص 94"/>
          <p:cNvSpPr txBox="1"/>
          <p:nvPr/>
        </p:nvSpPr>
        <p:spPr>
          <a:xfrm>
            <a:off x="4214810" y="5715016"/>
            <a:ext cx="107157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>
                <a:solidFill>
                  <a:schemeClr val="bg1"/>
                </a:solidFill>
              </a:rPr>
              <a:t>شكل (11)</a:t>
            </a:r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89" name="صورة 88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857356" y="836610"/>
            <a:ext cx="52705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صورة 89"/>
          <p:cNvPicPr/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714480" y="3429000"/>
            <a:ext cx="527050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" name="مربع نص 90"/>
          <p:cNvSpPr txBox="1"/>
          <p:nvPr/>
        </p:nvSpPr>
        <p:spPr>
          <a:xfrm>
            <a:off x="357158" y="6488668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428792" y="2786058"/>
          <a:ext cx="914400" cy="771525"/>
        </p:xfrm>
        <a:graphic>
          <a:graphicData uri="http://schemas.openxmlformats.org/presentationml/2006/ole">
            <p:oleObj spid="_x0000_s101378" name="معادلة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1379" name="Equation" r:id="rId5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1380" name="Equation" r:id="rId6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" name="مربع نص 88"/>
          <p:cNvSpPr txBox="1"/>
          <p:nvPr/>
        </p:nvSpPr>
        <p:spPr>
          <a:xfrm>
            <a:off x="285720" y="714356"/>
            <a:ext cx="871543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من مميزات دائرة التقويم النصف موجى القدرة على تمرير التيار الكهربى فى اتجاه واحد بينما من عيوب هذا النوع من المقومات انه يستخدم فقط نصف القدرة الكهربية للموجة المترددة.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تعطى قيمة التيار المستمر لخرج دائرة مقوم نصف موجى من العلاقة      وهى تمثل القيمة المتوسطة لخرج هذه الدائرة بينما تكون القيمة الفعالة         للتيار الناتج هي </a:t>
            </a:r>
          </a:p>
        </p:txBody>
      </p:sp>
      <p:graphicFrame>
        <p:nvGraphicFramePr>
          <p:cNvPr id="101382" name="Object 6"/>
          <p:cNvGraphicFramePr>
            <a:graphicFrameLocks noChangeAspect="1"/>
          </p:cNvGraphicFramePr>
          <p:nvPr/>
        </p:nvGraphicFramePr>
        <p:xfrm>
          <a:off x="1463654" y="1500174"/>
          <a:ext cx="465140" cy="848196"/>
        </p:xfrm>
        <a:graphic>
          <a:graphicData uri="http://schemas.openxmlformats.org/presentationml/2006/ole">
            <p:oleObj spid="_x0000_s101382" name="Equation" r:id="rId7" imgW="215640" imgH="393480" progId="Equation.3">
              <p:embed/>
            </p:oleObj>
          </a:graphicData>
        </a:graphic>
      </p:graphicFrame>
      <p:graphicFrame>
        <p:nvGraphicFramePr>
          <p:cNvPr id="101383" name="Object 7"/>
          <p:cNvGraphicFramePr>
            <a:graphicFrameLocks noChangeAspect="1"/>
          </p:cNvGraphicFramePr>
          <p:nvPr/>
        </p:nvGraphicFramePr>
        <p:xfrm>
          <a:off x="2643188" y="2214563"/>
          <a:ext cx="688975" cy="442912"/>
        </p:xfrm>
        <a:graphic>
          <a:graphicData uri="http://schemas.openxmlformats.org/presentationml/2006/ole">
            <p:oleObj spid="_x0000_s101383" name="معادلة" r:id="rId8" imgW="355320" imgH="228600" progId="Equation.3">
              <p:embed/>
            </p:oleObj>
          </a:graphicData>
        </a:graphic>
      </p:graphicFrame>
      <p:graphicFrame>
        <p:nvGraphicFramePr>
          <p:cNvPr id="101384" name="Object 8"/>
          <p:cNvGraphicFramePr>
            <a:graphicFrameLocks noChangeAspect="1"/>
          </p:cNvGraphicFramePr>
          <p:nvPr/>
        </p:nvGraphicFramePr>
        <p:xfrm>
          <a:off x="642938" y="2143125"/>
          <a:ext cx="430212" cy="785813"/>
        </p:xfrm>
        <a:graphic>
          <a:graphicData uri="http://schemas.openxmlformats.org/presentationml/2006/ole">
            <p:oleObj spid="_x0000_s101384" name="معادلة" r:id="rId9" imgW="215640" imgH="393480" progId="Equation.3">
              <p:embed/>
            </p:oleObj>
          </a:graphicData>
        </a:graphic>
      </p:graphicFrame>
      <p:sp>
        <p:nvSpPr>
          <p:cNvPr id="94" name="مربع نص 93"/>
          <p:cNvSpPr txBox="1"/>
          <p:nvPr/>
        </p:nvSpPr>
        <p:spPr>
          <a:xfrm>
            <a:off x="2143108" y="2643182"/>
            <a:ext cx="685804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استنتاج جهد الخرج المستمر لدائرة تقويم نصف موجى</a:t>
            </a:r>
          </a:p>
        </p:txBody>
      </p:sp>
      <p:sp>
        <p:nvSpPr>
          <p:cNvPr id="98" name="مربع نص 97"/>
          <p:cNvSpPr txBox="1"/>
          <p:nvPr/>
        </p:nvSpPr>
        <p:spPr>
          <a:xfrm>
            <a:off x="1500166" y="3214686"/>
            <a:ext cx="75009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إذا كان جهد الدخل  للمقوم        هو: </a:t>
            </a:r>
          </a:p>
        </p:txBody>
      </p:sp>
      <p:graphicFrame>
        <p:nvGraphicFramePr>
          <p:cNvPr id="101385" name="Object 9"/>
          <p:cNvGraphicFramePr>
            <a:graphicFrameLocks noChangeAspect="1"/>
          </p:cNvGraphicFramePr>
          <p:nvPr/>
        </p:nvGraphicFramePr>
        <p:xfrm>
          <a:off x="5624513" y="3286125"/>
          <a:ext cx="590550" cy="442913"/>
        </p:xfrm>
        <a:graphic>
          <a:graphicData uri="http://schemas.openxmlformats.org/presentationml/2006/ole">
            <p:oleObj spid="_x0000_s101385" name="معادلة" r:id="rId10" imgW="304668" imgH="228501" progId="Equation.3">
              <p:embed/>
            </p:oleObj>
          </a:graphicData>
        </a:graphic>
      </p:graphicFrame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1386" name="Object 10"/>
          <p:cNvGraphicFramePr>
            <a:graphicFrameLocks noChangeAspect="1"/>
          </p:cNvGraphicFramePr>
          <p:nvPr/>
        </p:nvGraphicFramePr>
        <p:xfrm>
          <a:off x="963613" y="3571875"/>
          <a:ext cx="3821112" cy="430213"/>
        </p:xfrm>
        <a:graphic>
          <a:graphicData uri="http://schemas.openxmlformats.org/presentationml/2006/ole">
            <p:oleObj spid="_x0000_s101386" name="معادلة" r:id="rId11" imgW="2006280" imgH="228600" progId="Equation.3">
              <p:embed/>
            </p:oleObj>
          </a:graphicData>
        </a:graphic>
      </p:graphicFrame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2" name="مربع نص 101"/>
          <p:cNvSpPr txBox="1"/>
          <p:nvPr/>
        </p:nvSpPr>
        <p:spPr>
          <a:xfrm>
            <a:off x="571472" y="3955325"/>
            <a:ext cx="842968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وإذا اعتبرنا أن الثنائى له مقاومة     في حالة التوصيل الامامى وهى صغيرة جداً فإن التيار المار خلال الدائرة هو:</a:t>
            </a:r>
          </a:p>
        </p:txBody>
      </p:sp>
      <p:graphicFrame>
        <p:nvGraphicFramePr>
          <p:cNvPr id="101389" name="Object 13"/>
          <p:cNvGraphicFramePr>
            <a:graphicFrameLocks noChangeAspect="1"/>
          </p:cNvGraphicFramePr>
          <p:nvPr/>
        </p:nvGraphicFramePr>
        <p:xfrm>
          <a:off x="1000100" y="4500570"/>
          <a:ext cx="4060846" cy="826759"/>
        </p:xfrm>
        <a:graphic>
          <a:graphicData uri="http://schemas.openxmlformats.org/presentationml/2006/ole">
            <p:oleObj spid="_x0000_s101389" name="Equation" r:id="rId12" imgW="2120760" imgH="431640" progId="Equation.3">
              <p:embed/>
            </p:oleObj>
          </a:graphicData>
        </a:graphic>
      </p:graphicFrame>
      <p:sp>
        <p:nvSpPr>
          <p:cNvPr id="104" name="مربع نص 103"/>
          <p:cNvSpPr txBox="1"/>
          <p:nvPr/>
        </p:nvSpPr>
        <p:spPr>
          <a:xfrm>
            <a:off x="4572000" y="5000636"/>
            <a:ext cx="44291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bg1"/>
                </a:solidFill>
              </a:rPr>
              <a:t>عندما تكون</a:t>
            </a:r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1390" name="Object 14"/>
          <p:cNvGraphicFramePr>
            <a:graphicFrameLocks noChangeAspect="1"/>
          </p:cNvGraphicFramePr>
          <p:nvPr/>
        </p:nvGraphicFramePr>
        <p:xfrm>
          <a:off x="6500826" y="5072074"/>
          <a:ext cx="1196975" cy="312738"/>
        </p:xfrm>
        <a:graphic>
          <a:graphicData uri="http://schemas.openxmlformats.org/presentationml/2006/ole">
            <p:oleObj spid="_x0000_s101390" name="Equation" r:id="rId13" imgW="672840" imgH="177480" progId="Equation.3">
              <p:embed/>
            </p:oleObj>
          </a:graphicData>
        </a:graphic>
      </p:graphicFrame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1393" name="Object 17"/>
          <p:cNvGraphicFramePr>
            <a:graphicFrameLocks noChangeAspect="1"/>
          </p:cNvGraphicFramePr>
          <p:nvPr/>
        </p:nvGraphicFramePr>
        <p:xfrm>
          <a:off x="928662" y="5604700"/>
          <a:ext cx="1214446" cy="396068"/>
        </p:xfrm>
        <a:graphic>
          <a:graphicData uri="http://schemas.openxmlformats.org/presentationml/2006/ole">
            <p:oleObj spid="_x0000_s101393" name="Equation" r:id="rId14" imgW="622080" imgH="203040" progId="Equation.3">
              <p:embed/>
            </p:oleObj>
          </a:graphicData>
        </a:graphic>
      </p:graphicFrame>
      <p:graphicFrame>
        <p:nvGraphicFramePr>
          <p:cNvPr id="101395" name="Object 19"/>
          <p:cNvGraphicFramePr>
            <a:graphicFrameLocks noChangeAspect="1"/>
          </p:cNvGraphicFramePr>
          <p:nvPr/>
        </p:nvGraphicFramePr>
        <p:xfrm>
          <a:off x="6273222" y="6072206"/>
          <a:ext cx="1513488" cy="417514"/>
        </p:xfrm>
        <a:graphic>
          <a:graphicData uri="http://schemas.openxmlformats.org/presentationml/2006/ole">
            <p:oleObj spid="_x0000_s101395" name="Equation" r:id="rId15" imgW="736560" imgH="203040" progId="Equation.3">
              <p:embed/>
            </p:oleObj>
          </a:graphicData>
        </a:graphic>
      </p:graphicFrame>
      <p:sp>
        <p:nvSpPr>
          <p:cNvPr id="111" name="مربع نص 110"/>
          <p:cNvSpPr txBox="1"/>
          <p:nvPr/>
        </p:nvSpPr>
        <p:spPr>
          <a:xfrm>
            <a:off x="7215206" y="6000768"/>
            <a:ext cx="178595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bg1"/>
                </a:solidFill>
              </a:rPr>
              <a:t>عندما تكون</a:t>
            </a:r>
          </a:p>
        </p:txBody>
      </p:sp>
      <p:graphicFrame>
        <p:nvGraphicFramePr>
          <p:cNvPr id="101396" name="Object 20"/>
          <p:cNvGraphicFramePr>
            <a:graphicFrameLocks noChangeAspect="1"/>
          </p:cNvGraphicFramePr>
          <p:nvPr/>
        </p:nvGraphicFramePr>
        <p:xfrm>
          <a:off x="5072066" y="3929066"/>
          <a:ext cx="500066" cy="500066"/>
        </p:xfrm>
        <a:graphic>
          <a:graphicData uri="http://schemas.openxmlformats.org/presentationml/2006/ole">
            <p:oleObj spid="_x0000_s101396" name="معادلة" r:id="rId16" imgW="215640" imgH="215640" progId="Equation.3">
              <p:embed/>
            </p:oleObj>
          </a:graphicData>
        </a:graphic>
      </p:graphicFrame>
      <p:sp>
        <p:nvSpPr>
          <p:cNvPr id="105" name="مربع نص 104"/>
          <p:cNvSpPr txBox="1"/>
          <p:nvPr/>
        </p:nvSpPr>
        <p:spPr>
          <a:xfrm>
            <a:off x="357158" y="6497445"/>
            <a:ext cx="852502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0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01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2000"/>
                                        <p:tgtEl>
                                          <p:spTgt spid="101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2000"/>
                                        <p:tgtEl>
                                          <p:spTgt spid="101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101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build="p"/>
      <p:bldP spid="94" grpId="0"/>
      <p:bldP spid="98" grpId="0"/>
      <p:bldP spid="102" grpId="0"/>
      <p:bldP spid="104" grpId="0"/>
      <p:bldP spid="1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104450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4451" name="Equation" r:id="rId5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4452" name="Equation" r:id="rId6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104453" name="Equation" r:id="rId7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" name="مربع نص 102"/>
          <p:cNvSpPr txBox="1"/>
          <p:nvPr/>
        </p:nvSpPr>
        <p:spPr>
          <a:xfrm>
            <a:off x="285720" y="928670"/>
            <a:ext cx="871543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Constantia" pitchFamily="18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وتكون القيمة المتوسطة للتيار الناتج       وهى التى تمثل التيار المستمر      المار خلال الدائرة هي :  </a:t>
            </a:r>
          </a:p>
        </p:txBody>
      </p:sp>
      <p:graphicFrame>
        <p:nvGraphicFramePr>
          <p:cNvPr id="104462" name="Object 14"/>
          <p:cNvGraphicFramePr>
            <a:graphicFrameLocks noChangeAspect="1"/>
          </p:cNvGraphicFramePr>
          <p:nvPr/>
        </p:nvGraphicFramePr>
        <p:xfrm>
          <a:off x="4572000" y="992965"/>
          <a:ext cx="581028" cy="435771"/>
        </p:xfrm>
        <a:graphic>
          <a:graphicData uri="http://schemas.openxmlformats.org/presentationml/2006/ole">
            <p:oleObj spid="_x0000_s104462" name="Equation" r:id="rId8" imgW="304560" imgH="228600" progId="Equation.3">
              <p:embed/>
            </p:oleObj>
          </a:graphicData>
        </a:graphic>
      </p:graphicFrame>
      <p:graphicFrame>
        <p:nvGraphicFramePr>
          <p:cNvPr id="104463" name="Object 15"/>
          <p:cNvGraphicFramePr>
            <a:graphicFrameLocks noChangeAspect="1"/>
          </p:cNvGraphicFramePr>
          <p:nvPr/>
        </p:nvGraphicFramePr>
        <p:xfrm>
          <a:off x="7893050" y="1368425"/>
          <a:ext cx="214313" cy="404813"/>
        </p:xfrm>
        <a:graphic>
          <a:graphicData uri="http://schemas.openxmlformats.org/presentationml/2006/ole">
            <p:oleObj spid="_x0000_s104463" name="Equation" r:id="rId9" imgW="914400" imgH="215640" progId="Equation.3">
              <p:embed/>
            </p:oleObj>
          </a:graphicData>
        </a:graphic>
      </p:graphicFrame>
      <p:graphicFrame>
        <p:nvGraphicFramePr>
          <p:cNvPr id="104465" name="Object 17"/>
          <p:cNvGraphicFramePr>
            <a:graphicFrameLocks noChangeAspect="1"/>
          </p:cNvGraphicFramePr>
          <p:nvPr/>
        </p:nvGraphicFramePr>
        <p:xfrm>
          <a:off x="857224" y="928670"/>
          <a:ext cx="652466" cy="489349"/>
        </p:xfrm>
        <a:graphic>
          <a:graphicData uri="http://schemas.openxmlformats.org/presentationml/2006/ole">
            <p:oleObj spid="_x0000_s104465" name="Equation" r:id="rId10" imgW="304560" imgH="228600" progId="Equation.3">
              <p:embed/>
            </p:oleObj>
          </a:graphicData>
        </a:graphic>
      </p:graphicFrame>
      <p:graphicFrame>
        <p:nvGraphicFramePr>
          <p:cNvPr id="104466" name="Object 18"/>
          <p:cNvGraphicFramePr>
            <a:graphicFrameLocks noChangeAspect="1"/>
          </p:cNvGraphicFramePr>
          <p:nvPr/>
        </p:nvGraphicFramePr>
        <p:xfrm>
          <a:off x="1360495" y="1687507"/>
          <a:ext cx="4283075" cy="884237"/>
        </p:xfrm>
        <a:graphic>
          <a:graphicData uri="http://schemas.openxmlformats.org/presentationml/2006/ole">
            <p:oleObj spid="_x0000_s104466" name="Equation" r:id="rId11" imgW="2336760" imgH="482400" progId="Equation.3">
              <p:embed/>
            </p:oleObj>
          </a:graphicData>
        </a:graphic>
      </p:graphicFrame>
      <p:graphicFrame>
        <p:nvGraphicFramePr>
          <p:cNvPr id="104467" name="Object 19"/>
          <p:cNvGraphicFramePr>
            <a:graphicFrameLocks noChangeAspect="1"/>
          </p:cNvGraphicFramePr>
          <p:nvPr/>
        </p:nvGraphicFramePr>
        <p:xfrm>
          <a:off x="785786" y="2714620"/>
          <a:ext cx="4060687" cy="857256"/>
        </p:xfrm>
        <a:graphic>
          <a:graphicData uri="http://schemas.openxmlformats.org/presentationml/2006/ole">
            <p:oleObj spid="_x0000_s104467" name="Equation" r:id="rId12" imgW="2286000" imgH="482400" progId="Equation.3">
              <p:embed/>
            </p:oleObj>
          </a:graphicData>
        </a:graphic>
      </p:graphicFrame>
      <p:sp>
        <p:nvSpPr>
          <p:cNvPr id="110" name="مربع نص 109"/>
          <p:cNvSpPr txBox="1"/>
          <p:nvPr/>
        </p:nvSpPr>
        <p:spPr>
          <a:xfrm>
            <a:off x="214282" y="3824591"/>
            <a:ext cx="87154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ويكون جهد الخرج المستمر وهو عبارة عن فرق الجهد على مقاومة التحميل      هو:</a:t>
            </a:r>
          </a:p>
        </p:txBody>
      </p:sp>
      <p:graphicFrame>
        <p:nvGraphicFramePr>
          <p:cNvPr id="104468" name="Object 20"/>
          <p:cNvGraphicFramePr>
            <a:graphicFrameLocks noChangeAspect="1"/>
          </p:cNvGraphicFramePr>
          <p:nvPr/>
        </p:nvGraphicFramePr>
        <p:xfrm>
          <a:off x="1000100" y="3870230"/>
          <a:ext cx="458790" cy="487464"/>
        </p:xfrm>
        <a:graphic>
          <a:graphicData uri="http://schemas.openxmlformats.org/presentationml/2006/ole">
            <p:oleObj spid="_x0000_s104468" name="Equation" r:id="rId13" imgW="203040" imgH="215640" progId="Equation.3">
              <p:embed/>
            </p:oleObj>
          </a:graphicData>
        </a:graphic>
      </p:graphicFrame>
      <p:graphicFrame>
        <p:nvGraphicFramePr>
          <p:cNvPr id="104469" name="Object 21"/>
          <p:cNvGraphicFramePr>
            <a:graphicFrameLocks noChangeAspect="1"/>
          </p:cNvGraphicFramePr>
          <p:nvPr/>
        </p:nvGraphicFramePr>
        <p:xfrm>
          <a:off x="1214414" y="4726484"/>
          <a:ext cx="2673361" cy="845656"/>
        </p:xfrm>
        <a:graphic>
          <a:graphicData uri="http://schemas.openxmlformats.org/presentationml/2006/ole">
            <p:oleObj spid="_x0000_s104469" name="Equation" r:id="rId14" imgW="1244520" imgH="393480" progId="Equation.3">
              <p:embed/>
            </p:oleObj>
          </a:graphicData>
        </a:graphic>
      </p:graphicFrame>
      <p:sp>
        <p:nvSpPr>
          <p:cNvPr id="99" name="مربع نص 98"/>
          <p:cNvSpPr txBox="1"/>
          <p:nvPr/>
        </p:nvSpPr>
        <p:spPr>
          <a:xfrm>
            <a:off x="357158" y="6488668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4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04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04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04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4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2000"/>
                                        <p:tgtEl>
                                          <p:spTgt spid="104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105474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5475" name="Equation" r:id="rId5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5476" name="Equation" r:id="rId6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105477" name="Equation" r:id="rId7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4463" name="Object 15"/>
          <p:cNvGraphicFramePr>
            <a:graphicFrameLocks noChangeAspect="1"/>
          </p:cNvGraphicFramePr>
          <p:nvPr/>
        </p:nvGraphicFramePr>
        <p:xfrm>
          <a:off x="7893050" y="1368425"/>
          <a:ext cx="214313" cy="404813"/>
        </p:xfrm>
        <a:graphic>
          <a:graphicData uri="http://schemas.openxmlformats.org/presentationml/2006/ole">
            <p:oleObj spid="_x0000_s105479" name="Equation" r:id="rId8" imgW="914400" imgH="215640" progId="Equation.3">
              <p:embed/>
            </p:oleObj>
          </a:graphicData>
        </a:graphic>
      </p:graphicFrame>
      <p:sp>
        <p:nvSpPr>
          <p:cNvPr id="99" name="مربع نص 98"/>
          <p:cNvSpPr txBox="1"/>
          <p:nvPr/>
        </p:nvSpPr>
        <p:spPr>
          <a:xfrm>
            <a:off x="3500430" y="785794"/>
            <a:ext cx="542928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مقوم الموجة الكاملة</a:t>
            </a:r>
          </a:p>
        </p:txBody>
      </p:sp>
      <p:sp>
        <p:nvSpPr>
          <p:cNvPr id="101" name="مربع نص 100"/>
          <p:cNvSpPr txBox="1"/>
          <p:nvPr/>
        </p:nvSpPr>
        <p:spPr>
          <a:xfrm>
            <a:off x="500034" y="1500174"/>
            <a:ext cx="8358246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dirty="0" smtClean="0">
                <a:solidFill>
                  <a:schemeClr val="bg1"/>
                </a:solidFill>
              </a:rPr>
              <a:t> </a:t>
            </a:r>
            <a:r>
              <a:rPr lang="ar-SA" sz="2400" dirty="0" smtClean="0">
                <a:solidFill>
                  <a:schemeClr val="bg1"/>
                </a:solidFill>
              </a:rPr>
              <a:t>فى دائرة التقويم الموجى الكامل يتم استخدام ثنائيين يعملان بالتناوب كما هو موضح بالشكل (12أ) ،وبالتالى فإن هذا المقوم يستخدم نصفى موجه تيار الدخل المتردد.</a:t>
            </a: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فى دائرة التقويم الموجى الكامل يستخدم محول عدد لفات ملفه الثانوى ضعف المستخدم فى المقوم النصف موجى وتوصل نقطة مركز الملف الثانوي بالأرض،وبذلك يمر التياران     ،      بالتتابع خلال أحد الثنائيين ويكون التيار الناتج </a:t>
            </a:r>
          </a:p>
          <a:p>
            <a:pPr algn="just">
              <a:buClr>
                <a:schemeClr val="accent1">
                  <a:lumMod val="75000"/>
                </a:schemeClr>
              </a:buClr>
            </a:pPr>
            <a:r>
              <a:rPr lang="ar-SA" sz="2400" dirty="0" smtClean="0">
                <a:solidFill>
                  <a:schemeClr val="bg1"/>
                </a:solidFill>
              </a:rPr>
              <a:t>والمار خلال مقاومة التحميل     دائماً فى اتجاه واحد. </a:t>
            </a:r>
          </a:p>
          <a:p>
            <a:pPr algn="just">
              <a:buClr>
                <a:schemeClr val="accent1">
                  <a:lumMod val="75000"/>
                </a:schemeClr>
              </a:buClr>
            </a:pPr>
            <a:endParaRPr lang="ar-SA" sz="2400" dirty="0" smtClean="0">
              <a:solidFill>
                <a:schemeClr val="bg1"/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فإذا كان جهد الدخل للمقوم        والموضح بالشكل (12ب). فإن جهد الخرج لدائرة التقويم الموجى الكامل من خلال مقاومة الحمل    يكون على الشكل المبين فى (12جـ). </a:t>
            </a:r>
          </a:p>
        </p:txBody>
      </p:sp>
      <p:graphicFrame>
        <p:nvGraphicFramePr>
          <p:cNvPr id="105485" name="Object 13"/>
          <p:cNvGraphicFramePr>
            <a:graphicFrameLocks noChangeAspect="1"/>
          </p:cNvGraphicFramePr>
          <p:nvPr/>
        </p:nvGraphicFramePr>
        <p:xfrm>
          <a:off x="5143504" y="3319095"/>
          <a:ext cx="357190" cy="467095"/>
        </p:xfrm>
        <a:graphic>
          <a:graphicData uri="http://schemas.openxmlformats.org/presentationml/2006/ole">
            <p:oleObj spid="_x0000_s105485" name="Equation" r:id="rId9" imgW="164880" imgH="215640" progId="Equation.3">
              <p:embed/>
            </p:oleObj>
          </a:graphicData>
        </a:graphic>
      </p:graphicFrame>
      <p:graphicFrame>
        <p:nvGraphicFramePr>
          <p:cNvPr id="105487" name="Object 15"/>
          <p:cNvGraphicFramePr>
            <a:graphicFrameLocks noChangeAspect="1"/>
          </p:cNvGraphicFramePr>
          <p:nvPr/>
        </p:nvGraphicFramePr>
        <p:xfrm>
          <a:off x="5715008" y="3286124"/>
          <a:ext cx="334591" cy="517095"/>
        </p:xfrm>
        <a:graphic>
          <a:graphicData uri="http://schemas.openxmlformats.org/presentationml/2006/ole">
            <p:oleObj spid="_x0000_s105487" name="Equation" r:id="rId10" imgW="139680" imgH="215640" progId="Equation.3">
              <p:embed/>
            </p:oleObj>
          </a:graphicData>
        </a:graphic>
      </p:graphicFrame>
      <p:graphicFrame>
        <p:nvGraphicFramePr>
          <p:cNvPr id="105488" name="Object 16"/>
          <p:cNvGraphicFramePr>
            <a:graphicFrameLocks noChangeAspect="1"/>
          </p:cNvGraphicFramePr>
          <p:nvPr/>
        </p:nvGraphicFramePr>
        <p:xfrm>
          <a:off x="461567" y="3364706"/>
          <a:ext cx="324219" cy="421484"/>
        </p:xfrm>
        <a:graphic>
          <a:graphicData uri="http://schemas.openxmlformats.org/presentationml/2006/ole">
            <p:oleObj spid="_x0000_s105488" name="Equation" r:id="rId11" imgW="126720" imgH="164880" progId="Equation.3">
              <p:embed/>
            </p:oleObj>
          </a:graphicData>
        </a:graphic>
      </p:graphicFrame>
      <p:graphicFrame>
        <p:nvGraphicFramePr>
          <p:cNvPr id="105489" name="Object 17"/>
          <p:cNvGraphicFramePr>
            <a:graphicFrameLocks noChangeAspect="1"/>
          </p:cNvGraphicFramePr>
          <p:nvPr/>
        </p:nvGraphicFramePr>
        <p:xfrm>
          <a:off x="5643570" y="3643314"/>
          <a:ext cx="428628" cy="455417"/>
        </p:xfrm>
        <a:graphic>
          <a:graphicData uri="http://schemas.openxmlformats.org/presentationml/2006/ole">
            <p:oleObj spid="_x0000_s105489" name="Equation" r:id="rId12" imgW="203040" imgH="215640" progId="Equation.3">
              <p:embed/>
            </p:oleObj>
          </a:graphicData>
        </a:graphic>
      </p:graphicFrame>
      <p:graphicFrame>
        <p:nvGraphicFramePr>
          <p:cNvPr id="105490" name="Object 18"/>
          <p:cNvGraphicFramePr>
            <a:graphicFrameLocks noChangeAspect="1"/>
          </p:cNvGraphicFramePr>
          <p:nvPr/>
        </p:nvGraphicFramePr>
        <p:xfrm>
          <a:off x="5429256" y="4486285"/>
          <a:ext cx="590550" cy="442913"/>
        </p:xfrm>
        <a:graphic>
          <a:graphicData uri="http://schemas.openxmlformats.org/presentationml/2006/ole">
            <p:oleObj spid="_x0000_s105490" name="Equation" r:id="rId13" imgW="304668" imgH="228501" progId="Equation.3">
              <p:embed/>
            </p:oleObj>
          </a:graphicData>
        </a:graphic>
      </p:graphicFrame>
      <p:graphicFrame>
        <p:nvGraphicFramePr>
          <p:cNvPr id="105491" name="Object 19"/>
          <p:cNvGraphicFramePr>
            <a:graphicFrameLocks noChangeAspect="1"/>
          </p:cNvGraphicFramePr>
          <p:nvPr/>
        </p:nvGraphicFramePr>
        <p:xfrm>
          <a:off x="3571868" y="4786322"/>
          <a:ext cx="428625" cy="455613"/>
        </p:xfrm>
        <a:graphic>
          <a:graphicData uri="http://schemas.openxmlformats.org/presentationml/2006/ole">
            <p:oleObj spid="_x0000_s105491" name="Equation" r:id="rId14" imgW="203040" imgH="215640" progId="Equation.3">
              <p:embed/>
            </p:oleObj>
          </a:graphicData>
        </a:graphic>
      </p:graphicFrame>
      <p:sp>
        <p:nvSpPr>
          <p:cNvPr id="100" name="مربع نص 99"/>
          <p:cNvSpPr txBox="1"/>
          <p:nvPr/>
        </p:nvSpPr>
        <p:spPr>
          <a:xfrm>
            <a:off x="357158" y="6488668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106498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6499" name="Equation" r:id="rId5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6500" name="Equation" r:id="rId6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106501" name="Equation" r:id="rId7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4463" name="Object 15"/>
          <p:cNvGraphicFramePr>
            <a:graphicFrameLocks noChangeAspect="1"/>
          </p:cNvGraphicFramePr>
          <p:nvPr/>
        </p:nvGraphicFramePr>
        <p:xfrm>
          <a:off x="7893050" y="1368425"/>
          <a:ext cx="214313" cy="404813"/>
        </p:xfrm>
        <a:graphic>
          <a:graphicData uri="http://schemas.openxmlformats.org/presentationml/2006/ole">
            <p:oleObj spid="_x0000_s106502" name="Equation" r:id="rId8" imgW="914400" imgH="215640" progId="Equation.3">
              <p:embed/>
            </p:oleObj>
          </a:graphicData>
        </a:graphic>
      </p:graphicFrame>
      <p:pic>
        <p:nvPicPr>
          <p:cNvPr id="92" name="صورة 91"/>
          <p:cNvPicPr/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2104893" y="1594690"/>
            <a:ext cx="4934213" cy="366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مربع نص 94"/>
          <p:cNvSpPr txBox="1"/>
          <p:nvPr/>
        </p:nvSpPr>
        <p:spPr>
          <a:xfrm>
            <a:off x="357158" y="6488668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107522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7523" name="Equation" r:id="rId5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7524" name="Equation" r:id="rId6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107525" name="Equation" r:id="rId7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4463" name="Object 15"/>
          <p:cNvGraphicFramePr>
            <a:graphicFrameLocks noChangeAspect="1"/>
          </p:cNvGraphicFramePr>
          <p:nvPr/>
        </p:nvGraphicFramePr>
        <p:xfrm>
          <a:off x="7893050" y="1368425"/>
          <a:ext cx="214313" cy="404813"/>
        </p:xfrm>
        <a:graphic>
          <a:graphicData uri="http://schemas.openxmlformats.org/presentationml/2006/ole">
            <p:oleObj spid="_x0000_s107526" name="Equation" r:id="rId8" imgW="914400" imgH="215640" progId="Equation.3">
              <p:embed/>
            </p:oleObj>
          </a:graphicData>
        </a:graphic>
      </p:graphicFrame>
      <p:sp>
        <p:nvSpPr>
          <p:cNvPr id="95" name="مربع نص 94"/>
          <p:cNvSpPr txBox="1"/>
          <p:nvPr/>
        </p:nvSpPr>
        <p:spPr>
          <a:xfrm>
            <a:off x="3214678" y="5345684"/>
            <a:ext cx="150019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>
                <a:solidFill>
                  <a:schemeClr val="bg1"/>
                </a:solidFill>
              </a:rPr>
              <a:t>شكل(12)</a:t>
            </a:r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94" name="صورة 93"/>
          <p:cNvPicPr/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785918" y="776286"/>
            <a:ext cx="52705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صورة 95"/>
          <p:cNvPicPr/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1571604" y="2932126"/>
            <a:ext cx="5270500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مربع نص 96"/>
          <p:cNvSpPr txBox="1"/>
          <p:nvPr/>
        </p:nvSpPr>
        <p:spPr>
          <a:xfrm>
            <a:off x="285720" y="6500834"/>
            <a:ext cx="852502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كائن 20"/>
          <p:cNvGraphicFramePr>
            <a:graphicFrameLocks noChangeAspect="1"/>
          </p:cNvGraphicFramePr>
          <p:nvPr/>
        </p:nvGraphicFramePr>
        <p:xfrm>
          <a:off x="-1500230" y="1000108"/>
          <a:ext cx="914400" cy="771525"/>
        </p:xfrm>
        <a:graphic>
          <a:graphicData uri="http://schemas.openxmlformats.org/presentationml/2006/ole">
            <p:oleObj spid="_x0000_s108546" name="Equation" showAsIcon="1" r:id="rId4" imgW="914400" imgH="771480" progId="Equation.3">
              <p:embed/>
            </p:oleObj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8547" name="Equation" r:id="rId5" imgW="914400" imgH="215640" progId="Equation.3">
              <p:embed/>
            </p:oleObj>
          </a:graphicData>
        </a:graphic>
      </p:graphicFrame>
      <p:graphicFrame>
        <p:nvGraphicFramePr>
          <p:cNvPr id="9" name="كائن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8548" name="Equation" r:id="rId6" imgW="914400" imgH="215640" progId="Equation.3">
              <p:embed/>
            </p:oleObj>
          </a:graphicData>
        </a:graphic>
      </p:graphicFrame>
      <p:graphicFrame>
        <p:nvGraphicFramePr>
          <p:cNvPr id="11" name="كائن 10"/>
          <p:cNvGraphicFramePr>
            <a:graphicFrameLocks noChangeAspect="1"/>
          </p:cNvGraphicFramePr>
          <p:nvPr/>
        </p:nvGraphicFramePr>
        <p:xfrm>
          <a:off x="4514850" y="3321050"/>
          <a:ext cx="557216" cy="215900"/>
        </p:xfrm>
        <a:graphic>
          <a:graphicData uri="http://schemas.openxmlformats.org/presentationml/2006/ole">
            <p:oleObj spid="_x0000_s108549" name="Equation" r:id="rId7" imgW="914400" imgH="215640" progId="Equation.3">
              <p:embed/>
            </p:oleObj>
          </a:graphicData>
        </a:graphic>
      </p:graphicFrame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2" name="Rectangle 30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9665" name="Rectangle 33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5" name="Rectangle 31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5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2746" name="Rectangle 42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69" name="Rectangle 17"/>
          <p:cNvSpPr>
            <a:spLocks noChangeArrowheads="1"/>
          </p:cNvSpPr>
          <p:nvPr/>
        </p:nvSpPr>
        <p:spPr bwMode="auto">
          <a:xfrm>
            <a:off x="0" y="27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5" name="Rectangle 23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2" name="Rectangle 30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4785" name="Rectangle 33"/>
          <p:cNvSpPr>
            <a:spLocks noChangeArrowheads="1"/>
          </p:cNvSpPr>
          <p:nvPr/>
        </p:nvSpPr>
        <p:spPr bwMode="auto">
          <a:xfrm>
            <a:off x="0" y="61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6820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9098" name="Rectangle 10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0" y="2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4463" name="Object 15"/>
          <p:cNvGraphicFramePr>
            <a:graphicFrameLocks noChangeAspect="1"/>
          </p:cNvGraphicFramePr>
          <p:nvPr/>
        </p:nvGraphicFramePr>
        <p:xfrm>
          <a:off x="7893050" y="1368425"/>
          <a:ext cx="214313" cy="404813"/>
        </p:xfrm>
        <a:graphic>
          <a:graphicData uri="http://schemas.openxmlformats.org/presentationml/2006/ole">
            <p:oleObj spid="_x0000_s108550" name="Equation" r:id="rId8" imgW="914400" imgH="215640" progId="Equation.3">
              <p:embed/>
            </p:oleObj>
          </a:graphicData>
        </a:graphic>
      </p:graphicFrame>
      <p:sp>
        <p:nvSpPr>
          <p:cNvPr id="96" name="مربع نص 95"/>
          <p:cNvSpPr txBox="1"/>
          <p:nvPr/>
        </p:nvSpPr>
        <p:spPr>
          <a:xfrm>
            <a:off x="142844" y="1000108"/>
            <a:ext cx="878687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تتميز دائرة التقويم الموجى الكامل عن دائرة التقويم النصف موجى بأنها تستطيع استغلال كامل القدرة الكهربية لموجه الدخل المترددة.</a:t>
            </a:r>
          </a:p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bg1"/>
                </a:solidFill>
              </a:rPr>
              <a:t> تعطى قيمة التيار المستمر لخرج دائرة مقوم موجى كامل من العلاقة        وهى تمثل القيمة المتوسطة لخرج هذه الدائرة بينما تكون القيمة الفعالة         للتيار الناتج هي </a:t>
            </a:r>
          </a:p>
        </p:txBody>
      </p:sp>
      <p:graphicFrame>
        <p:nvGraphicFramePr>
          <p:cNvPr id="108551" name="Object 7"/>
          <p:cNvGraphicFramePr>
            <a:graphicFrameLocks noChangeAspect="1"/>
          </p:cNvGraphicFramePr>
          <p:nvPr/>
        </p:nvGraphicFramePr>
        <p:xfrm>
          <a:off x="1571604" y="1571612"/>
          <a:ext cx="509590" cy="658220"/>
        </p:xfrm>
        <a:graphic>
          <a:graphicData uri="http://schemas.openxmlformats.org/presentationml/2006/ole">
            <p:oleObj spid="_x0000_s108551" name="Equation" r:id="rId9" imgW="304560" imgH="393480" progId="Equation.3">
              <p:embed/>
            </p:oleObj>
          </a:graphicData>
        </a:graphic>
      </p:graphicFrame>
      <p:graphicFrame>
        <p:nvGraphicFramePr>
          <p:cNvPr id="108552" name="Object 8"/>
          <p:cNvGraphicFramePr>
            <a:graphicFrameLocks noChangeAspect="1"/>
          </p:cNvGraphicFramePr>
          <p:nvPr/>
        </p:nvGraphicFramePr>
        <p:xfrm>
          <a:off x="2571736" y="2143116"/>
          <a:ext cx="666755" cy="428628"/>
        </p:xfrm>
        <a:graphic>
          <a:graphicData uri="http://schemas.openxmlformats.org/presentationml/2006/ole">
            <p:oleObj spid="_x0000_s108552" name="Equation" r:id="rId10" imgW="355320" imgH="228600" progId="Equation.3">
              <p:embed/>
            </p:oleObj>
          </a:graphicData>
        </a:graphic>
      </p:graphicFrame>
      <p:graphicFrame>
        <p:nvGraphicFramePr>
          <p:cNvPr id="108553" name="Object 9"/>
          <p:cNvGraphicFramePr>
            <a:graphicFrameLocks noChangeAspect="1"/>
          </p:cNvGraphicFramePr>
          <p:nvPr/>
        </p:nvGraphicFramePr>
        <p:xfrm>
          <a:off x="428596" y="2071678"/>
          <a:ext cx="571504" cy="535785"/>
        </p:xfrm>
        <a:graphic>
          <a:graphicData uri="http://schemas.openxmlformats.org/presentationml/2006/ole">
            <p:oleObj spid="_x0000_s108553" name="Equation" r:id="rId11" imgW="406080" imgH="380880" progId="Equation.3">
              <p:embed/>
            </p:oleObj>
          </a:graphicData>
        </a:graphic>
      </p:graphicFrame>
      <p:sp>
        <p:nvSpPr>
          <p:cNvPr id="102" name="مربع نص 101"/>
          <p:cNvSpPr txBox="1"/>
          <p:nvPr/>
        </p:nvSpPr>
        <p:spPr>
          <a:xfrm>
            <a:off x="285720" y="6488668"/>
            <a:ext cx="85249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A.A.ATTIA                                                                                   Principles of  Electronics</a:t>
            </a:r>
            <a:endParaRPr lang="ar-SA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8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مخصص 13">
      <a:dk1>
        <a:sysClr val="windowText" lastClr="000000"/>
      </a:dk1>
      <a:lt1>
        <a:sysClr val="window" lastClr="FFFFFF"/>
      </a:lt1>
      <a:dk2>
        <a:srgbClr val="FEA16E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مستند" ma:contentTypeID="0x010100929A5A53DC5F674B83A4B9FBD05AEDB1" ma:contentTypeVersion="0" ma:contentTypeDescription="إنشاء مستند جديد." ma:contentTypeScope="" ma:versionID="8a72a3d0a056d64a0aaec19a84a17045">
  <xsd:schema xmlns:xsd="http://www.w3.org/2001/XMLSchema" xmlns:p="http://schemas.microsoft.com/office/2006/metadata/properties" targetNamespace="http://schemas.microsoft.com/office/2006/metadata/properties" ma:root="true" ma:fieldsID="24ea8475c9dab94f65afdeb9954b211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المحتوى" ma:readOnly="true"/>
        <xsd:element ref="dc:title" minOccurs="0" maxOccurs="1" ma:index="4" ma:displayName="ال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2485A54B-680A-4A39-970A-02C815AE5ED4}"/>
</file>

<file path=customXml/itemProps2.xml><?xml version="1.0" encoding="utf-8"?>
<ds:datastoreItem xmlns:ds="http://schemas.openxmlformats.org/officeDocument/2006/customXml" ds:itemID="{3E31B548-843A-4985-9F1D-3434B656B252}"/>
</file>

<file path=customXml/itemProps3.xml><?xml version="1.0" encoding="utf-8"?>
<ds:datastoreItem xmlns:ds="http://schemas.openxmlformats.org/officeDocument/2006/customXml" ds:itemID="{BA8C55B7-E238-4292-A7AB-F2182E744BC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8391</TotalTime>
  <Words>407</Words>
  <Application>Microsoft Office PowerPoint</Application>
  <PresentationFormat>عرض على الشاشة (3:4)‏</PresentationFormat>
  <Paragraphs>43</Paragraphs>
  <Slides>9</Slides>
  <Notes>8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2</vt:i4>
      </vt:variant>
      <vt:variant>
        <vt:lpstr>عناوين الشرائح</vt:lpstr>
      </vt:variant>
      <vt:variant>
        <vt:i4>9</vt:i4>
      </vt:variant>
    </vt:vector>
  </HeadingPairs>
  <TitlesOfParts>
    <vt:vector size="12" baseType="lpstr">
      <vt:lpstr>تدفق</vt:lpstr>
      <vt:lpstr>Equation</vt:lpstr>
      <vt:lpstr>معادلة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الكترونيات</dc:title>
  <dc:creator>Attia</dc:creator>
  <cp:lastModifiedBy>ahasan</cp:lastModifiedBy>
  <cp:revision>706</cp:revision>
  <dcterms:created xsi:type="dcterms:W3CDTF">2009-03-20T20:55:45Z</dcterms:created>
  <dcterms:modified xsi:type="dcterms:W3CDTF">2010-12-18T12:10:30Z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0x010100929A5A53DC5F674B83A4B9FBD05AEDB1</vt:lpwstr>
  </property>
</Properties>
</file>