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4"/>
  </p:sldMasterIdLst>
  <p:sldIdLst>
    <p:sldId id="256" r:id="rId5"/>
    <p:sldId id="301" r:id="rId6"/>
    <p:sldId id="273" r:id="rId7"/>
    <p:sldId id="277" r:id="rId8"/>
    <p:sldId id="310" r:id="rId9"/>
    <p:sldId id="311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15/06/35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15/06/35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15/06/35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15/06/35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15/06/35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15/06/35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15/06/35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15/06/35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15/06/35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15/06/35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15/06/35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15/06/35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1680" y="620688"/>
            <a:ext cx="6120680" cy="144016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معالجة الكلمات والنسخ </a:t>
            </a:r>
            <a:br>
              <a:rPr lang="ar-SA" dirty="0" smtClean="0"/>
            </a:br>
            <a:r>
              <a:rPr lang="ar-SA" dirty="0" smtClean="0"/>
              <a:t>برنامج السكرتارية الطبية</a:t>
            </a:r>
            <a:endParaRPr lang="ar-SA" sz="4400" dirty="0"/>
          </a:p>
        </p:txBody>
      </p:sp>
      <p:sp>
        <p:nvSpPr>
          <p:cNvPr id="4" name="مستطيل 3"/>
          <p:cNvSpPr/>
          <p:nvPr/>
        </p:nvSpPr>
        <p:spPr>
          <a:xfrm>
            <a:off x="2627784" y="2636912"/>
            <a:ext cx="4572000" cy="1415772"/>
          </a:xfrm>
          <a:prstGeom prst="rect">
            <a:avLst/>
          </a:prstGeom>
        </p:spPr>
        <p:txBody>
          <a:bodyPr anchor="b">
            <a:normAutofit fontScale="77500" lnSpcReduction="20000"/>
          </a:bodyPr>
          <a:lstStyle/>
          <a:p>
            <a:pPr algn="ctr">
              <a:spcBef>
                <a:spcPct val="0"/>
              </a:spcBef>
            </a:pP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الطباعة باللغة الإنجليزية</a:t>
            </a:r>
            <a: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الصف اسفل صف الارتكاز </a:t>
            </a:r>
          </a:p>
          <a:p>
            <a:pPr algn="ctr">
              <a:spcBef>
                <a:spcPct val="0"/>
              </a:spcBef>
            </a:pP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( الصف </a:t>
            </a: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الرابع</a:t>
            </a:r>
            <a:r>
              <a:rPr lang="ar-SA" sz="43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)</a:t>
            </a: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ar-SA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10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سنتعلم </a:t>
            </a:r>
            <a:r>
              <a:rPr lang="ar-SA" b="1" dirty="0">
                <a:effectLst/>
              </a:rPr>
              <a:t>الصف الذي أسفل صف </a:t>
            </a:r>
            <a:r>
              <a:rPr lang="ar-SA" b="1" dirty="0" err="1">
                <a:effectLst/>
              </a:rPr>
              <a:t>الإرتكاز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 marL="457200" indent="-457200"/>
            <a:r>
              <a:rPr lang="ar-SA" sz="4400" b="1" dirty="0" smtClean="0"/>
              <a:t>الحروف </a:t>
            </a:r>
            <a:r>
              <a:rPr lang="ar-SA" sz="4400" b="1" dirty="0"/>
              <a:t>التي سنأخذها في هذا الصف هي بالترتيب من </a:t>
            </a:r>
            <a:r>
              <a:rPr lang="ar-SA" sz="4400" b="1" dirty="0" err="1" smtClean="0"/>
              <a:t>اليسارإلى</a:t>
            </a:r>
            <a:r>
              <a:rPr lang="ar-SA" sz="4400" b="1" dirty="0" smtClean="0"/>
              <a:t> اليمين </a:t>
            </a:r>
            <a:r>
              <a:rPr lang="ar-SA" sz="4400" b="1" dirty="0" err="1" smtClean="0"/>
              <a:t>كالتالي </a:t>
            </a:r>
            <a:r>
              <a:rPr lang="ar-SA" sz="4400" b="1" dirty="0"/>
              <a:t>:</a:t>
            </a:r>
            <a:r>
              <a:rPr lang="ar-SA" sz="4400" dirty="0"/>
              <a:t/>
            </a:r>
            <a:br>
              <a:rPr lang="ar-SA" sz="4400" dirty="0"/>
            </a:br>
            <a:r>
              <a:rPr lang="ar-SA" sz="4400" dirty="0" err="1" smtClean="0"/>
              <a:t>(</a:t>
            </a:r>
            <a:r>
              <a:rPr lang="en-US" sz="4400" dirty="0" smtClean="0"/>
              <a:t>z-x-c-v-b-n-m-,-.-/</a:t>
            </a:r>
            <a:r>
              <a:rPr lang="ar-SA" sz="4000" b="1" dirty="0"/>
              <a:t> </a:t>
            </a:r>
            <a:r>
              <a:rPr lang="ar-SA" sz="4400" b="1" dirty="0" smtClean="0"/>
              <a:t>)</a:t>
            </a:r>
            <a:endParaRPr lang="ar-SA" sz="4400" dirty="0" smtClean="0"/>
          </a:p>
          <a:p>
            <a:pPr marL="457200" indent="-457200"/>
            <a:endParaRPr lang="ar-SA" sz="4400" b="1" u="sng" dirty="0" smtClean="0"/>
          </a:p>
          <a:p>
            <a:pPr marL="82296" indent="0" algn="ctr">
              <a:buNone/>
            </a:pPr>
            <a:endParaRPr lang="ar-SA" sz="4400" dirty="0"/>
          </a:p>
        </p:txBody>
      </p:sp>
    </p:spTree>
    <p:extLst>
      <p:ext uri="{BB962C8B-B14F-4D97-AF65-F5344CB8AC3E}">
        <p14:creationId xmlns="" xmlns:p14="http://schemas.microsoft.com/office/powerpoint/2010/main" val="29930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لا تنس أن ...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511256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3600" b="1" dirty="0" smtClean="0">
                <a:solidFill>
                  <a:srgbClr val="C00000"/>
                </a:solidFill>
              </a:rPr>
              <a:t>تبق </a:t>
            </a:r>
            <a:r>
              <a:rPr lang="ar-SA" sz="3600" b="1" dirty="0">
                <a:solidFill>
                  <a:srgbClr val="C00000"/>
                </a:solidFill>
              </a:rPr>
              <a:t>أصابع اليدين على صف </a:t>
            </a:r>
            <a:r>
              <a:rPr lang="ar-SA" sz="3600" b="1" dirty="0" err="1">
                <a:solidFill>
                  <a:srgbClr val="C00000"/>
                </a:solidFill>
              </a:rPr>
              <a:t>الإرتكاز</a:t>
            </a:r>
            <a:r>
              <a:rPr lang="ar-SA" sz="3600" b="1" dirty="0">
                <a:solidFill>
                  <a:srgbClr val="C00000"/>
                </a:solidFill>
              </a:rPr>
              <a:t> حسب المكان المخصص لكل اصبع ومنه </a:t>
            </a:r>
            <a:r>
              <a:rPr lang="ar-SA" sz="3600" b="1" dirty="0" smtClean="0">
                <a:solidFill>
                  <a:srgbClr val="C00000"/>
                </a:solidFill>
              </a:rPr>
              <a:t>تنقله إلى </a:t>
            </a:r>
            <a:r>
              <a:rPr lang="ar-SA" sz="3600" b="1" dirty="0">
                <a:solidFill>
                  <a:srgbClr val="C00000"/>
                </a:solidFill>
              </a:rPr>
              <a:t>الصفوف الأخرى لضغط الحرف المراد ثم يعود إلى مكانه المخصص في صف </a:t>
            </a:r>
            <a:r>
              <a:rPr lang="ar-SA" sz="3600" b="1" dirty="0" err="1">
                <a:solidFill>
                  <a:srgbClr val="C00000"/>
                </a:solidFill>
              </a:rPr>
              <a:t>الإرتكاز</a:t>
            </a:r>
            <a:r>
              <a:rPr lang="ar-SA" sz="3600" b="1" dirty="0">
                <a:solidFill>
                  <a:srgbClr val="C00000"/>
                </a:solidFill>
              </a:rPr>
              <a:t> من غير رفع باقي </a:t>
            </a:r>
            <a:r>
              <a:rPr lang="ar-SA" sz="3600" b="1" dirty="0" smtClean="0">
                <a:solidFill>
                  <a:srgbClr val="C00000"/>
                </a:solidFill>
              </a:rPr>
              <a:t>الأصابع .</a:t>
            </a:r>
          </a:p>
          <a:p>
            <a:pPr marL="457200" indent="-457200"/>
            <a:endParaRPr lang="ar-SA" sz="3600" b="1" dirty="0">
              <a:solidFill>
                <a:srgbClr val="C00000"/>
              </a:solidFill>
            </a:endParaRPr>
          </a:p>
          <a:p>
            <a:pPr marL="457200" indent="-457200"/>
            <a:r>
              <a:rPr lang="ar-SA" sz="3600" b="1" dirty="0" smtClean="0">
                <a:solidFill>
                  <a:srgbClr val="C00000"/>
                </a:solidFill>
              </a:rPr>
              <a:t>ركز </a:t>
            </a:r>
            <a:r>
              <a:rPr lang="ar-SA" sz="3600" b="1" dirty="0">
                <a:solidFill>
                  <a:srgbClr val="C00000"/>
                </a:solidFill>
              </a:rPr>
              <a:t>نظرك في الورقة أثناء الطبع ولا تنظر إلى لوحة المفاتيح إلا في حالة الضرورة القصوى .</a:t>
            </a:r>
            <a:br>
              <a:rPr lang="ar-SA" sz="3600" b="1" dirty="0">
                <a:solidFill>
                  <a:srgbClr val="C00000"/>
                </a:solidFill>
              </a:rPr>
            </a:br>
            <a:r>
              <a:rPr lang="ar-SA" sz="3600" b="1" dirty="0">
                <a:solidFill>
                  <a:srgbClr val="C00000"/>
                </a:solidFill>
              </a:rPr>
              <a:t/>
            </a:r>
            <a:br>
              <a:rPr lang="ar-SA" sz="3600" b="1" dirty="0">
                <a:solidFill>
                  <a:srgbClr val="C00000"/>
                </a:solidFill>
              </a:rPr>
            </a:br>
            <a:endParaRPr lang="ar-SA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713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Autofit/>
          </a:bodyPr>
          <a:lstStyle/>
          <a:p>
            <a:pPr algn="ctr"/>
            <a:r>
              <a:rPr lang="ar-SA" sz="2800" b="1" dirty="0" smtClean="0">
                <a:effectLst/>
              </a:rPr>
              <a:t>توزيع </a:t>
            </a:r>
            <a:r>
              <a:rPr lang="ar-SA" sz="2800" b="1" dirty="0">
                <a:effectLst/>
              </a:rPr>
              <a:t>الحروف في الصف </a:t>
            </a:r>
            <a:r>
              <a:rPr lang="ar-SA" sz="2800" b="1" dirty="0" smtClean="0">
                <a:effectLst/>
              </a:rPr>
              <a:t>اسفل صف </a:t>
            </a:r>
            <a:r>
              <a:rPr lang="ar-SA" sz="2800" b="1" dirty="0" err="1">
                <a:effectLst/>
              </a:rPr>
              <a:t>الإرتكاز</a:t>
            </a:r>
            <a:r>
              <a:rPr lang="ar-SA" sz="2800" b="1" dirty="0">
                <a:effectLst/>
              </a:rPr>
              <a:t> وفقاً لكل اصبع 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980728"/>
            <a:ext cx="7498080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000" b="1" u="sng" dirty="0" smtClean="0"/>
              <a:t>اليد </a:t>
            </a:r>
            <a:r>
              <a:rPr lang="ar-SA" sz="2000" b="1" u="sng" dirty="0"/>
              <a:t>اليمنى </a:t>
            </a:r>
            <a:r>
              <a:rPr lang="ar-SA" sz="2000" b="1" u="sng" dirty="0" smtClean="0"/>
              <a:t>:</a:t>
            </a:r>
            <a:endParaRPr lang="ar-SA" sz="2000" dirty="0" smtClean="0"/>
          </a:p>
          <a:p>
            <a:pPr marL="731520" lvl="1" indent="-457200"/>
            <a:r>
              <a:rPr lang="ar-SA" sz="2000" b="1" dirty="0" err="1" smtClean="0"/>
              <a:t>علامة (</a:t>
            </a:r>
            <a:r>
              <a:rPr lang="en-US" sz="2000" b="1" dirty="0" smtClean="0"/>
              <a:t>/ </a:t>
            </a:r>
            <a:r>
              <a:rPr lang="ar-SA" sz="2000" b="1" dirty="0" smtClean="0"/>
              <a:t>): </a:t>
            </a:r>
            <a:r>
              <a:rPr lang="ar-SA" sz="2000" b="1" dirty="0"/>
              <a:t>متخصص به </a:t>
            </a:r>
            <a:r>
              <a:rPr lang="ar-SA" sz="2000" b="1" dirty="0">
                <a:solidFill>
                  <a:srgbClr val="FF0000"/>
                </a:solidFill>
              </a:rPr>
              <a:t>إصبع الخنصر الأيمن</a:t>
            </a:r>
            <a:r>
              <a:rPr lang="ar-SA" sz="2000" b="1" dirty="0"/>
              <a:t> </a:t>
            </a:r>
            <a:endParaRPr lang="ar-SA" sz="2000" dirty="0" smtClean="0"/>
          </a:p>
          <a:p>
            <a:pPr marL="731520" lvl="1" indent="-457200"/>
            <a:r>
              <a:rPr lang="ar-SA" sz="2000" b="1" dirty="0" smtClean="0"/>
              <a:t>علامة</a:t>
            </a:r>
            <a:r>
              <a:rPr lang="ar-SA" sz="2000" b="1" dirty="0" err="1" smtClean="0"/>
              <a:t>(</a:t>
            </a:r>
            <a:r>
              <a:rPr lang="en-US" sz="2000" b="1" dirty="0" smtClean="0"/>
              <a:t>. </a:t>
            </a:r>
            <a:r>
              <a:rPr lang="ar-SA" sz="2000" b="1" dirty="0" err="1" smtClean="0"/>
              <a:t>) </a:t>
            </a:r>
            <a:r>
              <a:rPr lang="ar-SA" sz="2000" b="1" dirty="0"/>
              <a:t>: متخصص به </a:t>
            </a:r>
            <a:r>
              <a:rPr lang="ar-SA" sz="2000" b="1" dirty="0">
                <a:solidFill>
                  <a:srgbClr val="FF0000"/>
                </a:solidFill>
              </a:rPr>
              <a:t>اصبع البنصر الأيمن </a:t>
            </a:r>
            <a:endParaRPr lang="ar-SA" sz="2000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2000" b="1" dirty="0" smtClean="0"/>
              <a:t>علامة</a:t>
            </a:r>
            <a:r>
              <a:rPr lang="ar-SA" sz="2000" b="1" dirty="0" err="1" smtClean="0"/>
              <a:t>(</a:t>
            </a:r>
            <a:r>
              <a:rPr lang="ar-SA" sz="2000" b="1" dirty="0" smtClean="0"/>
              <a:t> </a:t>
            </a:r>
            <a:r>
              <a:rPr lang="en-US" sz="2000" b="1" dirty="0" smtClean="0"/>
              <a:t>,</a:t>
            </a:r>
            <a:r>
              <a:rPr lang="ar-SA" sz="2000" b="1" dirty="0" smtClean="0"/>
              <a:t> </a:t>
            </a:r>
            <a:r>
              <a:rPr lang="ar-SA" sz="2000" b="1" dirty="0" err="1" smtClean="0"/>
              <a:t>) </a:t>
            </a:r>
            <a:r>
              <a:rPr lang="ar-SA" sz="2000" b="1" dirty="0" smtClean="0"/>
              <a:t>: </a:t>
            </a:r>
            <a:r>
              <a:rPr lang="ar-SA" sz="2000" b="1" dirty="0"/>
              <a:t>متخصص به </a:t>
            </a:r>
            <a:r>
              <a:rPr lang="ar-SA" sz="2000" b="1" dirty="0">
                <a:solidFill>
                  <a:srgbClr val="FF0000"/>
                </a:solidFill>
              </a:rPr>
              <a:t>اصبع الوسطى </a:t>
            </a:r>
            <a:r>
              <a:rPr lang="ar-SA" sz="2000" b="1" dirty="0" smtClean="0">
                <a:solidFill>
                  <a:srgbClr val="FF0000"/>
                </a:solidFill>
              </a:rPr>
              <a:t>الأيمن</a:t>
            </a:r>
          </a:p>
          <a:p>
            <a:pPr marL="731520" lvl="1" indent="-457200"/>
            <a:r>
              <a:rPr lang="ar-SA" sz="2000" b="1" dirty="0" err="1" smtClean="0"/>
              <a:t>حرف (</a:t>
            </a:r>
            <a:r>
              <a:rPr lang="ar-SA" sz="2000" b="1" dirty="0" smtClean="0"/>
              <a:t> </a:t>
            </a:r>
            <a:r>
              <a:rPr lang="en-US" sz="2000" b="1" dirty="0" smtClean="0"/>
              <a:t> m</a:t>
            </a:r>
            <a:r>
              <a:rPr lang="ar-SA" sz="2000" b="1" dirty="0" err="1" smtClean="0"/>
              <a:t>) </a:t>
            </a:r>
            <a:r>
              <a:rPr lang="ar-SA" sz="2000" b="1" dirty="0"/>
              <a:t>: متخصص به </a:t>
            </a:r>
            <a:r>
              <a:rPr lang="ar-SA" sz="2000" b="1" dirty="0">
                <a:solidFill>
                  <a:srgbClr val="FF0000"/>
                </a:solidFill>
              </a:rPr>
              <a:t>اصبع السبابة الأيمن </a:t>
            </a:r>
            <a:endParaRPr lang="ar-SA" sz="2000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2000" b="1" dirty="0" err="1" smtClean="0"/>
              <a:t>حرف (</a:t>
            </a:r>
            <a:r>
              <a:rPr lang="en-US" sz="2000" b="1" dirty="0" smtClean="0"/>
              <a:t> n </a:t>
            </a:r>
            <a:r>
              <a:rPr lang="ar-SA" sz="2000" b="1" dirty="0" err="1" smtClean="0"/>
              <a:t>) </a:t>
            </a:r>
            <a:r>
              <a:rPr lang="ar-SA" sz="2000" b="1" dirty="0"/>
              <a:t>: متخصص به </a:t>
            </a:r>
            <a:r>
              <a:rPr lang="ar-SA" sz="2000" b="1" dirty="0">
                <a:solidFill>
                  <a:srgbClr val="FF0000"/>
                </a:solidFill>
              </a:rPr>
              <a:t>اصبع السبابة الأيمن </a:t>
            </a:r>
            <a:r>
              <a:rPr lang="ar-SA" sz="2000" b="1" dirty="0"/>
              <a:t>أيضاً </a:t>
            </a:r>
            <a:endParaRPr lang="ar-SA" sz="2000" dirty="0" smtClean="0"/>
          </a:p>
          <a:p>
            <a:pPr marL="731520" lvl="1" indent="-457200"/>
            <a:r>
              <a:rPr lang="ar-SA" sz="2000" b="1" dirty="0" err="1" smtClean="0"/>
              <a:t>حرف (</a:t>
            </a:r>
            <a:r>
              <a:rPr lang="en-US" sz="2000" b="1" dirty="0" smtClean="0"/>
              <a:t>b </a:t>
            </a:r>
            <a:r>
              <a:rPr lang="ar-SA" sz="2000" b="1" dirty="0" smtClean="0"/>
              <a:t> </a:t>
            </a:r>
            <a:r>
              <a:rPr lang="ar-SA" sz="2000" b="1" dirty="0" err="1" smtClean="0"/>
              <a:t>) </a:t>
            </a:r>
            <a:r>
              <a:rPr lang="ar-SA" sz="2000" b="1" dirty="0"/>
              <a:t>: وهنا لكم الخيار إما أن تضغطوا بإصبع السبابة الأيمن ،أو ا</a:t>
            </a:r>
            <a:r>
              <a:rPr lang="ar-SA" sz="2000" b="1" dirty="0">
                <a:solidFill>
                  <a:srgbClr val="FF0000"/>
                </a:solidFill>
              </a:rPr>
              <a:t>صبع السبابة الأيسر </a:t>
            </a:r>
            <a:r>
              <a:rPr lang="ar-SA" sz="2000" b="1" dirty="0"/>
              <a:t>لأنه يقع في نصف المسافة بينهما ، ولكن </a:t>
            </a:r>
            <a:r>
              <a:rPr lang="ar-SA" sz="2000" b="1" dirty="0" smtClean="0"/>
              <a:t>يفضل أن استخدام </a:t>
            </a:r>
            <a:r>
              <a:rPr lang="ar-SA" sz="2000" b="1" dirty="0" smtClean="0">
                <a:solidFill>
                  <a:srgbClr val="FF0000"/>
                </a:solidFill>
              </a:rPr>
              <a:t>اصبع </a:t>
            </a:r>
            <a:r>
              <a:rPr lang="ar-SA" sz="2000" b="1" dirty="0">
                <a:solidFill>
                  <a:srgbClr val="FF0000"/>
                </a:solidFill>
              </a:rPr>
              <a:t>السبابة الأيمن </a:t>
            </a:r>
            <a:r>
              <a:rPr lang="ar-SA" sz="2000" b="1" dirty="0" smtClean="0"/>
              <a:t>عليه.</a:t>
            </a:r>
            <a:endParaRPr lang="ar-SA" sz="2000" dirty="0" smtClean="0"/>
          </a:p>
          <a:p>
            <a:pPr marL="457200" indent="-457200"/>
            <a:r>
              <a:rPr lang="ar-SA" sz="1800" b="1" u="sng" dirty="0" smtClean="0"/>
              <a:t>اليد</a:t>
            </a:r>
            <a:r>
              <a:rPr lang="ar-SA" sz="2000" b="1" u="sng" dirty="0" smtClean="0"/>
              <a:t> </a:t>
            </a:r>
            <a:r>
              <a:rPr lang="ar-SA" sz="2000" b="1" u="sng" dirty="0"/>
              <a:t>اليسرى </a:t>
            </a:r>
            <a:r>
              <a:rPr lang="ar-SA" sz="2000" b="1" u="sng" dirty="0" smtClean="0"/>
              <a:t>:</a:t>
            </a:r>
            <a:endParaRPr lang="ar-SA" sz="2000" dirty="0" smtClean="0"/>
          </a:p>
          <a:p>
            <a:pPr marL="731520" lvl="1" indent="-457200"/>
            <a:r>
              <a:rPr lang="ar-SA" sz="2000" b="1" dirty="0" err="1" smtClean="0"/>
              <a:t>حرف (</a:t>
            </a:r>
            <a:r>
              <a:rPr lang="ar-SA" sz="2000" b="1" dirty="0" smtClean="0"/>
              <a:t> </a:t>
            </a:r>
            <a:r>
              <a:rPr lang="en-US" sz="2000" b="1" dirty="0" smtClean="0"/>
              <a:t> v</a:t>
            </a:r>
            <a:r>
              <a:rPr lang="ar-SA" sz="2000" b="1" dirty="0" err="1" smtClean="0"/>
              <a:t>) </a:t>
            </a:r>
            <a:r>
              <a:rPr lang="ar-SA" sz="2000" b="1" dirty="0"/>
              <a:t>: متخصص به </a:t>
            </a:r>
            <a:r>
              <a:rPr lang="ar-SA" sz="2000" b="1" dirty="0">
                <a:solidFill>
                  <a:srgbClr val="FF0000"/>
                </a:solidFill>
              </a:rPr>
              <a:t>إصبع السبابة الأيسر</a:t>
            </a:r>
            <a:r>
              <a:rPr lang="ar-SA" sz="2000" b="1" dirty="0"/>
              <a:t> </a:t>
            </a:r>
            <a:endParaRPr lang="ar-SA" sz="2000" dirty="0" smtClean="0"/>
          </a:p>
          <a:p>
            <a:pPr marL="731520" lvl="1" indent="-457200"/>
            <a:r>
              <a:rPr lang="ar-SA" sz="2000" b="1" dirty="0" err="1" smtClean="0"/>
              <a:t>حرف (</a:t>
            </a:r>
            <a:r>
              <a:rPr lang="en-US" sz="2000" b="1" dirty="0" smtClean="0"/>
              <a:t>c </a:t>
            </a:r>
            <a:r>
              <a:rPr lang="ar-SA" sz="2000" b="1" dirty="0" smtClean="0"/>
              <a:t> </a:t>
            </a:r>
            <a:r>
              <a:rPr lang="ar-SA" sz="2000" b="1" dirty="0" err="1" smtClean="0"/>
              <a:t>) </a:t>
            </a:r>
            <a:r>
              <a:rPr lang="ar-SA" sz="2000" b="1" dirty="0"/>
              <a:t>: متخصص به </a:t>
            </a:r>
            <a:r>
              <a:rPr lang="ar-SA" sz="2000" b="1" dirty="0">
                <a:solidFill>
                  <a:srgbClr val="FF0000"/>
                </a:solidFill>
              </a:rPr>
              <a:t>اصبع الوسطى الأيسر</a:t>
            </a:r>
            <a:r>
              <a:rPr lang="ar-SA" sz="2000" b="1" dirty="0"/>
              <a:t> </a:t>
            </a:r>
            <a:endParaRPr lang="ar-SA" sz="2000" dirty="0" smtClean="0"/>
          </a:p>
          <a:p>
            <a:pPr marL="731520" lvl="1" indent="-457200"/>
            <a:r>
              <a:rPr lang="ar-SA" sz="2000" b="1" dirty="0" err="1" smtClean="0"/>
              <a:t>حرف (</a:t>
            </a:r>
            <a:r>
              <a:rPr lang="en-US" sz="2000" b="1" dirty="0" smtClean="0"/>
              <a:t>x </a:t>
            </a:r>
            <a:r>
              <a:rPr lang="ar-SA" sz="2000" b="1" dirty="0" smtClean="0"/>
              <a:t> </a:t>
            </a:r>
            <a:r>
              <a:rPr lang="ar-SA" sz="2000" b="1" dirty="0" err="1" smtClean="0"/>
              <a:t>) </a:t>
            </a:r>
            <a:r>
              <a:rPr lang="ar-SA" sz="2000" b="1" dirty="0"/>
              <a:t>: متخصص به </a:t>
            </a:r>
            <a:r>
              <a:rPr lang="ar-SA" sz="2000" b="1" dirty="0">
                <a:solidFill>
                  <a:srgbClr val="FF0000"/>
                </a:solidFill>
              </a:rPr>
              <a:t>اصبع البنصر الأيمن</a:t>
            </a:r>
            <a:r>
              <a:rPr lang="ar-SA" sz="2000" b="1" dirty="0"/>
              <a:t> </a:t>
            </a:r>
            <a:endParaRPr lang="ar-SA" sz="2000" dirty="0" smtClean="0"/>
          </a:p>
          <a:p>
            <a:pPr marL="731520" lvl="1" indent="-457200"/>
            <a:r>
              <a:rPr lang="ar-SA" sz="2000" b="1" dirty="0" err="1" smtClean="0"/>
              <a:t>حرف (</a:t>
            </a:r>
            <a:r>
              <a:rPr lang="en-US" sz="2000" b="1" dirty="0" smtClean="0"/>
              <a:t>z</a:t>
            </a:r>
            <a:r>
              <a:rPr lang="ar-SA" sz="2000" b="1" dirty="0" err="1" smtClean="0"/>
              <a:t>) </a:t>
            </a:r>
            <a:r>
              <a:rPr lang="ar-SA" sz="2000" b="1" dirty="0"/>
              <a:t>: متخصص به </a:t>
            </a:r>
            <a:r>
              <a:rPr lang="ar-SA" sz="2000" b="1" dirty="0">
                <a:solidFill>
                  <a:srgbClr val="FF0000"/>
                </a:solidFill>
              </a:rPr>
              <a:t>اصبع الخنصر الأيسر </a:t>
            </a:r>
            <a:r>
              <a:rPr lang="ar-SA" sz="2000" dirty="0"/>
              <a:t/>
            </a:r>
            <a:br>
              <a:rPr lang="ar-SA" sz="2000" dirty="0"/>
            </a:br>
            <a:r>
              <a:rPr lang="ar-SA" sz="2000" b="1" dirty="0"/>
              <a:t/>
            </a:r>
            <a:br>
              <a:rPr lang="ar-SA" sz="2000" b="1" dirty="0"/>
            </a:br>
            <a:endParaRPr lang="ar-SA" sz="2000" dirty="0"/>
          </a:p>
        </p:txBody>
      </p:sp>
    </p:spTree>
    <p:extLst>
      <p:ext uri="{BB962C8B-B14F-4D97-AF65-F5344CB8AC3E}">
        <p14:creationId xmlns="" xmlns:p14="http://schemas.microsoft.com/office/powerpoint/2010/main" val="140652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لا تنس أن ...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511256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4400" b="1" dirty="0">
                <a:solidFill>
                  <a:srgbClr val="FF0000"/>
                </a:solidFill>
              </a:rPr>
              <a:t>عندما نريد كتابة أي حرف من الحروف السابقة ننزل الأصبع المخصص للحرف للأسفل ونضغط عليه مرة واحدة بخفة ثم نعود بالإصبع إلى صف </a:t>
            </a:r>
            <a:r>
              <a:rPr lang="ar-SA" sz="4400" b="1" dirty="0" err="1">
                <a:solidFill>
                  <a:srgbClr val="FF0000"/>
                </a:solidFill>
              </a:rPr>
              <a:t>الإرتكاز</a:t>
            </a:r>
            <a:r>
              <a:rPr lang="ar-SA" sz="4400" b="1" dirty="0">
                <a:solidFill>
                  <a:srgbClr val="FF0000"/>
                </a:solidFill>
              </a:rPr>
              <a:t> دون تحريك باقي </a:t>
            </a:r>
            <a:r>
              <a:rPr lang="ar-SA" sz="4400" b="1" dirty="0" smtClean="0">
                <a:solidFill>
                  <a:srgbClr val="FF0000"/>
                </a:solidFill>
              </a:rPr>
              <a:t>الأصابع .</a:t>
            </a:r>
            <a:r>
              <a:rPr lang="ar-SA" sz="4400" b="1" dirty="0">
                <a:solidFill>
                  <a:srgbClr val="FF0000"/>
                </a:solidFill>
              </a:rPr>
              <a:t/>
            </a:r>
            <a:br>
              <a:rPr lang="ar-SA" sz="4400" b="1" dirty="0">
                <a:solidFill>
                  <a:srgbClr val="FF0000"/>
                </a:solidFill>
              </a:rPr>
            </a:br>
            <a:r>
              <a:rPr lang="ar-SA" sz="4400" b="1" dirty="0">
                <a:solidFill>
                  <a:srgbClr val="FF0000"/>
                </a:solidFill>
              </a:rPr>
              <a:t/>
            </a:r>
            <a:br>
              <a:rPr lang="ar-SA" sz="4400" b="1" dirty="0">
                <a:solidFill>
                  <a:srgbClr val="FF0000"/>
                </a:solidFill>
              </a:rPr>
            </a:br>
            <a:endParaRPr lang="ar-SA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149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كيف </a:t>
            </a:r>
            <a:r>
              <a:rPr lang="ar-SA" b="1" dirty="0" err="1" smtClean="0">
                <a:effectLst/>
              </a:rPr>
              <a:t>نكتب (</a:t>
            </a:r>
            <a:r>
              <a:rPr lang="en-US" b="1" dirty="0" smtClean="0">
                <a:effectLst/>
              </a:rPr>
              <a:t>&lt;,&gt;,?</a:t>
            </a:r>
            <a:r>
              <a:rPr lang="ar-SA" b="1" dirty="0">
                <a:effectLst/>
              </a:rPr>
              <a:t> </a:t>
            </a:r>
            <a:r>
              <a:rPr lang="ar-SA" b="1" dirty="0" smtClean="0">
                <a:effectLst/>
              </a:rPr>
              <a:t>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268760"/>
            <a:ext cx="8933688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 err="1"/>
              <a:t>علامة </a:t>
            </a:r>
            <a:r>
              <a:rPr lang="ar-SA" sz="2200" b="1" u="sng" dirty="0" err="1" smtClean="0"/>
              <a:t>(</a:t>
            </a:r>
            <a:r>
              <a:rPr lang="en-US" sz="2200" b="1" u="sng" dirty="0" smtClean="0"/>
              <a:t>?</a:t>
            </a:r>
            <a:r>
              <a:rPr lang="ar-SA" sz="2200" b="1" u="sng" dirty="0" err="1" smtClean="0"/>
              <a:t>) </a:t>
            </a:r>
            <a:r>
              <a:rPr lang="ar-SA" sz="2200" b="1" dirty="0" smtClean="0"/>
              <a:t>:نضغط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الأيمن</a:t>
            </a:r>
            <a:r>
              <a:rPr lang="ar-SA" sz="2200" b="1" dirty="0"/>
              <a:t> </a:t>
            </a:r>
            <a:r>
              <a:rPr lang="ar-SA" sz="2200" b="1" dirty="0" smtClean="0"/>
              <a:t>على مفتاح الذي يحوي علامتي  </a:t>
            </a:r>
            <a:r>
              <a:rPr lang="en-US" sz="2200" b="1" dirty="0" smtClean="0"/>
              <a:t>/</a:t>
            </a:r>
            <a:r>
              <a:rPr lang="ar-SA" sz="2200" b="1" dirty="0" smtClean="0"/>
              <a:t> و </a:t>
            </a:r>
            <a:r>
              <a:rPr lang="en-US" sz="2200" b="1" dirty="0" smtClean="0"/>
              <a:t>?</a:t>
            </a:r>
            <a:r>
              <a:rPr lang="ar-SA" sz="2200" b="1" dirty="0" err="1" smtClean="0"/>
              <a:t>.</a:t>
            </a:r>
            <a:endParaRPr lang="ar-SA" sz="2200" b="1" dirty="0" smtClean="0"/>
          </a:p>
          <a:p>
            <a:pPr marL="457200" indent="-457200"/>
            <a:endParaRPr lang="ar-SA" sz="2200" dirty="0" smtClean="0"/>
          </a:p>
          <a:p>
            <a:pPr marL="457200" indent="-457200"/>
            <a:r>
              <a:rPr lang="ar-SA" sz="2200" b="1" u="sng" dirty="0" smtClean="0"/>
              <a:t>لكتابة علامة</a:t>
            </a:r>
            <a:r>
              <a:rPr lang="ar-SA" sz="2200" b="1" u="sng" dirty="0" err="1" smtClean="0"/>
              <a:t>(</a:t>
            </a:r>
            <a:r>
              <a:rPr lang="en-US" sz="2200" b="1" u="sng" dirty="0" smtClean="0"/>
              <a:t>&gt;</a:t>
            </a:r>
            <a:r>
              <a:rPr lang="ar-SA" sz="2200" b="1" u="sng" dirty="0" err="1" smtClean="0"/>
              <a:t>) </a:t>
            </a:r>
            <a:r>
              <a:rPr lang="ar-SA" sz="2200" b="1" dirty="0" smtClean="0"/>
              <a:t>:فإننا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</a:t>
            </a:r>
            <a:r>
              <a:rPr lang="ar-SA" sz="2200" b="1" dirty="0" smtClean="0">
                <a:solidFill>
                  <a:srgbClr val="FF0000"/>
                </a:solidFill>
              </a:rPr>
              <a:t>البنصر الأيمن </a:t>
            </a:r>
            <a:r>
              <a:rPr lang="ar-SA" sz="2200" b="1" dirty="0"/>
              <a:t>على </a:t>
            </a:r>
            <a:r>
              <a:rPr lang="ar-SA" sz="2200" b="1" dirty="0" smtClean="0"/>
              <a:t>المفتاح الذي يحوي علامتي </a:t>
            </a:r>
            <a:r>
              <a:rPr lang="en-US" sz="2200" b="1" dirty="0" smtClean="0"/>
              <a:t>. </a:t>
            </a:r>
            <a:r>
              <a:rPr lang="ar-SA" sz="2200" b="1" dirty="0" smtClean="0"/>
              <a:t>و </a:t>
            </a:r>
            <a:r>
              <a:rPr lang="en-US" sz="2200" b="1" dirty="0" smtClean="0"/>
              <a:t>&gt;</a:t>
            </a:r>
            <a:endParaRPr lang="ar-SA" sz="2200" b="1" dirty="0" smtClean="0"/>
          </a:p>
          <a:p>
            <a:pPr marL="457200" indent="-457200"/>
            <a:endParaRPr lang="ar-SA" sz="2200" b="1" dirty="0" smtClean="0"/>
          </a:p>
          <a:p>
            <a:pPr marL="457200" indent="-457200"/>
            <a:r>
              <a:rPr lang="ar-SA" sz="2200" b="1" u="sng" dirty="0" smtClean="0"/>
              <a:t>لكتابة علامة</a:t>
            </a:r>
            <a:r>
              <a:rPr lang="ar-SA" sz="2200" b="1" u="sng" dirty="0" err="1" smtClean="0"/>
              <a:t>(</a:t>
            </a:r>
            <a:r>
              <a:rPr lang="en-US" sz="2200" b="1" u="sng" dirty="0" smtClean="0"/>
              <a:t>&lt;</a:t>
            </a:r>
            <a:r>
              <a:rPr lang="ar-SA" sz="2200" b="1" u="sng" dirty="0" err="1" smtClean="0"/>
              <a:t>) </a:t>
            </a:r>
            <a:r>
              <a:rPr lang="ar-SA" sz="2200" b="1" dirty="0" smtClean="0"/>
              <a:t>:فإننا نضغط </a:t>
            </a:r>
            <a:r>
              <a:rPr lang="ar-SA" sz="2200" b="1" dirty="0" smtClean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 smtClean="0"/>
              <a:t>على زر </a:t>
            </a:r>
            <a:r>
              <a:rPr lang="en-US" sz="2200" b="1" dirty="0" smtClean="0"/>
              <a:t>shift </a:t>
            </a:r>
            <a:r>
              <a:rPr lang="ar-SA" sz="2200" b="1" dirty="0" smtClean="0"/>
              <a:t>ثم نضغط لمرة واحدة وبخفة </a:t>
            </a:r>
            <a:r>
              <a:rPr lang="ar-SA" sz="2200" b="1" dirty="0" smtClean="0">
                <a:solidFill>
                  <a:srgbClr val="FF0000"/>
                </a:solidFill>
              </a:rPr>
              <a:t>بإصبع الوسطى الأيمن </a:t>
            </a:r>
            <a:r>
              <a:rPr lang="ar-SA" sz="2200" b="1" dirty="0" smtClean="0"/>
              <a:t>على المفتاح الذي يحوي علامتي </a:t>
            </a:r>
            <a:r>
              <a:rPr lang="en-US" sz="2200" b="1" dirty="0" smtClean="0"/>
              <a:t> , </a:t>
            </a:r>
            <a:r>
              <a:rPr lang="ar-SA" sz="2200" b="1" dirty="0" smtClean="0"/>
              <a:t>و </a:t>
            </a:r>
            <a:r>
              <a:rPr lang="en-US" sz="2200" b="1" dirty="0" smtClean="0"/>
              <a:t>&lt;</a:t>
            </a:r>
            <a:endParaRPr lang="ar-SA" sz="2200" dirty="0" smtClean="0"/>
          </a:p>
          <a:p>
            <a:pPr marL="457200" indent="-457200"/>
            <a:endParaRPr lang="ar-SA" sz="2200" dirty="0"/>
          </a:p>
        </p:txBody>
      </p:sp>
    </p:spTree>
    <p:extLst>
      <p:ext uri="{BB962C8B-B14F-4D97-AF65-F5344CB8AC3E}">
        <p14:creationId xmlns="" xmlns:p14="http://schemas.microsoft.com/office/powerpoint/2010/main" val="425910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3DFA58E09EF4594CC0DD75C42FEFF" ma:contentTypeVersion="0" ma:contentTypeDescription="Create a new document." ma:contentTypeScope="" ma:versionID="30e64c5ad0a70b03ce83f7b702236c6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E39011-42B9-4CBF-B270-F060D4445B18}"/>
</file>

<file path=customXml/itemProps2.xml><?xml version="1.0" encoding="utf-8"?>
<ds:datastoreItem xmlns:ds="http://schemas.openxmlformats.org/officeDocument/2006/customXml" ds:itemID="{BFC28F6C-2C69-4BD0-A6B4-228D8D3B0CF2}"/>
</file>

<file path=customXml/itemProps3.xml><?xml version="1.0" encoding="utf-8"?>
<ds:datastoreItem xmlns:ds="http://schemas.openxmlformats.org/officeDocument/2006/customXml" ds:itemID="{4E793819-B212-4337-B1FE-C2FC8C1ACABD}"/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680</TotalTime>
  <Words>228</Words>
  <Application>Microsoft Office PowerPoint</Application>
  <PresentationFormat>عرض على الشاشة (3:4)‏</PresentationFormat>
  <Paragraphs>30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انقلاب</vt:lpstr>
      <vt:lpstr>معالجة الكلمات والنسخ  برنامج السكرتارية الطبية</vt:lpstr>
      <vt:lpstr>سنتعلم الصف الذي أسفل صف الإرتكاز</vt:lpstr>
      <vt:lpstr>لا تنس أن ...</vt:lpstr>
      <vt:lpstr>توزيع الحروف في الصف اسفل صف الإرتكاز وفقاً لكل اصبع </vt:lpstr>
      <vt:lpstr>لا تنس أن ...</vt:lpstr>
      <vt:lpstr>كيف نكتب (&lt;,&gt;,? 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Asma</cp:lastModifiedBy>
  <cp:revision>50</cp:revision>
  <dcterms:created xsi:type="dcterms:W3CDTF">2014-02-09T17:56:55Z</dcterms:created>
  <dcterms:modified xsi:type="dcterms:W3CDTF">2014-04-15T07:39:28Z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0x010100DBA3DFA58E09EF4594CC0DD75C42FEFF</vt:lpwstr>
  </property>
</Properties>
</file>