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2" r:id="rId3"/>
    <p:sldId id="283" r:id="rId4"/>
    <p:sldId id="258" r:id="rId5"/>
    <p:sldId id="257" r:id="rId6"/>
    <p:sldId id="259" r:id="rId7"/>
    <p:sldId id="260" r:id="rId8"/>
    <p:sldId id="261" r:id="rId9"/>
    <p:sldId id="262" r:id="rId10"/>
    <p:sldId id="263" r:id="rId11"/>
    <p:sldId id="264" r:id="rId12"/>
    <p:sldId id="265" r:id="rId13"/>
    <p:sldId id="266" r:id="rId14"/>
    <p:sldId id="267" r:id="rId15"/>
    <p:sldId id="284" r:id="rId16"/>
    <p:sldId id="268" r:id="rId17"/>
    <p:sldId id="269" r:id="rId18"/>
    <p:sldId id="285" r:id="rId19"/>
    <p:sldId id="286" r:id="rId20"/>
    <p:sldId id="270" r:id="rId21"/>
    <p:sldId id="288" r:id="rId22"/>
    <p:sldId id="291" r:id="rId23"/>
    <p:sldId id="289" r:id="rId24"/>
    <p:sldId id="290" r:id="rId25"/>
    <p:sldId id="287" r:id="rId26"/>
    <p:sldId id="271" r:id="rId27"/>
    <p:sldId id="292" r:id="rId28"/>
    <p:sldId id="293" r:id="rId29"/>
    <p:sldId id="272" r:id="rId30"/>
    <p:sldId id="295" r:id="rId31"/>
    <p:sldId id="294" r:id="rId32"/>
    <p:sldId id="273" r:id="rId33"/>
    <p:sldId id="296" r:id="rId34"/>
    <p:sldId id="297" r:id="rId35"/>
    <p:sldId id="277" r:id="rId36"/>
    <p:sldId id="298" r:id="rId37"/>
    <p:sldId id="299" r:id="rId38"/>
    <p:sldId id="275" r:id="rId39"/>
    <p:sldId id="274" r:id="rId40"/>
    <p:sldId id="278" r:id="rId41"/>
    <p:sldId id="279" r:id="rId42"/>
    <p:sldId id="300" r:id="rId43"/>
    <p:sldId id="301" r:id="rId44"/>
    <p:sldId id="280" r:id="rId45"/>
    <p:sldId id="304" r:id="rId46"/>
    <p:sldId id="302" r:id="rId47"/>
    <p:sldId id="305" r:id="rId48"/>
    <p:sldId id="303" r:id="rId49"/>
    <p:sldId id="306" r:id="rId50"/>
    <p:sldId id="281"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3083604-8BC4-459E-93D1-B83DD353B4BC}" type="datetimeFigureOut">
              <a:rPr lang="ar-SA" smtClean="0"/>
              <a:pPr/>
              <a:t>14/06/37</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D93214C-C13A-4890-9B1B-9422683A43FD}"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3083604-8BC4-459E-93D1-B83DD353B4BC}" type="datetimeFigureOut">
              <a:rPr lang="ar-SA" smtClean="0"/>
              <a:pPr/>
              <a:t>14/06/37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3083604-8BC4-459E-93D1-B83DD353B4BC}" type="datetimeFigureOut">
              <a:rPr lang="ar-SA" smtClean="0"/>
              <a:pPr/>
              <a:t>14/06/37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3083604-8BC4-459E-93D1-B83DD353B4BC}" type="datetimeFigureOut">
              <a:rPr lang="ar-SA" smtClean="0"/>
              <a:pPr/>
              <a:t>14/06/37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3083604-8BC4-459E-93D1-B83DD353B4BC}" type="datetimeFigureOut">
              <a:rPr lang="ar-SA" smtClean="0"/>
              <a:pPr/>
              <a:t>14/06/37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63083604-8BC4-459E-93D1-B83DD353B4BC}" type="datetimeFigureOut">
              <a:rPr lang="ar-SA" smtClean="0"/>
              <a:pPr/>
              <a:t>14/06/37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93214C-C13A-4890-9B1B-9422683A43FD}"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3083604-8BC4-459E-93D1-B83DD353B4BC}" type="datetimeFigureOut">
              <a:rPr lang="ar-SA" smtClean="0"/>
              <a:pPr/>
              <a:t>14/06/37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3083604-8BC4-459E-93D1-B83DD353B4BC}" type="datetimeFigureOut">
              <a:rPr lang="ar-SA" smtClean="0"/>
              <a:pPr/>
              <a:t>14/06/37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83604-8BC4-459E-93D1-B83DD353B4BC}" type="datetimeFigureOut">
              <a:rPr lang="ar-SA" smtClean="0"/>
              <a:pPr/>
              <a:t>14/06/37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3083604-8BC4-459E-93D1-B83DD353B4BC}" type="datetimeFigureOut">
              <a:rPr lang="ar-SA" smtClean="0"/>
              <a:pPr/>
              <a:t>14/06/37</a:t>
            </a:fld>
            <a:endParaRPr lang="ar-SA"/>
          </a:p>
        </p:txBody>
      </p:sp>
      <p:sp>
        <p:nvSpPr>
          <p:cNvPr id="7" name="Slide Number Placeholder 6"/>
          <p:cNvSpPr>
            <a:spLocks noGrp="1"/>
          </p:cNvSpPr>
          <p:nvPr>
            <p:ph type="sldNum" sz="quarter" idx="12"/>
          </p:nvPr>
        </p:nvSpPr>
        <p:spPr/>
        <p:txBody>
          <a:bodyPr/>
          <a:lstStyle/>
          <a:p>
            <a:fld id="{6D93214C-C13A-4890-9B1B-9422683A43FD}"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3083604-8BC4-459E-93D1-B83DD353B4BC}" type="datetimeFigureOut">
              <a:rPr lang="ar-SA" smtClean="0"/>
              <a:pPr/>
              <a:t>14/06/37</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6D93214C-C13A-4890-9B1B-9422683A43F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3083604-8BC4-459E-93D1-B83DD353B4BC}" type="datetimeFigureOut">
              <a:rPr lang="ar-SA" smtClean="0"/>
              <a:pPr/>
              <a:t>14/06/37</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D93214C-C13A-4890-9B1B-9422683A43F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السادسة </a:t>
            </a:r>
            <a:endParaRPr lang="ar-SA" dirty="0"/>
          </a:p>
        </p:txBody>
      </p:sp>
      <p:sp>
        <p:nvSpPr>
          <p:cNvPr id="3" name="عنوان فرعي 2"/>
          <p:cNvSpPr>
            <a:spLocks noGrp="1"/>
          </p:cNvSpPr>
          <p:nvPr>
            <p:ph type="subTitle" idx="1"/>
          </p:nvPr>
        </p:nvSpPr>
        <p:spPr/>
        <p:txBody>
          <a:bodyPr/>
          <a:lstStyle/>
          <a:p>
            <a:r>
              <a:rPr lang="ar-SA" dirty="0" smtClean="0"/>
              <a:t>القوة والنفوذ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ar-SA" dirty="0" smtClean="0"/>
              <a:t>القيم</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b="1" dirty="0"/>
              <a:t>كذلك يمكن تعريف القوة الاجتماعية أيضا بأنها القدرة على التحكم في المدعمات والموارد والآثار </a:t>
            </a:r>
            <a:r>
              <a:rPr lang="ar-SA" b="1" dirty="0" smtClean="0"/>
              <a:t>الطيبة التي </a:t>
            </a:r>
            <a:r>
              <a:rPr lang="ar-SA" b="1" dirty="0"/>
              <a:t>يرغبها الشخص الآخر </a:t>
            </a:r>
            <a:endParaRPr lang="ar-SA" b="1" dirty="0" smtClean="0"/>
          </a:p>
          <a:p>
            <a:endParaRPr lang="ar-SA" b="1" dirty="0"/>
          </a:p>
          <a:p>
            <a:r>
              <a:rPr lang="ar-SA" b="1" dirty="0" smtClean="0"/>
              <a:t>(</a:t>
            </a:r>
            <a:r>
              <a:rPr lang="ar-SA" b="1" dirty="0"/>
              <a:t>ب)، وتزيد القوة الاجتماعية للشخص (أ) كلما زادت قدرته على إثابة، أو عقاب الشخص (ب) دون أن يتحمل تكلفة عالية عند الإثابة او العقاب</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شرطي.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الإثابة.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معنى التأثير الاجتماعي.jp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2286000" y="3013502"/>
            <a:ext cx="4572000" cy="830997"/>
          </a:xfrm>
          <a:prstGeom prst="rect">
            <a:avLst/>
          </a:prstGeom>
        </p:spPr>
        <p:txBody>
          <a:bodyPr>
            <a:spAutoFit/>
          </a:bodyPr>
          <a:lstStyle/>
          <a:p>
            <a:r>
              <a:rPr lang="ar-SA" sz="2400" b="1" dirty="0" smtClean="0">
                <a:solidFill>
                  <a:prstClr val="black"/>
                </a:solidFill>
              </a:rPr>
              <a:t>من أين تستمد </a:t>
            </a:r>
            <a:r>
              <a:rPr lang="ar-SA" sz="2400" b="1" dirty="0">
                <a:solidFill>
                  <a:prstClr val="black"/>
                </a:solidFill>
              </a:rPr>
              <a:t>القوة الاجتماعية تأثيرها </a:t>
            </a:r>
            <a:r>
              <a:rPr lang="ar-SA" sz="2400" b="1" dirty="0" smtClean="0">
                <a:solidFill>
                  <a:prstClr val="black"/>
                </a:solidFill>
              </a:rPr>
              <a:t>؟</a:t>
            </a:r>
            <a:endParaRPr lang="ar-SA" dirty="0"/>
          </a:p>
        </p:txBody>
      </p:sp>
    </p:spTree>
    <p:extLst>
      <p:ext uri="{BB962C8B-B14F-4D97-AF65-F5344CB8AC3E}">
        <p14:creationId xmlns:p14="http://schemas.microsoft.com/office/powerpoint/2010/main" val="378653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000109"/>
            <a:ext cx="4572000" cy="830997"/>
          </a:xfrm>
          <a:prstGeom prst="rect">
            <a:avLst/>
          </a:prstGeom>
        </p:spPr>
        <p:txBody>
          <a:bodyPr wrap="square">
            <a:spAutoFit/>
          </a:bodyPr>
          <a:lstStyle/>
          <a:p>
            <a:r>
              <a:rPr lang="ar-SA" sz="2400" b="1" dirty="0"/>
              <a:t>وتستمد القوة الاجتماعية تأثيرها من خمسة مصادر مختلفة، ومتباينة الشدة، </a:t>
            </a:r>
            <a:r>
              <a:rPr lang="ar-SA" sz="2400" b="1" dirty="0" smtClean="0"/>
              <a:t>هي :</a:t>
            </a:r>
            <a:endParaRPr lang="ar-SA"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857232"/>
            <a:ext cx="8786842" cy="6001643"/>
          </a:xfrm>
          <a:prstGeom prst="rect">
            <a:avLst/>
          </a:prstGeom>
        </p:spPr>
        <p:txBody>
          <a:bodyPr wrap="square">
            <a:spAutoFit/>
          </a:bodyPr>
          <a:lstStyle/>
          <a:p>
            <a:r>
              <a:rPr lang="ar-SA" sz="3200" b="1" dirty="0"/>
              <a:t>أ‌) قوة الإثابة</a:t>
            </a:r>
            <a:r>
              <a:rPr lang="ar-SA" sz="3200" b="1" dirty="0" smtClean="0"/>
              <a:t>:</a:t>
            </a:r>
          </a:p>
          <a:p>
            <a:endParaRPr lang="ar-SA" sz="3200" dirty="0"/>
          </a:p>
          <a:p>
            <a:r>
              <a:rPr lang="ar-SA" sz="3200" b="1" dirty="0"/>
              <a:t> وتعني قدرة أحد الأشخاص على توصيل المدعمات الإيجابية للآخرين،ويزداد تأثيرها عندما يدرك الفرد (ب) أنه بمقدوره أن يحصل على تلك المدعمات في حالة مجاراته لتوقعات الفرد (أ) باعتباره مصدر القوة، بينما سيحرم منها إذا لم يجاريها</a:t>
            </a:r>
            <a:r>
              <a:rPr lang="ar-SA" sz="3200" b="1" dirty="0" smtClean="0"/>
              <a:t>.</a:t>
            </a:r>
          </a:p>
          <a:p>
            <a:r>
              <a:rPr lang="ar-SA" sz="3200" b="1" dirty="0"/>
              <a:t/>
            </a:r>
            <a:br>
              <a:rPr lang="ar-SA" sz="3200" b="1" dirty="0"/>
            </a:br>
            <a:r>
              <a:rPr lang="ar-SA" sz="3200" b="1" dirty="0"/>
              <a:t>وتتعدد أشكال الإثابة </a:t>
            </a:r>
            <a:r>
              <a:rPr lang="ar-SA" sz="3200" b="1" dirty="0" err="1"/>
              <a:t>او</a:t>
            </a:r>
            <a:r>
              <a:rPr lang="ar-SA" sz="3200" b="1" dirty="0"/>
              <a:t> التدعيم ويدخل فيها التدعيم اللفظي (كالشكر والثناء)، والترقية،والمكافأة المادية وزيادة </a:t>
            </a:r>
            <a:r>
              <a:rPr lang="ar-SA" sz="3200" b="1" dirty="0" err="1" smtClean="0"/>
              <a:t>الاجر</a:t>
            </a:r>
            <a:r>
              <a:rPr lang="ar-SA" sz="3200" b="1" dirty="0" smtClean="0"/>
              <a:t>.</a:t>
            </a:r>
            <a:endParaRPr lang="ar-SA"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98" y="908720"/>
            <a:ext cx="6627477" cy="4608511"/>
          </a:xfrm>
          <a:prstGeom prst="rect">
            <a:avLst/>
          </a:prstGeom>
        </p:spPr>
      </p:pic>
    </p:spTree>
    <p:extLst>
      <p:ext uri="{BB962C8B-B14F-4D97-AF65-F5344CB8AC3E}">
        <p14:creationId xmlns:p14="http://schemas.microsoft.com/office/powerpoint/2010/main" val="400139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0"/>
            <a:ext cx="8280920" cy="6858000"/>
          </a:xfrm>
          <a:prstGeom prst="rect">
            <a:avLst/>
          </a:prstGeom>
        </p:spPr>
      </p:pic>
    </p:spTree>
    <p:extLst>
      <p:ext uri="{BB962C8B-B14F-4D97-AF65-F5344CB8AC3E}">
        <p14:creationId xmlns:p14="http://schemas.microsoft.com/office/powerpoint/2010/main" val="3038436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بسم الله الرحمن </a:t>
            </a:r>
            <a:r>
              <a:rPr lang="ar-SA" dirty="0" smtClean="0"/>
              <a:t>الرحيم</a:t>
            </a:r>
          </a:p>
          <a:p>
            <a:endParaRPr lang="ar-SA" dirty="0"/>
          </a:p>
          <a:p>
            <a:r>
              <a:rPr lang="ar-SA" dirty="0" smtClean="0"/>
              <a:t>الحمد لل</a:t>
            </a:r>
            <a:r>
              <a:rPr lang="ar-SA" dirty="0" smtClean="0"/>
              <a:t>ه </a:t>
            </a:r>
          </a:p>
          <a:p>
            <a:endParaRPr lang="ar-SA"/>
          </a:p>
          <a:p>
            <a:r>
              <a:rPr lang="ar-SA" smtClean="0"/>
              <a:t>والصلاة </a:t>
            </a:r>
            <a:r>
              <a:rPr lang="ar-SA" dirty="0" smtClean="0"/>
              <a:t>والسلام على رسول الله </a:t>
            </a:r>
            <a:endParaRPr lang="ar-SA" dirty="0"/>
          </a:p>
        </p:txBody>
      </p:sp>
    </p:spTree>
    <p:extLst>
      <p:ext uri="{BB962C8B-B14F-4D97-AF65-F5344CB8AC3E}">
        <p14:creationId xmlns:p14="http://schemas.microsoft.com/office/powerpoint/2010/main" val="3306954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642918"/>
            <a:ext cx="8072494" cy="3970318"/>
          </a:xfrm>
          <a:prstGeom prst="rect">
            <a:avLst/>
          </a:prstGeom>
        </p:spPr>
        <p:txBody>
          <a:bodyPr wrap="square">
            <a:spAutoFit/>
          </a:bodyPr>
          <a:lstStyle/>
          <a:p>
            <a:r>
              <a:rPr lang="ar-SA" sz="2800" b="1" dirty="0"/>
              <a:t>ب‌) قوة العقاب أو الإكراه </a:t>
            </a:r>
            <a:r>
              <a:rPr lang="ar-SA" sz="2800" b="1" dirty="0" smtClean="0"/>
              <a:t>:</a:t>
            </a:r>
          </a:p>
          <a:p>
            <a:endParaRPr lang="ar-SA" sz="2800" dirty="0"/>
          </a:p>
          <a:p>
            <a:r>
              <a:rPr lang="ar-SA" sz="2800" b="1" dirty="0"/>
              <a:t>وتمثل القطب المقابل لقوة الإثابة، وتكمن في قدرة الطرف (أ) على إيقاع العقاب بصوره المختلفة على الظرف (ب)، ومن صورها النقد اللاذع، والتجريح اللفظي،والخصم المادي،والطرد، والنقل والفصل من العمل</a:t>
            </a:r>
            <a:r>
              <a:rPr lang="ar-SA" sz="2800" b="1" dirty="0" smtClean="0"/>
              <a:t>.</a:t>
            </a:r>
          </a:p>
          <a:p>
            <a:r>
              <a:rPr lang="ar-SA" sz="2800" b="1" dirty="0"/>
              <a:t/>
            </a:r>
            <a:br>
              <a:rPr lang="ar-SA" sz="2800" b="1" dirty="0"/>
            </a:br>
            <a:endParaRPr lang="ar-SA"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692696"/>
            <a:ext cx="8136904" cy="5832648"/>
          </a:xfrm>
          <a:prstGeom prst="rect">
            <a:avLst/>
          </a:prstGeom>
        </p:spPr>
      </p:pic>
    </p:spTree>
    <p:extLst>
      <p:ext uri="{BB962C8B-B14F-4D97-AF65-F5344CB8AC3E}">
        <p14:creationId xmlns:p14="http://schemas.microsoft.com/office/powerpoint/2010/main" val="2063614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7920879" cy="5832648"/>
          </a:xfrm>
          <a:prstGeom prst="rect">
            <a:avLst/>
          </a:prstGeom>
        </p:spPr>
      </p:pic>
    </p:spTree>
    <p:extLst>
      <p:ext uri="{BB962C8B-B14F-4D97-AF65-F5344CB8AC3E}">
        <p14:creationId xmlns:p14="http://schemas.microsoft.com/office/powerpoint/2010/main" val="3231427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74729"/>
            <a:ext cx="4572000" cy="954107"/>
          </a:xfrm>
          <a:prstGeom prst="rect">
            <a:avLst/>
          </a:prstGeom>
        </p:spPr>
        <p:txBody>
          <a:bodyPr>
            <a:spAutoFit/>
          </a:bodyPr>
          <a:lstStyle/>
          <a:p>
            <a:pPr lvl="0"/>
            <a:r>
              <a:rPr lang="ar-SA" sz="2800" b="1" dirty="0" smtClean="0">
                <a:solidFill>
                  <a:prstClr val="black"/>
                </a:solidFill>
              </a:rPr>
              <a:t>أيهما أكثر فعالية الإثابة أم العقاب ؟ </a:t>
            </a:r>
            <a:endParaRPr lang="ar-SA" sz="2800" dirty="0">
              <a:solidFill>
                <a:prstClr val="black"/>
              </a:solidFill>
            </a:endParaRPr>
          </a:p>
        </p:txBody>
      </p:sp>
    </p:spTree>
    <p:extLst>
      <p:ext uri="{BB962C8B-B14F-4D97-AF65-F5344CB8AC3E}">
        <p14:creationId xmlns:p14="http://schemas.microsoft.com/office/powerpoint/2010/main" val="3794396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74729"/>
            <a:ext cx="4572000" cy="3108543"/>
          </a:xfrm>
          <a:prstGeom prst="rect">
            <a:avLst/>
          </a:prstGeom>
        </p:spPr>
        <p:txBody>
          <a:bodyPr>
            <a:spAutoFit/>
          </a:bodyPr>
          <a:lstStyle/>
          <a:p>
            <a:pPr lvl="0"/>
            <a:r>
              <a:rPr lang="ar-SA" sz="2800" b="1" dirty="0">
                <a:solidFill>
                  <a:prstClr val="black"/>
                </a:solidFill>
              </a:rPr>
              <a:t>في حين تؤدي الإثابة المتكررة على خلق علاقة تجاذب مع مصدر التدعيم يتسبب تكرار العقاب في الشعور بالنفور والرغبة في تجنب مواقف المواجهة مع مصدر العقاب.</a:t>
            </a:r>
            <a:endParaRPr lang="ar-SA" sz="2800" dirty="0">
              <a:solidFill>
                <a:prstClr val="black"/>
              </a:solidFill>
            </a:endParaRPr>
          </a:p>
        </p:txBody>
      </p:sp>
    </p:spTree>
    <p:extLst>
      <p:ext uri="{BB962C8B-B14F-4D97-AF65-F5344CB8AC3E}">
        <p14:creationId xmlns:p14="http://schemas.microsoft.com/office/powerpoint/2010/main" val="2376212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427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714357"/>
            <a:ext cx="7429552" cy="4401205"/>
          </a:xfrm>
          <a:prstGeom prst="rect">
            <a:avLst/>
          </a:prstGeom>
        </p:spPr>
        <p:txBody>
          <a:bodyPr wrap="square">
            <a:spAutoFit/>
          </a:bodyPr>
          <a:lstStyle/>
          <a:p>
            <a:r>
              <a:rPr lang="ar-SA" sz="2800" b="1" dirty="0"/>
              <a:t>ج) قوة الجاذبية والرغبة في التوحد: </a:t>
            </a:r>
            <a:endParaRPr lang="ar-SA" sz="2800" b="1" dirty="0" smtClean="0"/>
          </a:p>
          <a:p>
            <a:endParaRPr lang="ar-SA" sz="2800" b="1" dirty="0"/>
          </a:p>
          <a:p>
            <a:r>
              <a:rPr lang="ar-SA" sz="2800" b="1" dirty="0" smtClean="0"/>
              <a:t>تعتمد </a:t>
            </a:r>
            <a:r>
              <a:rPr lang="ar-SA" sz="2800" b="1" dirty="0"/>
              <a:t>هذه القوة على مشاعر الحب والتجاذب والرغبة في التوحد </a:t>
            </a:r>
            <a:r>
              <a:rPr lang="ar-SA" sz="2800" b="1" dirty="0" err="1"/>
              <a:t>او</a:t>
            </a:r>
            <a:r>
              <a:rPr lang="ar-SA" sz="2800" b="1" dirty="0"/>
              <a:t> التشبه بشخص آخر هو مصدر هذه القوة (الشخص </a:t>
            </a:r>
            <a:r>
              <a:rPr lang="ar-SA" sz="2800" b="1" dirty="0" err="1"/>
              <a:t>أ</a:t>
            </a:r>
            <a:r>
              <a:rPr lang="ar-SA" sz="2800" b="1" dirty="0"/>
              <a:t>)، نتيجة لتميزه بجاذبية عالية.وهنا يخضع الشخص (ب) لتأثير الشخص (أ) ذي الجاذبية العالية. وقد يضيق نطاق قوة الجاذبية إذا اقتصرت مشاعر الإعجاب على مجال نوعي محدد، مثل إتقان مهارات العمل، أو التفوق في رياضة معينة. وفي أغلب الأحيان يتسع تأثير قوة الجاذبية إذا امتد الإعجاب ليشمل خصالا سلوكية متعددة الجوانب.</a:t>
            </a:r>
            <a:endParaRPr lang="ar-SA"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74729"/>
            <a:ext cx="4572000" cy="954107"/>
          </a:xfrm>
          <a:prstGeom prst="rect">
            <a:avLst/>
          </a:prstGeom>
        </p:spPr>
        <p:txBody>
          <a:bodyPr>
            <a:spAutoFit/>
          </a:bodyPr>
          <a:lstStyle/>
          <a:p>
            <a:pPr lvl="0"/>
            <a:r>
              <a:rPr lang="ar-SA" sz="2800" b="1" dirty="0" smtClean="0">
                <a:solidFill>
                  <a:prstClr val="black"/>
                </a:solidFill>
              </a:rPr>
              <a:t>هاتي مثال على شخص تنطبق عليه هذه الأوصاف </a:t>
            </a:r>
            <a:endParaRPr lang="ar-SA" sz="2800" dirty="0">
              <a:solidFill>
                <a:prstClr val="black"/>
              </a:solidFill>
            </a:endParaRPr>
          </a:p>
        </p:txBody>
      </p:sp>
    </p:spTree>
    <p:extLst>
      <p:ext uri="{BB962C8B-B14F-4D97-AF65-F5344CB8AC3E}">
        <p14:creationId xmlns:p14="http://schemas.microsoft.com/office/powerpoint/2010/main" val="3196005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76672"/>
            <a:ext cx="7992888" cy="5976663"/>
          </a:xfrm>
          <a:prstGeom prst="rect">
            <a:avLst/>
          </a:prstGeom>
        </p:spPr>
      </p:pic>
    </p:spTree>
    <p:extLst>
      <p:ext uri="{BB962C8B-B14F-4D97-AF65-F5344CB8AC3E}">
        <p14:creationId xmlns:p14="http://schemas.microsoft.com/office/powerpoint/2010/main" val="1427903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928670"/>
            <a:ext cx="8358246" cy="3693319"/>
          </a:xfrm>
          <a:prstGeom prst="rect">
            <a:avLst/>
          </a:prstGeom>
        </p:spPr>
        <p:txBody>
          <a:bodyPr wrap="square">
            <a:spAutoFit/>
          </a:bodyPr>
          <a:lstStyle/>
          <a:p>
            <a:r>
              <a:rPr lang="ar-SA" sz="2400" b="1" dirty="0"/>
              <a:t>د) قوة الخبرة</a:t>
            </a:r>
            <a:r>
              <a:rPr lang="ar-SA" sz="2400" b="1" dirty="0" smtClean="0"/>
              <a:t>:</a:t>
            </a:r>
          </a:p>
          <a:p>
            <a:endParaRPr lang="ar-SA" sz="2400" dirty="0"/>
          </a:p>
          <a:p>
            <a:r>
              <a:rPr lang="ar-SA" sz="2400" b="1" dirty="0"/>
              <a:t> وذلك حين يتصور الشخص (ب) أن الطرف (أ) يمتلك قدرا من الخبرات والمعلومات والمهارات يمكنه (أي الشخص </a:t>
            </a:r>
            <a:r>
              <a:rPr lang="ar-SA" sz="2400" b="1" dirty="0" err="1"/>
              <a:t>ب</a:t>
            </a:r>
            <a:r>
              <a:rPr lang="ar-SA" sz="2400" b="1" dirty="0"/>
              <a:t>) أن ينتفع </a:t>
            </a:r>
            <a:r>
              <a:rPr lang="ar-SA" sz="2400" b="1" dirty="0" err="1"/>
              <a:t>بها</a:t>
            </a:r>
            <a:r>
              <a:rPr lang="ar-SA" sz="2400" b="1" dirty="0"/>
              <a:t>، ومن أمثلتها المشورة الطبية التي يقدمها طبيب ماهر،أو الاستشارة القانونية التي يقدمها محام متمرس، وينحصر نطاق هذه القوة عادة داخل إطار المجالات المعرفية حيث تكون الحاجة ملحة إلى تلقي معلومات أو خبرات معينة، وفي بعض الأحيان يمتد تأثيرها إلى المجالات السلوكية الأوسع نتيجة للجاذبية المتزايدة، وزيادة الانبهار بالشخص صاحب الخبرة، مما يجعله مؤثرا في كافة جوانب حياة الشخص (ب) .</a:t>
            </a:r>
            <a:r>
              <a:rPr lang="ar-SA" b="1" dirty="0"/>
              <a:t/>
            </a:r>
            <a:br>
              <a:rPr lang="ar-SA" b="1" dirty="0"/>
            </a:b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93398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04664"/>
            <a:ext cx="8136904" cy="6048672"/>
          </a:xfrm>
          <a:prstGeom prst="rect">
            <a:avLst/>
          </a:prstGeom>
        </p:spPr>
      </p:pic>
    </p:spTree>
    <p:extLst>
      <p:ext uri="{BB962C8B-B14F-4D97-AF65-F5344CB8AC3E}">
        <p14:creationId xmlns:p14="http://schemas.microsoft.com/office/powerpoint/2010/main" val="2560188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04664"/>
            <a:ext cx="8136904" cy="6048671"/>
          </a:xfrm>
          <a:prstGeom prst="rect">
            <a:avLst/>
          </a:prstGeom>
        </p:spPr>
      </p:pic>
    </p:spTree>
    <p:extLst>
      <p:ext uri="{BB962C8B-B14F-4D97-AF65-F5344CB8AC3E}">
        <p14:creationId xmlns:p14="http://schemas.microsoft.com/office/powerpoint/2010/main" val="3041386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582340"/>
            <a:ext cx="8072462" cy="4154984"/>
          </a:xfrm>
          <a:prstGeom prst="rect">
            <a:avLst/>
          </a:prstGeom>
        </p:spPr>
        <p:txBody>
          <a:bodyPr wrap="square">
            <a:spAutoFit/>
          </a:bodyPr>
          <a:lstStyle/>
          <a:p>
            <a:r>
              <a:rPr lang="ar-SA" sz="2400" b="1" dirty="0"/>
              <a:t>هـ) القوة الشرعية: </a:t>
            </a:r>
            <a:endParaRPr lang="ar-SA" sz="2400" b="1" dirty="0" smtClean="0"/>
          </a:p>
          <a:p>
            <a:endParaRPr lang="ar-SA" sz="2400" dirty="0"/>
          </a:p>
          <a:p>
            <a:r>
              <a:rPr lang="ar-SA" sz="2400" b="1" dirty="0"/>
              <a:t>حيث يستجيب الطرف (ب) لتأثير الطرف (أ) لاعتبارات معينة تفرضها القيم الثقافية والاجتماعية السائدة في المجتمع، </a:t>
            </a:r>
            <a:r>
              <a:rPr lang="ar-SA" sz="2400" b="1" dirty="0" smtClean="0"/>
              <a:t>ومنها:السن </a:t>
            </a:r>
            <a:r>
              <a:rPr lang="ar-SA" sz="2400" b="1" dirty="0"/>
              <a:t>والجنس، والطبقة الاجتماعية والخصائص البدنية (في بعض المجتمعات). ومن تلك القيم ما يحث على طاعة الصغير للأكبر سنا أو طاعة الزوجة لزوجها. وبالإضافة إلى هذا تستمد القوة الشرعية من رضا الشخص عن القيادة في جماعته، أو تفويض السلطة لأحد الأشخاص بواسطة السلطة الشرعية إذا استند ذلك التفويض إلى أسس ديمقراطية صحيحة. وفي أغلب </a:t>
            </a:r>
            <a:r>
              <a:rPr lang="ar-SA" sz="2400" b="1" dirty="0" err="1"/>
              <a:t>الاحوال</a:t>
            </a:r>
            <a:r>
              <a:rPr lang="ar-SA" sz="2400" b="1" dirty="0"/>
              <a:t> تقتصر حدود قوة السلطة أو التفويض على مجال العمل، بينما يتسع نطاق القوة القائمة على القيم الثقافية لتشمل معظم شؤون الفرد.</a:t>
            </a:r>
            <a:endParaRPr lang="ar-SA"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692696"/>
            <a:ext cx="8280920" cy="5616624"/>
          </a:xfrm>
          <a:prstGeom prst="rect">
            <a:avLst/>
          </a:prstGeom>
        </p:spPr>
      </p:pic>
    </p:spTree>
    <p:extLst>
      <p:ext uri="{BB962C8B-B14F-4D97-AF65-F5344CB8AC3E}">
        <p14:creationId xmlns:p14="http://schemas.microsoft.com/office/powerpoint/2010/main" val="31928828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548680"/>
            <a:ext cx="7992888" cy="5904655"/>
          </a:xfrm>
          <a:prstGeom prst="rect">
            <a:avLst/>
          </a:prstGeom>
        </p:spPr>
      </p:pic>
    </p:spTree>
    <p:extLst>
      <p:ext uri="{BB962C8B-B14F-4D97-AF65-F5344CB8AC3E}">
        <p14:creationId xmlns:p14="http://schemas.microsoft.com/office/powerpoint/2010/main" val="1055036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أداء وطموح الجماعة</a:t>
            </a:r>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8580" indent="0">
              <a:buNone/>
            </a:pPr>
            <a:r>
              <a:rPr lang="ar-SA" dirty="0" smtClean="0"/>
              <a:t>ما الفائدة من وجود الجماعة .</a:t>
            </a:r>
            <a:endParaRPr lang="ar-SA" dirty="0"/>
          </a:p>
        </p:txBody>
      </p:sp>
    </p:spTree>
    <p:extLst>
      <p:ext uri="{BB962C8B-B14F-4D97-AF65-F5344CB8AC3E}">
        <p14:creationId xmlns:p14="http://schemas.microsoft.com/office/powerpoint/2010/main" val="2984866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إذا لها أهداف تسعى لتحقيقها ... بواسطة العمل .. الذي يحتاج إلى الطموح ...... </a:t>
            </a:r>
          </a:p>
          <a:p>
            <a:endParaRPr lang="ar-SA" dirty="0"/>
          </a:p>
          <a:p>
            <a:r>
              <a:rPr lang="ar-SA" dirty="0" smtClean="0"/>
              <a:t>ومن المهم أن يكون أداء الجماعة لعملها جيدا حتى تنجح في تحقيق أهدافها .</a:t>
            </a:r>
          </a:p>
          <a:p>
            <a:endParaRPr lang="ar-SA" dirty="0"/>
          </a:p>
          <a:p>
            <a:r>
              <a:rPr lang="ar-SA" dirty="0" smtClean="0"/>
              <a:t>وفيما يلي ملخص عن أداء الجماعة وطموحها </a:t>
            </a:r>
            <a:endParaRPr lang="ar-SA" dirty="0"/>
          </a:p>
        </p:txBody>
      </p:sp>
    </p:spTree>
    <p:extLst>
      <p:ext uri="{BB962C8B-B14F-4D97-AF65-F5344CB8AC3E}">
        <p14:creationId xmlns:p14="http://schemas.microsoft.com/office/powerpoint/2010/main" val="2891930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1071546"/>
            <a:ext cx="8215370" cy="2215991"/>
          </a:xfrm>
          <a:prstGeom prst="rect">
            <a:avLst/>
          </a:prstGeom>
        </p:spPr>
        <p:txBody>
          <a:bodyPr wrap="square">
            <a:spAutoFit/>
          </a:bodyPr>
          <a:lstStyle/>
          <a:p>
            <a:endParaRPr lang="ar-SA" sz="2400" b="1" dirty="0" smtClean="0"/>
          </a:p>
          <a:p>
            <a:r>
              <a:rPr lang="ar-SA" sz="2400" b="1" dirty="0" smtClean="0"/>
              <a:t>يشير </a:t>
            </a:r>
            <a:r>
              <a:rPr lang="ar-SA" sz="2400" b="1" dirty="0"/>
              <a:t>مستوى طموح الجماعة إلى "المعيار الذي يقيم </a:t>
            </a:r>
            <a:r>
              <a:rPr lang="ar-SA" sz="2400" b="1" dirty="0" err="1"/>
              <a:t>به</a:t>
            </a:r>
            <a:r>
              <a:rPr lang="ar-SA" sz="2400" b="1" dirty="0"/>
              <a:t> أعضاؤها مدى نجاحهم </a:t>
            </a:r>
            <a:r>
              <a:rPr lang="ar-SA" sz="2400" b="1" dirty="0" err="1"/>
              <a:t>او</a:t>
            </a:r>
            <a:r>
              <a:rPr lang="ar-SA" sz="2400" b="1" dirty="0"/>
              <a:t> فشلهم في إنجاز مهمة معينة" (</a:t>
            </a:r>
            <a:r>
              <a:rPr lang="en-US" sz="2400" b="1" dirty="0"/>
              <a:t>DREVERS,1953,P.153)، </a:t>
            </a:r>
            <a:r>
              <a:rPr lang="ar-SA" sz="2400" b="1" dirty="0"/>
              <a:t>أو هو مستوى الأداء الذي يتوقعه </a:t>
            </a:r>
            <a:r>
              <a:rPr lang="ar-SA" sz="2400" b="1" dirty="0" err="1"/>
              <a:t>الافراد</a:t>
            </a:r>
            <a:r>
              <a:rPr lang="ar-SA" sz="2400" b="1" dirty="0"/>
              <a:t> لأنفسهم وهم بصدد إنجاز مهمة معينة (</a:t>
            </a:r>
            <a:r>
              <a:rPr lang="en-US" sz="2400" b="1" dirty="0"/>
              <a:t>SHAW,1977,P.447 ).</a:t>
            </a: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1000108"/>
            <a:ext cx="7572428" cy="5016758"/>
          </a:xfrm>
          <a:prstGeom prst="rect">
            <a:avLst/>
          </a:prstGeom>
        </p:spPr>
        <p:txBody>
          <a:bodyPr wrap="square">
            <a:spAutoFit/>
          </a:bodyPr>
          <a:lstStyle/>
          <a:p>
            <a:r>
              <a:rPr lang="ar-SA" sz="3200" b="1" dirty="0" smtClean="0"/>
              <a:t>  وقد عنى عدد من الباحثين بدراسة المتغيرات والظروف التي تؤثر في مستوى طموح الجماعة، وانتهى معظمهم إلى </a:t>
            </a:r>
            <a:r>
              <a:rPr lang="ar-SA" sz="3200" b="1" dirty="0"/>
              <a:t>أ</a:t>
            </a:r>
            <a:r>
              <a:rPr lang="ar-SA" sz="3200" b="1" dirty="0" smtClean="0"/>
              <a:t>ن مرور الجماعة بخبرات ناجحة يرفع مستوى طموحها في المحاولات التالية، والعكس صحيح،إذ يؤدي الإحباط إلى خفض مستوى طموح الجماعة او ضعف لآمالها. كذلك تبين أن مستوى طموح الجماعات المتماسكة يزداد لتميزها بدافعية عالية للإنجاز.</a:t>
            </a:r>
            <a:endParaRPr lang="ar-SA"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صورة تبين القوة.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1714488"/>
            <a:ext cx="7143800" cy="2308324"/>
          </a:xfrm>
          <a:prstGeom prst="rect">
            <a:avLst/>
          </a:prstGeom>
        </p:spPr>
        <p:txBody>
          <a:bodyPr wrap="square">
            <a:spAutoFit/>
          </a:bodyPr>
          <a:lstStyle/>
          <a:p>
            <a:r>
              <a:rPr lang="ar-SA" sz="3600" b="1" dirty="0"/>
              <a:t>ويلخص أحد الباحثين تأثير عدد كبير من المتغيرات في مستوى طموح الجماعة، في صورة مبادئ عامة، أو صيغ تقريرية، مفادها ما يأتي:</a:t>
            </a:r>
            <a:endParaRPr lang="ar-SA" sz="3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786" y="1571612"/>
            <a:ext cx="7358114" cy="1938992"/>
          </a:xfrm>
          <a:prstGeom prst="rect">
            <a:avLst/>
          </a:prstGeom>
        </p:spPr>
        <p:txBody>
          <a:bodyPr wrap="square">
            <a:spAutoFit/>
          </a:bodyPr>
          <a:lstStyle/>
          <a:p>
            <a:r>
              <a:rPr lang="ar-SA" b="1" dirty="0"/>
              <a:t>أ‌</a:t>
            </a:r>
            <a:r>
              <a:rPr lang="ar-SA" sz="2400" b="1" dirty="0"/>
              <a:t>) يرتفع مستوى طموح الجماعة كلما تزايدت احتمالات النجاح في المهمة المكلفة بها، وحين تكون هذه المهمة على قدر كبير من الجاذبية والأهمية للأفراد.</a:t>
            </a:r>
            <a:br>
              <a:rPr lang="ar-SA" sz="2400" b="1" dirty="0"/>
            </a:br>
            <a:endParaRPr lang="ar-SA" sz="24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630" y="3212976"/>
            <a:ext cx="7583786" cy="3168352"/>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536174"/>
            <a:ext cx="6840759" cy="1938992"/>
          </a:xfrm>
          <a:prstGeom prst="rect">
            <a:avLst/>
          </a:prstGeom>
        </p:spPr>
        <p:txBody>
          <a:bodyPr wrap="square">
            <a:spAutoFit/>
          </a:bodyPr>
          <a:lstStyle/>
          <a:p>
            <a:pPr lvl="0"/>
            <a:r>
              <a:rPr lang="ar-SA" sz="2400" b="1" dirty="0" smtClean="0">
                <a:solidFill>
                  <a:prstClr val="black"/>
                </a:solidFill>
              </a:rPr>
              <a:t> </a:t>
            </a:r>
            <a:r>
              <a:rPr lang="ar-SA" sz="2400" b="1" dirty="0">
                <a:solidFill>
                  <a:prstClr val="black"/>
                </a:solidFill>
              </a:rPr>
              <a:t>يزداد حرص الأعضاء على نجاح الجماعة عندما يدركون مسؤولياتهم عن مصيرها، وفي هذه الحالة يميلون إلى تبني أهداف متوسطة الصعوبة تكفل قدرا مرضيا من النجاح.</a:t>
            </a:r>
            <a:br>
              <a:rPr lang="ar-SA" sz="2400" b="1" dirty="0">
                <a:solidFill>
                  <a:prstClr val="black"/>
                </a:solidFill>
              </a:rPr>
            </a:br>
            <a:endParaRPr lang="ar-SA" sz="2400" dirty="0">
              <a:solidFill>
                <a:prstClr val="black"/>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068960"/>
            <a:ext cx="7704856" cy="3154040"/>
          </a:xfrm>
          <a:prstGeom prst="rect">
            <a:avLst/>
          </a:prstGeom>
        </p:spPr>
      </p:pic>
    </p:spTree>
    <p:extLst>
      <p:ext uri="{BB962C8B-B14F-4D97-AF65-F5344CB8AC3E}">
        <p14:creationId xmlns:p14="http://schemas.microsoft.com/office/powerpoint/2010/main" val="37481526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644170"/>
            <a:ext cx="4572000" cy="1569660"/>
          </a:xfrm>
          <a:prstGeom prst="rect">
            <a:avLst/>
          </a:prstGeom>
        </p:spPr>
        <p:txBody>
          <a:bodyPr>
            <a:spAutoFit/>
          </a:bodyPr>
          <a:lstStyle/>
          <a:p>
            <a:pPr lvl="0"/>
            <a:r>
              <a:rPr lang="ar-SA" sz="2400" b="1" dirty="0">
                <a:solidFill>
                  <a:prstClr val="black"/>
                </a:solidFill>
              </a:rPr>
              <a:t>ج) يؤدي الارتفاع المقبول في مستوى طموح الجماعة إلى ارتفاع مقابل في مستوى الاداء.</a:t>
            </a:r>
            <a:endParaRPr lang="ar-SA" sz="2400" dirty="0">
              <a:solidFill>
                <a:prstClr val="black"/>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993" y="4213830"/>
            <a:ext cx="8476938" cy="2638550"/>
          </a:xfrm>
          <a:prstGeom prst="rect">
            <a:avLst/>
          </a:prstGeom>
        </p:spPr>
      </p:pic>
    </p:spTree>
    <p:extLst>
      <p:ext uri="{BB962C8B-B14F-4D97-AF65-F5344CB8AC3E}">
        <p14:creationId xmlns:p14="http://schemas.microsoft.com/office/powerpoint/2010/main" val="7202504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72" y="928670"/>
            <a:ext cx="7858180" cy="3785652"/>
          </a:xfrm>
          <a:prstGeom prst="rect">
            <a:avLst/>
          </a:prstGeom>
        </p:spPr>
        <p:txBody>
          <a:bodyPr wrap="square">
            <a:spAutoFit/>
          </a:bodyPr>
          <a:lstStyle/>
          <a:p>
            <a:endParaRPr lang="ar-SA" sz="2400" b="1" dirty="0" smtClean="0"/>
          </a:p>
          <a:p>
            <a:endParaRPr lang="ar-SA" sz="2400" b="1" dirty="0"/>
          </a:p>
          <a:p>
            <a:r>
              <a:rPr lang="ar-SA" sz="2400" b="1" dirty="0" smtClean="0"/>
              <a:t>د</a:t>
            </a:r>
            <a:r>
              <a:rPr lang="ar-SA" sz="2400" b="1" dirty="0"/>
              <a:t>) تختلف دوافع الأفراد وهو بصدد تحديد اهداف الجماعة، فالبعض يسعى إلى تجنب الفشل، ولذا يميلون إلى اختيار أهداف غاية في السهولة، لتقليل احتمالات الفشل،أو شديدة الصعوبة حيث يلتمس لهم العذر إذا فشلوا فيها لصعوبتها، اما الأفراد الذين تحركهم الرغبة في النجاح، فيفضلون الأهداف متوسطة الصعوبة .</a:t>
            </a:r>
            <a:br>
              <a:rPr lang="ar-SA" sz="2400" b="1" dirty="0"/>
            </a:br>
            <a:r>
              <a:rPr lang="ar-SA" sz="2400" b="1" dirty="0" smtClean="0"/>
              <a:t>(</a:t>
            </a:r>
            <a:r>
              <a:rPr lang="en-US" sz="2400" b="1" dirty="0"/>
              <a:t>ZANDER,1968,PP.226-429.) </a:t>
            </a:r>
            <a:endParaRPr lang="ar-SA"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220" y="548680"/>
            <a:ext cx="8148244" cy="5832648"/>
          </a:xfrm>
          <a:prstGeom prst="rect">
            <a:avLst/>
          </a:prstGeom>
        </p:spPr>
      </p:pic>
    </p:spTree>
    <p:extLst>
      <p:ext uri="{BB962C8B-B14F-4D97-AF65-F5344CB8AC3E}">
        <p14:creationId xmlns:p14="http://schemas.microsoft.com/office/powerpoint/2010/main" val="39740118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36912" y="836712"/>
            <a:ext cx="3870176" cy="3693319"/>
          </a:xfrm>
          <a:prstGeom prst="rect">
            <a:avLst/>
          </a:prstGeom>
        </p:spPr>
        <p:txBody>
          <a:bodyPr wrap="square">
            <a:spAutoFit/>
          </a:bodyPr>
          <a:lstStyle/>
          <a:p>
            <a:r>
              <a:rPr lang="ar-SA" sz="2400" b="1" dirty="0">
                <a:solidFill>
                  <a:prstClr val="black"/>
                </a:solidFill>
              </a:rPr>
              <a:t>هـ) تؤثر الضغوط الخارجية على تحديد مستوى طموح </a:t>
            </a:r>
            <a:r>
              <a:rPr lang="ar-SA" sz="2400" b="1" dirty="0" err="1">
                <a:solidFill>
                  <a:prstClr val="black"/>
                </a:solidFill>
              </a:rPr>
              <a:t>الجماعة.ويزداد</a:t>
            </a:r>
            <a:r>
              <a:rPr lang="ar-SA" sz="2400" b="1" dirty="0">
                <a:solidFill>
                  <a:prstClr val="black"/>
                </a:solidFill>
              </a:rPr>
              <a:t> تأثير تلك الضغوط على الجماعات الفاشلة، بحيث تفقد حريتها في تحديد أهدافها بالمقارنة مع الجماعات التي تنجح في تحقيق أهدافها.</a:t>
            </a:r>
            <a:br>
              <a:rPr lang="ar-SA" sz="2400" b="1" dirty="0">
                <a:solidFill>
                  <a:prstClr val="black"/>
                </a:solidFill>
              </a:rPr>
            </a:br>
            <a:endParaRPr lang="ar-SA"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789040"/>
            <a:ext cx="4104456" cy="2736304"/>
          </a:xfrm>
          <a:prstGeom prst="rect">
            <a:avLst/>
          </a:prstGeom>
        </p:spPr>
      </p:pic>
    </p:spTree>
    <p:extLst>
      <p:ext uri="{BB962C8B-B14F-4D97-AF65-F5344CB8AC3E}">
        <p14:creationId xmlns:p14="http://schemas.microsoft.com/office/powerpoint/2010/main" val="5397459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40114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3416320"/>
          </a:xfrm>
          <a:prstGeom prst="rect">
            <a:avLst/>
          </a:prstGeom>
        </p:spPr>
        <p:txBody>
          <a:bodyPr>
            <a:spAutoFit/>
          </a:bodyPr>
          <a:lstStyle/>
          <a:p>
            <a:pPr lvl="0"/>
            <a:r>
              <a:rPr lang="ar-SA" sz="2400" b="1" dirty="0">
                <a:solidFill>
                  <a:prstClr val="black"/>
                </a:solidFill>
              </a:rPr>
              <a:t>و) يشعر أفراد الجماعات المتماسكة بالرضى عن انجازهم الخاص عندما تنجح جماعاتهم في تحقيق أهدافها العامة، بينما يقيم أفراد الجماعات غير المتماسكة أداءهم الخاص، بغض النظر عن توفيق أو اخفاق الجماعات التي ينتمون إليها </a:t>
            </a:r>
            <a:endParaRPr lang="ar-SA" dirty="0">
              <a:solidFill>
                <a:prstClr val="black"/>
              </a:solidFill>
            </a:endParaRPr>
          </a:p>
        </p:txBody>
      </p:sp>
    </p:spTree>
    <p:extLst>
      <p:ext uri="{BB962C8B-B14F-4D97-AF65-F5344CB8AC3E}">
        <p14:creationId xmlns:p14="http://schemas.microsoft.com/office/powerpoint/2010/main" val="39511823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5997"/>
            <a:ext cx="9144000" cy="2326005"/>
          </a:xfrm>
          <a:prstGeom prst="rect">
            <a:avLst/>
          </a:prstGeom>
        </p:spPr>
      </p:pic>
    </p:spTree>
    <p:extLst>
      <p:ext uri="{BB962C8B-B14F-4D97-AF65-F5344CB8AC3E}">
        <p14:creationId xmlns:p14="http://schemas.microsoft.com/office/powerpoint/2010/main" val="4233792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SA" b="1" dirty="0"/>
              <a:t>يمكن تعريف "القوة الاجتماعية بأنها قدرة أحد الأشخاص (ويرمز له بالشخص أ) على التحكم في شخص آخر(ويرمز له بالشخص ب) أو التأثير فيه بطريقة </a:t>
            </a:r>
            <a:endParaRPr lang="ar-SA" b="1" dirty="0" smtClean="0"/>
          </a:p>
          <a:p>
            <a:endParaRPr lang="ar-SA" b="1" dirty="0"/>
          </a:p>
          <a:p>
            <a:r>
              <a:rPr lang="ar-SA" b="1" smtClean="0"/>
              <a:t>ويقاس </a:t>
            </a:r>
            <a:r>
              <a:rPr lang="ar-SA" b="1" dirty="0"/>
              <a:t>مقدار هذا التأثير درجة التغير أو التعديل </a:t>
            </a:r>
            <a:r>
              <a:rPr lang="ar-SA" b="1"/>
              <a:t>الذي </a:t>
            </a:r>
            <a:r>
              <a:rPr lang="ar-SA" b="1" smtClean="0"/>
              <a:t>طرأ على </a:t>
            </a:r>
            <a:r>
              <a:rPr lang="ar-SA" b="1" dirty="0"/>
              <a:t>أي جانب من جوانب المجال النفسي للشخص (ب) والذي يمكن </a:t>
            </a:r>
            <a:r>
              <a:rPr lang="ar-SA" b="1" dirty="0" err="1"/>
              <a:t>ان</a:t>
            </a:r>
            <a:r>
              <a:rPr lang="ar-SA" b="1" dirty="0"/>
              <a:t> يتضمن السلوك والاتجاهات، والأهداف والحاجات، والقيم نتيجة لممارسة القوة الاجتماعية (</a:t>
            </a:r>
            <a:r>
              <a:rPr lang="en-US" b="1" dirty="0"/>
              <a:t>French &amp;raven, 1968,pp.260-26.. ).</a:t>
            </a:r>
            <a:r>
              <a:rPr lang="en-US" dirty="0"/>
              <a:t/>
            </a:r>
            <a:br>
              <a:rPr lang="en-US" dirty="0"/>
            </a:br>
            <a:r>
              <a:rPr lang="ar-SA" b="1" dirty="0"/>
              <a:t/>
            </a:r>
            <a:br>
              <a:rPr lang="ar-SA" b="1" dirty="0"/>
            </a:br>
            <a:r>
              <a:rPr lang="ar-SA" b="1" dirty="0"/>
              <a:t/>
            </a:r>
            <a:br>
              <a:rPr lang="ar-SA" b="1" dirty="0"/>
            </a:br>
            <a:endParaRPr lang="ar-SA" dirty="0"/>
          </a:p>
          <a:p>
            <a:endParaRPr lang="ar-S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305342"/>
            <a:ext cx="4572000" cy="369332"/>
          </a:xfrm>
          <a:prstGeom prst="rect">
            <a:avLst/>
          </a:prstGeom>
        </p:spPr>
        <p:txBody>
          <a:bodyPr>
            <a:spAutoFit/>
          </a:bodyPr>
          <a:lstStyle/>
          <a:p>
            <a:r>
              <a:rPr lang="ar-SA" b="1" dirty="0" smtClean="0"/>
              <a:t>والحمد لله الذي بنعمته </a:t>
            </a:r>
            <a:r>
              <a:rPr lang="ar-SA" b="1" smtClean="0"/>
              <a:t>تتم الصالحات</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endParaRPr lang="ar-SA" dirty="0" smtClean="0"/>
          </a:p>
          <a:p>
            <a:pPr algn="ctr"/>
            <a:endParaRPr lang="ar-SA" dirty="0"/>
          </a:p>
          <a:p>
            <a:pPr algn="ctr"/>
            <a:endParaRPr lang="ar-SA" dirty="0" smtClean="0"/>
          </a:p>
          <a:p>
            <a:pPr algn="ctr"/>
            <a:r>
              <a:rPr lang="ar-SA" dirty="0" smtClean="0"/>
              <a:t>السلوك</a:t>
            </a:r>
            <a:endParaRPr lang="ar-SA" dirty="0"/>
          </a:p>
        </p:txBody>
      </p:sp>
    </p:spTree>
  </p:cSld>
  <p:clrMapOvr>
    <a:masterClrMapping/>
  </p:clrMapOvr>
  <p:transition advTm="1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ar-SA" dirty="0" smtClean="0"/>
              <a:t>الاتجاهات</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5" fill="hold" grpId="0" nodeType="clickEffect">
                                  <p:stCondLst>
                                    <p:cond delay="0"/>
                                  </p:stCondLst>
                                  <p:childTnLst>
                                    <p:animEffect transition="out" filter="checkerboard(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الأهداف</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0 0  L 0.25 0.33287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ar-SA" dirty="0" smtClean="0"/>
              <a:t>الحاجات</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178</TotalTime>
  <Words>823</Words>
  <Application>Microsoft Office PowerPoint</Application>
  <PresentationFormat>عرض على الشاشة (3:4)‏</PresentationFormat>
  <Paragraphs>63</Paragraphs>
  <Slides>50</Slides>
  <Notes>0</Notes>
  <HiddenSlides>0</HiddenSlides>
  <MMClips>0</MMClips>
  <ScaleCrop>false</ScaleCrop>
  <HeadingPairs>
    <vt:vector size="4" baseType="variant">
      <vt:variant>
        <vt:lpstr>نسق</vt:lpstr>
      </vt:variant>
      <vt:variant>
        <vt:i4>1</vt:i4>
      </vt:variant>
      <vt:variant>
        <vt:lpstr>عناوين الشرائح</vt:lpstr>
      </vt:variant>
      <vt:variant>
        <vt:i4>50</vt:i4>
      </vt:variant>
    </vt:vector>
  </HeadingPairs>
  <TitlesOfParts>
    <vt:vector size="51" baseType="lpstr">
      <vt:lpstr>أوستن</vt:lpstr>
      <vt:lpstr>المحاضرة السادسة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أداء وطموح الجماعة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عنود</dc:creator>
  <cp:lastModifiedBy>Alanod Mohammed Altayyar</cp:lastModifiedBy>
  <cp:revision>19</cp:revision>
  <dcterms:created xsi:type="dcterms:W3CDTF">2016-03-22T18:16:08Z</dcterms:created>
  <dcterms:modified xsi:type="dcterms:W3CDTF">2016-03-23T08:05:09Z</dcterms:modified>
</cp:coreProperties>
</file>