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6" r:id="rId3"/>
    <p:sldId id="257" r:id="rId4"/>
    <p:sldId id="258" r:id="rId5"/>
    <p:sldId id="268" r:id="rId6"/>
    <p:sldId id="269" r:id="rId7"/>
    <p:sldId id="267" r:id="rId8"/>
    <p:sldId id="270" r:id="rId9"/>
    <p:sldId id="259" r:id="rId10"/>
    <p:sldId id="260" r:id="rId11"/>
    <p:sldId id="271" r:id="rId12"/>
    <p:sldId id="272" r:id="rId13"/>
    <p:sldId id="261" r:id="rId14"/>
    <p:sldId id="263" r:id="rId15"/>
    <p:sldId id="262" r:id="rId16"/>
    <p:sldId id="264" r:id="rId17"/>
    <p:sldId id="265"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17B22F78-BBC9-4E07-863B-3DEC66660410}" type="datetimeFigureOut">
              <a:rPr lang="ar-SA" smtClean="0"/>
              <a:pPr/>
              <a:t>11/07/37</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FF339BB7-5F84-490F-A774-EE4D9BC0B48A}"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7B22F78-BBC9-4E07-863B-3DEC66660410}" type="datetimeFigureOut">
              <a:rPr lang="ar-SA" smtClean="0"/>
              <a:pPr/>
              <a:t>11/07/37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F339BB7-5F84-490F-A774-EE4D9BC0B48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7B22F78-BBC9-4E07-863B-3DEC66660410}" type="datetimeFigureOut">
              <a:rPr lang="ar-SA" smtClean="0"/>
              <a:pPr/>
              <a:t>11/07/37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F339BB7-5F84-490F-A774-EE4D9BC0B48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7B22F78-BBC9-4E07-863B-3DEC66660410}" type="datetimeFigureOut">
              <a:rPr lang="ar-SA" smtClean="0"/>
              <a:pPr/>
              <a:t>11/07/37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F339BB7-5F84-490F-A774-EE4D9BC0B48A}" type="slidenum">
              <a:rPr lang="ar-SA" smtClean="0"/>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7B22F78-BBC9-4E07-863B-3DEC66660410}" type="datetimeFigureOut">
              <a:rPr lang="ar-SA" smtClean="0"/>
              <a:pPr/>
              <a:t>11/07/37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F339BB7-5F84-490F-A774-EE4D9BC0B48A}" type="slidenum">
              <a:rPr lang="ar-SA" smtClean="0"/>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7B22F78-BBC9-4E07-863B-3DEC66660410}" type="datetimeFigureOut">
              <a:rPr lang="ar-SA" smtClean="0"/>
              <a:pPr/>
              <a:t>11/07/37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F339BB7-5F84-490F-A774-EE4D9BC0B48A}" type="slidenum">
              <a:rPr lang="ar-SA" smtClean="0"/>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7B22F78-BBC9-4E07-863B-3DEC66660410}" type="datetimeFigureOut">
              <a:rPr lang="ar-SA" smtClean="0"/>
              <a:pPr/>
              <a:t>11/07/37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FF339BB7-5F84-490F-A774-EE4D9BC0B48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17B22F78-BBC9-4E07-863B-3DEC66660410}" type="datetimeFigureOut">
              <a:rPr lang="ar-SA" smtClean="0"/>
              <a:pPr/>
              <a:t>11/07/37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FF339BB7-5F84-490F-A774-EE4D9BC0B48A}" type="slidenum">
              <a:rPr lang="ar-SA" smtClean="0"/>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17B22F78-BBC9-4E07-863B-3DEC66660410}" type="datetimeFigureOut">
              <a:rPr lang="ar-SA" smtClean="0"/>
              <a:pPr/>
              <a:t>11/07/37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FF339BB7-5F84-490F-A774-EE4D9BC0B48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17B22F78-BBC9-4E07-863B-3DEC66660410}" type="datetimeFigureOut">
              <a:rPr lang="ar-SA" smtClean="0"/>
              <a:pPr/>
              <a:t>11/07/37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F339BB7-5F84-490F-A774-EE4D9BC0B48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17B22F78-BBC9-4E07-863B-3DEC66660410}" type="datetimeFigureOut">
              <a:rPr lang="ar-SA" smtClean="0"/>
              <a:pPr/>
              <a:t>11/07/37</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FF339BB7-5F84-490F-A774-EE4D9BC0B48A}" type="slidenum">
              <a:rPr lang="ar-SA" smtClean="0"/>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7B22F78-BBC9-4E07-863B-3DEC66660410}" type="datetimeFigureOut">
              <a:rPr lang="ar-SA" smtClean="0"/>
              <a:pPr/>
              <a:t>11/07/37</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F339BB7-5F84-490F-A774-EE4D9BC0B48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التحليل التفصيلي (الجزئي)</a:t>
            </a:r>
            <a:endParaRPr lang="ar-SA" dirty="0"/>
          </a:p>
        </p:txBody>
      </p:sp>
      <p:sp>
        <p:nvSpPr>
          <p:cNvPr id="3" name="عنوان فرعي 2"/>
          <p:cNvSpPr>
            <a:spLocks noGrp="1"/>
          </p:cNvSpPr>
          <p:nvPr>
            <p:ph type="subTitle" idx="1"/>
          </p:nvPr>
        </p:nvSpPr>
        <p:spPr/>
        <p:txBody>
          <a:bodyPr/>
          <a:lstStyle/>
          <a:p>
            <a:r>
              <a:rPr lang="ar-SA" dirty="0" smtClean="0">
                <a:solidFill>
                  <a:srgbClr val="92D050"/>
                </a:solidFill>
              </a:rPr>
              <a:t>معامل الصعوبة – معامل التمييز</a:t>
            </a:r>
            <a:endParaRPr lang="ar-SA" dirty="0">
              <a:solidFill>
                <a:srgbClr val="92D05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dirty="0" smtClean="0"/>
              <a:t>القدرة التمييزية للفقرة: هو نسبة الفرق بين الذين أجابوا على الفقرة إجابة صحيحة من الفئة العليا والذين أجابوا إجابة صحيحة على الفقرة من الفئة الدنيا.</a:t>
            </a:r>
          </a:p>
          <a:p>
            <a:r>
              <a:rPr lang="ar-SA" dirty="0" smtClean="0">
                <a:solidFill>
                  <a:srgbClr val="FF0000"/>
                </a:solidFill>
              </a:rPr>
              <a:t>معامل التمييز </a:t>
            </a:r>
            <a:r>
              <a:rPr lang="ar-SA" dirty="0" smtClean="0">
                <a:solidFill>
                  <a:srgbClr val="FF0000"/>
                </a:solidFill>
              </a:rPr>
              <a:t>للأسئلة </a:t>
            </a:r>
            <a:r>
              <a:rPr lang="ar-SA" dirty="0" smtClean="0">
                <a:solidFill>
                  <a:srgbClr val="FF0000"/>
                </a:solidFill>
              </a:rPr>
              <a:t>الموضوعية:</a:t>
            </a:r>
          </a:p>
          <a:p>
            <a:endParaRPr lang="ar-SA" dirty="0"/>
          </a:p>
          <a:p>
            <a:pPr algn="ctr">
              <a:buNone/>
            </a:pPr>
            <a:r>
              <a:rPr lang="ar-SA" sz="2000" b="1" dirty="0"/>
              <a:t> </a:t>
            </a:r>
            <a:r>
              <a:rPr lang="ar-SA" sz="2000" b="1" dirty="0" smtClean="0"/>
              <a:t> عدد الإجابات الصحيحة(المجموعة العليا)  </a:t>
            </a:r>
            <a:r>
              <a:rPr lang="ar-SA" sz="2000" b="1" dirty="0" smtClean="0">
                <a:solidFill>
                  <a:srgbClr val="FF0000"/>
                </a:solidFill>
              </a:rPr>
              <a:t>-</a:t>
            </a:r>
            <a:r>
              <a:rPr lang="ar-SA" sz="2000" b="1" dirty="0" smtClean="0"/>
              <a:t> عدد الإجابات الصحيحة (المجموعة الدنيا)</a:t>
            </a:r>
          </a:p>
          <a:p>
            <a:pPr algn="ctr">
              <a:buNone/>
            </a:pPr>
            <a:r>
              <a:rPr lang="ar-SA" dirty="0" smtClean="0"/>
              <a:t>_________________________________</a:t>
            </a:r>
          </a:p>
          <a:p>
            <a:pPr algn="ctr">
              <a:buNone/>
            </a:pPr>
            <a:r>
              <a:rPr lang="ar-SA" dirty="0" smtClean="0"/>
              <a:t>عدد طلاب مجموعة واحدة</a:t>
            </a:r>
            <a:endParaRPr lang="ar-SA" dirty="0"/>
          </a:p>
        </p:txBody>
      </p:sp>
      <p:sp>
        <p:nvSpPr>
          <p:cNvPr id="2" name="عنوان 1"/>
          <p:cNvSpPr>
            <a:spLocks noGrp="1"/>
          </p:cNvSpPr>
          <p:nvPr>
            <p:ph type="title"/>
          </p:nvPr>
        </p:nvSpPr>
        <p:spPr/>
        <p:txBody>
          <a:bodyPr/>
          <a:lstStyle/>
          <a:p>
            <a:r>
              <a:rPr lang="ar-SA" dirty="0" smtClean="0"/>
              <a:t>معامل التمييز</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endParaRPr lang="ar-SA" dirty="0" smtClean="0"/>
          </a:p>
          <a:p>
            <a:pPr algn="ctr">
              <a:buNone/>
            </a:pPr>
            <a:r>
              <a:rPr lang="ar-SA" sz="2400" b="1" dirty="0" smtClean="0"/>
              <a:t> </a:t>
            </a:r>
            <a:r>
              <a:rPr lang="ar-SA" sz="2400" b="1" dirty="0" smtClean="0">
                <a:solidFill>
                  <a:srgbClr val="0070C0"/>
                </a:solidFill>
              </a:rPr>
              <a:t>مجموع درجات المجموعة العليا </a:t>
            </a:r>
            <a:r>
              <a:rPr lang="ar-SA" sz="2400" b="1" dirty="0" smtClean="0">
                <a:solidFill>
                  <a:srgbClr val="FF0000"/>
                </a:solidFill>
              </a:rPr>
              <a:t>– </a:t>
            </a:r>
            <a:r>
              <a:rPr lang="ar-SA" sz="2400" b="1" dirty="0" smtClean="0">
                <a:solidFill>
                  <a:srgbClr val="0070C0"/>
                </a:solidFill>
              </a:rPr>
              <a:t>مجموع درجات المجموعة الدنيا</a:t>
            </a:r>
          </a:p>
          <a:p>
            <a:pPr algn="ctr">
              <a:buNone/>
            </a:pPr>
            <a:r>
              <a:rPr lang="ar-SA" sz="2400" b="1" dirty="0" smtClean="0">
                <a:solidFill>
                  <a:srgbClr val="0070C0"/>
                </a:solidFill>
              </a:rPr>
              <a:t>               ــــــــــــــــــــــــــــــــــــــــــــــــــــــــــــــــــــــــــــــــــــــــــــــــــــــ</a:t>
            </a:r>
          </a:p>
          <a:p>
            <a:pPr algn="ctr">
              <a:buNone/>
            </a:pPr>
            <a:r>
              <a:rPr lang="ar-SA" sz="2400" b="1" dirty="0" smtClean="0">
                <a:solidFill>
                  <a:srgbClr val="0070C0"/>
                </a:solidFill>
              </a:rPr>
              <a:t>          عدد طلاب مجموعة واحدة×العلامة الكاملة للسؤال</a:t>
            </a:r>
          </a:p>
          <a:p>
            <a:endParaRPr lang="ar-SA" sz="2400" b="1" dirty="0"/>
          </a:p>
        </p:txBody>
      </p:sp>
      <p:sp>
        <p:nvSpPr>
          <p:cNvPr id="3" name="عنوان 2"/>
          <p:cNvSpPr>
            <a:spLocks noGrp="1"/>
          </p:cNvSpPr>
          <p:nvPr>
            <p:ph type="title"/>
          </p:nvPr>
        </p:nvSpPr>
        <p:spPr/>
        <p:txBody>
          <a:bodyPr/>
          <a:lstStyle/>
          <a:p>
            <a:r>
              <a:rPr lang="ar-SA" dirty="0" smtClean="0"/>
              <a:t>معامل التمييز للأسئلة </a:t>
            </a:r>
            <a:r>
              <a:rPr lang="ar-SA" dirty="0" err="1" smtClean="0"/>
              <a:t>المقالية</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r>
              <a:rPr lang="ar-SA" smtClean="0"/>
              <a:t> </a:t>
            </a:r>
            <a:r>
              <a:rPr lang="ar-SA" dirty="0" smtClean="0">
                <a:solidFill>
                  <a:schemeClr val="accent2">
                    <a:lumMod val="75000"/>
                  </a:schemeClr>
                </a:solidFill>
              </a:rPr>
              <a:t>نفرض أن مجموع الدرجات التي حصلت علها </a:t>
            </a:r>
            <a:r>
              <a:rPr lang="ar-SA" u="sng" dirty="0" smtClean="0">
                <a:solidFill>
                  <a:schemeClr val="accent2">
                    <a:lumMod val="75000"/>
                  </a:schemeClr>
                </a:solidFill>
              </a:rPr>
              <a:t>الفئة العليا </a:t>
            </a:r>
            <a:r>
              <a:rPr lang="ar-SA" dirty="0" smtClean="0">
                <a:solidFill>
                  <a:schemeClr val="accent2">
                    <a:lumMod val="75000"/>
                  </a:schemeClr>
                </a:solidFill>
              </a:rPr>
              <a:t>من الطلاب للسؤال الأول في اختبار مادة التوحيد مثلاً (70) درجة </a:t>
            </a:r>
            <a:r>
              <a:rPr lang="ar-SA" dirty="0" smtClean="0"/>
              <a:t>، </a:t>
            </a:r>
            <a:r>
              <a:rPr lang="ar-SA" dirty="0" smtClean="0">
                <a:solidFill>
                  <a:srgbClr val="00B050"/>
                </a:solidFill>
              </a:rPr>
              <a:t>ومجموع الدرجات التي حصلت عليها </a:t>
            </a:r>
            <a:r>
              <a:rPr lang="ar-SA" u="sng" dirty="0" smtClean="0">
                <a:solidFill>
                  <a:srgbClr val="00B050"/>
                </a:solidFill>
              </a:rPr>
              <a:t>الفئة الدنيا </a:t>
            </a:r>
            <a:r>
              <a:rPr lang="ar-SA" dirty="0" smtClean="0">
                <a:solidFill>
                  <a:srgbClr val="00B050"/>
                </a:solidFill>
              </a:rPr>
              <a:t>من الطلاب للسؤال نفسه (38) درجة. </a:t>
            </a:r>
            <a:r>
              <a:rPr lang="ar-SA" dirty="0" smtClean="0">
                <a:solidFill>
                  <a:srgbClr val="00B0F0"/>
                </a:solidFill>
              </a:rPr>
              <a:t>وعدد أفراد المجموعة العليا = عدد أفراد المجموعة الدنيا = 8 أفراد ، </a:t>
            </a:r>
            <a:r>
              <a:rPr lang="ar-SA" dirty="0" smtClean="0">
                <a:solidFill>
                  <a:srgbClr val="C00000"/>
                </a:solidFill>
              </a:rPr>
              <a:t>ودرجة السؤال المخصصة لهذا السؤال (10) درجات </a:t>
            </a:r>
            <a:r>
              <a:rPr lang="ar-SA" dirty="0" smtClean="0"/>
              <a:t>. </a:t>
            </a:r>
          </a:p>
          <a:p>
            <a:r>
              <a:rPr lang="ar-SA" dirty="0" smtClean="0"/>
              <a:t>أحسب معامل التمييز.</a:t>
            </a:r>
            <a:endParaRPr lang="en-US" dirty="0" smtClean="0"/>
          </a:p>
          <a:p>
            <a:r>
              <a:rPr lang="ar-SA" dirty="0" smtClean="0"/>
              <a:t>                        70- 38              32</a:t>
            </a:r>
          </a:p>
          <a:p>
            <a:r>
              <a:rPr lang="ar-SA" dirty="0" smtClean="0"/>
              <a:t>                    ـــــــــــــــــــــــــ  = ـــــــــــ = 4. </a:t>
            </a:r>
          </a:p>
          <a:p>
            <a:r>
              <a:rPr lang="ar-SA" dirty="0" smtClean="0"/>
              <a:t>                       8×10                80 </a:t>
            </a:r>
            <a:endParaRPr lang="ar-SA" dirty="0"/>
          </a:p>
        </p:txBody>
      </p:sp>
      <p:sp>
        <p:nvSpPr>
          <p:cNvPr id="3" name="عنوان 2"/>
          <p:cNvSpPr>
            <a:spLocks noGrp="1"/>
          </p:cNvSpPr>
          <p:nvPr>
            <p:ph type="title"/>
          </p:nvPr>
        </p:nvSpPr>
        <p:spPr/>
        <p:txBody>
          <a:bodyPr/>
          <a:lstStyle/>
          <a:p>
            <a:pPr algn="ctr"/>
            <a:r>
              <a:rPr lang="ar-SA" dirty="0" smtClean="0"/>
              <a:t>مثال</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nSpc>
                <a:spcPct val="90000"/>
              </a:lnSpc>
            </a:pPr>
            <a:r>
              <a:rPr lang="ar-SA" dirty="0" smtClean="0">
                <a:cs typeface="Simplified Arabic" pitchFamily="18" charset="-78"/>
              </a:rPr>
              <a:t>إذا كان </a:t>
            </a:r>
            <a:r>
              <a:rPr lang="ar-SA" dirty="0" smtClean="0">
                <a:solidFill>
                  <a:srgbClr val="FF0000"/>
                </a:solidFill>
                <a:cs typeface="Simplified Arabic" pitchFamily="18" charset="-78"/>
              </a:rPr>
              <a:t>معامل التمييز سالباً </a:t>
            </a:r>
            <a:r>
              <a:rPr lang="ar-SA" dirty="0" smtClean="0">
                <a:cs typeface="Simplified Arabic" pitchFamily="18" charset="-78"/>
              </a:rPr>
              <a:t>فهذا يعني أن الذين أجابوا على الفقرة إجابة صحيحة من الفئة الدنيا أكثر من عدد من أجابوا عليها إجابة صحيحة من الفئة العليا . </a:t>
            </a:r>
            <a:r>
              <a:rPr lang="ar-SA" dirty="0" smtClean="0">
                <a:solidFill>
                  <a:srgbClr val="FF0000"/>
                </a:solidFill>
                <a:cs typeface="Simplified Arabic" pitchFamily="18" charset="-78"/>
              </a:rPr>
              <a:t>لذلك تكون الفقرة ذات تمييز سالب وتستبعد </a:t>
            </a:r>
            <a:r>
              <a:rPr lang="ar-SA" dirty="0" smtClean="0">
                <a:cs typeface="Simplified Arabic" pitchFamily="18" charset="-78"/>
              </a:rPr>
              <a:t>.</a:t>
            </a:r>
            <a:endParaRPr lang="ar-OM" dirty="0" smtClean="0">
              <a:cs typeface="Simplified Arabic" pitchFamily="18" charset="-78"/>
            </a:endParaRPr>
          </a:p>
          <a:p>
            <a:pPr>
              <a:lnSpc>
                <a:spcPct val="90000"/>
              </a:lnSpc>
            </a:pPr>
            <a:r>
              <a:rPr lang="ar-OM" dirty="0" smtClean="0">
                <a:cs typeface="Simplified Arabic" pitchFamily="18" charset="-78"/>
              </a:rPr>
              <a:t> </a:t>
            </a:r>
            <a:r>
              <a:rPr lang="ar-SA" dirty="0" smtClean="0">
                <a:cs typeface="Simplified Arabic" pitchFamily="18" charset="-78"/>
              </a:rPr>
              <a:t>إذا كان </a:t>
            </a:r>
            <a:r>
              <a:rPr lang="ar-SA" dirty="0" smtClean="0">
                <a:solidFill>
                  <a:srgbClr val="00B050"/>
                </a:solidFill>
                <a:cs typeface="Simplified Arabic" pitchFamily="18" charset="-78"/>
              </a:rPr>
              <a:t>معامل التمييز ( صفراً ) </a:t>
            </a:r>
            <a:r>
              <a:rPr lang="ar-SA" dirty="0" smtClean="0">
                <a:cs typeface="Simplified Arabic" pitchFamily="18" charset="-78"/>
              </a:rPr>
              <a:t>، فهذا يعني أن عدد من أجابوا على الفقرة إجابة صحيحة من الفئة الدنيا يساوي عدد من أجابوا عليها إجابة صحيحة من الفئة العليا، أو أنه لم يجب أحد عليها إجابة صحيحة من الفئتين وفي كلتا الحالتين </a:t>
            </a:r>
            <a:r>
              <a:rPr lang="ar-SA" dirty="0" smtClean="0">
                <a:solidFill>
                  <a:srgbClr val="00B050"/>
                </a:solidFill>
                <a:cs typeface="Simplified Arabic" pitchFamily="18" charset="-78"/>
              </a:rPr>
              <a:t>تكون الفقرة غير مميزة وتستبعد </a:t>
            </a:r>
            <a:r>
              <a:rPr lang="ar-SA" dirty="0" smtClean="0">
                <a:cs typeface="Simplified Arabic" pitchFamily="18" charset="-78"/>
              </a:rPr>
              <a:t>.</a:t>
            </a:r>
            <a:endParaRPr lang="en-US" dirty="0" smtClean="0">
              <a:cs typeface="Simplified Arabic" pitchFamily="18" charset="-78"/>
            </a:endParaRPr>
          </a:p>
          <a:p>
            <a:endParaRPr lang="ar-SA" dirty="0"/>
          </a:p>
        </p:txBody>
      </p:sp>
      <p:sp>
        <p:nvSpPr>
          <p:cNvPr id="2" name="عنوان 1"/>
          <p:cNvSpPr>
            <a:spLocks noGrp="1"/>
          </p:cNvSpPr>
          <p:nvPr>
            <p:ph type="title"/>
          </p:nvPr>
        </p:nvSpPr>
        <p:spPr/>
        <p:txBody>
          <a:bodyPr/>
          <a:lstStyle/>
          <a:p>
            <a:r>
              <a:rPr lang="ar-SA" dirty="0" smtClean="0"/>
              <a:t>دلالات معامل التمييز</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nSpc>
                <a:spcPct val="170000"/>
              </a:lnSpc>
              <a:buNone/>
            </a:pPr>
            <a:r>
              <a:rPr lang="ar-SA" dirty="0" smtClean="0">
                <a:cs typeface="Simplified Arabic" pitchFamily="18" charset="-78"/>
              </a:rPr>
              <a:t>* إذا كان معامل تمييز الفقرة أو السؤال تساوي  ( 1 ) هذا يعني أن  أفراد الفئة العليا جميعهم قد أجابوا عليها إجابة صحيحة ، وان أفراد الفئة الدنيا جميعهم قد </a:t>
            </a:r>
            <a:r>
              <a:rPr lang="ar-SA" dirty="0" err="1" smtClean="0">
                <a:cs typeface="Simplified Arabic" pitchFamily="18" charset="-78"/>
              </a:rPr>
              <a:t>اخطأوا</a:t>
            </a:r>
            <a:r>
              <a:rPr lang="ar-SA" dirty="0" smtClean="0">
                <a:cs typeface="Simplified Arabic" pitchFamily="18" charset="-78"/>
              </a:rPr>
              <a:t> في الإجابة عنها . وهذا يعني أن الفقرة ذات تمييز عال .</a:t>
            </a:r>
            <a:endParaRPr lang="en-US" dirty="0" smtClean="0">
              <a:cs typeface="Simplified Arabic" pitchFamily="18" charset="-78"/>
            </a:endParaRPr>
          </a:p>
          <a:p>
            <a:endParaRPr lang="ar-SA" dirty="0"/>
          </a:p>
        </p:txBody>
      </p:sp>
      <p:sp>
        <p:nvSpPr>
          <p:cNvPr id="2" name="عنوان 1"/>
          <p:cNvSpPr>
            <a:spLocks noGrp="1"/>
          </p:cNvSpPr>
          <p:nvPr>
            <p:ph type="title"/>
          </p:nvPr>
        </p:nvSpPr>
        <p:spPr/>
        <p:txBody>
          <a:bodyPr/>
          <a:lstStyle/>
          <a:p>
            <a:r>
              <a:rPr lang="ar-SA" dirty="0" smtClean="0"/>
              <a:t>دلالات معامل التمييز</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a:bodyPr>
          <a:lstStyle/>
          <a:p>
            <a:pPr>
              <a:lnSpc>
                <a:spcPct val="170000"/>
              </a:lnSpc>
            </a:pPr>
            <a:r>
              <a:rPr lang="ar-OM" b="1" dirty="0" smtClean="0">
                <a:cs typeface="Simplified Arabic" pitchFamily="18" charset="-78"/>
              </a:rPr>
              <a:t> </a:t>
            </a:r>
            <a:r>
              <a:rPr lang="ar-SA" dirty="0" smtClean="0">
                <a:cs typeface="Simplified Arabic" pitchFamily="18" charset="-78"/>
              </a:rPr>
              <a:t>إذا كان معامل </a:t>
            </a:r>
            <a:r>
              <a:rPr lang="ar-SA" dirty="0" smtClean="0">
                <a:solidFill>
                  <a:srgbClr val="002060"/>
                </a:solidFill>
                <a:cs typeface="Simplified Arabic" pitchFamily="18" charset="-78"/>
              </a:rPr>
              <a:t>التمييز أكثر من ( صفر ) باتجاه موجب </a:t>
            </a:r>
            <a:r>
              <a:rPr lang="ar-SA" dirty="0" smtClean="0">
                <a:cs typeface="Simplified Arabic" pitchFamily="18" charset="-78"/>
              </a:rPr>
              <a:t>، فإن هذا يعني أن عدد من أجابوا على الفقرة إجابة صحيحة من الفئة العليا  أكبر من عدد الذين أجابوا عليها إجابة صحيحة من الفئة الدنيا ، </a:t>
            </a:r>
            <a:r>
              <a:rPr lang="ar-SA" dirty="0" smtClean="0">
                <a:solidFill>
                  <a:srgbClr val="002060"/>
                </a:solidFill>
                <a:cs typeface="Simplified Arabic" pitchFamily="18" charset="-78"/>
              </a:rPr>
              <a:t>أي أن تمييز الفقرة تميز موجب </a:t>
            </a:r>
            <a:r>
              <a:rPr lang="ar-SA" dirty="0" smtClean="0">
                <a:cs typeface="Simplified Arabic" pitchFamily="18" charset="-78"/>
              </a:rPr>
              <a:t>.</a:t>
            </a:r>
            <a:endParaRPr lang="ar-OM" dirty="0" smtClean="0">
              <a:cs typeface="Simplified Arabic" pitchFamily="18" charset="-78"/>
            </a:endParaRPr>
          </a:p>
          <a:p>
            <a:pPr>
              <a:lnSpc>
                <a:spcPct val="170000"/>
              </a:lnSpc>
            </a:pPr>
            <a:r>
              <a:rPr lang="ar-SA" dirty="0" smtClean="0">
                <a:solidFill>
                  <a:srgbClr val="00B050"/>
                </a:solidFill>
                <a:cs typeface="Simplified Arabic" pitchFamily="18" charset="-78"/>
              </a:rPr>
              <a:t>وإذا كان معامل التمييز أقل من 0.19 ضعيفة التمييز وتحذف الفقرة </a:t>
            </a:r>
          </a:p>
          <a:p>
            <a:pPr>
              <a:lnSpc>
                <a:spcPct val="170000"/>
              </a:lnSpc>
            </a:pPr>
            <a:r>
              <a:rPr lang="ar-SA" dirty="0" smtClean="0">
                <a:solidFill>
                  <a:srgbClr val="00B050"/>
                </a:solidFill>
                <a:cs typeface="Simplified Arabic" pitchFamily="18" charset="-78"/>
              </a:rPr>
              <a:t>وإذا كان معامل التمييز من 0.20 - 0.39 ، تمييز مقبول وتعدل الفقرة </a:t>
            </a:r>
          </a:p>
          <a:p>
            <a:pPr>
              <a:lnSpc>
                <a:spcPct val="170000"/>
              </a:lnSpc>
            </a:pPr>
            <a:r>
              <a:rPr lang="ar-SA" dirty="0" smtClean="0">
                <a:solidFill>
                  <a:srgbClr val="00B050"/>
                </a:solidFill>
                <a:cs typeface="Simplified Arabic" pitchFamily="18" charset="-78"/>
              </a:rPr>
              <a:t>وإذا كان معامل التمييز من   0.40 </a:t>
            </a:r>
            <a:r>
              <a:rPr lang="ar-SA" dirty="0" smtClean="0">
                <a:solidFill>
                  <a:srgbClr val="00B050"/>
                </a:solidFill>
                <a:cs typeface="Simplified Arabic" pitchFamily="18" charset="-78"/>
              </a:rPr>
              <a:t> </a:t>
            </a:r>
            <a:r>
              <a:rPr lang="ar-SA" dirty="0" smtClean="0">
                <a:solidFill>
                  <a:srgbClr val="00B050"/>
                </a:solidFill>
                <a:cs typeface="Simplified Arabic" pitchFamily="18" charset="-78"/>
              </a:rPr>
              <a:t>وأكثر </a:t>
            </a:r>
            <a:r>
              <a:rPr lang="ar-SA" dirty="0" smtClean="0">
                <a:solidFill>
                  <a:srgbClr val="00B050"/>
                </a:solidFill>
                <a:cs typeface="Simplified Arabic" pitchFamily="18" charset="-78"/>
              </a:rPr>
              <a:t>تمييز جيد فتقبل </a:t>
            </a:r>
            <a:r>
              <a:rPr lang="ar-SA" dirty="0" smtClean="0">
                <a:solidFill>
                  <a:srgbClr val="00B050"/>
                </a:solidFill>
                <a:cs typeface="Simplified Arabic" pitchFamily="18" charset="-78"/>
              </a:rPr>
              <a:t>الفقرة </a:t>
            </a:r>
          </a:p>
          <a:p>
            <a:endParaRPr lang="ar-SA" dirty="0"/>
          </a:p>
        </p:txBody>
      </p:sp>
      <p:sp>
        <p:nvSpPr>
          <p:cNvPr id="2" name="عنوان 1"/>
          <p:cNvSpPr>
            <a:spLocks noGrp="1"/>
          </p:cNvSpPr>
          <p:nvPr>
            <p:ph type="title"/>
          </p:nvPr>
        </p:nvSpPr>
        <p:spPr/>
        <p:txBody>
          <a:bodyPr/>
          <a:lstStyle/>
          <a:p>
            <a:r>
              <a:rPr lang="ar-SA" dirty="0" smtClean="0"/>
              <a:t>دلالات معامل التمييز</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1- ترتيب الدرجات تصاعديا وتنازلياً</a:t>
            </a:r>
          </a:p>
          <a:p>
            <a:r>
              <a:rPr lang="ar-SA" dirty="0" smtClean="0"/>
              <a:t> 2 تحديد المجموعة العليا والمجموعة الدنيا 27÷100× عدد الطالبات</a:t>
            </a:r>
          </a:p>
          <a:p>
            <a:r>
              <a:rPr lang="ar-SA" dirty="0" smtClean="0"/>
              <a:t>3- استخراج معامل الصعوبة ومعامل التمييز من كل فقرة من فقرات الاختبار وتصنيف الدرجة المستخرجة . بحيث هل يتم الاحتفاظ </a:t>
            </a:r>
            <a:r>
              <a:rPr lang="ar-SA" dirty="0" err="1" smtClean="0"/>
              <a:t>بها</a:t>
            </a:r>
            <a:r>
              <a:rPr lang="ar-SA" dirty="0" smtClean="0"/>
              <a:t> أو تعديلها أو حذفها.</a:t>
            </a:r>
          </a:p>
          <a:p>
            <a:r>
              <a:rPr lang="ar-SA" dirty="0" smtClean="0"/>
              <a:t> يجب تحديد الإجابة الصحيحة لكل فقره.</a:t>
            </a:r>
            <a:endParaRPr lang="ar-SA" dirty="0"/>
          </a:p>
        </p:txBody>
      </p:sp>
      <p:sp>
        <p:nvSpPr>
          <p:cNvPr id="3" name="عنوان 2"/>
          <p:cNvSpPr>
            <a:spLocks noGrp="1"/>
          </p:cNvSpPr>
          <p:nvPr>
            <p:ph type="title"/>
          </p:nvPr>
        </p:nvSpPr>
        <p:spPr/>
        <p:txBody>
          <a:bodyPr/>
          <a:lstStyle/>
          <a:p>
            <a:r>
              <a:rPr lang="ar-SA" dirty="0" smtClean="0"/>
              <a:t>نموذج لعرض جدول التحليل التفصيلي </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571471" y="1357298"/>
          <a:ext cx="8286809" cy="3781283"/>
        </p:xfrm>
        <a:graphic>
          <a:graphicData uri="http://schemas.openxmlformats.org/drawingml/2006/table">
            <a:tbl>
              <a:tblPr rtl="1" firstRow="1" bandRow="1">
                <a:tableStyleId>{5940675A-B579-460E-94D1-54222C63F5DA}</a:tableStyleId>
              </a:tblPr>
              <a:tblGrid>
                <a:gridCol w="1381135"/>
                <a:gridCol w="690567"/>
                <a:gridCol w="690567"/>
                <a:gridCol w="1381135"/>
                <a:gridCol w="1381135"/>
                <a:gridCol w="1381135"/>
                <a:gridCol w="1381135"/>
              </a:tblGrid>
              <a:tr h="285752">
                <a:tc>
                  <a:txBody>
                    <a:bodyPr/>
                    <a:lstStyle/>
                    <a:p>
                      <a:pPr rtl="1"/>
                      <a:r>
                        <a:rPr lang="ar-SA" b="1" dirty="0" smtClean="0"/>
                        <a:t>مفردات الاختبار</a:t>
                      </a:r>
                      <a:endParaRPr lang="ar-SA" b="1" dirty="0"/>
                    </a:p>
                  </a:txBody>
                  <a:tcPr/>
                </a:tc>
                <a:tc>
                  <a:txBody>
                    <a:bodyPr/>
                    <a:lstStyle/>
                    <a:p>
                      <a:pPr rtl="1"/>
                      <a:r>
                        <a:rPr lang="ar-SA" b="1" dirty="0" smtClean="0"/>
                        <a:t>صح</a:t>
                      </a:r>
                      <a:endParaRPr lang="ar-SA" b="1" dirty="0"/>
                    </a:p>
                  </a:txBody>
                  <a:tcPr/>
                </a:tc>
                <a:tc>
                  <a:txBody>
                    <a:bodyPr/>
                    <a:lstStyle/>
                    <a:p>
                      <a:pPr rtl="1"/>
                      <a:r>
                        <a:rPr lang="ar-SA" b="1" dirty="0" smtClean="0"/>
                        <a:t>خطأ</a:t>
                      </a:r>
                      <a:endParaRPr lang="ar-SA" b="1" dirty="0"/>
                    </a:p>
                  </a:txBody>
                  <a:tcPr/>
                </a:tc>
                <a:tc>
                  <a:txBody>
                    <a:bodyPr/>
                    <a:lstStyle/>
                    <a:p>
                      <a:pPr rtl="1"/>
                      <a:r>
                        <a:rPr lang="ar-SA" b="1" dirty="0" smtClean="0"/>
                        <a:t>معامل</a:t>
                      </a:r>
                      <a:r>
                        <a:rPr lang="ar-SA" b="1" baseline="0" dirty="0" smtClean="0"/>
                        <a:t> </a:t>
                      </a:r>
                      <a:r>
                        <a:rPr lang="ar-SA" b="1" dirty="0" smtClean="0"/>
                        <a:t>الصعوبة</a:t>
                      </a:r>
                      <a:endParaRPr lang="ar-SA" b="1" dirty="0"/>
                    </a:p>
                  </a:txBody>
                  <a:tcPr/>
                </a:tc>
                <a:tc>
                  <a:txBody>
                    <a:bodyPr/>
                    <a:lstStyle/>
                    <a:p>
                      <a:pPr rtl="1"/>
                      <a:r>
                        <a:rPr lang="ar-SA" b="1" dirty="0" smtClean="0"/>
                        <a:t>التصنيف</a:t>
                      </a:r>
                      <a:endParaRPr lang="ar-SA" b="1" dirty="0"/>
                    </a:p>
                  </a:txBody>
                  <a:tcPr/>
                </a:tc>
                <a:tc>
                  <a:txBody>
                    <a:bodyPr/>
                    <a:lstStyle/>
                    <a:p>
                      <a:pPr rtl="1"/>
                      <a:r>
                        <a:rPr lang="ar-SA" b="1" dirty="0" smtClean="0"/>
                        <a:t>معامل التمييز</a:t>
                      </a:r>
                      <a:endParaRPr lang="ar-SA" b="1" dirty="0"/>
                    </a:p>
                  </a:txBody>
                  <a:tcPr/>
                </a:tc>
                <a:tc>
                  <a:txBody>
                    <a:bodyPr/>
                    <a:lstStyle/>
                    <a:p>
                      <a:pPr rtl="1"/>
                      <a:r>
                        <a:rPr lang="ar-SA" b="1" dirty="0" smtClean="0"/>
                        <a:t>التصنيف</a:t>
                      </a:r>
                      <a:endParaRPr lang="ar-SA" b="1" dirty="0"/>
                    </a:p>
                  </a:txBody>
                  <a:tcPr/>
                </a:tc>
              </a:tr>
              <a:tr h="640080">
                <a:tc>
                  <a:txBody>
                    <a:bodyPr/>
                    <a:lstStyle/>
                    <a:p>
                      <a:pPr rtl="1"/>
                      <a:r>
                        <a:rPr lang="ar-SA" sz="2400" b="1" dirty="0" smtClean="0">
                          <a:solidFill>
                            <a:srgbClr val="FF0000"/>
                          </a:solidFill>
                        </a:rPr>
                        <a:t>1: </a:t>
                      </a:r>
                      <a:r>
                        <a:rPr lang="ar-SA" b="1" dirty="0" smtClean="0"/>
                        <a:t>مجموعة</a:t>
                      </a:r>
                      <a:r>
                        <a:rPr lang="ar-SA" b="1" baseline="0" dirty="0" smtClean="0"/>
                        <a:t> عليا</a:t>
                      </a:r>
                      <a:endParaRPr lang="ar-SA" b="1" dirty="0"/>
                    </a:p>
                  </a:txBody>
                  <a:tcPr/>
                </a:tc>
                <a:tc>
                  <a:txBody>
                    <a:bodyPr/>
                    <a:lstStyle/>
                    <a:p>
                      <a:pPr rtl="1"/>
                      <a:r>
                        <a:rPr lang="ar-SA" b="1" dirty="0" smtClean="0"/>
                        <a:t>3</a:t>
                      </a:r>
                      <a:r>
                        <a:rPr lang="ar-SA" b="1" dirty="0" smtClean="0">
                          <a:solidFill>
                            <a:srgbClr val="FF0000"/>
                          </a:solidFill>
                        </a:rPr>
                        <a:t>*</a:t>
                      </a:r>
                      <a:endParaRPr lang="ar-SA" b="1" dirty="0">
                        <a:solidFill>
                          <a:srgbClr val="FF0000"/>
                        </a:solidFill>
                      </a:endParaRPr>
                    </a:p>
                  </a:txBody>
                  <a:tcPr/>
                </a:tc>
                <a:tc>
                  <a:txBody>
                    <a:bodyPr/>
                    <a:lstStyle/>
                    <a:p>
                      <a:pPr rtl="1"/>
                      <a:endParaRPr lang="ar-SA" b="1" dirty="0"/>
                    </a:p>
                  </a:txBody>
                  <a:tcPr/>
                </a:tc>
                <a:tc rowSpan="2">
                  <a:txBody>
                    <a:bodyPr/>
                    <a:lstStyle/>
                    <a:p>
                      <a:pPr rtl="1"/>
                      <a:r>
                        <a:rPr lang="ar-SA" b="1" dirty="0" smtClean="0"/>
                        <a:t>3+1</a:t>
                      </a:r>
                    </a:p>
                    <a:p>
                      <a:pPr rtl="1"/>
                      <a:r>
                        <a:rPr lang="ar-SA" b="1" dirty="0" smtClean="0"/>
                        <a:t>ـــــــــ ×100</a:t>
                      </a:r>
                    </a:p>
                    <a:p>
                      <a:pPr rtl="1"/>
                      <a:r>
                        <a:rPr lang="ar-SA" b="1" dirty="0" smtClean="0"/>
                        <a:t>  6</a:t>
                      </a:r>
                    </a:p>
                    <a:p>
                      <a:pPr rtl="1"/>
                      <a:r>
                        <a:rPr lang="ar-SA" b="1" dirty="0" smtClean="0"/>
                        <a:t>= 66%</a:t>
                      </a:r>
                      <a:endParaRPr lang="ar-SA" b="1" dirty="0"/>
                    </a:p>
                  </a:txBody>
                  <a:tcPr/>
                </a:tc>
                <a:tc rowSpan="2">
                  <a:txBody>
                    <a:bodyPr/>
                    <a:lstStyle/>
                    <a:p>
                      <a:pPr rtl="1"/>
                      <a:r>
                        <a:rPr lang="ar-SA" b="1" dirty="0" smtClean="0"/>
                        <a:t>متوسط الصعوبة</a:t>
                      </a:r>
                      <a:r>
                        <a:rPr lang="ar-SA" b="1" baseline="0" dirty="0" smtClean="0"/>
                        <a:t> </a:t>
                      </a:r>
                      <a:endParaRPr lang="ar-SA" b="1" dirty="0"/>
                    </a:p>
                  </a:txBody>
                  <a:tcPr/>
                </a:tc>
                <a:tc rowSpan="2">
                  <a:txBody>
                    <a:bodyPr/>
                    <a:lstStyle/>
                    <a:p>
                      <a:pPr rtl="1"/>
                      <a:r>
                        <a:rPr lang="ar-SA" b="1" dirty="0" smtClean="0"/>
                        <a:t>3-1</a:t>
                      </a:r>
                    </a:p>
                    <a:p>
                      <a:pPr rtl="1"/>
                      <a:r>
                        <a:rPr lang="ar-SA" b="1" dirty="0" smtClean="0"/>
                        <a:t>ـــــــــ= 6.</a:t>
                      </a:r>
                      <a:r>
                        <a:rPr lang="ar-SA" b="1" baseline="0" dirty="0" smtClean="0"/>
                        <a:t> </a:t>
                      </a:r>
                      <a:endParaRPr lang="ar-SA" b="1" dirty="0" smtClean="0"/>
                    </a:p>
                    <a:p>
                      <a:pPr rtl="1"/>
                      <a:r>
                        <a:rPr lang="ar-SA" b="1" dirty="0" smtClean="0"/>
                        <a:t>  3</a:t>
                      </a:r>
                      <a:endParaRPr lang="ar-SA" b="1" dirty="0"/>
                    </a:p>
                  </a:txBody>
                  <a:tcPr/>
                </a:tc>
                <a:tc rowSpan="2">
                  <a:txBody>
                    <a:bodyPr/>
                    <a:lstStyle/>
                    <a:p>
                      <a:pPr rtl="1"/>
                      <a:r>
                        <a:rPr lang="ar-SA" b="1" dirty="0" smtClean="0"/>
                        <a:t>تمييز</a:t>
                      </a:r>
                      <a:r>
                        <a:rPr lang="ar-SA" b="1" baseline="0" dirty="0" smtClean="0"/>
                        <a:t> مرتفع</a:t>
                      </a:r>
                      <a:endParaRPr lang="ar-SA" b="1" dirty="0"/>
                    </a:p>
                  </a:txBody>
                  <a:tcPr/>
                </a:tc>
              </a:tr>
              <a:tr h="791542">
                <a:tc>
                  <a:txBody>
                    <a:bodyPr/>
                    <a:lstStyle/>
                    <a:p>
                      <a:pPr rtl="1"/>
                      <a:r>
                        <a:rPr lang="ar-SA" b="1" dirty="0" smtClean="0"/>
                        <a:t>مجموعه دنيا</a:t>
                      </a:r>
                      <a:endParaRPr lang="ar-SA" b="1" dirty="0"/>
                    </a:p>
                  </a:txBody>
                  <a:tcPr/>
                </a:tc>
                <a:tc>
                  <a:txBody>
                    <a:bodyPr/>
                    <a:lstStyle/>
                    <a:p>
                      <a:pPr rtl="1"/>
                      <a:r>
                        <a:rPr lang="ar-SA" b="1" dirty="0" smtClean="0"/>
                        <a:t>1</a:t>
                      </a:r>
                      <a:endParaRPr lang="ar-SA" b="1" dirty="0"/>
                    </a:p>
                  </a:txBody>
                  <a:tcPr/>
                </a:tc>
                <a:tc>
                  <a:txBody>
                    <a:bodyPr/>
                    <a:lstStyle/>
                    <a:p>
                      <a:pPr rtl="1"/>
                      <a:r>
                        <a:rPr lang="ar-SA" b="1" dirty="0" smtClean="0"/>
                        <a:t>2</a:t>
                      </a:r>
                      <a:endParaRPr lang="ar-SA" b="1" dirty="0"/>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r>
              <a:tr h="642781">
                <a:tc>
                  <a:txBody>
                    <a:bodyPr/>
                    <a:lstStyle/>
                    <a:p>
                      <a:pPr rtl="1"/>
                      <a:r>
                        <a:rPr lang="ar-SA" sz="2400" b="1" dirty="0" smtClean="0">
                          <a:solidFill>
                            <a:srgbClr val="FF0000"/>
                          </a:solidFill>
                        </a:rPr>
                        <a:t>2: </a:t>
                      </a:r>
                      <a:r>
                        <a:rPr lang="ar-SA" b="1" dirty="0" smtClean="0"/>
                        <a:t>مجموعه عليا</a:t>
                      </a:r>
                      <a:endParaRPr lang="ar-SA" b="1" dirty="0"/>
                    </a:p>
                  </a:txBody>
                  <a:tcPr/>
                </a:tc>
                <a:tc>
                  <a:txBody>
                    <a:bodyPr/>
                    <a:lstStyle/>
                    <a:p>
                      <a:pPr rtl="1"/>
                      <a:r>
                        <a:rPr lang="ar-SA" b="1" dirty="0" smtClean="0"/>
                        <a:t>3</a:t>
                      </a:r>
                      <a:endParaRPr lang="ar-SA" b="1" dirty="0"/>
                    </a:p>
                  </a:txBody>
                  <a:tcPr/>
                </a:tc>
                <a:tc>
                  <a:txBody>
                    <a:bodyPr/>
                    <a:lstStyle/>
                    <a:p>
                      <a:pPr rtl="1"/>
                      <a:r>
                        <a:rPr lang="ar-SA" b="1" dirty="0" smtClean="0">
                          <a:solidFill>
                            <a:srgbClr val="FF0000"/>
                          </a:solidFill>
                        </a:rPr>
                        <a:t>*</a:t>
                      </a:r>
                      <a:endParaRPr lang="ar-SA" b="1" dirty="0">
                        <a:solidFill>
                          <a:srgbClr val="FF0000"/>
                        </a:solidFill>
                      </a:endParaRPr>
                    </a:p>
                  </a:txBody>
                  <a:tcPr/>
                </a:tc>
                <a:tc rowSpan="2">
                  <a:txBody>
                    <a:bodyPr/>
                    <a:lstStyle/>
                    <a:p>
                      <a:pPr rtl="1"/>
                      <a:r>
                        <a:rPr lang="ar-SA" b="1" dirty="0" smtClean="0"/>
                        <a:t>صفر+</a:t>
                      </a:r>
                      <a:r>
                        <a:rPr lang="ar-SA" b="1" dirty="0" err="1" smtClean="0"/>
                        <a:t>صفر</a:t>
                      </a:r>
                      <a:endParaRPr lang="ar-SA" b="1" dirty="0" smtClean="0"/>
                    </a:p>
                    <a:p>
                      <a:pPr rtl="1"/>
                      <a:r>
                        <a:rPr lang="ar-SA" b="1" dirty="0" smtClean="0"/>
                        <a:t>ــــــــــــــ×100</a:t>
                      </a:r>
                    </a:p>
                    <a:p>
                      <a:pPr rtl="1"/>
                      <a:r>
                        <a:rPr lang="ar-SA" b="1" baseline="0" dirty="0" smtClean="0"/>
                        <a:t>     6</a:t>
                      </a:r>
                      <a:endParaRPr lang="ar-SA" b="1" dirty="0" smtClean="0"/>
                    </a:p>
                    <a:p>
                      <a:pPr rtl="1"/>
                      <a:r>
                        <a:rPr lang="ar-SA" b="1" dirty="0" smtClean="0"/>
                        <a:t>= </a:t>
                      </a:r>
                      <a:r>
                        <a:rPr lang="ar-SA" b="1" dirty="0" smtClean="0"/>
                        <a:t>صفر%</a:t>
                      </a:r>
                      <a:endParaRPr lang="ar-SA" b="1" dirty="0"/>
                    </a:p>
                  </a:txBody>
                  <a:tcPr/>
                </a:tc>
                <a:tc rowSpan="2">
                  <a:txBody>
                    <a:bodyPr/>
                    <a:lstStyle/>
                    <a:p>
                      <a:pPr rtl="1"/>
                      <a:r>
                        <a:rPr lang="ar-SA" b="1" dirty="0" smtClean="0"/>
                        <a:t>صعب جداً </a:t>
                      </a:r>
                    </a:p>
                    <a:p>
                      <a:pPr rtl="1"/>
                      <a:r>
                        <a:rPr lang="ar-SA" b="1" dirty="0" smtClean="0"/>
                        <a:t>يحذف</a:t>
                      </a:r>
                      <a:endParaRPr lang="ar-SA" b="1" dirty="0"/>
                    </a:p>
                  </a:txBody>
                  <a:tcPr/>
                </a:tc>
                <a:tc rowSpan="2">
                  <a:txBody>
                    <a:bodyPr/>
                    <a:lstStyle/>
                    <a:p>
                      <a:pPr rtl="1"/>
                      <a:r>
                        <a:rPr lang="ar-SA" b="1" dirty="0" smtClean="0"/>
                        <a:t>صفر-</a:t>
                      </a:r>
                      <a:r>
                        <a:rPr lang="ar-SA" b="1" dirty="0" err="1" smtClean="0"/>
                        <a:t>صفر</a:t>
                      </a:r>
                      <a:endParaRPr lang="ar-SA" b="1" dirty="0" smtClean="0"/>
                    </a:p>
                    <a:p>
                      <a:pPr rtl="1"/>
                      <a:r>
                        <a:rPr lang="ar-SA" b="1" dirty="0" smtClean="0"/>
                        <a:t>ـــــــــــــــ</a:t>
                      </a:r>
                    </a:p>
                    <a:p>
                      <a:pPr rtl="1"/>
                      <a:r>
                        <a:rPr lang="ar-SA" b="1" dirty="0" smtClean="0"/>
                        <a:t>  </a:t>
                      </a:r>
                      <a:r>
                        <a:rPr lang="ar-SA" b="1" baseline="0" dirty="0" smtClean="0"/>
                        <a:t> 3</a:t>
                      </a:r>
                    </a:p>
                    <a:p>
                      <a:pPr rtl="1"/>
                      <a:r>
                        <a:rPr lang="ar-SA" b="1" baseline="0" dirty="0" smtClean="0"/>
                        <a:t>= صفر</a:t>
                      </a:r>
                      <a:endParaRPr lang="ar-SA" b="1" dirty="0"/>
                    </a:p>
                  </a:txBody>
                  <a:tcPr/>
                </a:tc>
                <a:tc rowSpan="2">
                  <a:txBody>
                    <a:bodyPr/>
                    <a:lstStyle/>
                    <a:p>
                      <a:pPr rtl="1"/>
                      <a:r>
                        <a:rPr lang="ar-SA" b="1" dirty="0" smtClean="0"/>
                        <a:t>الفقرة ضعيفة التمييز وتحذف</a:t>
                      </a:r>
                      <a:endParaRPr lang="ar-SA" b="1" dirty="0"/>
                    </a:p>
                  </a:txBody>
                  <a:tcPr/>
                </a:tc>
              </a:tr>
              <a:tr h="642781">
                <a:tc>
                  <a:txBody>
                    <a:bodyPr/>
                    <a:lstStyle/>
                    <a:p>
                      <a:pPr rtl="1"/>
                      <a:r>
                        <a:rPr lang="ar-SA" b="1" dirty="0" smtClean="0"/>
                        <a:t>مجموعه دنيا</a:t>
                      </a:r>
                      <a:endParaRPr lang="ar-SA" b="1" dirty="0"/>
                    </a:p>
                  </a:txBody>
                  <a:tcPr/>
                </a:tc>
                <a:tc>
                  <a:txBody>
                    <a:bodyPr/>
                    <a:lstStyle/>
                    <a:p>
                      <a:pPr rtl="1"/>
                      <a:r>
                        <a:rPr lang="ar-SA" b="1" dirty="0" smtClean="0"/>
                        <a:t>3</a:t>
                      </a:r>
                      <a:endParaRPr lang="ar-SA" b="1" dirty="0"/>
                    </a:p>
                  </a:txBody>
                  <a:tcPr/>
                </a:tc>
                <a:tc>
                  <a:txBody>
                    <a:bodyPr/>
                    <a:lstStyle/>
                    <a:p>
                      <a:pPr rtl="1"/>
                      <a:endParaRPr lang="ar-SA" b="1" dirty="0"/>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r>
              <a:tr h="370840">
                <a:tc gridSpan="7">
                  <a:txBody>
                    <a:bodyPr/>
                    <a:lstStyle/>
                    <a:p>
                      <a:pPr rtl="1"/>
                      <a:r>
                        <a:rPr lang="ar-SA" sz="2800" b="1" dirty="0" smtClean="0"/>
                        <a:t>ملاحظة:</a:t>
                      </a:r>
                      <a:r>
                        <a:rPr lang="ar-SA" sz="2800" b="1" baseline="0" dirty="0" smtClean="0"/>
                        <a:t>  (</a:t>
                      </a:r>
                      <a:r>
                        <a:rPr lang="ar-SA" sz="2800" b="1" baseline="0" dirty="0" smtClean="0">
                          <a:solidFill>
                            <a:srgbClr val="FF0000"/>
                          </a:solidFill>
                        </a:rPr>
                        <a:t>*</a:t>
                      </a:r>
                      <a:r>
                        <a:rPr lang="ar-SA" sz="2800" b="1" baseline="0" dirty="0" smtClean="0"/>
                        <a:t>) تعني الإجابة الصحيحة</a:t>
                      </a:r>
                      <a:endParaRPr lang="ar-SA" sz="2800" b="1" dirty="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dirty="0"/>
                    </a:p>
                  </a:txBody>
                  <a:tcPr/>
                </a:tc>
              </a:tr>
            </a:tbl>
          </a:graphicData>
        </a:graphic>
      </p:graphicFrame>
      <p:sp>
        <p:nvSpPr>
          <p:cNvPr id="3" name="عنوان 2"/>
          <p:cNvSpPr>
            <a:spLocks noGrp="1"/>
          </p:cNvSpPr>
          <p:nvPr>
            <p:ph type="title"/>
          </p:nvPr>
        </p:nvSpPr>
        <p:spPr>
          <a:xfrm>
            <a:off x="500034" y="285728"/>
            <a:ext cx="8229600" cy="1143000"/>
          </a:xfrm>
        </p:spPr>
        <p:txBody>
          <a:bodyPr/>
          <a:lstStyle/>
          <a:p>
            <a:r>
              <a:rPr lang="ar-SA" dirty="0" smtClean="0"/>
              <a:t>السؤال </a:t>
            </a:r>
            <a:r>
              <a:rPr lang="ar-SA" dirty="0" err="1" smtClean="0"/>
              <a:t>الاول</a:t>
            </a:r>
            <a:r>
              <a:rPr lang="ar-SA" dirty="0" smtClean="0"/>
              <a:t> (صح-خطأ)</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a:buNone/>
            </a:pPr>
            <a:r>
              <a:rPr lang="ar-SA" u="sng" dirty="0" smtClean="0">
                <a:solidFill>
                  <a:schemeClr val="accent2">
                    <a:lumMod val="75000"/>
                  </a:schemeClr>
                </a:solidFill>
              </a:rPr>
              <a:t>- نرتب درجات الطالبات تنازلياً أو تصاعدياً.</a:t>
            </a:r>
          </a:p>
          <a:p>
            <a:pPr>
              <a:buNone/>
            </a:pPr>
            <a:r>
              <a:rPr lang="ar-SA" dirty="0" smtClean="0">
                <a:solidFill>
                  <a:srgbClr val="FF0000"/>
                </a:solidFill>
              </a:rPr>
              <a:t>27÷100×عدد الطالبات= </a:t>
            </a:r>
            <a:r>
              <a:rPr lang="ar-SA" dirty="0" err="1" smtClean="0">
                <a:solidFill>
                  <a:srgbClr val="FF0000"/>
                </a:solidFill>
              </a:rPr>
              <a:t>الارباعي</a:t>
            </a:r>
            <a:r>
              <a:rPr lang="ar-SA" dirty="0" smtClean="0">
                <a:solidFill>
                  <a:srgbClr val="FF0000"/>
                </a:solidFill>
              </a:rPr>
              <a:t> </a:t>
            </a:r>
          </a:p>
          <a:p>
            <a:pPr>
              <a:buNone/>
            </a:pPr>
            <a:r>
              <a:rPr lang="ar-SA" dirty="0" smtClean="0">
                <a:solidFill>
                  <a:srgbClr val="00B050"/>
                </a:solidFill>
              </a:rPr>
              <a:t>الناتج هنا يحدد عدد المجموعة العليا والمجموعة الدنيا. </a:t>
            </a:r>
            <a:endParaRPr lang="ar-SA" dirty="0" smtClean="0"/>
          </a:p>
          <a:p>
            <a:pPr>
              <a:buNone/>
            </a:pPr>
            <a:r>
              <a:rPr lang="ar-SA" dirty="0" smtClean="0"/>
              <a:t>لنحدد الربع الأعلى والربع الأدنى  لمجموعة درجات الطالبات وفق لنسبة 27%</a:t>
            </a:r>
          </a:p>
          <a:p>
            <a:pPr>
              <a:buNone/>
            </a:pPr>
            <a:r>
              <a:rPr lang="ar-SA" dirty="0" smtClean="0">
                <a:solidFill>
                  <a:srgbClr val="00B050"/>
                </a:solidFill>
              </a:rPr>
              <a:t>مثال: عدد الطالبات 30 طالبة</a:t>
            </a:r>
          </a:p>
          <a:p>
            <a:pPr>
              <a:buNone/>
            </a:pPr>
            <a:r>
              <a:rPr lang="ar-SA" dirty="0" smtClean="0">
                <a:solidFill>
                  <a:schemeClr val="bg2">
                    <a:lumMod val="25000"/>
                  </a:schemeClr>
                </a:solidFill>
              </a:rPr>
              <a:t>27÷ 100× 30= 8</a:t>
            </a:r>
          </a:p>
          <a:p>
            <a:pPr>
              <a:buNone/>
            </a:pPr>
            <a:r>
              <a:rPr lang="ar-SA" dirty="0" smtClean="0">
                <a:solidFill>
                  <a:schemeClr val="accent2">
                    <a:lumMod val="75000"/>
                  </a:schemeClr>
                </a:solidFill>
              </a:rPr>
              <a:t>إذن أتعامل فقط مع أعلى 8 درجات من الطالبات(المجموعة العليا)</a:t>
            </a:r>
          </a:p>
          <a:p>
            <a:pPr>
              <a:buNone/>
            </a:pPr>
            <a:r>
              <a:rPr lang="ar-SA" dirty="0" smtClean="0">
                <a:solidFill>
                  <a:schemeClr val="accent2">
                    <a:lumMod val="75000"/>
                  </a:schemeClr>
                </a:solidFill>
              </a:rPr>
              <a:t>و أدنى 8 درجات من الطالبات (المجموعة الدنيا)</a:t>
            </a:r>
          </a:p>
        </p:txBody>
      </p:sp>
      <p:sp>
        <p:nvSpPr>
          <p:cNvPr id="3" name="عنوان 2"/>
          <p:cNvSpPr>
            <a:spLocks noGrp="1"/>
          </p:cNvSpPr>
          <p:nvPr>
            <p:ph type="title"/>
          </p:nvPr>
        </p:nvSpPr>
        <p:spPr/>
        <p:txBody>
          <a:bodyPr/>
          <a:lstStyle/>
          <a:p>
            <a:pPr algn="ctr"/>
            <a:r>
              <a:rPr lang="ar-SA" dirty="0" smtClean="0"/>
              <a:t>الخطوة الأساسية</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dirty="0" smtClean="0">
                <a:solidFill>
                  <a:srgbClr val="FF0000"/>
                </a:solidFill>
              </a:rPr>
              <a:t>معامل الصعوبة</a:t>
            </a:r>
            <a:r>
              <a:rPr lang="ar-SA" dirty="0" smtClean="0"/>
              <a:t>: هو نسبة الطلاب الذين أجابوا إجابة صحيحة عن الفقرة.</a:t>
            </a:r>
          </a:p>
          <a:p>
            <a:r>
              <a:rPr lang="ar-SA" dirty="0"/>
              <a:t> </a:t>
            </a:r>
            <a:r>
              <a:rPr lang="ar-SA" dirty="0" smtClean="0"/>
              <a:t>تمكننا درجة معامل الصعوبة على إمكانية إبقاء الفقرة أو تعديلها أو حذفها.</a:t>
            </a:r>
          </a:p>
          <a:p>
            <a:r>
              <a:rPr lang="ar-SA" dirty="0"/>
              <a:t> </a:t>
            </a:r>
            <a:r>
              <a:rPr lang="ar-SA" dirty="0" smtClean="0"/>
              <a:t>السؤال الذي يجيب عنه كل الطلاب إجابة صحيحة والسؤال الذي لا يجيب عنه أي طالب كلاهما لا يصلح للبقاء في الاختبار.</a:t>
            </a:r>
          </a:p>
          <a:p>
            <a:r>
              <a:rPr lang="ar-SA" dirty="0"/>
              <a:t> </a:t>
            </a:r>
            <a:r>
              <a:rPr lang="ar-SA" dirty="0" smtClean="0"/>
              <a:t>معامل الصعوبة يتناسب عكسيا مع صعوبة السؤال.</a:t>
            </a:r>
          </a:p>
          <a:p>
            <a:r>
              <a:rPr lang="ar-SA" dirty="0" smtClean="0"/>
              <a:t>السؤال الذي درجة صعوبته مثلا 70% أسهل من السؤال الذي نسبة صعوبته 20%.</a:t>
            </a:r>
            <a:endParaRPr lang="ar-SA" dirty="0"/>
          </a:p>
        </p:txBody>
      </p:sp>
      <p:sp>
        <p:nvSpPr>
          <p:cNvPr id="2" name="عنوان 1"/>
          <p:cNvSpPr>
            <a:spLocks noGrp="1"/>
          </p:cNvSpPr>
          <p:nvPr>
            <p:ph type="title"/>
          </p:nvPr>
        </p:nvSpPr>
        <p:spPr/>
        <p:txBody>
          <a:bodyPr/>
          <a:lstStyle/>
          <a:p>
            <a:r>
              <a:rPr lang="ar-SA" dirty="0" smtClean="0">
                <a:solidFill>
                  <a:srgbClr val="00B050"/>
                </a:solidFill>
              </a:rPr>
              <a:t>معامل الصعوبة </a:t>
            </a:r>
            <a:endParaRPr lang="ar-SA" dirty="0">
              <a:solidFill>
                <a:srgbClr val="00B05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buNone/>
            </a:pPr>
            <a:endParaRPr lang="ar-SA" dirty="0" smtClean="0"/>
          </a:p>
          <a:p>
            <a:r>
              <a:rPr lang="ar-SA" dirty="0"/>
              <a:t> </a:t>
            </a:r>
            <a:r>
              <a:rPr lang="ar-SA" dirty="0" smtClean="0">
                <a:solidFill>
                  <a:srgbClr val="FF0000"/>
                </a:solidFill>
              </a:rPr>
              <a:t>معامل صعوبة الفقرة:</a:t>
            </a:r>
          </a:p>
          <a:p>
            <a:pPr algn="ctr">
              <a:buNone/>
            </a:pPr>
            <a:r>
              <a:rPr lang="ar-SA" sz="2000" b="1" dirty="0" smtClean="0">
                <a:solidFill>
                  <a:srgbClr val="FF0000"/>
                </a:solidFill>
              </a:rPr>
              <a:t>  </a:t>
            </a:r>
            <a:r>
              <a:rPr lang="ar-SA" sz="2000" b="1" dirty="0" smtClean="0"/>
              <a:t>عدد الطلاب الذين أجابوا الفقرة إجابة صحيحة (في المجموعة العليا </a:t>
            </a:r>
            <a:r>
              <a:rPr lang="ar-SA" sz="2000" b="1" dirty="0" smtClean="0"/>
              <a:t>+المجموعة </a:t>
            </a:r>
            <a:r>
              <a:rPr lang="ar-SA" sz="2000" b="1" dirty="0" smtClean="0"/>
              <a:t>الدنيا) </a:t>
            </a:r>
          </a:p>
          <a:p>
            <a:pPr algn="ctr">
              <a:buNone/>
            </a:pPr>
            <a:r>
              <a:rPr lang="ar-SA" dirty="0"/>
              <a:t> </a:t>
            </a:r>
            <a:r>
              <a:rPr lang="ar-SA" dirty="0" smtClean="0"/>
              <a:t>        ــــــــــــــــــــــــــــــــــــــــــــــــــــــــــــــــــــــــــــــــــــــ </a:t>
            </a:r>
            <a:r>
              <a:rPr lang="ar-SA" dirty="0" smtClean="0">
                <a:solidFill>
                  <a:srgbClr val="FF0000"/>
                </a:solidFill>
              </a:rPr>
              <a:t>×100</a:t>
            </a:r>
          </a:p>
          <a:p>
            <a:pPr algn="ctr">
              <a:buNone/>
            </a:pPr>
            <a:r>
              <a:rPr lang="ar-SA" b="1" dirty="0" smtClean="0"/>
              <a:t>           عدد طلاب المجموعتين </a:t>
            </a:r>
            <a:endParaRPr lang="ar-SA" b="1" dirty="0">
              <a:solidFill>
                <a:srgbClr val="FF0000"/>
              </a:solidFill>
            </a:endParaRPr>
          </a:p>
        </p:txBody>
      </p:sp>
      <p:sp>
        <p:nvSpPr>
          <p:cNvPr id="2" name="عنوان 1"/>
          <p:cNvSpPr>
            <a:spLocks noGrp="1"/>
          </p:cNvSpPr>
          <p:nvPr>
            <p:ph type="title"/>
          </p:nvPr>
        </p:nvSpPr>
        <p:spPr/>
        <p:txBody>
          <a:bodyPr/>
          <a:lstStyle/>
          <a:p>
            <a:pPr algn="ctr"/>
            <a:r>
              <a:rPr lang="ar-SA" dirty="0" smtClean="0"/>
              <a:t>معامل الصعوبة ( للفقرات الموضوعية)</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فقرة مكونة من أربعة بدائل :أ، </a:t>
            </a:r>
            <a:r>
              <a:rPr lang="ar-SA" dirty="0" err="1" smtClean="0"/>
              <a:t>ب</a:t>
            </a:r>
            <a:r>
              <a:rPr lang="ar-SA" dirty="0" smtClean="0"/>
              <a:t>، </a:t>
            </a:r>
            <a:r>
              <a:rPr lang="ar-SA" dirty="0" err="1" smtClean="0"/>
              <a:t>ج</a:t>
            </a:r>
            <a:r>
              <a:rPr lang="ar-SA" dirty="0" smtClean="0"/>
              <a:t>، </a:t>
            </a:r>
            <a:r>
              <a:rPr lang="ar-SA" dirty="0" err="1" smtClean="0"/>
              <a:t>د</a:t>
            </a:r>
            <a:r>
              <a:rPr lang="ar-SA" dirty="0" smtClean="0"/>
              <a:t> ، وإذا كان البديل الصحيح هو (ب)، وبعد ترتيب الطلاب ، استخرجي معامل الصعوبة؟</a:t>
            </a:r>
          </a:p>
          <a:p>
            <a:endParaRPr lang="ar-SA" dirty="0" smtClean="0"/>
          </a:p>
          <a:p>
            <a:endParaRPr lang="ar-SA" dirty="0"/>
          </a:p>
        </p:txBody>
      </p:sp>
      <p:sp>
        <p:nvSpPr>
          <p:cNvPr id="3" name="عنوان 2"/>
          <p:cNvSpPr>
            <a:spLocks noGrp="1"/>
          </p:cNvSpPr>
          <p:nvPr>
            <p:ph type="title"/>
          </p:nvPr>
        </p:nvSpPr>
        <p:spPr/>
        <p:txBody>
          <a:bodyPr/>
          <a:lstStyle/>
          <a:p>
            <a:pPr algn="ctr"/>
            <a:r>
              <a:rPr lang="ar-SA" dirty="0" smtClean="0"/>
              <a:t>تدريب</a:t>
            </a:r>
            <a:endParaRPr lang="ar-SA" dirty="0"/>
          </a:p>
        </p:txBody>
      </p:sp>
      <p:graphicFrame>
        <p:nvGraphicFramePr>
          <p:cNvPr id="4" name="جدول 3"/>
          <p:cNvGraphicFramePr>
            <a:graphicFrameLocks noGrp="1"/>
          </p:cNvGraphicFramePr>
          <p:nvPr/>
        </p:nvGraphicFramePr>
        <p:xfrm>
          <a:off x="1524000" y="3205480"/>
          <a:ext cx="6477024" cy="1828800"/>
        </p:xfrm>
        <a:graphic>
          <a:graphicData uri="http://schemas.openxmlformats.org/drawingml/2006/table">
            <a:tbl>
              <a:tblPr rtl="1" firstRow="1" bandRow="1">
                <a:tableStyleId>{5C22544A-7EE6-4342-B048-85BDC9FD1C3A}</a:tableStyleId>
              </a:tblPr>
              <a:tblGrid>
                <a:gridCol w="833706"/>
                <a:gridCol w="2255822"/>
                <a:gridCol w="3387496"/>
              </a:tblGrid>
              <a:tr h="0">
                <a:tc>
                  <a:txBody>
                    <a:bodyPr/>
                    <a:lstStyle/>
                    <a:p>
                      <a:pPr algn="ctr" rtl="1"/>
                      <a:r>
                        <a:rPr lang="ar-SA" b="1" dirty="0" smtClean="0"/>
                        <a:t>البديل</a:t>
                      </a:r>
                      <a:endParaRPr lang="ar-SA" b="1" dirty="0"/>
                    </a:p>
                  </a:txBody>
                  <a:tcPr/>
                </a:tc>
                <a:tc>
                  <a:txBody>
                    <a:bodyPr/>
                    <a:lstStyle/>
                    <a:p>
                      <a:pPr algn="ctr" rtl="1"/>
                      <a:r>
                        <a:rPr lang="ar-SA" b="1" dirty="0" smtClean="0"/>
                        <a:t>المجموعة العليا (20)</a:t>
                      </a:r>
                      <a:endParaRPr lang="ar-SA" b="1" dirty="0"/>
                    </a:p>
                  </a:txBody>
                  <a:tcPr/>
                </a:tc>
                <a:tc>
                  <a:txBody>
                    <a:bodyPr/>
                    <a:lstStyle/>
                    <a:p>
                      <a:pPr algn="ctr" rtl="1"/>
                      <a:r>
                        <a:rPr lang="ar-SA" b="1" dirty="0" smtClean="0"/>
                        <a:t>المجموعة الدنيا (20)</a:t>
                      </a:r>
                      <a:endParaRPr lang="ar-SA" b="1" dirty="0"/>
                    </a:p>
                  </a:txBody>
                  <a:tcPr/>
                </a:tc>
              </a:tr>
              <a:tr h="0">
                <a:tc>
                  <a:txBody>
                    <a:bodyPr/>
                    <a:lstStyle/>
                    <a:p>
                      <a:pPr algn="ctr" rtl="1"/>
                      <a:r>
                        <a:rPr lang="ar-SA" b="1" dirty="0" smtClean="0"/>
                        <a:t>أ</a:t>
                      </a:r>
                      <a:endParaRPr lang="ar-SA" b="1" dirty="0"/>
                    </a:p>
                  </a:txBody>
                  <a:tcPr/>
                </a:tc>
                <a:tc>
                  <a:txBody>
                    <a:bodyPr/>
                    <a:lstStyle/>
                    <a:p>
                      <a:pPr algn="ctr" rtl="1"/>
                      <a:r>
                        <a:rPr lang="ar-SA" b="1" dirty="0" smtClean="0"/>
                        <a:t>2</a:t>
                      </a:r>
                      <a:endParaRPr lang="ar-SA" b="1" dirty="0"/>
                    </a:p>
                  </a:txBody>
                  <a:tcPr/>
                </a:tc>
                <a:tc>
                  <a:txBody>
                    <a:bodyPr/>
                    <a:lstStyle/>
                    <a:p>
                      <a:pPr algn="ctr" rtl="1"/>
                      <a:r>
                        <a:rPr lang="ar-SA" b="1" dirty="0" smtClean="0"/>
                        <a:t>6</a:t>
                      </a:r>
                      <a:endParaRPr lang="ar-SA" b="1" dirty="0"/>
                    </a:p>
                  </a:txBody>
                  <a:tcPr/>
                </a:tc>
              </a:tr>
              <a:tr h="0">
                <a:tc>
                  <a:txBody>
                    <a:bodyPr/>
                    <a:lstStyle/>
                    <a:p>
                      <a:pPr algn="ctr" rtl="1"/>
                      <a:r>
                        <a:rPr lang="ar-SA" b="1" dirty="0" smtClean="0">
                          <a:solidFill>
                            <a:schemeClr val="accent2">
                              <a:lumMod val="75000"/>
                            </a:schemeClr>
                          </a:solidFill>
                        </a:rPr>
                        <a:t>ب</a:t>
                      </a:r>
                      <a:endParaRPr lang="ar-SA" b="1" dirty="0">
                        <a:solidFill>
                          <a:schemeClr val="accent2">
                            <a:lumMod val="75000"/>
                          </a:schemeClr>
                        </a:solidFill>
                      </a:endParaRPr>
                    </a:p>
                  </a:txBody>
                  <a:tcPr/>
                </a:tc>
                <a:tc>
                  <a:txBody>
                    <a:bodyPr/>
                    <a:lstStyle/>
                    <a:p>
                      <a:pPr algn="ctr" rtl="1"/>
                      <a:r>
                        <a:rPr lang="ar-SA" b="1" dirty="0" smtClean="0">
                          <a:solidFill>
                            <a:schemeClr val="accent2">
                              <a:lumMod val="75000"/>
                            </a:schemeClr>
                          </a:solidFill>
                        </a:rPr>
                        <a:t>16</a:t>
                      </a:r>
                      <a:endParaRPr lang="ar-SA" b="1" dirty="0">
                        <a:solidFill>
                          <a:schemeClr val="accent2">
                            <a:lumMod val="75000"/>
                          </a:schemeClr>
                        </a:solidFill>
                      </a:endParaRPr>
                    </a:p>
                  </a:txBody>
                  <a:tcPr/>
                </a:tc>
                <a:tc>
                  <a:txBody>
                    <a:bodyPr/>
                    <a:lstStyle/>
                    <a:p>
                      <a:pPr algn="ctr" rtl="1"/>
                      <a:r>
                        <a:rPr lang="ar-SA" b="1" dirty="0" smtClean="0">
                          <a:solidFill>
                            <a:schemeClr val="accent2">
                              <a:lumMod val="75000"/>
                            </a:schemeClr>
                          </a:solidFill>
                        </a:rPr>
                        <a:t>9</a:t>
                      </a:r>
                      <a:endParaRPr lang="ar-SA" b="1" dirty="0">
                        <a:solidFill>
                          <a:schemeClr val="accent2">
                            <a:lumMod val="75000"/>
                          </a:schemeClr>
                        </a:solidFill>
                      </a:endParaRPr>
                    </a:p>
                  </a:txBody>
                  <a:tcPr/>
                </a:tc>
              </a:tr>
              <a:tr h="0">
                <a:tc>
                  <a:txBody>
                    <a:bodyPr/>
                    <a:lstStyle/>
                    <a:p>
                      <a:pPr algn="ctr" rtl="1"/>
                      <a:r>
                        <a:rPr lang="ar-SA" b="1" dirty="0" smtClean="0"/>
                        <a:t>ج</a:t>
                      </a:r>
                      <a:endParaRPr lang="ar-SA" b="1" dirty="0"/>
                    </a:p>
                  </a:txBody>
                  <a:tcPr/>
                </a:tc>
                <a:tc>
                  <a:txBody>
                    <a:bodyPr/>
                    <a:lstStyle/>
                    <a:p>
                      <a:pPr algn="ctr" rtl="1"/>
                      <a:r>
                        <a:rPr lang="ar-SA" b="1" dirty="0" smtClean="0"/>
                        <a:t>1</a:t>
                      </a:r>
                      <a:endParaRPr lang="ar-SA" b="1" dirty="0"/>
                    </a:p>
                  </a:txBody>
                  <a:tcPr/>
                </a:tc>
                <a:tc>
                  <a:txBody>
                    <a:bodyPr/>
                    <a:lstStyle/>
                    <a:p>
                      <a:pPr algn="ctr" rtl="1"/>
                      <a:r>
                        <a:rPr lang="ar-SA" b="1" dirty="0" smtClean="0"/>
                        <a:t>3</a:t>
                      </a:r>
                      <a:endParaRPr lang="ar-SA" b="1" dirty="0"/>
                    </a:p>
                  </a:txBody>
                  <a:tcPr/>
                </a:tc>
              </a:tr>
              <a:tr h="0">
                <a:tc>
                  <a:txBody>
                    <a:bodyPr/>
                    <a:lstStyle/>
                    <a:p>
                      <a:pPr algn="ctr" rtl="1"/>
                      <a:r>
                        <a:rPr lang="ar-SA" b="1" dirty="0" smtClean="0"/>
                        <a:t>د</a:t>
                      </a:r>
                      <a:endParaRPr lang="ar-SA" b="1" dirty="0"/>
                    </a:p>
                  </a:txBody>
                  <a:tcPr/>
                </a:tc>
                <a:tc>
                  <a:txBody>
                    <a:bodyPr/>
                    <a:lstStyle/>
                    <a:p>
                      <a:pPr algn="ctr" rtl="1"/>
                      <a:r>
                        <a:rPr lang="ar-SA" b="1" dirty="0" smtClean="0"/>
                        <a:t>1</a:t>
                      </a:r>
                      <a:endParaRPr lang="ar-SA" b="1" dirty="0"/>
                    </a:p>
                  </a:txBody>
                  <a:tcPr/>
                </a:tc>
                <a:tc>
                  <a:txBody>
                    <a:bodyPr/>
                    <a:lstStyle/>
                    <a:p>
                      <a:pPr algn="ctr" rtl="1"/>
                      <a:r>
                        <a:rPr lang="ar-SA" b="1" dirty="0" smtClean="0"/>
                        <a:t>2</a:t>
                      </a:r>
                      <a:endParaRPr lang="ar-SA" b="1"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785794"/>
            <a:ext cx="8229600" cy="5221497"/>
          </a:xfrm>
        </p:spPr>
        <p:txBody>
          <a:bodyPr/>
          <a:lstStyle/>
          <a:p>
            <a:r>
              <a:rPr lang="ar-SA" dirty="0" smtClean="0"/>
              <a:t>وبالتالي تكون صعوبة هذه الفقرة على الشكل التالي:</a:t>
            </a:r>
          </a:p>
          <a:p>
            <a:r>
              <a:rPr lang="ar-SA" dirty="0" smtClean="0"/>
              <a:t>               16+ 9</a:t>
            </a:r>
          </a:p>
          <a:p>
            <a:r>
              <a:rPr lang="ar-SA" dirty="0" smtClean="0"/>
              <a:t>ص = ـــــــــــــــــــــــــــــــ  ×100 = 63%</a:t>
            </a:r>
          </a:p>
          <a:p>
            <a:r>
              <a:rPr lang="ar-SA" dirty="0" smtClean="0"/>
              <a:t>             20+20</a:t>
            </a:r>
          </a:p>
          <a:p>
            <a:endParaRPr lang="ar-SA" dirty="0" smtClean="0"/>
          </a:p>
          <a:p>
            <a:r>
              <a:rPr lang="ar-SA" dirty="0" smtClean="0"/>
              <a:t>وتعتبر قيمة متوسطة الصعوبة.</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endParaRPr lang="ar-SA" dirty="0" smtClean="0"/>
          </a:p>
          <a:p>
            <a:pPr algn="ctr">
              <a:buNone/>
            </a:pPr>
            <a:r>
              <a:rPr lang="ar-SA" b="1" dirty="0" smtClean="0">
                <a:solidFill>
                  <a:srgbClr val="0070C0"/>
                </a:solidFill>
              </a:rPr>
              <a:t>مجموع درجات الطلاب في المجموعتين</a:t>
            </a:r>
          </a:p>
          <a:p>
            <a:pPr>
              <a:buNone/>
            </a:pPr>
            <a:r>
              <a:rPr lang="ar-SA" b="1" dirty="0" smtClean="0">
                <a:solidFill>
                  <a:srgbClr val="0070C0"/>
                </a:solidFill>
              </a:rPr>
              <a:t>               ـــــــــــــــــــــــــــــــــــــــــــــــــــــــــــــــــــــــــــــــــ×100</a:t>
            </a:r>
          </a:p>
          <a:p>
            <a:pPr algn="ctr">
              <a:buNone/>
            </a:pPr>
            <a:r>
              <a:rPr lang="ar-SA" b="1" dirty="0" smtClean="0">
                <a:solidFill>
                  <a:srgbClr val="0070C0"/>
                </a:solidFill>
              </a:rPr>
              <a:t>          عدد الطلاب في المجموعتين×العلامة الكاملة للسؤال</a:t>
            </a:r>
            <a:endParaRPr lang="ar-SA" b="1" dirty="0">
              <a:solidFill>
                <a:srgbClr val="0070C0"/>
              </a:solidFill>
            </a:endParaRPr>
          </a:p>
        </p:txBody>
      </p:sp>
      <p:sp>
        <p:nvSpPr>
          <p:cNvPr id="3" name="عنوان 2"/>
          <p:cNvSpPr>
            <a:spLocks noGrp="1"/>
          </p:cNvSpPr>
          <p:nvPr>
            <p:ph type="title"/>
          </p:nvPr>
        </p:nvSpPr>
        <p:spPr/>
        <p:txBody>
          <a:bodyPr/>
          <a:lstStyle/>
          <a:p>
            <a:pPr algn="ctr"/>
            <a:r>
              <a:rPr lang="ar-SA" dirty="0" smtClean="0"/>
              <a:t>معامل الصعوبة (للأسئلة </a:t>
            </a:r>
            <a:r>
              <a:rPr lang="ar-SA" dirty="0" err="1" smtClean="0"/>
              <a:t>المقالية</a:t>
            </a:r>
            <a:r>
              <a:rPr lang="ar-SA" dirty="0" smtClean="0"/>
              <a:t>)</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a:buNone/>
            </a:pPr>
            <a:r>
              <a:rPr lang="ar-SA" dirty="0" smtClean="0"/>
              <a:t>إذا كان لدينا سؤال (فقرة) </a:t>
            </a:r>
            <a:r>
              <a:rPr lang="ar-SA" dirty="0" err="1" smtClean="0"/>
              <a:t>مقالية</a:t>
            </a:r>
            <a:r>
              <a:rPr lang="ar-SA" dirty="0" smtClean="0"/>
              <a:t> وكانت درجات الطلاب على المجموعتين كالتالي: </a:t>
            </a:r>
          </a:p>
          <a:p>
            <a:pPr>
              <a:buNone/>
            </a:pPr>
            <a:r>
              <a:rPr lang="ar-SA" dirty="0" smtClean="0"/>
              <a:t> المجموعة العليا = 90</a:t>
            </a:r>
          </a:p>
          <a:p>
            <a:pPr>
              <a:buNone/>
            </a:pPr>
            <a:r>
              <a:rPr lang="ar-SA" dirty="0" smtClean="0"/>
              <a:t>المجموعة الدنيا = 60</a:t>
            </a:r>
          </a:p>
          <a:p>
            <a:pPr>
              <a:buNone/>
            </a:pPr>
            <a:r>
              <a:rPr lang="ar-SA" dirty="0" smtClean="0"/>
              <a:t>العلامة المخصصة للسؤال = 5 درجات</a:t>
            </a:r>
          </a:p>
          <a:p>
            <a:pPr algn="ctr">
              <a:buNone/>
            </a:pPr>
            <a:r>
              <a:rPr lang="ar-SA" dirty="0" smtClean="0"/>
              <a:t>    90+60</a:t>
            </a:r>
          </a:p>
          <a:p>
            <a:pPr algn="ctr">
              <a:buNone/>
            </a:pPr>
            <a:r>
              <a:rPr lang="ar-SA" dirty="0" smtClean="0"/>
              <a:t>    ص=                ـــــــــــــــ   ×100= 75 %</a:t>
            </a:r>
          </a:p>
          <a:p>
            <a:pPr algn="ctr">
              <a:buNone/>
            </a:pPr>
            <a:r>
              <a:rPr lang="ar-SA" dirty="0" smtClean="0"/>
              <a:t>40 × 5 </a:t>
            </a:r>
          </a:p>
          <a:p>
            <a:pPr>
              <a:buNone/>
            </a:pPr>
            <a:r>
              <a:rPr lang="ar-SA" dirty="0" smtClean="0"/>
              <a:t>- يعتبر السؤال سهل.</a:t>
            </a:r>
            <a:endParaRPr lang="ar-SA" dirty="0"/>
          </a:p>
        </p:txBody>
      </p:sp>
      <p:sp>
        <p:nvSpPr>
          <p:cNvPr id="3" name="عنوان 2"/>
          <p:cNvSpPr>
            <a:spLocks noGrp="1"/>
          </p:cNvSpPr>
          <p:nvPr>
            <p:ph type="title"/>
          </p:nvPr>
        </p:nvSpPr>
        <p:spPr/>
        <p:txBody>
          <a:bodyPr/>
          <a:lstStyle/>
          <a:p>
            <a:pPr algn="ctr"/>
            <a:r>
              <a:rPr lang="ar-SA" dirty="0" smtClean="0"/>
              <a:t>تدريب</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dirty="0" smtClean="0"/>
              <a:t> </a:t>
            </a:r>
            <a:r>
              <a:rPr lang="ar-SA" dirty="0">
                <a:cs typeface="Simplified Arabic" pitchFamily="18" charset="-78"/>
              </a:rPr>
              <a:t>يكون مدى  قيم معامل الصعوبة ( صفر % - 100% </a:t>
            </a:r>
            <a:r>
              <a:rPr lang="ar-SA" dirty="0" smtClean="0">
                <a:cs typeface="Simplified Arabic" pitchFamily="18" charset="-78"/>
              </a:rPr>
              <a:t>)</a:t>
            </a:r>
          </a:p>
          <a:p>
            <a:pPr>
              <a:buNone/>
            </a:pPr>
            <a:endParaRPr lang="ar-SA" dirty="0">
              <a:cs typeface="Simplified Arabic" pitchFamily="18" charset="-78"/>
            </a:endParaRPr>
          </a:p>
          <a:p>
            <a:r>
              <a:rPr lang="ar-SA" dirty="0">
                <a:cs typeface="Simplified Arabic" pitchFamily="18" charset="-78"/>
              </a:rPr>
              <a:t>فإذا كان معامل الصعوبة 100% فهذا يدل على أن السؤال سهل جدا ، أما إذا كان معامل الصعوبة صفراً % ، فهذا يدل على أن السؤال صعب جدا ؛ لهذا فانه ينصح بالاحتفاظ بالفقرة أو السؤال إذا كان معامل الصعوبة يقع بين </a:t>
            </a:r>
            <a:r>
              <a:rPr lang="ar-SA" dirty="0">
                <a:solidFill>
                  <a:schemeClr val="accent2">
                    <a:lumMod val="75000"/>
                  </a:schemeClr>
                </a:solidFill>
                <a:cs typeface="Simplified Arabic" pitchFamily="18" charset="-78"/>
              </a:rPr>
              <a:t>( 30 %  - 70 % </a:t>
            </a:r>
            <a:r>
              <a:rPr lang="ar-SA" dirty="0" smtClean="0">
                <a:solidFill>
                  <a:schemeClr val="accent2">
                    <a:lumMod val="75000"/>
                  </a:schemeClr>
                </a:solidFill>
                <a:cs typeface="Simplified Arabic" pitchFamily="18" charset="-78"/>
              </a:rPr>
              <a:t>)</a:t>
            </a:r>
          </a:p>
          <a:p>
            <a:pPr>
              <a:buNone/>
            </a:pPr>
            <a:endParaRPr lang="ar-SA" dirty="0" smtClean="0">
              <a:cs typeface="Simplified Arabic" pitchFamily="18" charset="-78"/>
            </a:endParaRPr>
          </a:p>
          <a:p>
            <a:r>
              <a:rPr lang="ar-SA" dirty="0">
                <a:cs typeface="Simplified Arabic" pitchFamily="18" charset="-78"/>
              </a:rPr>
              <a:t> </a:t>
            </a:r>
            <a:r>
              <a:rPr lang="ar-SA" dirty="0" smtClean="0">
                <a:cs typeface="Simplified Arabic" pitchFamily="18" charset="-78"/>
              </a:rPr>
              <a:t>بمعنى (أقل من 30% يعتبر السؤال يعتبر السؤال صعب جداً ويحذف- إذا أعلى من 70% يعتبر السؤال سهل جدا ويحذف)</a:t>
            </a:r>
          </a:p>
          <a:p>
            <a:pPr>
              <a:buNone/>
            </a:pPr>
            <a:endParaRPr lang="en-US" dirty="0">
              <a:cs typeface="Simplified Arabic" pitchFamily="18" charset="-78"/>
            </a:endParaRPr>
          </a:p>
          <a:p>
            <a:pPr>
              <a:buNone/>
            </a:pPr>
            <a:endParaRPr lang="ar-SA" dirty="0"/>
          </a:p>
        </p:txBody>
      </p:sp>
      <p:sp>
        <p:nvSpPr>
          <p:cNvPr id="2" name="عنوان 1"/>
          <p:cNvSpPr>
            <a:spLocks noGrp="1"/>
          </p:cNvSpPr>
          <p:nvPr>
            <p:ph type="title"/>
          </p:nvPr>
        </p:nvSpPr>
        <p:spPr/>
        <p:txBody>
          <a:bodyPr/>
          <a:lstStyle/>
          <a:p>
            <a:r>
              <a:rPr lang="ar-SA" dirty="0" smtClean="0"/>
              <a:t>تصنيف (تقييم) معامل الصعوبة</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195</TotalTime>
  <Words>938</Words>
  <Application>Microsoft Office PowerPoint</Application>
  <PresentationFormat>عرض على الشاشة (3:4)‏</PresentationFormat>
  <Paragraphs>138</Paragraphs>
  <Slides>17</Slides>
  <Notes>0</Notes>
  <HiddenSlides>0</HiddenSlides>
  <MMClips>0</MMClips>
  <ScaleCrop>false</ScaleCrop>
  <HeadingPairs>
    <vt:vector size="4" baseType="variant">
      <vt:variant>
        <vt:lpstr>سمة</vt:lpstr>
      </vt:variant>
      <vt:variant>
        <vt:i4>1</vt:i4>
      </vt:variant>
      <vt:variant>
        <vt:lpstr>عناوين الشرائح</vt:lpstr>
      </vt:variant>
      <vt:variant>
        <vt:i4>17</vt:i4>
      </vt:variant>
    </vt:vector>
  </HeadingPairs>
  <TitlesOfParts>
    <vt:vector size="18" baseType="lpstr">
      <vt:lpstr>ملتقى</vt:lpstr>
      <vt:lpstr>التحليل التفصيلي (الجزئي)</vt:lpstr>
      <vt:lpstr>الخطوة الأساسية</vt:lpstr>
      <vt:lpstr>معامل الصعوبة </vt:lpstr>
      <vt:lpstr>معامل الصعوبة ( للفقرات الموضوعية)</vt:lpstr>
      <vt:lpstr>تدريب</vt:lpstr>
      <vt:lpstr>الشريحة 6</vt:lpstr>
      <vt:lpstr>معامل الصعوبة (للأسئلة المقالية)</vt:lpstr>
      <vt:lpstr>تدريب</vt:lpstr>
      <vt:lpstr>تصنيف (تقييم) معامل الصعوبة</vt:lpstr>
      <vt:lpstr>معامل التمييز</vt:lpstr>
      <vt:lpstr>معامل التمييز للأسئلة المقالية</vt:lpstr>
      <vt:lpstr>مثال</vt:lpstr>
      <vt:lpstr>دلالات معامل التمييز</vt:lpstr>
      <vt:lpstr>دلالات معامل التمييز</vt:lpstr>
      <vt:lpstr>دلالات معامل التمييز</vt:lpstr>
      <vt:lpstr>نموذج لعرض جدول التحليل التفصيلي </vt:lpstr>
      <vt:lpstr>السؤال الاول (صح-خطأ)</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مرحبا</cp:lastModifiedBy>
  <cp:revision>27</cp:revision>
  <dcterms:created xsi:type="dcterms:W3CDTF">2014-04-05T10:34:29Z</dcterms:created>
  <dcterms:modified xsi:type="dcterms:W3CDTF">2016-04-18T19:48:36Z</dcterms:modified>
</cp:coreProperties>
</file>