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49" d="100"/>
          <a:sy n="49" d="100"/>
        </p:scale>
        <p:origin x="-1216" y="-6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57F9B5EE-1B67-49BB-8288-25197060EDD8}" type="datetimeFigureOut">
              <a:rPr lang="ar-SA" smtClean="0"/>
              <a:pPr/>
              <a:t>27/06/37</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B79538EE-CA85-4AE0-BB7E-5C9FDF92A301}"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F9B5EE-1B67-49BB-8288-25197060EDD8}" type="datetimeFigureOut">
              <a:rPr lang="ar-SA" smtClean="0"/>
              <a:pPr/>
              <a:t>27/06/37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79538EE-CA85-4AE0-BB7E-5C9FDF92A301}"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F9B5EE-1B67-49BB-8288-25197060EDD8}" type="datetimeFigureOut">
              <a:rPr lang="ar-SA" smtClean="0"/>
              <a:pPr/>
              <a:t>27/06/37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79538EE-CA85-4AE0-BB7E-5C9FDF92A301}"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F9B5EE-1B67-49BB-8288-25197060EDD8}" type="datetimeFigureOut">
              <a:rPr lang="ar-SA" smtClean="0"/>
              <a:pPr/>
              <a:t>27/06/37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79538EE-CA85-4AE0-BB7E-5C9FDF92A301}"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7F9B5EE-1B67-49BB-8288-25197060EDD8}" type="datetimeFigureOut">
              <a:rPr lang="ar-SA" smtClean="0"/>
              <a:pPr/>
              <a:t>27/06/37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79538EE-CA85-4AE0-BB7E-5C9FDF92A301}"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7F9B5EE-1B67-49BB-8288-25197060EDD8}" type="datetimeFigureOut">
              <a:rPr lang="ar-SA" smtClean="0"/>
              <a:pPr/>
              <a:t>27/06/37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79538EE-CA85-4AE0-BB7E-5C9FDF92A301}"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57F9B5EE-1B67-49BB-8288-25197060EDD8}" type="datetimeFigureOut">
              <a:rPr lang="ar-SA" smtClean="0"/>
              <a:pPr/>
              <a:t>27/06/37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B79538EE-CA85-4AE0-BB7E-5C9FDF92A301}"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57F9B5EE-1B67-49BB-8288-25197060EDD8}" type="datetimeFigureOut">
              <a:rPr lang="ar-SA" smtClean="0"/>
              <a:pPr/>
              <a:t>27/06/37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B79538EE-CA85-4AE0-BB7E-5C9FDF92A301}"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7F9B5EE-1B67-49BB-8288-25197060EDD8}" type="datetimeFigureOut">
              <a:rPr lang="ar-SA" smtClean="0"/>
              <a:pPr/>
              <a:t>27/06/37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B79538EE-CA85-4AE0-BB7E-5C9FDF92A301}"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7F9B5EE-1B67-49BB-8288-25197060EDD8}" type="datetimeFigureOut">
              <a:rPr lang="ar-SA" smtClean="0"/>
              <a:pPr/>
              <a:t>27/06/37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79538EE-CA85-4AE0-BB7E-5C9FDF92A301}"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7F9B5EE-1B67-49BB-8288-25197060EDD8}" type="datetimeFigureOut">
              <a:rPr lang="ar-SA" smtClean="0"/>
              <a:pPr/>
              <a:t>27/06/37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B79538EE-CA85-4AE0-BB7E-5C9FDF92A301}"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7F9B5EE-1B67-49BB-8288-25197060EDD8}" type="datetimeFigureOut">
              <a:rPr lang="ar-SA" smtClean="0"/>
              <a:pPr/>
              <a:t>27/06/37</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79538EE-CA85-4AE0-BB7E-5C9FDF92A301}"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SA" dirty="0" smtClean="0"/>
              <a:t>قوائم الصفات والمشكلات</a:t>
            </a:r>
            <a:endParaRPr lang="ar-SA" dirty="0"/>
          </a:p>
        </p:txBody>
      </p:sp>
      <p:sp>
        <p:nvSpPr>
          <p:cNvPr id="3" name="عنوان فرعي 2"/>
          <p:cNvSpPr>
            <a:spLocks noGrp="1"/>
          </p:cNvSpPr>
          <p:nvPr>
            <p:ph type="subTitle" idx="1"/>
          </p:nvPr>
        </p:nvSpPr>
        <p:spPr/>
        <p:txBody>
          <a:bodyPr/>
          <a:lstStyle/>
          <a:p>
            <a:pPr algn="ctr"/>
            <a:r>
              <a:rPr lang="ar-SA" dirty="0" smtClean="0"/>
              <a:t>المحاضرة السادسة</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908720"/>
            <a:ext cx="8640960" cy="5616624"/>
          </a:xfrm>
        </p:spPr>
        <p:txBody>
          <a:bodyPr/>
          <a:lstStyle/>
          <a:p>
            <a:pPr algn="just"/>
            <a:r>
              <a:rPr lang="ar-SA" b="1" u="sng" dirty="0" smtClean="0">
                <a:solidFill>
                  <a:schemeClr val="accent6">
                    <a:lumMod val="75000"/>
                  </a:schemeClr>
                </a:solidFill>
              </a:rPr>
              <a:t>أسلوب </a:t>
            </a:r>
            <a:r>
              <a:rPr lang="ar-SA" b="1" u="sng" dirty="0" err="1" smtClean="0">
                <a:solidFill>
                  <a:schemeClr val="accent6">
                    <a:lumMod val="75000"/>
                  </a:schemeClr>
                </a:solidFill>
              </a:rPr>
              <a:t>التصنيف </a:t>
            </a:r>
            <a:r>
              <a:rPr lang="ar-SA" b="1" u="sng" dirty="0" smtClean="0">
                <a:solidFill>
                  <a:schemeClr val="accent6">
                    <a:lumMod val="75000"/>
                  </a:schemeClr>
                </a:solidFill>
              </a:rPr>
              <a:t>(ك</a:t>
            </a:r>
            <a:r>
              <a:rPr lang="ar-SA" b="1" u="sng" dirty="0" err="1" smtClean="0">
                <a:solidFill>
                  <a:schemeClr val="accent6">
                    <a:lumMod val="75000"/>
                  </a:schemeClr>
                </a:solidFill>
              </a:rPr>
              <a:t>):</a:t>
            </a:r>
            <a:endParaRPr lang="ar-SA" b="1" u="sng" dirty="0" smtClean="0">
              <a:solidFill>
                <a:schemeClr val="accent6">
                  <a:lumMod val="75000"/>
                </a:schemeClr>
              </a:solidFill>
            </a:endParaRPr>
          </a:p>
          <a:p>
            <a:pPr algn="just"/>
            <a:r>
              <a:rPr lang="ar-SA" dirty="0" smtClean="0"/>
              <a:t>هذه الطريقة التصنيفية لعبارات الشخصية أو لأسماء السمات مشابهة لمقاييس التقدير، ولكن لها بعض الملامح المشتركة أيضاً مع قوائم </a:t>
            </a:r>
            <a:r>
              <a:rPr lang="ar-SA" dirty="0" err="1" smtClean="0"/>
              <a:t>الصفات.</a:t>
            </a:r>
            <a:r>
              <a:rPr lang="ar-SA" dirty="0" smtClean="0"/>
              <a:t> وهو مناسب لفحص مفهوم الذات، ويقدم في هذا المنهج مجموعة من العبارات ويطلب من المفحوص أن يصنفها في أكوام تسعة غالباً تتراوح بين تميزني تماماً، وتميزني قليلاً، وتناسب الحالة </a:t>
            </a:r>
            <a:r>
              <a:rPr lang="ar-SA" dirty="0" err="1" smtClean="0"/>
              <a:t>الفردية.</a:t>
            </a:r>
            <a:r>
              <a:rPr lang="ar-SA" dirty="0" smtClean="0"/>
              <a:t> ويمكن أن يستخدم أيضاً لبيان آثار العلاج </a:t>
            </a:r>
            <a:r>
              <a:rPr lang="ar-SA" dirty="0" err="1" smtClean="0"/>
              <a:t>النفسي </a:t>
            </a:r>
            <a:r>
              <a:rPr lang="ar-SA" dirty="0" smtClean="0"/>
              <a:t>(قياس </a:t>
            </a:r>
            <a:r>
              <a:rPr lang="ar-SA" dirty="0" err="1" smtClean="0"/>
              <a:t>قبلي </a:t>
            </a:r>
            <a:r>
              <a:rPr lang="ar-SA" dirty="0" smtClean="0"/>
              <a:t>– بعدي</a:t>
            </a:r>
            <a:r>
              <a:rPr lang="ar-SA" dirty="0" err="1" smtClean="0"/>
              <a:t>).</a:t>
            </a:r>
            <a:endParaRPr lang="ar-SA" dirty="0" smtClean="0"/>
          </a:p>
          <a:p>
            <a:pPr algn="just"/>
            <a:r>
              <a:rPr lang="ar-SA" dirty="0" smtClean="0"/>
              <a:t>الصيغة العربية لقائمة أسلوب </a:t>
            </a:r>
            <a:r>
              <a:rPr lang="ar-SA" dirty="0" err="1" smtClean="0"/>
              <a:t>التصنيف </a:t>
            </a:r>
            <a:r>
              <a:rPr lang="ar-SA" dirty="0" smtClean="0"/>
              <a:t>(ك): قام </a:t>
            </a:r>
            <a:r>
              <a:rPr lang="ar-SA" dirty="0" err="1" smtClean="0"/>
              <a:t>عبدالرحيم</a:t>
            </a:r>
            <a:r>
              <a:rPr lang="ar-SA" dirty="0" smtClean="0"/>
              <a:t> بترجمة هذه القائمة التي تتكون من 100 عبارة تصف الشخصية، حيث تستخدم لتحديد التوافق النفسي والصحة النفسية لدى الأفراد.</a:t>
            </a:r>
          </a:p>
          <a:p>
            <a:pPr algn="just">
              <a:buNone/>
            </a:pP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772816"/>
            <a:ext cx="8229600" cy="4551784"/>
          </a:xfrm>
        </p:spPr>
        <p:txBody>
          <a:bodyPr/>
          <a:lstStyle/>
          <a:p>
            <a:pPr algn="just"/>
            <a:r>
              <a:rPr lang="ar-SA" b="1" u="sng" dirty="0" smtClean="0">
                <a:solidFill>
                  <a:schemeClr val="accent6">
                    <a:lumMod val="75000"/>
                  </a:schemeClr>
                </a:solidFill>
              </a:rPr>
              <a:t>القياس </a:t>
            </a:r>
            <a:r>
              <a:rPr lang="ar-SA" b="1" u="sng" dirty="0" err="1" smtClean="0">
                <a:solidFill>
                  <a:schemeClr val="accent6">
                    <a:lumMod val="75000"/>
                  </a:schemeClr>
                </a:solidFill>
              </a:rPr>
              <a:t>الاجتماعي:</a:t>
            </a:r>
            <a:endParaRPr lang="ar-SA" b="1" u="sng" dirty="0" smtClean="0">
              <a:solidFill>
                <a:schemeClr val="accent6">
                  <a:lumMod val="75000"/>
                </a:schemeClr>
              </a:solidFill>
            </a:endParaRPr>
          </a:p>
          <a:p>
            <a:pPr algn="just"/>
            <a:r>
              <a:rPr lang="ar-SA" dirty="0" smtClean="0"/>
              <a:t>يطلب من كل شخص في </a:t>
            </a:r>
            <a:r>
              <a:rPr lang="ar-SA" dirty="0" err="1" smtClean="0"/>
              <a:t>المجموعة </a:t>
            </a:r>
            <a:r>
              <a:rPr lang="ar-SA" dirty="0" smtClean="0"/>
              <a:t>(صغيرة بالغالب) أن يصنف باقي أفراد المجموعة إلى </a:t>
            </a:r>
            <a:r>
              <a:rPr lang="ar-SA" dirty="0" err="1" smtClean="0"/>
              <a:t>صنفين: </a:t>
            </a:r>
            <a:r>
              <a:rPr lang="ar-SA" dirty="0" smtClean="0"/>
              <a:t>(الأشخاص الذين يفضل أن يقوم بعمل ما معهم في لجنة واحدة، والأشخاص الذين لا يفضل أن يقوم بهذا العمل معهم</a:t>
            </a:r>
            <a:r>
              <a:rPr lang="ar-SA" dirty="0" err="1" smtClean="0"/>
              <a:t>).</a:t>
            </a:r>
            <a:r>
              <a:rPr lang="ar-SA" dirty="0" smtClean="0"/>
              <a:t> وهذا هو القياس الاجتماعي الذي يحدد النجوم والمعزولين والزمرة أو العصبة.</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96752"/>
            <a:ext cx="8229600" cy="5127848"/>
          </a:xfrm>
        </p:spPr>
        <p:txBody>
          <a:bodyPr/>
          <a:lstStyle/>
          <a:p>
            <a:pPr algn="just"/>
            <a:r>
              <a:rPr lang="ar-SA" b="1" u="sng" dirty="0" smtClean="0">
                <a:solidFill>
                  <a:schemeClr val="accent6">
                    <a:lumMod val="75000"/>
                  </a:schemeClr>
                </a:solidFill>
              </a:rPr>
              <a:t>تقويم قوائم </a:t>
            </a:r>
            <a:r>
              <a:rPr lang="ar-SA" b="1" u="sng" dirty="0" err="1" smtClean="0">
                <a:solidFill>
                  <a:schemeClr val="accent6">
                    <a:lumMod val="75000"/>
                  </a:schemeClr>
                </a:solidFill>
              </a:rPr>
              <a:t>الصفات:</a:t>
            </a:r>
            <a:endParaRPr lang="ar-SA" b="1" u="sng" dirty="0" smtClean="0">
              <a:solidFill>
                <a:schemeClr val="accent6">
                  <a:lumMod val="75000"/>
                </a:schemeClr>
              </a:solidFill>
            </a:endParaRPr>
          </a:p>
          <a:p>
            <a:pPr algn="just"/>
            <a:r>
              <a:rPr lang="ar-SA" dirty="0" smtClean="0"/>
              <a:t>بسيطة وفعالة </a:t>
            </a:r>
            <a:r>
              <a:rPr lang="ar-SA" dirty="0" err="1" smtClean="0"/>
              <a:t>وثابته</a:t>
            </a:r>
            <a:r>
              <a:rPr lang="ar-SA" dirty="0" smtClean="0"/>
              <a:t> لوصف شخص ما وتقويمه، كما أنها مباشرة نسبياً للحصول على أوصاف للشخصية، أو توصيف لمشكلات الفرد، وهي أسهل في تكوينها من مقاييس التقدير، والاستخبارات، ولا يعني بالضرورة أنها أقل صدقاً، وتطبق بشكل نموذجي على انها وسيلة تقرير ذاتي، وتكون مفيدة بوجه خاص عندما يكون المفحوص متعاوناً </a:t>
            </a:r>
            <a:r>
              <a:rPr lang="ar-SA" dirty="0" err="1" smtClean="0"/>
              <a:t>مستبصراً</a:t>
            </a:r>
            <a:r>
              <a:rPr lang="ar-SA" dirty="0" smtClean="0"/>
              <a:t> بذاته، كما تستخدم لتقرير الملاحظ عن شخص آخر، بشرط أن يكون وثيق </a:t>
            </a:r>
            <a:r>
              <a:rPr lang="ar-SA" dirty="0" err="1" smtClean="0"/>
              <a:t>الصله</a:t>
            </a:r>
            <a:r>
              <a:rPr lang="ar-SA" dirty="0" smtClean="0"/>
              <a:t> </a:t>
            </a:r>
            <a:r>
              <a:rPr lang="ar-SA" dirty="0" err="1" smtClean="0"/>
              <a:t>به.</a:t>
            </a:r>
            <a:endParaRPr lang="ar-SA" dirty="0" smtClean="0"/>
          </a:p>
          <a:p>
            <a:pPr algn="just"/>
            <a:r>
              <a:rPr lang="ar-SA" dirty="0" smtClean="0"/>
              <a:t>وتستخدم في المجالات الإكلينيكية، والبحثية، ودراسة السلوك في مواقف العمل، ولدراسة الشخصية، وتحديد المشكلات الشخصية والاضطرابات </a:t>
            </a:r>
            <a:r>
              <a:rPr lang="ar-SA" dirty="0" err="1" smtClean="0"/>
              <a:t>الانفعالية.</a:t>
            </a:r>
            <a:r>
              <a:rPr lang="ar-SA" dirty="0" smtClean="0"/>
              <a:t> ومع سهولة تأليفها إلا أنها مجهدة في تقدير درجاتها أي </a:t>
            </a:r>
            <a:r>
              <a:rPr lang="ar-SA" dirty="0" err="1" smtClean="0"/>
              <a:t>تصحيها.</a:t>
            </a:r>
            <a:endParaRPr lang="ar-SA" dirty="0" smtClean="0"/>
          </a:p>
          <a:p>
            <a:pPr algn="just"/>
            <a:r>
              <a:rPr lang="ar-SA" dirty="0" smtClean="0"/>
              <a:t>تعتمد على تصنيف </a:t>
            </a:r>
            <a:r>
              <a:rPr lang="ar-SA" dirty="0" err="1" smtClean="0"/>
              <a:t>كيفي </a:t>
            </a:r>
            <a:r>
              <a:rPr lang="ar-SA" dirty="0" smtClean="0"/>
              <a:t>(يطلب من المفحوص أن يجيب إما أن الصفة تميزه أو لا تميزه</a:t>
            </a:r>
            <a:r>
              <a:rPr lang="ar-SA" dirty="0" err="1" smtClean="0"/>
              <a:t>)</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1196752"/>
            <a:ext cx="8640960" cy="5127848"/>
          </a:xfrm>
        </p:spPr>
        <p:txBody>
          <a:bodyPr/>
          <a:lstStyle/>
          <a:p>
            <a:pPr indent="0" algn="just"/>
            <a:r>
              <a:rPr lang="ar-SA" b="1" u="sng" dirty="0" smtClean="0">
                <a:solidFill>
                  <a:schemeClr val="accent6">
                    <a:lumMod val="75000"/>
                  </a:schemeClr>
                </a:solidFill>
              </a:rPr>
              <a:t> تعريف قوائم </a:t>
            </a:r>
            <a:r>
              <a:rPr lang="ar-SA" b="1" u="sng" dirty="0" err="1" smtClean="0">
                <a:solidFill>
                  <a:schemeClr val="accent6">
                    <a:lumMod val="75000"/>
                  </a:schemeClr>
                </a:solidFill>
              </a:rPr>
              <a:t>الصفات:</a:t>
            </a:r>
            <a:endParaRPr lang="ar-SA" b="1" u="sng" dirty="0" smtClean="0">
              <a:solidFill>
                <a:schemeClr val="accent6">
                  <a:lumMod val="75000"/>
                </a:schemeClr>
              </a:solidFill>
            </a:endParaRPr>
          </a:p>
          <a:p>
            <a:pPr indent="0" algn="just">
              <a:buNone/>
            </a:pPr>
            <a:endParaRPr lang="ar-SA" b="1" u="sng" dirty="0" smtClean="0">
              <a:solidFill>
                <a:schemeClr val="accent6">
                  <a:lumMod val="75000"/>
                </a:schemeClr>
              </a:solidFill>
            </a:endParaRPr>
          </a:p>
          <a:p>
            <a:pPr indent="0" algn="just">
              <a:buNone/>
            </a:pPr>
            <a:r>
              <a:rPr lang="ar-SA" dirty="0" smtClean="0"/>
              <a:t>أحد الصيغ الشائعة لقياس الشخصية، حيث يقدم للمفحوص في هذه الطريقة قائمة من الصفات، ويطلب منه أن يحدد ما إذا كانت كل صفه تميزه أو لا، وذلك بأن يطلب منه ان يضع علامة على الصفات التي تنطبق عليه، مع ترك الصفات التي لا تطبق </a:t>
            </a:r>
            <a:r>
              <a:rPr lang="ar-SA" dirty="0" err="1" smtClean="0"/>
              <a:t>عليه.</a:t>
            </a:r>
            <a:r>
              <a:rPr lang="ar-SA" dirty="0" smtClean="0"/>
              <a:t> ويمكن أن تستخدم إما لوصف الشخص ذاته، أو وصف شخص يعرفه تمام المعرفة، وتستخدم في مجالات عديدة </a:t>
            </a:r>
            <a:r>
              <a:rPr lang="ar-SA" dirty="0" err="1" smtClean="0"/>
              <a:t>إكلينيكة</a:t>
            </a:r>
            <a:r>
              <a:rPr lang="ar-SA" dirty="0" smtClean="0"/>
              <a:t> وبحثية ودراسة السلوك في العمل، وتحديد المشكلات التي يواجهها الشخص انفعالية وصحية وشخصية وأسرية ومالية واجتماعية.</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052736"/>
            <a:ext cx="8712968" cy="5472608"/>
          </a:xfrm>
        </p:spPr>
        <p:txBody>
          <a:bodyPr/>
          <a:lstStyle/>
          <a:p>
            <a:pPr algn="just"/>
            <a:r>
              <a:rPr lang="ar-SA" b="1" u="sng" dirty="0" smtClean="0">
                <a:solidFill>
                  <a:schemeClr val="accent6">
                    <a:lumMod val="75000"/>
                  </a:schemeClr>
                </a:solidFill>
              </a:rPr>
              <a:t>قائمة الصفات </a:t>
            </a:r>
            <a:r>
              <a:rPr lang="ar-SA" b="1" u="sng" dirty="0" err="1" smtClean="0">
                <a:solidFill>
                  <a:schemeClr val="accent6">
                    <a:lumMod val="75000"/>
                  </a:schemeClr>
                </a:solidFill>
              </a:rPr>
              <a:t>المزاجية:</a:t>
            </a:r>
            <a:endParaRPr lang="ar-SA" b="1" u="sng" dirty="0" smtClean="0">
              <a:solidFill>
                <a:schemeClr val="accent6">
                  <a:lumMod val="75000"/>
                </a:schemeClr>
              </a:solidFill>
            </a:endParaRPr>
          </a:p>
          <a:p>
            <a:pPr algn="just">
              <a:buNone/>
            </a:pPr>
            <a:r>
              <a:rPr lang="ar-SA" dirty="0" smtClean="0"/>
              <a:t>- وضعها </a:t>
            </a:r>
            <a:r>
              <a:rPr lang="ar-SA" dirty="0" err="1" smtClean="0"/>
              <a:t>فنسنت</a:t>
            </a:r>
            <a:r>
              <a:rPr lang="ar-SA" dirty="0" smtClean="0"/>
              <a:t> </a:t>
            </a:r>
            <a:r>
              <a:rPr lang="ar-SA" dirty="0" err="1" smtClean="0"/>
              <a:t>نوليس</a:t>
            </a:r>
            <a:r>
              <a:rPr lang="ar-SA" dirty="0" smtClean="0"/>
              <a:t>، حيث يعرف المزاج </a:t>
            </a:r>
            <a:r>
              <a:rPr lang="ar-SA" dirty="0" err="1" smtClean="0"/>
              <a:t>بأنه: </a:t>
            </a:r>
            <a:r>
              <a:rPr lang="ar-SA" dirty="0" smtClean="0"/>
              <a:t>(التأثير الواقع على الفرد نتيجة شكل النشاط لديه)، وأشكال النشاط أو صورة أنماط أساسية للوظائف العامة والتوجه مثل، مستوى النشاط، ومستوى التحكم أو الضبط، ومستوى التركيز، واتجاه التوجه الاجتماعي، والتقدير العام الموجب والسالب.</a:t>
            </a:r>
          </a:p>
          <a:p>
            <a:pPr algn="just">
              <a:buNone/>
            </a:pPr>
            <a:r>
              <a:rPr lang="ar-SA" dirty="0" smtClean="0"/>
              <a:t>- تحتوي على 140 صفة يجيب عنها المفحوص بوضع علامة صح على أحد احتمالات </a:t>
            </a:r>
            <a:r>
              <a:rPr lang="ar-SA" dirty="0" err="1" smtClean="0"/>
              <a:t>أربعة </a:t>
            </a:r>
            <a:r>
              <a:rPr lang="ar-SA" dirty="0" smtClean="0"/>
              <a:t>(تنطبق تماماً، إلى درجة بسيطة، غير محدد، لا تنطبق أبداً) تبين إلى أي مدى تصف كل صفة مشاعره في الوقت الذي يجب فيه عن المقياس، وتشتمل على اربعة أبعاد فرضية </a:t>
            </a:r>
            <a:r>
              <a:rPr lang="ar-SA" dirty="0" err="1" smtClean="0"/>
              <a:t>هي: (النشاط </a:t>
            </a:r>
            <a:r>
              <a:rPr lang="ar-SA" dirty="0" smtClean="0"/>
              <a:t>- عدم </a:t>
            </a:r>
            <a:r>
              <a:rPr lang="ar-SA" dirty="0" err="1" smtClean="0"/>
              <a:t>الشناط</a:t>
            </a:r>
            <a:r>
              <a:rPr lang="ar-SA" dirty="0" smtClean="0"/>
              <a:t>، </a:t>
            </a:r>
            <a:r>
              <a:rPr lang="ar-SA" dirty="0" err="1" smtClean="0"/>
              <a:t>السرور </a:t>
            </a:r>
            <a:r>
              <a:rPr lang="ar-SA" dirty="0" smtClean="0"/>
              <a:t>– عدم السرور، التوجه الاجتماعي الإيجابي والسلبي، </a:t>
            </a:r>
            <a:r>
              <a:rPr lang="ar-SA" dirty="0" err="1" smtClean="0"/>
              <a:t>الضبط </a:t>
            </a:r>
            <a:r>
              <a:rPr lang="ar-SA" dirty="0" smtClean="0"/>
              <a:t>– نقص الضبط</a:t>
            </a:r>
            <a:r>
              <a:rPr lang="ar-SA" dirty="0" err="1" smtClean="0"/>
              <a:t>).</a:t>
            </a:r>
            <a:r>
              <a:rPr lang="ar-SA" dirty="0" smtClean="0"/>
              <a:t> وهناك صيغة مختصرة 24 بند.</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692696"/>
            <a:ext cx="8640960" cy="5976664"/>
          </a:xfrm>
        </p:spPr>
        <p:txBody>
          <a:bodyPr>
            <a:normAutofit fontScale="92500" lnSpcReduction="20000"/>
          </a:bodyPr>
          <a:lstStyle/>
          <a:p>
            <a:pPr algn="just"/>
            <a:r>
              <a:rPr lang="ar-SA" b="1" u="sng" dirty="0" smtClean="0">
                <a:solidFill>
                  <a:schemeClr val="accent6">
                    <a:lumMod val="75000"/>
                  </a:schemeClr>
                </a:solidFill>
              </a:rPr>
              <a:t>قائمة الصفات الوجدانية </a:t>
            </a:r>
            <a:r>
              <a:rPr lang="ar-SA" b="1" u="sng" dirty="0" err="1" smtClean="0">
                <a:solidFill>
                  <a:schemeClr val="accent6">
                    <a:lumMod val="75000"/>
                  </a:schemeClr>
                </a:solidFill>
              </a:rPr>
              <a:t>المتعددة:</a:t>
            </a:r>
            <a:endParaRPr lang="ar-SA" b="1" u="sng" dirty="0" smtClean="0">
              <a:solidFill>
                <a:schemeClr val="accent6">
                  <a:lumMod val="75000"/>
                </a:schemeClr>
              </a:solidFill>
            </a:endParaRPr>
          </a:p>
          <a:p>
            <a:pPr algn="just">
              <a:buNone/>
            </a:pPr>
            <a:r>
              <a:rPr lang="ar-SA" dirty="0" smtClean="0"/>
              <a:t>* صيغة عام 1985 المعدلة: تهدف إلى قياس الأبعاد الأولية للوجدان من خلال التقرير الذاتي وتضم 132 صفة، تقيس السمة بوجه عام، والحالة اليوم، وتحتاج على بضع دقائق للإجابة عنها، وتشتمل هذه الصيغة على خمسة مقاييس أساسية هي: القلق، والاكتئاب، والعداء، والوجدان الإيجابي، والبحث عن الإثارة، أما المقاييس التي تلخص هذه الدرجات الخمس فهي مقياسان كما </a:t>
            </a:r>
            <a:r>
              <a:rPr lang="ar-SA" dirty="0" err="1" smtClean="0"/>
              <a:t>يلي:</a:t>
            </a:r>
            <a:endParaRPr lang="ar-SA" dirty="0" smtClean="0"/>
          </a:p>
          <a:p>
            <a:pPr algn="just">
              <a:buNone/>
            </a:pPr>
            <a:r>
              <a:rPr lang="ar-SA" dirty="0" smtClean="0"/>
              <a:t>1- درجة الضيق وعدم </a:t>
            </a:r>
            <a:r>
              <a:rPr lang="ar-SA" dirty="0" err="1" smtClean="0"/>
              <a:t>الارتياح </a:t>
            </a:r>
            <a:r>
              <a:rPr lang="ar-SA" dirty="0" smtClean="0"/>
              <a:t>(درجات </a:t>
            </a:r>
            <a:r>
              <a:rPr lang="ar-SA" dirty="0" err="1" smtClean="0"/>
              <a:t>القلق </a:t>
            </a:r>
            <a:r>
              <a:rPr lang="ar-SA" dirty="0" smtClean="0"/>
              <a:t>+ </a:t>
            </a:r>
            <a:r>
              <a:rPr lang="ar-SA" dirty="0" err="1" smtClean="0"/>
              <a:t>الاكتئاب </a:t>
            </a:r>
            <a:r>
              <a:rPr lang="ar-SA" dirty="0" smtClean="0"/>
              <a:t>+ العداء</a:t>
            </a:r>
            <a:r>
              <a:rPr lang="ar-SA" dirty="0" err="1" smtClean="0"/>
              <a:t>).</a:t>
            </a:r>
            <a:endParaRPr lang="ar-SA" dirty="0" smtClean="0"/>
          </a:p>
          <a:p>
            <a:pPr algn="just">
              <a:buNone/>
            </a:pPr>
            <a:r>
              <a:rPr lang="ar-SA" dirty="0" smtClean="0"/>
              <a:t>2- درجة الوجدان </a:t>
            </a:r>
            <a:r>
              <a:rPr lang="ar-SA" dirty="0" err="1" smtClean="0"/>
              <a:t>الإيجابي </a:t>
            </a:r>
            <a:r>
              <a:rPr lang="ar-SA" dirty="0" smtClean="0"/>
              <a:t>+ البحث عن الإثارة.</a:t>
            </a:r>
          </a:p>
          <a:p>
            <a:pPr algn="just">
              <a:buNone/>
            </a:pPr>
            <a:r>
              <a:rPr lang="ar-SA" dirty="0" smtClean="0"/>
              <a:t>* وللقائمة صيغتان سمة وحالة: وصممت الحالة لتقيس المشاعر المتنقلة والمتغيرة من فترات تتراوح بين دقيقة واحدة إلى يوم </a:t>
            </a:r>
            <a:r>
              <a:rPr lang="ar-SA" dirty="0" err="1" smtClean="0"/>
              <a:t>واحد.</a:t>
            </a:r>
            <a:r>
              <a:rPr lang="ar-SA" dirty="0" smtClean="0"/>
              <a:t> أما صيغة السمة فقد هدفت إلى قياس أبعاد الوجدان ذاتها كما تلخص </a:t>
            </a:r>
            <a:r>
              <a:rPr lang="ar-SA" dirty="0" err="1" smtClean="0"/>
              <a:t>أرجاع</a:t>
            </a:r>
            <a:r>
              <a:rPr lang="ar-SA" dirty="0" smtClean="0"/>
              <a:t> الفرد عبر فترات أطول من الزمن.</a:t>
            </a:r>
          </a:p>
          <a:p>
            <a:pPr algn="just">
              <a:buFont typeface="Arial" charset="0"/>
              <a:buChar char="•"/>
            </a:pPr>
            <a:r>
              <a:rPr lang="ar-SA" dirty="0" smtClean="0"/>
              <a:t>وتتاح على عينات كبيرة الحجم، وقد استخدمت في العلاج السلوكي، والمعرفي والنفسي، والاسترخاء والتأمل، والعقاقير والإدمان، ومفيدة في تشخيص الاضطرابات الوجدانية.</a:t>
            </a:r>
          </a:p>
          <a:p>
            <a:pPr algn="just">
              <a:buFont typeface="Arial" charset="0"/>
              <a:buChar char="•"/>
            </a:pPr>
            <a:r>
              <a:rPr lang="ar-SA" dirty="0" smtClean="0"/>
              <a:t>وهناك نسخة مطورة ومعدلة وتوصف على أنها أداة مختصرة وسهلة التطبيق، </a:t>
            </a:r>
            <a:r>
              <a:rPr lang="ar-SA" dirty="0" err="1" smtClean="0"/>
              <a:t>ويشتمل</a:t>
            </a:r>
            <a:r>
              <a:rPr lang="ar-SA" dirty="0" smtClean="0"/>
              <a:t> على مقياس الحالة والسمة، وهي ذات ثبات وصدق تكوين جدير بالثقة، وتطبق على الأسوياء وغير الأسوياء.</a:t>
            </a:r>
          </a:p>
          <a:p>
            <a:pPr algn="just">
              <a:buNone/>
            </a:pP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908720"/>
            <a:ext cx="8640960" cy="5688632"/>
          </a:xfrm>
        </p:spPr>
        <p:txBody>
          <a:bodyPr/>
          <a:lstStyle/>
          <a:p>
            <a:pPr algn="just"/>
            <a:r>
              <a:rPr lang="ar-SA" b="1" u="sng" dirty="0" smtClean="0">
                <a:solidFill>
                  <a:schemeClr val="accent6">
                    <a:lumMod val="75000"/>
                  </a:schemeClr>
                </a:solidFill>
              </a:rPr>
              <a:t>قائمة </a:t>
            </a:r>
            <a:r>
              <a:rPr lang="ar-SA" b="1" u="sng" dirty="0" err="1" smtClean="0">
                <a:solidFill>
                  <a:schemeClr val="accent6">
                    <a:lumMod val="75000"/>
                  </a:schemeClr>
                </a:solidFill>
              </a:rPr>
              <a:t>الصفات </a:t>
            </a:r>
            <a:r>
              <a:rPr lang="ar-SA" b="1" u="sng" dirty="0" smtClean="0">
                <a:solidFill>
                  <a:schemeClr val="accent6">
                    <a:lumMod val="75000"/>
                  </a:schemeClr>
                </a:solidFill>
              </a:rPr>
              <a:t>(جف</a:t>
            </a:r>
            <a:r>
              <a:rPr lang="ar-SA" b="1" u="sng" dirty="0" err="1" smtClean="0">
                <a:solidFill>
                  <a:schemeClr val="accent6">
                    <a:lumMod val="75000"/>
                  </a:schemeClr>
                </a:solidFill>
              </a:rPr>
              <a:t>):</a:t>
            </a:r>
            <a:endParaRPr lang="ar-SA" b="1" u="sng" dirty="0" smtClean="0">
              <a:solidFill>
                <a:schemeClr val="accent6">
                  <a:lumMod val="75000"/>
                </a:schemeClr>
              </a:solidFill>
            </a:endParaRPr>
          </a:p>
          <a:p>
            <a:pPr algn="just">
              <a:buFont typeface="Arial" charset="0"/>
              <a:buChar char="•"/>
            </a:pPr>
            <a:r>
              <a:rPr lang="ar-SA" dirty="0" smtClean="0"/>
              <a:t>وضعها جف </a:t>
            </a:r>
            <a:r>
              <a:rPr lang="ar-SA" dirty="0" err="1" smtClean="0"/>
              <a:t>هيلبرون</a:t>
            </a:r>
            <a:r>
              <a:rPr lang="ar-SA" dirty="0" smtClean="0"/>
              <a:t>، وهي أداة يستخدمها لملاحظ في وصف الآخرين، وتطورت بوصفها طريقة للوصف الذاتي في مجال الشخصية، حيث تتكون من 300 صفة يضمها 37 مقياساً فرعياً، </a:t>
            </a:r>
            <a:r>
              <a:rPr lang="ar-SA" dirty="0" err="1" smtClean="0"/>
              <a:t>وهي: </a:t>
            </a:r>
            <a:r>
              <a:rPr lang="ar-SA" dirty="0" smtClean="0"/>
              <a:t>( مقاييس وجهة الاستجابة، مقاييس الحاجات، المقاييس الموضوعية، التحليل الاجتماعي التفاعلي، الأصالة- الذكاء</a:t>
            </a:r>
            <a:r>
              <a:rPr lang="ar-SA" dirty="0" err="1" smtClean="0"/>
              <a:t>).</a:t>
            </a:r>
            <a:endParaRPr lang="ar-SA" dirty="0" smtClean="0"/>
          </a:p>
          <a:p>
            <a:pPr algn="just">
              <a:buFont typeface="Arial" charset="0"/>
              <a:buChar char="•"/>
            </a:pPr>
            <a:r>
              <a:rPr lang="ar-SA" dirty="0" smtClean="0"/>
              <a:t>* تطبق هذه القائمة فردياً أو جامعياً، وتعليماتها واضحة ومبسطة، وتقدر الدرجات يدوياً أو عن طريق الحاسب، وتحول الدرجات الخام إلى درجات معيارية باستخدام جداول جاهزة في دليل التعليمات.</a:t>
            </a:r>
          </a:p>
          <a:p>
            <a:pPr algn="just">
              <a:buFont typeface="Arial" charset="0"/>
              <a:buChar char="•"/>
            </a:pPr>
            <a:r>
              <a:rPr lang="ar-SA" dirty="0" smtClean="0"/>
              <a:t>* ترى </a:t>
            </a:r>
            <a:r>
              <a:rPr lang="ar-SA" dirty="0" err="1" smtClean="0"/>
              <a:t>أنستازي</a:t>
            </a:r>
            <a:r>
              <a:rPr lang="ar-SA" dirty="0" smtClean="0"/>
              <a:t> أنها أداة بحثية في علم النفس المرضي، والاختيار المهني والإبداع، والسلوك السياسي والاقتصادي.</a:t>
            </a:r>
          </a:p>
          <a:p>
            <a:pPr algn="just">
              <a:buFont typeface="Arial" charset="0"/>
              <a:buChar char="•"/>
            </a:pPr>
            <a:r>
              <a:rPr lang="ar-SA" dirty="0" smtClean="0"/>
              <a:t>وترشح للاستخدام في مجال بحوث الشخصية اكثر من غيرها من المجالات التطبيقية.</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980728"/>
            <a:ext cx="8784976" cy="5544616"/>
          </a:xfrm>
        </p:spPr>
        <p:txBody>
          <a:bodyPr/>
          <a:lstStyle/>
          <a:p>
            <a:pPr algn="just"/>
            <a:r>
              <a:rPr lang="ar-SA" b="1" u="sng" dirty="0" smtClean="0">
                <a:solidFill>
                  <a:schemeClr val="accent6">
                    <a:lumMod val="75000"/>
                  </a:schemeClr>
                </a:solidFill>
              </a:rPr>
              <a:t>قائمة صفات </a:t>
            </a:r>
            <a:r>
              <a:rPr lang="ar-SA" b="1" u="sng" dirty="0" err="1" smtClean="0">
                <a:solidFill>
                  <a:schemeClr val="accent6">
                    <a:lumMod val="75000"/>
                  </a:schemeClr>
                </a:solidFill>
              </a:rPr>
              <a:t>الاكتئاب:</a:t>
            </a:r>
            <a:endParaRPr lang="ar-SA" b="1" u="sng" dirty="0" smtClean="0">
              <a:solidFill>
                <a:schemeClr val="accent6">
                  <a:lumMod val="75000"/>
                </a:schemeClr>
              </a:solidFill>
            </a:endParaRPr>
          </a:p>
          <a:p>
            <a:pPr algn="just">
              <a:buNone/>
            </a:pPr>
            <a:r>
              <a:rPr lang="ar-SA" dirty="0" smtClean="0"/>
              <a:t>* تهدف إلى قياس المزاج الاكتئابي المتغير والمشاعر أو الانفعال، وتتكون من 7 قوائم فرعية </a:t>
            </a:r>
            <a:r>
              <a:rPr lang="ar-SA" dirty="0" err="1" smtClean="0"/>
              <a:t>متكافة</a:t>
            </a:r>
            <a:r>
              <a:rPr lang="ar-SA" dirty="0" smtClean="0"/>
              <a:t>، ويطلب من كل مفحوص أن يحدد فيما إذا كانت كل </a:t>
            </a:r>
            <a:r>
              <a:rPr lang="ar-SA" dirty="0" err="1" smtClean="0"/>
              <a:t>صفة </a:t>
            </a:r>
            <a:r>
              <a:rPr lang="ar-SA" dirty="0" smtClean="0"/>
              <a:t>”تنطبق عليه“ </a:t>
            </a:r>
            <a:r>
              <a:rPr lang="ar-SA" dirty="0" err="1" smtClean="0"/>
              <a:t>أو </a:t>
            </a:r>
            <a:r>
              <a:rPr lang="ar-SA" dirty="0" smtClean="0"/>
              <a:t>” لا تطبق عليه“، حيث تشتمل كل قائمة على صفات </a:t>
            </a:r>
            <a:r>
              <a:rPr lang="ar-SA" dirty="0" err="1" smtClean="0"/>
              <a:t>إيجابية </a:t>
            </a:r>
            <a:r>
              <a:rPr lang="ar-SA" dirty="0" smtClean="0"/>
              <a:t>(يختارها الأشخاص المكتئبون بتكرار أكبر)، وصفات </a:t>
            </a:r>
            <a:r>
              <a:rPr lang="ar-SA" dirty="0" err="1" smtClean="0"/>
              <a:t>سلبية </a:t>
            </a:r>
            <a:r>
              <a:rPr lang="ar-SA" dirty="0" smtClean="0"/>
              <a:t>(يختارها الأسوياء أكثر)، وتصحح الاستجابات حيث تشير الدرجات العليا إلى مستويات مرتفعة من الاكتئاب.</a:t>
            </a:r>
          </a:p>
          <a:p>
            <a:pPr algn="just">
              <a:buFont typeface="Arial" charset="0"/>
              <a:buChar char="•"/>
            </a:pPr>
            <a:r>
              <a:rPr lang="ar-SA" dirty="0" smtClean="0"/>
              <a:t>ومن مزاياها أنها مختصرة وموجزة، وتستغرق وقتاً قصيراً في الإجابة عنها.</a:t>
            </a:r>
          </a:p>
          <a:p>
            <a:pPr algn="just">
              <a:buFont typeface="Arial" charset="0"/>
              <a:buChar char="•"/>
            </a:pPr>
            <a:r>
              <a:rPr lang="ar-SA" dirty="0" smtClean="0"/>
              <a:t>توجد بأكثر من لغة وللأطفال أيضاً، ولكل منها </a:t>
            </a:r>
            <a:r>
              <a:rPr lang="ar-SA" dirty="0" err="1" smtClean="0"/>
              <a:t>صورتان </a:t>
            </a:r>
            <a:r>
              <a:rPr lang="ar-SA" dirty="0" smtClean="0"/>
              <a:t>(الآن وبوجه عام</a:t>
            </a:r>
            <a:r>
              <a:rPr lang="ar-SA" dirty="0" err="1" smtClean="0"/>
              <a:t>).</a:t>
            </a:r>
            <a:endParaRPr lang="ar-SA" dirty="0" smtClean="0"/>
          </a:p>
          <a:p>
            <a:pPr algn="just">
              <a:buFont typeface="Arial" charset="0"/>
              <a:buChar char="•"/>
            </a:pPr>
            <a:r>
              <a:rPr lang="ar-SA" dirty="0" smtClean="0"/>
              <a:t>وتستخدم لبيان فاعلية العلاج النفسي، وفحص التقلبات اليومية في الاكتئاب.</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836712"/>
            <a:ext cx="8712968" cy="5487888"/>
          </a:xfrm>
        </p:spPr>
        <p:txBody>
          <a:bodyPr/>
          <a:lstStyle/>
          <a:p>
            <a:pPr algn="just"/>
            <a:r>
              <a:rPr lang="ar-SA" b="1" u="sng" dirty="0" smtClean="0">
                <a:solidFill>
                  <a:schemeClr val="accent6">
                    <a:lumMod val="75000"/>
                  </a:schemeClr>
                </a:solidFill>
              </a:rPr>
              <a:t>قوائم </a:t>
            </a:r>
            <a:r>
              <a:rPr lang="ar-SA" b="1" u="sng" dirty="0" err="1" smtClean="0">
                <a:solidFill>
                  <a:schemeClr val="accent6">
                    <a:lumMod val="75000"/>
                  </a:schemeClr>
                </a:solidFill>
              </a:rPr>
              <a:t>موني</a:t>
            </a:r>
            <a:r>
              <a:rPr lang="ar-SA" b="1" u="sng" dirty="0" smtClean="0">
                <a:solidFill>
                  <a:schemeClr val="accent6">
                    <a:lumMod val="75000"/>
                  </a:schemeClr>
                </a:solidFill>
              </a:rPr>
              <a:t> </a:t>
            </a:r>
            <a:r>
              <a:rPr lang="ar-SA" b="1" u="sng" dirty="0" err="1" smtClean="0">
                <a:solidFill>
                  <a:schemeClr val="accent6">
                    <a:lumMod val="75000"/>
                  </a:schemeClr>
                </a:solidFill>
              </a:rPr>
              <a:t>للمشكلات:</a:t>
            </a:r>
            <a:endParaRPr lang="ar-SA" b="1" u="sng" dirty="0" smtClean="0">
              <a:solidFill>
                <a:schemeClr val="accent6">
                  <a:lumMod val="75000"/>
                </a:schemeClr>
              </a:solidFill>
            </a:endParaRPr>
          </a:p>
          <a:p>
            <a:pPr algn="just"/>
            <a:r>
              <a:rPr lang="ar-SA" dirty="0" smtClean="0"/>
              <a:t>صممت للتعرف على المشكلات بهدف المناقشة الجمعية بخصوصها أو بهدف الإرشاد </a:t>
            </a:r>
            <a:r>
              <a:rPr lang="ar-SA" dirty="0" err="1" smtClean="0"/>
              <a:t>الفردي.</a:t>
            </a:r>
            <a:r>
              <a:rPr lang="ar-SA" dirty="0" smtClean="0"/>
              <a:t> حيث استمدت بنودها من مشكلات طلاب المدارس وسجلات الحالات، فهي قائمة للمشكلات وليست للصفات.</a:t>
            </a:r>
          </a:p>
          <a:p>
            <a:pPr algn="just"/>
            <a:r>
              <a:rPr lang="ar-SA" dirty="0" smtClean="0"/>
              <a:t>ولها أربع صيغ: التلاميذ صغار السن، كبار السن، طلاب الجامعة، </a:t>
            </a:r>
            <a:r>
              <a:rPr lang="ar-SA" dirty="0" err="1" smtClean="0"/>
              <a:t>الراشدون.</a:t>
            </a:r>
            <a:r>
              <a:rPr lang="ar-SA" dirty="0" smtClean="0"/>
              <a:t> وتتكون كل منها من قائمة تضم بنوداً تتراوح بين 210 و 330 مشكلة في مجالات </a:t>
            </a:r>
            <a:r>
              <a:rPr lang="ar-SA" dirty="0" err="1" smtClean="0"/>
              <a:t>وهي: </a:t>
            </a:r>
            <a:r>
              <a:rPr lang="ar-SA" dirty="0" smtClean="0"/>
              <a:t>(الصحة، النمو الجسمي، المنزل والأسرة، علاقات الأولاد والبنات، الأخلاقيات، الدين، الزواج، الأمن الاقتصادي، المدرسة أو المهنة، الجوانب الاجتماعية والترفيهية</a:t>
            </a:r>
            <a:r>
              <a:rPr lang="ar-SA" dirty="0" err="1" smtClean="0"/>
              <a:t>).</a:t>
            </a:r>
            <a:endParaRPr lang="ar-SA" dirty="0" smtClean="0"/>
          </a:p>
          <a:p>
            <a:pPr algn="just"/>
            <a:r>
              <a:rPr lang="ar-SA" dirty="0" smtClean="0"/>
              <a:t>يطلب من المفحوص أن يضع خطاً تحت المشكلة التي يعاني منها، ثم يضع دائرة على </a:t>
            </a:r>
            <a:r>
              <a:rPr lang="ar-SA" dirty="0" smtClean="0"/>
              <a:t>أرقام </a:t>
            </a:r>
            <a:r>
              <a:rPr lang="ar-SA" dirty="0" smtClean="0"/>
              <a:t>المشكلات التي تهمه أكثر من غيرها، بعد ذلك يكتب ملخصاً لمشكلاته.</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980728"/>
            <a:ext cx="8640960" cy="5487888"/>
          </a:xfrm>
        </p:spPr>
        <p:txBody>
          <a:bodyPr/>
          <a:lstStyle/>
          <a:p>
            <a:pPr algn="just"/>
            <a:r>
              <a:rPr lang="ar-SA" b="1" u="sng" dirty="0" smtClean="0">
                <a:solidFill>
                  <a:schemeClr val="accent6">
                    <a:lumMod val="75000"/>
                  </a:schemeClr>
                </a:solidFill>
              </a:rPr>
              <a:t>الصيغ العربية لقائمة </a:t>
            </a:r>
            <a:r>
              <a:rPr lang="ar-SA" b="1" u="sng" dirty="0" err="1" smtClean="0">
                <a:solidFill>
                  <a:schemeClr val="accent6">
                    <a:lumMod val="75000"/>
                  </a:schemeClr>
                </a:solidFill>
              </a:rPr>
              <a:t>موني:</a:t>
            </a:r>
            <a:endParaRPr lang="ar-SA" b="1" u="sng" dirty="0" smtClean="0">
              <a:solidFill>
                <a:schemeClr val="accent6">
                  <a:lumMod val="75000"/>
                </a:schemeClr>
              </a:solidFill>
            </a:endParaRPr>
          </a:p>
          <a:p>
            <a:pPr algn="just"/>
            <a:r>
              <a:rPr lang="ar-SA" dirty="0" smtClean="0">
                <a:solidFill>
                  <a:schemeClr val="accent6">
                    <a:lumMod val="75000"/>
                  </a:schemeClr>
                </a:solidFill>
              </a:rPr>
              <a:t>أ- قائمة </a:t>
            </a:r>
            <a:r>
              <a:rPr lang="ar-SA" dirty="0" err="1" smtClean="0">
                <a:solidFill>
                  <a:schemeClr val="accent6">
                    <a:lumMod val="75000"/>
                  </a:schemeClr>
                </a:solidFill>
              </a:rPr>
              <a:t>موني</a:t>
            </a:r>
            <a:r>
              <a:rPr lang="ar-SA" dirty="0" smtClean="0">
                <a:solidFill>
                  <a:schemeClr val="accent6">
                    <a:lumMod val="75000"/>
                  </a:schemeClr>
                </a:solidFill>
              </a:rPr>
              <a:t> لضبط </a:t>
            </a:r>
            <a:r>
              <a:rPr lang="ar-SA" dirty="0" err="1" smtClean="0">
                <a:solidFill>
                  <a:schemeClr val="accent6">
                    <a:lumMod val="75000"/>
                  </a:schemeClr>
                </a:solidFill>
              </a:rPr>
              <a:t>المشكلات </a:t>
            </a:r>
            <a:r>
              <a:rPr lang="ar-SA" dirty="0" smtClean="0">
                <a:solidFill>
                  <a:schemeClr val="accent6">
                    <a:lumMod val="75000"/>
                  </a:schemeClr>
                </a:solidFill>
              </a:rPr>
              <a:t>(تعديل منيرة حلمي) </a:t>
            </a:r>
            <a:r>
              <a:rPr lang="ar-SA" dirty="0" smtClean="0"/>
              <a:t>خاص للمدرسة الثانوية.</a:t>
            </a:r>
          </a:p>
          <a:p>
            <a:pPr algn="just"/>
            <a:r>
              <a:rPr lang="ar-SA" dirty="0" smtClean="0">
                <a:solidFill>
                  <a:schemeClr val="accent6">
                    <a:lumMod val="75000"/>
                  </a:schemeClr>
                </a:solidFill>
              </a:rPr>
              <a:t>ب- حدد مشكلتك </a:t>
            </a:r>
            <a:r>
              <a:rPr lang="ar-SA" dirty="0" err="1" smtClean="0">
                <a:solidFill>
                  <a:schemeClr val="accent6">
                    <a:lumMod val="75000"/>
                  </a:schemeClr>
                </a:solidFill>
              </a:rPr>
              <a:t>بنفسك </a:t>
            </a:r>
            <a:r>
              <a:rPr lang="ar-SA" dirty="0" smtClean="0">
                <a:solidFill>
                  <a:schemeClr val="accent6">
                    <a:lumMod val="75000"/>
                  </a:schemeClr>
                </a:solidFill>
              </a:rPr>
              <a:t>(صورة خاصة بالمدارس الإعدادية</a:t>
            </a:r>
            <a:r>
              <a:rPr lang="ar-SA" dirty="0" err="1" smtClean="0">
                <a:solidFill>
                  <a:schemeClr val="accent6">
                    <a:lumMod val="75000"/>
                  </a:schemeClr>
                </a:solidFill>
              </a:rPr>
              <a:t>).</a:t>
            </a:r>
            <a:r>
              <a:rPr lang="ar-SA" dirty="0" smtClean="0">
                <a:solidFill>
                  <a:schemeClr val="accent6">
                    <a:lumMod val="75000"/>
                  </a:schemeClr>
                </a:solidFill>
              </a:rPr>
              <a:t> </a:t>
            </a:r>
            <a:r>
              <a:rPr lang="ar-SA" dirty="0" smtClean="0"/>
              <a:t>وتشتمل على 210 مشكلة وتعالج مشكلات صحية ومدرسية وعائلية واقتصادية وشخصية وانفعالية.</a:t>
            </a:r>
          </a:p>
          <a:p>
            <a:pPr algn="just"/>
            <a:r>
              <a:rPr lang="ar-SA" dirty="0" smtClean="0">
                <a:solidFill>
                  <a:schemeClr val="accent6">
                    <a:lumMod val="75000"/>
                  </a:schemeClr>
                </a:solidFill>
              </a:rPr>
              <a:t>ج- حدد مشكلتك </a:t>
            </a:r>
            <a:r>
              <a:rPr lang="ar-SA" dirty="0" err="1" smtClean="0">
                <a:solidFill>
                  <a:schemeClr val="accent6">
                    <a:lumMod val="75000"/>
                  </a:schemeClr>
                </a:solidFill>
              </a:rPr>
              <a:t>بنفسك </a:t>
            </a:r>
            <a:r>
              <a:rPr lang="ar-SA" dirty="0" smtClean="0">
                <a:solidFill>
                  <a:schemeClr val="accent6">
                    <a:lumMod val="75000"/>
                  </a:schemeClr>
                </a:solidFill>
              </a:rPr>
              <a:t>( صورة خاصة بالمدارس الثانوية</a:t>
            </a:r>
            <a:r>
              <a:rPr lang="ar-SA" dirty="0" err="1" smtClean="0">
                <a:solidFill>
                  <a:schemeClr val="accent6">
                    <a:lumMod val="75000"/>
                  </a:schemeClr>
                </a:solidFill>
              </a:rPr>
              <a:t>).</a:t>
            </a:r>
            <a:r>
              <a:rPr lang="ar-SA" dirty="0" smtClean="0">
                <a:solidFill>
                  <a:schemeClr val="accent6">
                    <a:lumMod val="75000"/>
                  </a:schemeClr>
                </a:solidFill>
              </a:rPr>
              <a:t> </a:t>
            </a:r>
            <a:r>
              <a:rPr lang="ar-SA" dirty="0" smtClean="0"/>
              <a:t>وتشتمل على 264 مشكلة وتقيس مشكلات الصحة والناحية الاقتصادية والفراغ والجنس الآخر والتوافق الاجتماعي، والمشكلات الانفعالية، والدين، والأسرة، التوجه التربوي والمهني، العمل المدرسي، المنهج والمدرسة.</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08720"/>
            <a:ext cx="8229600" cy="5415880"/>
          </a:xfrm>
        </p:spPr>
        <p:txBody>
          <a:bodyPr/>
          <a:lstStyle/>
          <a:p>
            <a:pPr algn="just"/>
            <a:r>
              <a:rPr lang="ar-SA" b="1" u="sng" dirty="0" smtClean="0">
                <a:solidFill>
                  <a:schemeClr val="accent6">
                    <a:lumMod val="75000"/>
                  </a:schemeClr>
                </a:solidFill>
              </a:rPr>
              <a:t>قوائم أخرى للمشكلات العامة </a:t>
            </a:r>
            <a:r>
              <a:rPr lang="ar-SA" b="1" u="sng" dirty="0" err="1" smtClean="0">
                <a:solidFill>
                  <a:schemeClr val="accent6">
                    <a:lumMod val="75000"/>
                  </a:schemeClr>
                </a:solidFill>
              </a:rPr>
              <a:t>والمدرسية:</a:t>
            </a:r>
            <a:endParaRPr lang="ar-SA" b="1" u="sng" dirty="0" smtClean="0">
              <a:solidFill>
                <a:schemeClr val="accent6">
                  <a:lumMod val="75000"/>
                </a:schemeClr>
              </a:solidFill>
            </a:endParaRPr>
          </a:p>
          <a:p>
            <a:pPr algn="just"/>
            <a:endParaRPr lang="ar-SA" b="1" u="sng" dirty="0" smtClean="0">
              <a:solidFill>
                <a:schemeClr val="accent6">
                  <a:lumMod val="75000"/>
                </a:schemeClr>
              </a:solidFill>
            </a:endParaRPr>
          </a:p>
          <a:p>
            <a:pPr algn="just">
              <a:buNone/>
            </a:pPr>
            <a:r>
              <a:rPr lang="ar-SA" dirty="0" smtClean="0">
                <a:solidFill>
                  <a:schemeClr val="accent6">
                    <a:lumMod val="75000"/>
                  </a:schemeClr>
                </a:solidFill>
              </a:rPr>
              <a:t>1- استفتاء مشاكل </a:t>
            </a:r>
            <a:r>
              <a:rPr lang="ar-SA" dirty="0" err="1" smtClean="0">
                <a:solidFill>
                  <a:schemeClr val="accent6">
                    <a:lumMod val="75000"/>
                  </a:schemeClr>
                </a:solidFill>
              </a:rPr>
              <a:t>الشباب </a:t>
            </a:r>
            <a:r>
              <a:rPr lang="ar-SA" dirty="0" smtClean="0">
                <a:solidFill>
                  <a:schemeClr val="accent6">
                    <a:lumMod val="75000"/>
                  </a:schemeClr>
                </a:solidFill>
              </a:rPr>
              <a:t>(إعداد أحمد زكي صالح</a:t>
            </a:r>
            <a:r>
              <a:rPr lang="ar-SA" dirty="0" err="1" smtClean="0">
                <a:solidFill>
                  <a:schemeClr val="accent6">
                    <a:lumMod val="75000"/>
                  </a:schemeClr>
                </a:solidFill>
              </a:rPr>
              <a:t>).</a:t>
            </a:r>
            <a:endParaRPr lang="ar-SA" dirty="0" smtClean="0">
              <a:solidFill>
                <a:schemeClr val="accent6">
                  <a:lumMod val="75000"/>
                </a:schemeClr>
              </a:solidFill>
            </a:endParaRPr>
          </a:p>
          <a:p>
            <a:pPr algn="just">
              <a:buNone/>
            </a:pPr>
            <a:r>
              <a:rPr lang="ar-SA" dirty="0" err="1" smtClean="0"/>
              <a:t>ويشتمل</a:t>
            </a:r>
            <a:r>
              <a:rPr lang="ar-SA" dirty="0" smtClean="0"/>
              <a:t> على 297 مشكلة، ويقيس المشكلات المتصلة </a:t>
            </a:r>
            <a:r>
              <a:rPr lang="ar-SA" dirty="0" err="1" smtClean="0"/>
              <a:t>بـ</a:t>
            </a:r>
            <a:r>
              <a:rPr lang="ar-SA" dirty="0" smtClean="0"/>
              <a:t> (المدرسة، بعد المدرسة الثانوية، عن نفسي، سلوكي مع الناس، المنزل والأسرة، الامور الجنسية، الصحة، الامور العامة</a:t>
            </a:r>
            <a:r>
              <a:rPr lang="ar-SA" dirty="0" err="1" smtClean="0"/>
              <a:t>).</a:t>
            </a:r>
            <a:endParaRPr lang="ar-SA" dirty="0" smtClean="0"/>
          </a:p>
          <a:p>
            <a:pPr algn="just">
              <a:buNone/>
            </a:pPr>
            <a:r>
              <a:rPr lang="ar-SA" dirty="0" smtClean="0">
                <a:solidFill>
                  <a:schemeClr val="accent6">
                    <a:lumMod val="75000"/>
                  </a:schemeClr>
                </a:solidFill>
              </a:rPr>
              <a:t>2- استفتاء المشكلات الدراسية عند طلاب المرحلة </a:t>
            </a:r>
            <a:r>
              <a:rPr lang="ar-SA" dirty="0" err="1" smtClean="0">
                <a:solidFill>
                  <a:schemeClr val="accent6">
                    <a:lumMod val="75000"/>
                  </a:schemeClr>
                </a:solidFill>
              </a:rPr>
              <a:t>الثانوية </a:t>
            </a:r>
            <a:r>
              <a:rPr lang="ar-SA" dirty="0" smtClean="0">
                <a:solidFill>
                  <a:schemeClr val="accent6">
                    <a:lumMod val="75000"/>
                  </a:schemeClr>
                </a:solidFill>
              </a:rPr>
              <a:t>(إعداد فؤاد أبو حطب</a:t>
            </a:r>
            <a:r>
              <a:rPr lang="ar-SA" dirty="0" err="1" smtClean="0">
                <a:solidFill>
                  <a:schemeClr val="accent6">
                    <a:lumMod val="75000"/>
                  </a:schemeClr>
                </a:solidFill>
              </a:rPr>
              <a:t>)</a:t>
            </a:r>
            <a:endParaRPr lang="ar-SA" dirty="0" smtClean="0">
              <a:solidFill>
                <a:schemeClr val="accent6">
                  <a:lumMod val="75000"/>
                </a:schemeClr>
              </a:solidFill>
            </a:endParaRPr>
          </a:p>
          <a:p>
            <a:pPr algn="just">
              <a:buNone/>
            </a:pPr>
            <a:r>
              <a:rPr lang="ar-SA" dirty="0" err="1" smtClean="0"/>
              <a:t>ويشتمل</a:t>
            </a:r>
            <a:r>
              <a:rPr lang="ar-SA" dirty="0" smtClean="0"/>
              <a:t> على 90 مشكلة، تقيس المجالات </a:t>
            </a:r>
            <a:r>
              <a:rPr lang="ar-SA" dirty="0" err="1" smtClean="0"/>
              <a:t>التالية: </a:t>
            </a:r>
            <a:r>
              <a:rPr lang="ar-SA" dirty="0" smtClean="0"/>
              <a:t>(مشكلات عملية ومحتوى التعلم المدرسي، الامتحانات والتقويم، التوجيه التعليمي والمهني، شخصية أو عائلية مرتبطة بالدراسة</a:t>
            </a:r>
            <a:r>
              <a:rPr lang="ar-SA" dirty="0" err="1" smtClean="0"/>
              <a:t>).</a:t>
            </a:r>
            <a:r>
              <a:rPr lang="ar-SA" dirty="0" smtClean="0"/>
              <a:t> </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ذروة">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180</TotalTime>
  <Words>1262</Words>
  <Application>Microsoft Office PowerPoint</Application>
  <PresentationFormat>عرض على الشاشة (3:4)‏</PresentationFormat>
  <Paragraphs>48</Paragraphs>
  <Slides>12</Slides>
  <Notes>0</Notes>
  <HiddenSlides>0</HiddenSlides>
  <MMClips>0</MMClips>
  <ScaleCrop>false</ScaleCrop>
  <HeadingPairs>
    <vt:vector size="4" baseType="variant">
      <vt:variant>
        <vt:lpstr>سمة</vt:lpstr>
      </vt:variant>
      <vt:variant>
        <vt:i4>1</vt:i4>
      </vt:variant>
      <vt:variant>
        <vt:lpstr>عناوين الشرائح</vt:lpstr>
      </vt:variant>
      <vt:variant>
        <vt:i4>12</vt:i4>
      </vt:variant>
    </vt:vector>
  </HeadingPairs>
  <TitlesOfParts>
    <vt:vector size="13" baseType="lpstr">
      <vt:lpstr>تدفق</vt:lpstr>
      <vt:lpstr>قوائم الصفات والمشكلات</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قوائم الصفات والمشكلات</dc:title>
  <dc:creator>shr</dc:creator>
  <cp:lastModifiedBy>shr</cp:lastModifiedBy>
  <cp:revision>19</cp:revision>
  <dcterms:created xsi:type="dcterms:W3CDTF">2016-03-21T21:48:34Z</dcterms:created>
  <dcterms:modified xsi:type="dcterms:W3CDTF">2016-04-05T20:16:26Z</dcterms:modified>
</cp:coreProperties>
</file>