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FC89269A-70F6-4ADE-8858-1DF2E145DF9E}" type="datetimeFigureOut">
              <a:rPr lang="ar-SA" smtClean="0"/>
              <a:pPr/>
              <a:t>07/07/42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70767E1-B888-4D3C-9AC6-7C5E73D8F3C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C89269A-70F6-4ADE-8858-1DF2E145DF9E}" type="datetimeFigureOut">
              <a:rPr lang="ar-SA" smtClean="0"/>
              <a:pPr/>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0767E1-B888-4D3C-9AC6-7C5E73D8F3C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C89269A-70F6-4ADE-8858-1DF2E145DF9E}" type="datetimeFigureOut">
              <a:rPr lang="ar-SA" smtClean="0"/>
              <a:pPr/>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0767E1-B888-4D3C-9AC6-7C5E73D8F3C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FC89269A-70F6-4ADE-8858-1DF2E145DF9E}" type="datetimeFigureOut">
              <a:rPr lang="ar-SA" smtClean="0"/>
              <a:pPr/>
              <a:t>07/07/42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470767E1-B888-4D3C-9AC6-7C5E73D8F3C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FC89269A-70F6-4ADE-8858-1DF2E145DF9E}" type="datetimeFigureOut">
              <a:rPr lang="ar-SA" smtClean="0"/>
              <a:pPr/>
              <a:t>07/07/42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470767E1-B888-4D3C-9AC6-7C5E73D8F3C6}"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FC89269A-70F6-4ADE-8858-1DF2E145DF9E}" type="datetimeFigureOut">
              <a:rPr lang="ar-SA" smtClean="0"/>
              <a:pPr/>
              <a:t>07/07/42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470767E1-B888-4D3C-9AC6-7C5E73D8F3C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FC89269A-70F6-4ADE-8858-1DF2E145DF9E}" type="datetimeFigureOut">
              <a:rPr lang="ar-SA" smtClean="0"/>
              <a:pPr/>
              <a:t>07/07/42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470767E1-B888-4D3C-9AC6-7C5E73D8F3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C89269A-70F6-4ADE-8858-1DF2E145DF9E}" type="datetimeFigureOut">
              <a:rPr lang="ar-SA" smtClean="0"/>
              <a:pPr/>
              <a:t>07/07/42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70767E1-B888-4D3C-9AC6-7C5E73D8F3C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FC89269A-70F6-4ADE-8858-1DF2E145DF9E}" type="datetimeFigureOut">
              <a:rPr lang="ar-SA" smtClean="0"/>
              <a:pPr/>
              <a:t>07/07/42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470767E1-B888-4D3C-9AC6-7C5E73D8F3C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FC89269A-70F6-4ADE-8858-1DF2E145DF9E}" type="datetimeFigureOut">
              <a:rPr lang="ar-SA" smtClean="0"/>
              <a:pPr/>
              <a:t>07/07/42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470767E1-B888-4D3C-9AC6-7C5E73D8F3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FC89269A-70F6-4ADE-8858-1DF2E145DF9E}" type="datetimeFigureOut">
              <a:rPr lang="ar-SA" smtClean="0"/>
              <a:pPr/>
              <a:t>07/07/42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470767E1-B888-4D3C-9AC6-7C5E73D8F3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C89269A-70F6-4ADE-8858-1DF2E145DF9E}" type="datetimeFigureOut">
              <a:rPr lang="ar-SA" smtClean="0"/>
              <a:pPr/>
              <a:t>07/07/42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70767E1-B888-4D3C-9AC6-7C5E73D8F3C6}"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smtClean="0"/>
              <a:t/>
            </a:r>
            <a:br>
              <a:rPr lang="ar-SA" dirty="0" smtClean="0"/>
            </a:br>
            <a:r>
              <a:rPr lang="ar-SA" dirty="0" smtClean="0"/>
              <a:t>واقع إعداد معلم التربية الخاصة</a:t>
            </a:r>
            <a:br>
              <a:rPr lang="ar-SA" dirty="0" smtClean="0"/>
            </a:b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الثالث</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dirty="0" smtClean="0"/>
              <a:t/>
            </a:r>
            <a:br>
              <a:rPr lang="ar-SA" sz="3200" dirty="0" smtClean="0"/>
            </a:br>
            <a:r>
              <a:rPr lang="ar-SA" sz="3200" dirty="0" smtClean="0"/>
              <a:t>الأهداف الرئيسية التي ينبغي أن يستهدفها البرنامج الجيد لإعداد معلم الفئات الخاصة تتمثل فيما يلي:</a:t>
            </a:r>
            <a:br>
              <a:rPr lang="ar-SA" sz="3200" dirty="0" smtClean="0"/>
            </a:br>
            <a:endParaRPr lang="ar-SA" sz="3200" dirty="0"/>
          </a:p>
        </p:txBody>
      </p:sp>
      <p:sp>
        <p:nvSpPr>
          <p:cNvPr id="3" name="عنصر نائب للمحتوى 2"/>
          <p:cNvSpPr>
            <a:spLocks noGrp="1"/>
          </p:cNvSpPr>
          <p:nvPr>
            <p:ph idx="1"/>
          </p:nvPr>
        </p:nvSpPr>
        <p:spPr/>
        <p:txBody>
          <a:bodyPr/>
          <a:lstStyle/>
          <a:p>
            <a:pPr>
              <a:buNone/>
            </a:pPr>
            <a:r>
              <a:rPr lang="ar-SA" dirty="0" smtClean="0"/>
              <a:t>1- إكساب الطلاب المعلمين خلفية كبيرة من المعارف العامة.</a:t>
            </a:r>
          </a:p>
          <a:p>
            <a:pPr>
              <a:buNone/>
            </a:pPr>
            <a:r>
              <a:rPr lang="ar-SA" dirty="0" smtClean="0"/>
              <a:t>2- تنمية القيم والاتجاهات الإيجابية لدى الطلاب المعلمين باعتبارهم معلمي المستقبل.</a:t>
            </a:r>
          </a:p>
          <a:p>
            <a:pPr>
              <a:buNone/>
            </a:pPr>
            <a:r>
              <a:rPr lang="ar-SA" dirty="0" smtClean="0"/>
              <a:t>3-إكساب الطلاب المعلمين المهارات اللازمة بعملية التدريس.</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تنطلق فلسفة إعداد معلم التربية الخاصة من عدة جوانب رئيسية وهي الإعداد الأكاديمي التخصصي والمهني التربوي والثقافي والشخصي وهذه الجوانب ليست ثابتة ولكنها تتغير بتغير العصر وتطور التكنولوجيا والتقدم العلمي والمعرفي وهذا يتطلب ضرورة مواكبة برامج إعداد معلم التربية الخاصة هذا التطور السريع من خلال مراجعة وتحديث هذه البرامج وتطبيق كل ما هو جديد ومفيد. </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الجوانب التي لابد أن تؤخذ بعين الاعتبار عند إعداد معلم التربية الخاصة:</a:t>
            </a:r>
          </a:p>
          <a:p>
            <a:pPr>
              <a:buNone/>
            </a:pPr>
            <a:r>
              <a:rPr lang="ar-SA" dirty="0" smtClean="0"/>
              <a:t>1- الإعداد الأكاديمي</a:t>
            </a:r>
          </a:p>
          <a:p>
            <a:pPr>
              <a:buNone/>
            </a:pPr>
            <a:r>
              <a:rPr lang="ar-SA" dirty="0" smtClean="0"/>
              <a:t>2- الإعداد المهني</a:t>
            </a:r>
          </a:p>
          <a:p>
            <a:pPr>
              <a:buNone/>
            </a:pPr>
            <a:r>
              <a:rPr lang="ar-SA" dirty="0" smtClean="0"/>
              <a:t>3- الإعداد الثقافي</a:t>
            </a:r>
          </a:p>
          <a:p>
            <a:pPr>
              <a:buNone/>
            </a:pPr>
            <a:r>
              <a:rPr lang="ar-SA" dirty="0" smtClean="0"/>
              <a:t>4- الإعداد الشخصي</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4-مؤسسات إعداد معلم التربية الخاصة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*يمثل معلم التربية الخاصة حجر الزاوية في العملية التعليمية لذوي الاحتياجات الخاصة.</a:t>
            </a:r>
          </a:p>
          <a:p>
            <a:pPr>
              <a:buNone/>
            </a:pPr>
            <a:r>
              <a:rPr lang="ar-SA" dirty="0" smtClean="0"/>
              <a:t>*يلقى العبء الأكبر على الجهات المسئولة عن إعداد معلم التربية الخاصة ، وتنحصر تلك الجهات في وزارة التربية والتعليم ، وكذلك دور كليات التربية </a:t>
            </a:r>
            <a:r>
              <a:rPr lang="ar-SA" dirty="0" err="1" smtClean="0"/>
              <a:t>وبامجها</a:t>
            </a:r>
            <a:r>
              <a:rPr lang="ar-SA" dirty="0" smtClean="0"/>
              <a:t> ومنها قسم التربية الخاصة بكلية التربية في جامعة الملك سعود وجامعة الأميرة نورة وجامعة الملك فيصل وجامعة الإمام وغيرها من الجامعات التي تحوي قسم التربية الخاصة في المملكة العربية السعودية.</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أذكري ثلاثة من المؤسسات التي لها دور في البعثات الداخلية والخارجية لإعداد معلم التربية الخاصة؟</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مناقشة</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حللي برامج خطة الدراسة لإعداد معلمي التربية الخاصة في جامعة الملك سعود على مستوى البكالوريوس؟</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خطة الدراسة بقسم التربية الخاصة بجامعة الملك سعود</a:t>
            </a:r>
            <a:endParaRPr lang="ar-SA" dirty="0"/>
          </a:p>
        </p:txBody>
      </p:sp>
      <p:sp>
        <p:nvSpPr>
          <p:cNvPr id="3" name="عنصر نائب للمحتوى 2"/>
          <p:cNvSpPr>
            <a:spLocks noGrp="1"/>
          </p:cNvSpPr>
          <p:nvPr>
            <p:ph idx="1"/>
          </p:nvPr>
        </p:nvSpPr>
        <p:spPr/>
        <p:txBody>
          <a:bodyPr/>
          <a:lstStyle/>
          <a:p>
            <a:pPr>
              <a:buNone/>
            </a:pPr>
            <a:r>
              <a:rPr lang="ar-SA" dirty="0" smtClean="0"/>
              <a:t>أكملي :</a:t>
            </a:r>
          </a:p>
          <a:p>
            <a:pPr algn="ctr">
              <a:buNone/>
            </a:pPr>
            <a:r>
              <a:rPr lang="ar-SA" dirty="0" smtClean="0"/>
              <a:t>تتضمن خطة الدراسة على مستوى </a:t>
            </a:r>
            <a:r>
              <a:rPr lang="ar-SA" dirty="0" err="1" smtClean="0"/>
              <a:t>البكالريوس</a:t>
            </a:r>
            <a:r>
              <a:rPr lang="ar-SA" dirty="0" smtClean="0"/>
              <a:t> مجموعة مقررات تربوية وتخصصية وثقافية ويبلغ عدد ساعات المقررات التربوية ........وعدد الساعات التخصصية .......وعدد الساعات الثقافية........... .</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التدريب الميداني</a:t>
            </a:r>
            <a:endParaRPr lang="ar-SA" dirty="0"/>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t>*وهو مكون أساسي من مكونات البرنامج (برنامج إعداد معلم التربية الخاصة) وهو البوتقة التي تنصهر فيها المكونات الأخرى التخصصية والتربوية.</a:t>
            </a:r>
          </a:p>
          <a:p>
            <a:pPr algn="ctr">
              <a:buNone/>
            </a:pPr>
            <a:r>
              <a:rPr lang="ar-SA" dirty="0" smtClean="0"/>
              <a:t>*يهدف التدريب الميداني إلى أن يكتسب الطلاب </a:t>
            </a:r>
            <a:r>
              <a:rPr lang="ar-SA" dirty="0" err="1" smtClean="0"/>
              <a:t>كفايات</a:t>
            </a:r>
            <a:r>
              <a:rPr lang="ar-SA" dirty="0" smtClean="0"/>
              <a:t> تخصصية وتربوية ومهنية وثقافية بما تتضمنه من معارف واتجاهات ومهارات التخطيط والتنفيذ والتقويم </a:t>
            </a:r>
            <a:r>
              <a:rPr lang="ar-SA" dirty="0" err="1" smtClean="0"/>
              <a:t>ليتمكنو</a:t>
            </a:r>
            <a:r>
              <a:rPr lang="ar-SA" dirty="0" smtClean="0"/>
              <a:t> من أداء مهامهم كمعلمين أكفاء ومرشدين وموجهين وتتضمن خبرات التربية الميدانية:</a:t>
            </a:r>
          </a:p>
          <a:p>
            <a:pPr marL="578358" indent="-514350" algn="ctr">
              <a:buAutoNum type="arabic1Minus"/>
            </a:pPr>
            <a:r>
              <a:rPr lang="ar-SA" dirty="0" smtClean="0"/>
              <a:t>أ-التدريس المصغر </a:t>
            </a:r>
          </a:p>
          <a:p>
            <a:pPr marL="578358" indent="-514350" algn="ctr">
              <a:buAutoNum type="arabic1Minus"/>
            </a:pPr>
            <a:r>
              <a:rPr lang="ar-SA" dirty="0" smtClean="0"/>
              <a:t>ب- الخبرات الميدانية خلال الفصول الدراسية </a:t>
            </a:r>
          </a:p>
          <a:p>
            <a:pPr marL="578358" indent="-514350" algn="ctr">
              <a:buAutoNum type="arabic1Minus"/>
            </a:pPr>
            <a:r>
              <a:rPr lang="ar-SA" dirty="0" smtClean="0"/>
              <a:t>ج-التدريب الميداني لمدة فصل دراسي كامل في نهاية البرنامج </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أسباب عدم الإقبال على البعثات الداخلية لإعداد معلم التربية الخاصة</a:t>
            </a:r>
            <a:endParaRPr lang="ar-SA" dirty="0"/>
          </a:p>
        </p:txBody>
      </p:sp>
      <p:sp>
        <p:nvSpPr>
          <p:cNvPr id="3" name="عنصر نائب للمحتوى 2"/>
          <p:cNvSpPr>
            <a:spLocks noGrp="1"/>
          </p:cNvSpPr>
          <p:nvPr>
            <p:ph idx="1"/>
          </p:nvPr>
        </p:nvSpPr>
        <p:spPr/>
        <p:txBody>
          <a:bodyPr/>
          <a:lstStyle/>
          <a:p>
            <a:pPr>
              <a:buNone/>
            </a:pPr>
            <a:r>
              <a:rPr lang="ar-SA" dirty="0" smtClean="0"/>
              <a:t>1- قسوة الشروط الموضوعة للتقدم للالتحاق بالبعثة الداخلية لإعداد معلم التربية الخاصة .</a:t>
            </a:r>
          </a:p>
          <a:p>
            <a:pPr>
              <a:buNone/>
            </a:pPr>
            <a:r>
              <a:rPr lang="ar-SA" dirty="0" smtClean="0"/>
              <a:t>2-ما يتطلبه العمل مع ذوي الاحتياجات الخاصة من مشقة وصعوبة في التعامل معهم ، وكذلك المهارات والخصائص التي تناسب طبيعة واحتياجات الإعاقة.</a:t>
            </a:r>
          </a:p>
          <a:p>
            <a:pPr>
              <a:buNone/>
            </a:pPr>
            <a:r>
              <a:rPr lang="ar-SA" dirty="0" smtClean="0"/>
              <a:t>3- قلة الحافز المادي للمعلم وعدم تناسبه مع ما يبذل من عمل.</a:t>
            </a:r>
          </a:p>
          <a:p>
            <a:pPr>
              <a:buNone/>
            </a:pPr>
            <a:r>
              <a:rPr lang="ar-SA" dirty="0" smtClean="0"/>
              <a:t>4- النظرة المتدنية لهذا المعلم.</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كليات التربية </a:t>
            </a:r>
            <a:endParaRPr lang="ar-SA" dirty="0"/>
          </a:p>
        </p:txBody>
      </p:sp>
      <p:sp>
        <p:nvSpPr>
          <p:cNvPr id="3" name="عنصر نائب للمحتوى 2"/>
          <p:cNvSpPr>
            <a:spLocks noGrp="1"/>
          </p:cNvSpPr>
          <p:nvPr>
            <p:ph idx="1"/>
          </p:nvPr>
        </p:nvSpPr>
        <p:spPr/>
        <p:txBody>
          <a:bodyPr/>
          <a:lstStyle/>
          <a:p>
            <a:pPr algn="ctr"/>
            <a:endParaRPr lang="ar-SA" dirty="0" smtClean="0"/>
          </a:p>
          <a:p>
            <a:pPr algn="ctr"/>
            <a:r>
              <a:rPr lang="ar-SA" dirty="0" smtClean="0"/>
              <a:t>من </a:t>
            </a:r>
            <a:r>
              <a:rPr lang="ar-SA" dirty="0" smtClean="0"/>
              <a:t>الاتجاهات الحديثة التي تأخذ </a:t>
            </a:r>
            <a:r>
              <a:rPr lang="ar-SA" dirty="0" err="1" smtClean="0"/>
              <a:t>بها</a:t>
            </a:r>
            <a:r>
              <a:rPr lang="ar-SA" dirty="0" smtClean="0"/>
              <a:t> العديد من الدول لتطوير إعداد معلم التربية الخاصة الاتجاه إلى إعداد المعلم داخل إطار الجامعات حيث تؤدي الجامعات دورا هاما في تنمية المعلم أكاديمياً ومهنياً وكليات التربية هي مؤسسات إعداد المعلم </a:t>
            </a:r>
            <a:r>
              <a:rPr lang="ar-SA" dirty="0" err="1" smtClean="0"/>
              <a:t>المنوطة</a:t>
            </a:r>
            <a:r>
              <a:rPr lang="ar-SA" dirty="0" smtClean="0"/>
              <a:t> بتحقيق ذلك.</a:t>
            </a:r>
          </a:p>
          <a:p>
            <a:pPr algn="ct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واقع إعداد معلم التربية الخاصة</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مقدمة:</a:t>
            </a:r>
          </a:p>
          <a:p>
            <a:pPr>
              <a:buNone/>
            </a:pPr>
            <a:r>
              <a:rPr lang="ar-SA" dirty="0" smtClean="0"/>
              <a:t>          يعتبر المعلم أهم الركائز التي تقوم عليها العملية التعليمية ككل،ويتوقف على حسن إعداده تحقيق رسالة وأهداف هذه العملية.</a:t>
            </a:r>
          </a:p>
          <a:p>
            <a:pPr>
              <a:buNone/>
            </a:pPr>
            <a:r>
              <a:rPr lang="ar-SA" dirty="0" smtClean="0"/>
              <a:t>          المعلم هو العامل الأساسي في إحداث التطوير الملائم في جوانب العملية التعليمية ، ولا يمكن لأي جهد تربوي يستهدف الإصلاح والتطوير أن يقلل من أهمية دور المعلم لأنه أحد العوامل الرئيسية في توجيه التطوير التربوي. لذا ينادي القائمون على العملية التربوية في غالبية الدول بالاهتمام بالمعلم من الناحية الشخصية والأكاديمية. وإعداد المعلم المرشد الذي يستطيع أن يحقق احتياجات التلاميذ الأكاديمية والنفسية.</a:t>
            </a:r>
          </a:p>
          <a:p>
            <a:pPr>
              <a:buNone/>
            </a:pPr>
            <a:r>
              <a:rPr lang="ar-SA" dirty="0" smtClean="0"/>
              <a:t>         </a:t>
            </a:r>
            <a:r>
              <a:rPr lang="ar-SA" dirty="0" err="1" smtClean="0"/>
              <a:t>نادى</a:t>
            </a:r>
            <a:r>
              <a:rPr lang="ar-SA" dirty="0" smtClean="0"/>
              <a:t> بعض التربويون برفع مستوى معلم التربية الخاصة إلى المستوى الجامعي وإنشاء الكليات والأقسام للتربية الخاصة.</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أسباب إحجام الطلاب المعلمين عن الالتحاق بقسم التربية الخاصة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الأسباب التي تتعلق بالكلية</a:t>
            </a:r>
          </a:p>
          <a:p>
            <a:pPr algn="ctr">
              <a:buNone/>
            </a:pPr>
            <a:r>
              <a:rPr lang="ar-SA" dirty="0" smtClean="0"/>
              <a:t>2- الأسباب التي تتعلق بالمعوقين</a:t>
            </a:r>
          </a:p>
          <a:p>
            <a:pPr algn="ctr">
              <a:buNone/>
            </a:pPr>
            <a:r>
              <a:rPr lang="ar-SA" dirty="0" smtClean="0"/>
              <a:t>3- الأسباب التي تتعلق بالطلاب</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5-المتطلبات </a:t>
            </a:r>
            <a:r>
              <a:rPr lang="ar-SA" dirty="0" smtClean="0"/>
              <a:t>اللازمة لإعداد معلم التربية الخاصة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تتضمن المتطلبات اللازمة لإعداد معلم التربية الخاصة </a:t>
            </a:r>
            <a:r>
              <a:rPr lang="ar-SA" dirty="0" err="1" smtClean="0"/>
              <a:t>مايلي</a:t>
            </a:r>
            <a:r>
              <a:rPr lang="ar-SA" dirty="0" smtClean="0"/>
              <a:t>:</a:t>
            </a:r>
          </a:p>
          <a:p>
            <a:pPr>
              <a:buNone/>
            </a:pPr>
            <a:r>
              <a:rPr lang="ar-SA" dirty="0" smtClean="0"/>
              <a:t>1-تكامل المعلومات </a:t>
            </a:r>
          </a:p>
          <a:p>
            <a:pPr>
              <a:buNone/>
            </a:pPr>
            <a:r>
              <a:rPr lang="ar-SA" dirty="0" smtClean="0"/>
              <a:t>2- المزج بين الدراسة النظرية والجانب العملي</a:t>
            </a:r>
          </a:p>
          <a:p>
            <a:pPr>
              <a:buNone/>
            </a:pPr>
            <a:r>
              <a:rPr lang="ar-SA" dirty="0" smtClean="0"/>
              <a:t>3-تزويد معلم التربية الخاصة بالمستحدثات من المعارف والمعلومات في مجال التخصص</a:t>
            </a:r>
          </a:p>
          <a:p>
            <a:pPr>
              <a:buNone/>
            </a:pPr>
            <a:r>
              <a:rPr lang="ar-SA" dirty="0" smtClean="0"/>
              <a:t>4-تهيئة الظروف الاقتصادية والاجتماعية التي تساعد المعلم على أداء عمله بحرص وإتقان</a:t>
            </a:r>
          </a:p>
          <a:p>
            <a:pPr>
              <a:buNone/>
            </a:pPr>
            <a:r>
              <a:rPr lang="ar-SA" dirty="0" smtClean="0"/>
              <a:t>أنظري </a:t>
            </a:r>
            <a:r>
              <a:rPr lang="ar-SA" dirty="0" err="1" smtClean="0"/>
              <a:t>ص</a:t>
            </a:r>
            <a:r>
              <a:rPr lang="ar-SA" dirty="0" smtClean="0"/>
              <a:t> 136</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يتطلب الإعداد الجيد لمعلم هذه الفئات ليقوم برعايتهم وفقاً لخصائصهم النفسية والاجتماعية والعقلية والتي تتطلب من المعلم أن يمتلك الكفاءات والمهارات اللازمة للعمل مع هذه الفئات والتمتع بصفات شخصية وخلقية تساعده على أداء مهمته في تفعيل ودعم ما يمتلكه هؤلاء الأطفال من قدرات.</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الخصائص والمهارات المطلوب توفرها في معلم التربية الخاصة</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1- امتلاك الرغبة والاستعداد للعمل مع المعوقين</a:t>
            </a:r>
          </a:p>
          <a:p>
            <a:pPr>
              <a:buNone/>
            </a:pPr>
            <a:r>
              <a:rPr lang="ar-SA" dirty="0" smtClean="0"/>
              <a:t>2-الإلمام بالفلسفة التي تقوم عليها رعاية المعوقين والتي يبنى عليها المنهج وطرق التدريس والتقنيات التربوية المناسبة</a:t>
            </a:r>
          </a:p>
          <a:p>
            <a:pPr>
              <a:buNone/>
            </a:pPr>
            <a:r>
              <a:rPr lang="ar-SA" dirty="0" smtClean="0"/>
              <a:t>3-الخبرة الكافية بخصائص المعوقين واحتياجاتهم ومشكلاتهم وأساليب رعايتهم تربويا ونفسيا واجتماعيا وامتلاك المهارات الاجتماعية للتعامل مع المعوقين</a:t>
            </a:r>
          </a:p>
          <a:p>
            <a:pPr>
              <a:buNone/>
            </a:pPr>
            <a:r>
              <a:rPr lang="ar-SA" dirty="0" smtClean="0"/>
              <a:t>4-بعض الصفات العامة كالذكاء والاتجاه الإيجابي نحو الأطفال والاستقرار </a:t>
            </a:r>
            <a:r>
              <a:rPr lang="ar-SA" dirty="0" err="1" smtClean="0"/>
              <a:t>الإنفعالي</a:t>
            </a:r>
            <a:r>
              <a:rPr lang="ar-SA" dirty="0" smtClean="0"/>
              <a:t> والنشاط والدافعية والقدرة على تحمل المسؤولية والتمتع باتجاهات إيجابية نحو مهنة التدريس</a:t>
            </a:r>
          </a:p>
          <a:p>
            <a:pPr>
              <a:buNone/>
            </a:pPr>
            <a:r>
              <a:rPr lang="ar-SA" dirty="0" smtClean="0"/>
              <a:t>5- التمتع بوضوح الصوت وسلامة النطق والاتسام باللباقة والقدرة على التصرف في المواقف والظروف المختلفة والتحلي بالصبر والبشاشة والسماحة.</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1714512"/>
          </a:xfrm>
        </p:spPr>
        <p:txBody>
          <a:bodyPr>
            <a:normAutofit fontScale="90000"/>
          </a:bodyPr>
          <a:lstStyle/>
          <a:p>
            <a:pPr algn="ctr"/>
            <a:r>
              <a:rPr lang="ar-SA" dirty="0" smtClean="0"/>
              <a:t>المتطلبات الأساسية لإعداد معلم التربية الخاصة تقوم على الجوانب التالية:</a:t>
            </a:r>
            <a:endParaRPr lang="ar-SA" dirty="0"/>
          </a:p>
        </p:txBody>
      </p:sp>
      <p:sp>
        <p:nvSpPr>
          <p:cNvPr id="3" name="عنصر نائب للمحتوى 2"/>
          <p:cNvSpPr>
            <a:spLocks noGrp="1"/>
          </p:cNvSpPr>
          <p:nvPr>
            <p:ph idx="1"/>
          </p:nvPr>
        </p:nvSpPr>
        <p:spPr/>
        <p:txBody>
          <a:bodyPr/>
          <a:lstStyle/>
          <a:p>
            <a:pPr algn="ctr">
              <a:buNone/>
            </a:pPr>
            <a:r>
              <a:rPr lang="ar-SA" dirty="0" smtClean="0"/>
              <a:t>1-الإعداد التربوي والثقافي والتخصصي لمعلم التربية الخاصة .</a:t>
            </a:r>
          </a:p>
          <a:p>
            <a:pPr algn="ctr">
              <a:buNone/>
            </a:pPr>
            <a:r>
              <a:rPr lang="ar-SA" dirty="0" smtClean="0"/>
              <a:t>2-نظام التربية العملية</a:t>
            </a:r>
          </a:p>
          <a:p>
            <a:pPr algn="ctr">
              <a:buNone/>
            </a:pPr>
            <a:r>
              <a:rPr lang="ar-SA" dirty="0" smtClean="0"/>
              <a:t>3-نظام التقويم</a:t>
            </a:r>
          </a:p>
          <a:p>
            <a:pPr algn="ctr">
              <a:buNone/>
            </a:pPr>
            <a:r>
              <a:rPr lang="ar-SA" dirty="0" smtClean="0"/>
              <a:t>4- تعدد المداخل المستخدمة في إعداد معلم التربية الخاصة</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شروط نجاح </a:t>
            </a:r>
            <a:r>
              <a:rPr lang="ar-SA" dirty="0" smtClean="0"/>
              <a:t>الدارس </a:t>
            </a:r>
            <a:r>
              <a:rPr lang="ar-SA" dirty="0" smtClean="0"/>
              <a:t>في البعثات الداخلية </a:t>
            </a:r>
            <a:endParaRPr lang="ar-SA" dirty="0"/>
          </a:p>
        </p:txBody>
      </p:sp>
      <p:sp>
        <p:nvSpPr>
          <p:cNvPr id="3" name="عنصر نائب للمحتوى 2"/>
          <p:cNvSpPr>
            <a:spLocks noGrp="1"/>
          </p:cNvSpPr>
          <p:nvPr>
            <p:ph idx="1"/>
          </p:nvPr>
        </p:nvSpPr>
        <p:spPr/>
        <p:txBody>
          <a:bodyPr/>
          <a:lstStyle/>
          <a:p>
            <a:pPr>
              <a:buNone/>
            </a:pPr>
            <a:r>
              <a:rPr lang="ar-SA" dirty="0" smtClean="0"/>
              <a:t>1- ألا </a:t>
            </a:r>
            <a:r>
              <a:rPr lang="ar-SA" dirty="0" smtClean="0"/>
              <a:t>تقل نسبة حضور الدارس عن 85% من مجموع ساعات الدراسة في كل مقرر.</a:t>
            </a:r>
          </a:p>
          <a:p>
            <a:pPr>
              <a:buNone/>
            </a:pPr>
            <a:r>
              <a:rPr lang="ar-SA" dirty="0" smtClean="0"/>
              <a:t>2- أن يجتاز امتحان التربية العملية بنجاح</a:t>
            </a:r>
          </a:p>
          <a:p>
            <a:pPr>
              <a:buNone/>
            </a:pPr>
            <a:r>
              <a:rPr lang="ar-SA" dirty="0" smtClean="0"/>
              <a:t>3- الحصول على النهايات الصغرى عل الأقل في كل مقرر من مواد الدراسة بالمسار الذي يدرس فيه.</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6- مشكلات إعداد معلم التربية الخاصة </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تحتاج </a:t>
            </a:r>
            <a:r>
              <a:rPr lang="ar-SA" dirty="0" smtClean="0"/>
              <a:t>كليات التربية إلى إعادة النظر في برامجها وضرورة إيجاد مقومات وعوامل صالحة لتحقيق جودة ونجاح إعداد معلم التربية الخاصة.</a:t>
            </a:r>
          </a:p>
          <a:p>
            <a:pPr>
              <a:buNone/>
            </a:pPr>
            <a:endParaRPr lang="ar-SA" dirty="0" smtClean="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err="1" smtClean="0"/>
              <a:t>ماهي</a:t>
            </a:r>
            <a:r>
              <a:rPr lang="ar-SA" dirty="0" smtClean="0"/>
              <a:t> </a:t>
            </a:r>
            <a:r>
              <a:rPr lang="ar-SA" dirty="0" smtClean="0"/>
              <a:t>أهم المشكلات التي تجابه معلم التربية الخاصة ؟</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857364"/>
          </a:xfrm>
        </p:spPr>
        <p:txBody>
          <a:bodyPr>
            <a:normAutofit fontScale="90000"/>
          </a:bodyPr>
          <a:lstStyle/>
          <a:p>
            <a:pPr algn="ctr"/>
            <a:r>
              <a:rPr lang="ar-SA" dirty="0" smtClean="0"/>
              <a:t>ترجع أهمية تطوير إعداد معلم التربية الخاصة ومراجعة الأدوار والمهام الذي يقوم </a:t>
            </a:r>
            <a:r>
              <a:rPr lang="ar-SA" dirty="0" err="1" smtClean="0"/>
              <a:t>بها</a:t>
            </a:r>
            <a:r>
              <a:rPr lang="ar-SA" dirty="0" smtClean="0"/>
              <a:t> إلى بعض الأمور منها:</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1-التغير السريع في المعرفة الذي يفرض على المعلم النمو المهني السريع لملاحقة الجديد في مجال التربية الخاصة.</a:t>
            </a:r>
          </a:p>
          <a:p>
            <a:pPr>
              <a:buNone/>
            </a:pPr>
            <a:r>
              <a:rPr lang="ar-SA" dirty="0" smtClean="0"/>
              <a:t>2-إكساب المعلمين المهارات الخاصة بإدارة الفصل </a:t>
            </a:r>
            <a:r>
              <a:rPr lang="ar-SA" dirty="0" err="1" smtClean="0"/>
              <a:t>و</a:t>
            </a:r>
            <a:r>
              <a:rPr lang="ar-SA" dirty="0" smtClean="0"/>
              <a:t> </a:t>
            </a:r>
            <a:r>
              <a:rPr lang="ar-SA" dirty="0" err="1" smtClean="0"/>
              <a:t>الكفايات</a:t>
            </a:r>
            <a:r>
              <a:rPr lang="ar-SA" dirty="0" smtClean="0"/>
              <a:t> اللازمة للتعامل مع أساليب تكنولوجيا التعليم الحديثة.</a:t>
            </a:r>
          </a:p>
          <a:p>
            <a:pPr>
              <a:buNone/>
            </a:pPr>
            <a:r>
              <a:rPr lang="ar-SA" dirty="0" smtClean="0"/>
              <a:t>3-فهم طبيعة خصائص واحتياجات ومشكلات الأطفال ذوي الاحتياجات الخاصة وفقا لطبيعة الإعاقة واستخدام طرق وأساليب متنوعة في تعليم هذه الفئات تحتاج إلى مهارات أكثر تعقيداً....ص147</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تحليل وضع إعداد معلم التربية الخاصة فيما يتعلق بتطبيق نظام الاعتماد</a:t>
            </a:r>
            <a:endParaRPr lang="ar-SA" dirty="0"/>
          </a:p>
        </p:txBody>
      </p:sp>
      <p:sp>
        <p:nvSpPr>
          <p:cNvPr id="3" name="عنصر نائب للمحتوى 2"/>
          <p:cNvSpPr>
            <a:spLocks noGrp="1"/>
          </p:cNvSpPr>
          <p:nvPr>
            <p:ph idx="1"/>
          </p:nvPr>
        </p:nvSpPr>
        <p:spPr/>
        <p:txBody>
          <a:bodyPr/>
          <a:lstStyle/>
          <a:p>
            <a:pPr marL="578358" indent="-514350" algn="ctr">
              <a:buAutoNum type="arabic1Minus"/>
            </a:pPr>
            <a:endParaRPr lang="ar-SA" dirty="0" smtClean="0"/>
          </a:p>
          <a:p>
            <a:pPr marL="578358" indent="-514350" algn="ctr">
              <a:buAutoNum type="arabic1Minus"/>
            </a:pPr>
            <a:endParaRPr lang="ar-SA" dirty="0" smtClean="0"/>
          </a:p>
          <a:p>
            <a:pPr marL="578358" indent="-514350" algn="ctr">
              <a:buAutoNum type="arabic1Minus"/>
            </a:pPr>
            <a:r>
              <a:rPr lang="ar-SA" dirty="0" smtClean="0"/>
              <a:t>عوامل </a:t>
            </a:r>
            <a:r>
              <a:rPr lang="ar-SA" dirty="0" smtClean="0"/>
              <a:t>القوة</a:t>
            </a:r>
          </a:p>
          <a:p>
            <a:pPr marL="578358" indent="-514350" algn="ctr">
              <a:buAutoNum type="arabic1Minus"/>
            </a:pPr>
            <a:r>
              <a:rPr lang="ar-SA" dirty="0" smtClean="0"/>
              <a:t>عوامل الضعف</a:t>
            </a:r>
          </a:p>
          <a:p>
            <a:pPr marL="578358" indent="-514350" algn="ctr">
              <a:buAutoNum type="arabic1Minus"/>
            </a:pPr>
            <a:r>
              <a:rPr lang="ar-SA" dirty="0" smtClean="0"/>
              <a:t>الفرص</a:t>
            </a:r>
          </a:p>
          <a:p>
            <a:pPr marL="578358" indent="-514350" algn="ctr">
              <a:buAutoNum type="arabic1Minus"/>
            </a:pPr>
            <a:r>
              <a:rPr lang="ar-SA" dirty="0" smtClean="0"/>
              <a:t>المخاطر</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نشأة وتطور إعداد معلم التربية الخاصة </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         من مظاهر اهتمام وزارة التربية والتعليم بذوي الاحتياجات الخاصة إنشاء الإدارة العامة للتربية الخاصة، والتي تهدف إلى تقديم نوع من التربية يتناسب مع هذه الفئات الخاصة وتوفير الإمكانات المادية والبشرية لتحقيق ذلك.</a:t>
            </a:r>
          </a:p>
          <a:p>
            <a:pPr>
              <a:buNone/>
            </a:pPr>
            <a:r>
              <a:rPr lang="ar-SA" dirty="0" smtClean="0"/>
              <a:t>         تشرف الإدارة العامة للتربية الخاصة على مجموعة من المدارس </a:t>
            </a:r>
            <a:r>
              <a:rPr lang="ar-SA" dirty="0" err="1" smtClean="0"/>
              <a:t>و</a:t>
            </a:r>
            <a:r>
              <a:rPr lang="ar-SA" dirty="0" smtClean="0"/>
              <a:t> الفصول:</a:t>
            </a:r>
          </a:p>
          <a:p>
            <a:pPr>
              <a:buNone/>
            </a:pPr>
            <a:r>
              <a:rPr lang="ar-SA" dirty="0" smtClean="0"/>
              <a:t>1- مدارس وفصول المعاقين بصرياً.</a:t>
            </a:r>
          </a:p>
          <a:p>
            <a:pPr>
              <a:buNone/>
            </a:pPr>
            <a:r>
              <a:rPr lang="ar-SA" dirty="0" smtClean="0"/>
              <a:t>2-مدارس وفصول المعاقين سمعياً.</a:t>
            </a:r>
          </a:p>
          <a:p>
            <a:pPr>
              <a:buNone/>
            </a:pPr>
            <a:r>
              <a:rPr lang="ar-SA" dirty="0" smtClean="0"/>
              <a:t>3-مدارس وفصول المعاقين فكرياً.</a:t>
            </a:r>
          </a:p>
          <a:p>
            <a:pPr>
              <a:buNone/>
            </a:pPr>
            <a:r>
              <a:rPr lang="ar-SA" dirty="0" smtClean="0"/>
              <a:t>4-مدارس وفصول المستشفيات والمصحات.</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pPr algn="ctr"/>
            <a:r>
              <a:rPr lang="ar-SA" dirty="0" smtClean="0"/>
              <a:t>تعتبر الإدارة العامة للتربية الخاصة بوزارة التربية والتعليم هي الجهة الرسمية الحكومية التي تتولى مسئولية تنفيذ برامج إعداد معلمي التربية الخاصة.</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هي اختصاصات ومسؤوليات الإدارة العامة للتربية الخاصة؟</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حددت القوانين المنظمة لإعداد معلم التربية الخاصة عدة شروط في المرشح </a:t>
            </a:r>
            <a:r>
              <a:rPr lang="ar-SA" dirty="0" err="1" smtClean="0"/>
              <a:t>للابتعاث</a:t>
            </a:r>
            <a:r>
              <a:rPr lang="ar-SA" dirty="0" smtClean="0"/>
              <a:t> الداخلي ما هي هذه الشروط؟</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أهمية إعداد معلم التربية الخاصة</a:t>
            </a:r>
            <a:endParaRPr lang="ar-SA" dirty="0"/>
          </a:p>
        </p:txBody>
      </p:sp>
      <p:sp>
        <p:nvSpPr>
          <p:cNvPr id="3" name="عنصر نائب للمحتوى 2"/>
          <p:cNvSpPr>
            <a:spLocks noGrp="1"/>
          </p:cNvSpPr>
          <p:nvPr>
            <p:ph idx="1"/>
          </p:nvPr>
        </p:nvSpPr>
        <p:spPr/>
        <p:txBody>
          <a:bodyPr>
            <a:normAutofit fontScale="70000" lnSpcReduction="20000"/>
          </a:bodyPr>
          <a:lstStyle/>
          <a:p>
            <a:pPr>
              <a:buNone/>
            </a:pPr>
            <a:r>
              <a:rPr lang="ar-SA" dirty="0" smtClean="0"/>
              <a:t>أولاً:تتبلور أهمية إعداد المعلم بشكل عام فيما يلي:</a:t>
            </a:r>
          </a:p>
          <a:p>
            <a:pPr>
              <a:buNone/>
            </a:pPr>
            <a:r>
              <a:rPr lang="ar-SA" dirty="0" smtClean="0"/>
              <a:t>1- دعم المواهب والاستعدادات للمعلمين.</a:t>
            </a:r>
          </a:p>
          <a:p>
            <a:pPr>
              <a:buNone/>
            </a:pPr>
            <a:r>
              <a:rPr lang="ar-SA" dirty="0" smtClean="0"/>
              <a:t>2- إعداد المعلمين أحد المعايير الهامة للحكم على كفاءتهم.</a:t>
            </a:r>
          </a:p>
          <a:p>
            <a:pPr>
              <a:buNone/>
            </a:pPr>
            <a:r>
              <a:rPr lang="ar-SA" dirty="0" smtClean="0"/>
              <a:t>3-القوى والعوامل التي غيرت من دور المعلم.</a:t>
            </a:r>
          </a:p>
          <a:p>
            <a:pPr>
              <a:buNone/>
            </a:pPr>
            <a:r>
              <a:rPr lang="ar-SA" dirty="0" smtClean="0"/>
              <a:t>ثانياً: تتبلور أهمية إعداد معلم التربية الخاصة في:</a:t>
            </a:r>
          </a:p>
          <a:p>
            <a:pPr>
              <a:buNone/>
            </a:pPr>
            <a:r>
              <a:rPr lang="ar-SA" dirty="0" smtClean="0"/>
              <a:t>1- إذا كان إعداد المعلم بصفة عامة له أهمية كبرى فإن إعداد معلم ذوي الاحتياجات الخاصة أكثر أهمية إذ أن هؤلاء الأطفال بمختلف فئاتهم لديهم مشكلات كثيرة مثل صعوبة التحكم في البيئة وصعوبة التنقل والحركة والتعلم لنقص الحواس والشعور بعدم الأمن والانطواء .....الخ.</a:t>
            </a:r>
          </a:p>
          <a:p>
            <a:pPr>
              <a:buNone/>
            </a:pPr>
            <a:r>
              <a:rPr lang="ar-SA" dirty="0" smtClean="0"/>
              <a:t>2-يتعلم الكثير من التلاميذ المعوقين  عن طريق التقليد ، وهنا يحرص المعلم على أن يكون تفكيره </a:t>
            </a:r>
            <a:r>
              <a:rPr lang="ar-SA" dirty="0" err="1" smtClean="0"/>
              <a:t>و</a:t>
            </a:r>
            <a:r>
              <a:rPr lang="ar-SA" dirty="0" smtClean="0"/>
              <a:t> اتجاهاته قدوة للتفكير العلمي والروح العلمية وبذلك يوجه تلاميذه نحو التفكير السليم لاكتساب الاتجاهات الصحيحة والسليمة لتوجيه سلوكهم في مواقف الحياة وحل المشكلات.</a:t>
            </a:r>
          </a:p>
          <a:p>
            <a:pPr>
              <a:buNone/>
            </a:pPr>
            <a:r>
              <a:rPr lang="ar-SA" dirty="0" smtClean="0"/>
              <a:t>3- تزايد مسؤوليات معلم التربية الخاصة.....الخ </a:t>
            </a:r>
            <a:r>
              <a:rPr lang="ar-SA" dirty="0" err="1" smtClean="0"/>
              <a:t>ص</a:t>
            </a:r>
            <a:r>
              <a:rPr lang="ar-SA" dirty="0" smtClean="0"/>
              <a:t> 110</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فلسفة وأهداف إعداد معلم التربية الخاصة</a:t>
            </a:r>
            <a:endParaRPr lang="ar-SA" dirty="0"/>
          </a:p>
        </p:txBody>
      </p:sp>
      <p:sp>
        <p:nvSpPr>
          <p:cNvPr id="3" name="عنصر نائب للمحتوى 2"/>
          <p:cNvSpPr>
            <a:spLocks noGrp="1"/>
          </p:cNvSpPr>
          <p:nvPr>
            <p:ph idx="1"/>
          </p:nvPr>
        </p:nvSpPr>
        <p:spPr/>
        <p:txBody>
          <a:bodyPr/>
          <a:lstStyle/>
          <a:p>
            <a:pPr>
              <a:buNone/>
            </a:pPr>
            <a:r>
              <a:rPr lang="ar-SA" dirty="0" smtClean="0"/>
              <a:t>إن أي عمل ناجح لا يتم إلا بوجود أهداف توضع من أجل الوصول إليها وتحقيقها.</a:t>
            </a:r>
          </a:p>
          <a:p>
            <a:pPr>
              <a:buNone/>
            </a:pPr>
            <a:r>
              <a:rPr lang="ar-SA" dirty="0" smtClean="0"/>
              <a:t>إن وجود الأهداف في أذهان بعض القادة التربويون لا يعني أن كل من يعمل في المجال التربوي يعرف الهدف منه وإنما ينبغي أن تصاغ الأهداف وتوضع بحيث يتابعها الجيل اللاحق وتتكامل الأفكار إلى أن تتحقق دون تأثير أو تأثر بالأحداث المتعاقبة إلا بالتحسين والتطوير ورفع المستوى بالتقويم المرحلي أو التقويم النهائي.</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875622"/>
          </a:xfrm>
        </p:spPr>
        <p:txBody>
          <a:bodyPr>
            <a:noAutofit/>
          </a:bodyPr>
          <a:lstStyle/>
          <a:p>
            <a:pPr algn="ctr"/>
            <a:r>
              <a:rPr lang="ar-SA" sz="2800" dirty="0" smtClean="0"/>
              <a:t>تقوم فلسفة إعداد معلم التربية الخاصة على مجموعة من الأهداف والمبادئ التي ينبغي مراعاتها عند إعداد معلم التربية الخاصة والتي تتمثل فيما يلي:</a:t>
            </a:r>
            <a:endParaRPr lang="ar-SA" sz="2800" dirty="0"/>
          </a:p>
        </p:txBody>
      </p:sp>
      <p:sp>
        <p:nvSpPr>
          <p:cNvPr id="3" name="عنصر نائب للمحتوى 2"/>
          <p:cNvSpPr>
            <a:spLocks noGrp="1"/>
          </p:cNvSpPr>
          <p:nvPr>
            <p:ph idx="1"/>
          </p:nvPr>
        </p:nvSpPr>
        <p:spPr/>
        <p:txBody>
          <a:bodyPr>
            <a:normAutofit lnSpcReduction="10000"/>
          </a:bodyPr>
          <a:lstStyle/>
          <a:p>
            <a:pPr>
              <a:buNone/>
            </a:pPr>
            <a:r>
              <a:rPr lang="ar-SA" dirty="0" smtClean="0"/>
              <a:t>          </a:t>
            </a:r>
          </a:p>
          <a:p>
            <a:pPr>
              <a:buNone/>
            </a:pPr>
            <a:r>
              <a:rPr lang="ar-SA" dirty="0" smtClean="0"/>
              <a:t>1- أن يوضع في الاعتبار عند إعدادا معلم التربية الخاصة ضرورة وضوح مفهوم الإعاقة وأنواعها بالنسبة للدارسين والعوائق التي يمر </a:t>
            </a:r>
            <a:r>
              <a:rPr lang="ar-SA" dirty="0" err="1" smtClean="0"/>
              <a:t>بها</a:t>
            </a:r>
            <a:r>
              <a:rPr lang="ar-SA" dirty="0" smtClean="0"/>
              <a:t> الشخص المعاق .</a:t>
            </a:r>
          </a:p>
          <a:p>
            <a:pPr>
              <a:buNone/>
            </a:pPr>
            <a:r>
              <a:rPr lang="ar-SA" dirty="0" smtClean="0"/>
              <a:t>2-معرفة المعلم بطرق الاتصال مع الأطفال المعاقين وأن يتقن إحدى هذه الطرق على الأقل.</a:t>
            </a:r>
          </a:p>
          <a:p>
            <a:pPr>
              <a:buNone/>
            </a:pPr>
            <a:r>
              <a:rPr lang="ar-SA" dirty="0" smtClean="0"/>
              <a:t>3- أن يدرب المعلم عند إعداده على كيفية التعاون مع أسرة الطفل المعاق وخاصة قبل دخوله المدرسة.</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TotalTime>
  <Words>1407</Words>
  <Application>Microsoft Office PowerPoint</Application>
  <PresentationFormat>عرض على الشاشة (3:4)‏</PresentationFormat>
  <Paragraphs>128</Paragraphs>
  <Slides>29</Slides>
  <Notes>0</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حيوية</vt:lpstr>
      <vt:lpstr> واقع إعداد معلم التربية الخاصة </vt:lpstr>
      <vt:lpstr>واقع إعداد معلم التربية الخاصة</vt:lpstr>
      <vt:lpstr>نشأة وتطور إعداد معلم التربية الخاصة </vt:lpstr>
      <vt:lpstr>الشريحة 4</vt:lpstr>
      <vt:lpstr>سؤال للطرح</vt:lpstr>
      <vt:lpstr>سؤال للطرح</vt:lpstr>
      <vt:lpstr>أهمية إعداد معلم التربية الخاصة</vt:lpstr>
      <vt:lpstr>فلسفة وأهداف إعداد معلم التربية الخاصة</vt:lpstr>
      <vt:lpstr>تقوم فلسفة إعداد معلم التربية الخاصة على مجموعة من الأهداف والمبادئ التي ينبغي مراعاتها عند إعداد معلم التربية الخاصة والتي تتمثل فيما يلي:</vt:lpstr>
      <vt:lpstr> الأهداف الرئيسية التي ينبغي أن يستهدفها البرنامج الجيد لإعداد معلم الفئات الخاصة تتمثل فيما يلي: </vt:lpstr>
      <vt:lpstr>الشريحة 11</vt:lpstr>
      <vt:lpstr>الشريحة 12</vt:lpstr>
      <vt:lpstr>4-مؤسسات إعداد معلم التربية الخاصة</vt:lpstr>
      <vt:lpstr>سؤال للطرح</vt:lpstr>
      <vt:lpstr>مناقشة</vt:lpstr>
      <vt:lpstr>خطة الدراسة بقسم التربية الخاصة بجامعة الملك سعود</vt:lpstr>
      <vt:lpstr>التدريب الميداني</vt:lpstr>
      <vt:lpstr>أسباب عدم الإقبال على البعثات الداخلية لإعداد معلم التربية الخاصة</vt:lpstr>
      <vt:lpstr>كليات التربية </vt:lpstr>
      <vt:lpstr>أسباب إحجام الطلاب المعلمين عن الالتحاق بقسم التربية الخاصة</vt:lpstr>
      <vt:lpstr>5-المتطلبات اللازمة لإعداد معلم التربية الخاصة</vt:lpstr>
      <vt:lpstr>الشريحة 22</vt:lpstr>
      <vt:lpstr>الخصائص والمهارات المطلوب توفرها في معلم التربية الخاصة</vt:lpstr>
      <vt:lpstr>المتطلبات الأساسية لإعداد معلم التربية الخاصة تقوم على الجوانب التالية:</vt:lpstr>
      <vt:lpstr>شروط نجاح الدارس في البعثات الداخلية </vt:lpstr>
      <vt:lpstr>6- مشكلات إعداد معلم التربية الخاصة </vt:lpstr>
      <vt:lpstr>سؤال للطرح</vt:lpstr>
      <vt:lpstr>ترجع أهمية تطوير إعداد معلم التربية الخاصة ومراجعة الأدوار والمهام الذي يقوم بها إلى بعض الأمور منها:</vt:lpstr>
      <vt:lpstr>تحليل وضع إعداد معلم التربية الخاصة فيما يتعلق بتطبيق نظام الاعتماد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إعداد معلم التربية الخاصة</dc:title>
  <dc:creator>user</dc:creator>
  <cp:lastModifiedBy>user</cp:lastModifiedBy>
  <cp:revision>7</cp:revision>
  <dcterms:created xsi:type="dcterms:W3CDTF">2021-02-17T19:15:08Z</dcterms:created>
  <dcterms:modified xsi:type="dcterms:W3CDTF">2021-02-18T13:45:41Z</dcterms:modified>
</cp:coreProperties>
</file>