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customXml/itemProps1.xml" ContentType="application/vnd.openxmlformats-officedocument.customXmlProperties+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notesMasters/notesMaster1.xml" ContentType="application/vnd.openxmlformats-officedocument.presentationml.notesMaster+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vml" ContentType="application/vnd.openxmlformats-officedocument.vmlDrawing"/>
  <Override PartName="/ppt/notesSlides/notesSlide6.xml" ContentType="application/vnd.openxmlformats-officedocument.presentationml.notesSlide+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bin" ContentType="application/vnd.openxmlformats-officedocument.oleObject"/>
  <Default Extension="png" ContentType="image/png"/>
  <Override PartName="/ppt/notesSlides/notesSlide3.xml" ContentType="application/vnd.openxmlformats-officedocument.presentationml.notesSlide+xml"/>
  <Override PartName="/customXml/itemProps2.xml" ContentType="application/vnd.openxmlformats-officedocument.customXmlProperties+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76" r:id="rId1"/>
  </p:sldMasterIdLst>
  <p:notesMasterIdLst>
    <p:notesMasterId r:id="rId9"/>
  </p:notesMasterIdLst>
  <p:sldIdLst>
    <p:sldId id="361" r:id="rId2"/>
    <p:sldId id="326" r:id="rId3"/>
    <p:sldId id="327" r:id="rId4"/>
    <p:sldId id="328" r:id="rId5"/>
    <p:sldId id="329" r:id="rId6"/>
    <p:sldId id="330" r:id="rId7"/>
    <p:sldId id="331" r:id="rId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430" autoAdjust="0"/>
    <p:restoredTop sz="94500" autoAdjust="0"/>
  </p:normalViewPr>
  <p:slideViewPr>
    <p:cSldViewPr>
      <p:cViewPr>
        <p:scale>
          <a:sx n="58" d="100"/>
          <a:sy n="58" d="100"/>
        </p:scale>
        <p:origin x="-942" y="-107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0854"/>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customXml" Target="../customXml/item2.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customXml" Target="../customXml/item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image" Target="../media/image2.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image" Target="../media/image2.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image" Target="../media/image2.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image" Target="../media/image2.wmf"/></Relationships>
</file>

<file path=ppt/drawings/_rels/vmlDrawing5.vml.rels><?xml version="1.0" encoding="UTF-8" standalone="yes"?>
<Relationships xmlns="http://schemas.openxmlformats.org/package/2006/relationships"><Relationship Id="rId8" Type="http://schemas.openxmlformats.org/officeDocument/2006/relationships/image" Target="../media/image14.wmf"/><Relationship Id="rId3" Type="http://schemas.openxmlformats.org/officeDocument/2006/relationships/image" Target="../media/image9.wmf"/><Relationship Id="rId7" Type="http://schemas.openxmlformats.org/officeDocument/2006/relationships/image" Target="../media/image13.wmf"/><Relationship Id="rId2" Type="http://schemas.openxmlformats.org/officeDocument/2006/relationships/image" Target="../media/image3.wmf"/><Relationship Id="rId1" Type="http://schemas.openxmlformats.org/officeDocument/2006/relationships/image" Target="../media/image2.wmf"/><Relationship Id="rId6" Type="http://schemas.openxmlformats.org/officeDocument/2006/relationships/image" Target="../media/image12.wmf"/><Relationship Id="rId5" Type="http://schemas.openxmlformats.org/officeDocument/2006/relationships/image" Target="../media/image11.wmf"/><Relationship Id="rId4" Type="http://schemas.openxmlformats.org/officeDocument/2006/relationships/image" Target="../media/image10.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image" Target="../media/image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D2B82C94-689D-4F40-8E75-4D97BA2F6FD6}" type="datetimeFigureOut">
              <a:rPr lang="ar-SA" smtClean="0"/>
              <a:pPr/>
              <a:t>12/01/1432</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E25EB15D-70EB-4E7C-B61E-0E3B23FB7367}"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E25EB15D-70EB-4E7C-B61E-0E3B23FB7367}" type="slidenum">
              <a:rPr lang="ar-SA" smtClean="0"/>
              <a:pPr/>
              <a:t>2</a:t>
            </a:fld>
            <a:endParaRPr lang="ar-S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E25EB15D-70EB-4E7C-B61E-0E3B23FB7367}" type="slidenum">
              <a:rPr lang="ar-SA" smtClean="0"/>
              <a:pPr/>
              <a:t>3</a:t>
            </a:fld>
            <a:endParaRPr lang="ar-S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E25EB15D-70EB-4E7C-B61E-0E3B23FB7367}" type="slidenum">
              <a:rPr lang="ar-SA" smtClean="0"/>
              <a:pPr/>
              <a:t>4</a:t>
            </a:fld>
            <a:endParaRPr lang="ar-SA"/>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E25EB15D-70EB-4E7C-B61E-0E3B23FB7367}" type="slidenum">
              <a:rPr lang="ar-SA" smtClean="0"/>
              <a:pPr/>
              <a:t>5</a:t>
            </a:fld>
            <a:endParaRPr lang="ar-SA"/>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E25EB15D-70EB-4E7C-B61E-0E3B23FB7367}" type="slidenum">
              <a:rPr lang="ar-SA" smtClean="0"/>
              <a:pPr/>
              <a:t>6</a:t>
            </a:fld>
            <a:endParaRPr lang="ar-SA"/>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E25EB15D-70EB-4E7C-B61E-0E3B23FB7367}" type="slidenum">
              <a:rPr lang="ar-SA" smtClean="0"/>
              <a:pPr/>
              <a:t>7</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9" name="عنوان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عنصر نائب للتاريخ 29"/>
          <p:cNvSpPr>
            <a:spLocks noGrp="1"/>
          </p:cNvSpPr>
          <p:nvPr>
            <p:ph type="dt" sz="half" idx="10"/>
          </p:nvPr>
        </p:nvSpPr>
        <p:spPr/>
        <p:txBody>
          <a:bodyPr/>
          <a:lstStyle/>
          <a:p>
            <a:fld id="{57251D2A-8AC4-476C-A041-4CB9BCF7C31F}" type="datetimeFigureOut">
              <a:rPr lang="ar-SA" smtClean="0"/>
              <a:pPr/>
              <a:t>12/01/1432</a:t>
            </a:fld>
            <a:endParaRPr lang="ar-SA"/>
          </a:p>
        </p:txBody>
      </p:sp>
      <p:sp>
        <p:nvSpPr>
          <p:cNvPr id="19" name="عنصر نائب للتذييل 18"/>
          <p:cNvSpPr>
            <a:spLocks noGrp="1"/>
          </p:cNvSpPr>
          <p:nvPr>
            <p:ph type="ftr" sz="quarter" idx="11"/>
          </p:nvPr>
        </p:nvSpPr>
        <p:spPr/>
        <p:txBody>
          <a:bodyPr/>
          <a:lstStyle/>
          <a:p>
            <a:endParaRPr lang="ar-SA"/>
          </a:p>
        </p:txBody>
      </p:sp>
      <p:sp>
        <p:nvSpPr>
          <p:cNvPr id="27" name="عنصر نائب لرقم الشريحة 26"/>
          <p:cNvSpPr>
            <a:spLocks noGrp="1"/>
          </p:cNvSpPr>
          <p:nvPr>
            <p:ph type="sldNum" sz="quarter" idx="12"/>
          </p:nvPr>
        </p:nvSpPr>
        <p:spPr/>
        <p:txBody>
          <a:bodyPr/>
          <a:lstStyle/>
          <a:p>
            <a:fld id="{CC0A4B46-2FAA-472C-8866-25F2D5058CD4}" type="slidenum">
              <a:rPr lang="ar-SA" smtClean="0"/>
              <a:pPr/>
              <a:t>‹#›</a:t>
            </a:fld>
            <a:endParaRPr lang="ar-SA"/>
          </a:p>
        </p:txBody>
      </p:sp>
    </p:spTree>
  </p:cSld>
  <p:clrMapOvr>
    <a:masterClrMapping/>
  </p:clrMapOvr>
  <p:transition>
    <p:wipe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57251D2A-8AC4-476C-A041-4CB9BCF7C31F}" type="datetimeFigureOut">
              <a:rPr lang="ar-SA" smtClean="0"/>
              <a:pPr/>
              <a:t>12/01/1432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C0A4B46-2FAA-472C-8866-25F2D5058CD4}" type="slidenum">
              <a:rPr lang="ar-SA" smtClean="0"/>
              <a:pPr/>
              <a:t>‹#›</a:t>
            </a:fld>
            <a:endParaRPr lang="ar-SA"/>
          </a:p>
        </p:txBody>
      </p:sp>
    </p:spTree>
  </p:cSld>
  <p:clrMapOvr>
    <a:masterClrMapping/>
  </p:clrMapOvr>
  <p:transition>
    <p:wipe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57251D2A-8AC4-476C-A041-4CB9BCF7C31F}" type="datetimeFigureOut">
              <a:rPr lang="ar-SA" smtClean="0"/>
              <a:pPr/>
              <a:t>12/01/1432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C0A4B46-2FAA-472C-8866-25F2D5058CD4}" type="slidenum">
              <a:rPr lang="ar-SA" smtClean="0"/>
              <a:pPr/>
              <a:t>‹#›</a:t>
            </a:fld>
            <a:endParaRPr lang="ar-SA"/>
          </a:p>
        </p:txBody>
      </p:sp>
    </p:spTree>
  </p:cSld>
  <p:clrMapOvr>
    <a:masterClrMapping/>
  </p:clrMapOvr>
  <p:transition>
    <p:wipe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57251D2A-8AC4-476C-A041-4CB9BCF7C31F}" type="datetimeFigureOut">
              <a:rPr lang="ar-SA" smtClean="0"/>
              <a:pPr/>
              <a:t>12/01/1432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C0A4B46-2FAA-472C-8866-25F2D5058CD4}" type="slidenum">
              <a:rPr lang="ar-SA" smtClean="0"/>
              <a:pPr/>
              <a:t>‹#›</a:t>
            </a:fld>
            <a:endParaRPr lang="ar-SA"/>
          </a:p>
        </p:txBody>
      </p:sp>
    </p:spTree>
  </p:cSld>
  <p:clrMapOvr>
    <a:masterClrMapping/>
  </p:clrMapOvr>
  <p:transition>
    <p:wipe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57251D2A-8AC4-476C-A041-4CB9BCF7C31F}" type="datetimeFigureOut">
              <a:rPr lang="ar-SA" smtClean="0"/>
              <a:pPr/>
              <a:t>12/01/1432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C0A4B46-2FAA-472C-8866-25F2D5058CD4}" type="slidenum">
              <a:rPr lang="ar-SA" smtClean="0"/>
              <a:pPr/>
              <a:t>‹#›</a:t>
            </a:fld>
            <a:endParaRPr lang="ar-SA"/>
          </a:p>
        </p:txBody>
      </p:sp>
    </p:spTree>
  </p:cSld>
  <p:clrMapOvr>
    <a:masterClrMapping/>
  </p:clrMapOvr>
  <p:transition>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57251D2A-8AC4-476C-A041-4CB9BCF7C31F}" type="datetimeFigureOut">
              <a:rPr lang="ar-SA" smtClean="0"/>
              <a:pPr/>
              <a:t>12/01/1432</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CC0A4B46-2FAA-472C-8866-25F2D5058CD4}" type="slidenum">
              <a:rPr lang="ar-SA" smtClean="0"/>
              <a:pPr/>
              <a:t>‹#›</a:t>
            </a:fld>
            <a:endParaRPr lang="ar-SA"/>
          </a:p>
        </p:txBody>
      </p:sp>
    </p:spTree>
  </p:cSld>
  <p:clrMapOvr>
    <a:masterClrMapping/>
  </p:clrMapOvr>
  <p:transition>
    <p:wipe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fld id="{57251D2A-8AC4-476C-A041-4CB9BCF7C31F}" type="datetimeFigureOut">
              <a:rPr lang="ar-SA" smtClean="0"/>
              <a:pPr/>
              <a:t>12/01/1432</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CC0A4B46-2FAA-472C-8866-25F2D5058CD4}" type="slidenum">
              <a:rPr lang="ar-SA" smtClean="0"/>
              <a:pPr/>
              <a:t>‹#›</a:t>
            </a:fld>
            <a:endParaRPr lang="ar-SA"/>
          </a:p>
        </p:txBody>
      </p:sp>
    </p:spTree>
  </p:cSld>
  <p:clrMapOvr>
    <a:masterClrMapping/>
  </p:clrMapOvr>
  <p:transition>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57251D2A-8AC4-476C-A041-4CB9BCF7C31F}" type="datetimeFigureOut">
              <a:rPr lang="ar-SA" smtClean="0"/>
              <a:pPr/>
              <a:t>12/01/1432</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CC0A4B46-2FAA-472C-8866-25F2D5058CD4}" type="slidenum">
              <a:rPr lang="ar-SA" smtClean="0"/>
              <a:pPr/>
              <a:t>‹#›</a:t>
            </a:fld>
            <a:endParaRPr lang="ar-SA"/>
          </a:p>
        </p:txBody>
      </p:sp>
    </p:spTree>
  </p:cSld>
  <p:clrMapOvr>
    <a:masterClrMapping/>
  </p:clrMapOvr>
  <p:transition>
    <p:wipe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57251D2A-8AC4-476C-A041-4CB9BCF7C31F}" type="datetimeFigureOut">
              <a:rPr lang="ar-SA" smtClean="0"/>
              <a:pPr/>
              <a:t>12/01/1432</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CC0A4B46-2FAA-472C-8866-25F2D5058CD4}" type="slidenum">
              <a:rPr lang="ar-SA" smtClean="0"/>
              <a:pPr/>
              <a:t>‹#›</a:t>
            </a:fld>
            <a:endParaRPr lang="ar-SA"/>
          </a:p>
        </p:txBody>
      </p:sp>
    </p:spTree>
  </p:cSld>
  <p:clrMapOvr>
    <a:masterClrMapping/>
  </p:clrMapOvr>
  <p:transition>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57251D2A-8AC4-476C-A041-4CB9BCF7C31F}" type="datetimeFigureOut">
              <a:rPr lang="ar-SA" smtClean="0"/>
              <a:pPr/>
              <a:t>12/01/1432</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CC0A4B46-2FAA-472C-8866-25F2D5058CD4}" type="slidenum">
              <a:rPr lang="ar-SA" smtClean="0"/>
              <a:pPr/>
              <a:t>‹#›</a:t>
            </a:fld>
            <a:endParaRPr lang="ar-SA"/>
          </a:p>
        </p:txBody>
      </p:sp>
    </p:spTree>
  </p:cSld>
  <p:clrMapOvr>
    <a:masterClrMapping/>
  </p:clrMapOvr>
  <p:transition>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مستطيل ذو زاوية واحدة مخدوشة ودائرية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مثلث قائم الزاوية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عنوان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عنصر نائب للنص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57251D2A-8AC4-476C-A041-4CB9BCF7C31F}" type="datetimeFigureOut">
              <a:rPr lang="ar-SA" smtClean="0"/>
              <a:pPr/>
              <a:t>12/01/1432</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a:xfrm>
            <a:off x="8077200" y="6356350"/>
            <a:ext cx="609600" cy="365125"/>
          </a:xfrm>
        </p:spPr>
        <p:txBody>
          <a:bodyPr/>
          <a:lstStyle/>
          <a:p>
            <a:fld id="{CC0A4B46-2FAA-472C-8866-25F2D5058CD4}" type="slidenum">
              <a:rPr lang="ar-SA" smtClean="0"/>
              <a:pPr/>
              <a:t>‹#›</a:t>
            </a:fld>
            <a:endParaRPr lang="ar-SA"/>
          </a:p>
        </p:txBody>
      </p:sp>
      <p:sp>
        <p:nvSpPr>
          <p:cNvPr id="3" name="عنصر نائب للصورة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smtClean="0"/>
              <a:t>انقر فوق الرمز لإضافة صورة</a:t>
            </a:r>
            <a:endParaRPr kumimoji="0" lang="en-US" dirty="0"/>
          </a:p>
        </p:txBody>
      </p:sp>
      <p:sp>
        <p:nvSpPr>
          <p:cNvPr id="10" name="شكل حر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شكل حر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transition>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شكل حر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شكل حر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عنصر نائب للعنوان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7251D2A-8AC4-476C-A041-4CB9BCF7C31F}" type="datetimeFigureOut">
              <a:rPr lang="ar-SA" smtClean="0"/>
              <a:pPr/>
              <a:t>12/01/1432</a:t>
            </a:fld>
            <a:endParaRPr lang="ar-SA"/>
          </a:p>
        </p:txBody>
      </p:sp>
      <p:sp>
        <p:nvSpPr>
          <p:cNvPr id="22" name="عنصر نائب للتذييل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SA"/>
          </a:p>
        </p:txBody>
      </p:sp>
      <p:sp>
        <p:nvSpPr>
          <p:cNvPr id="18" name="عنصر نائب لرقم الشريحة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CC0A4B46-2FAA-472C-8866-25F2D5058CD4}" type="slidenum">
              <a:rPr lang="ar-SA" smtClean="0"/>
              <a:pPr/>
              <a:t>‹#›</a:t>
            </a:fld>
            <a:endParaRPr lang="ar-SA"/>
          </a:p>
        </p:txBody>
      </p:sp>
      <p:grpSp>
        <p:nvGrpSpPr>
          <p:cNvPr id="2" name="مجموعة 1"/>
          <p:cNvGrpSpPr/>
          <p:nvPr/>
        </p:nvGrpSpPr>
        <p:grpSpPr>
          <a:xfrm>
            <a:off x="-19017" y="202408"/>
            <a:ext cx="9180548" cy="649224"/>
            <a:chOff x="-19045" y="216550"/>
            <a:chExt cx="9180548" cy="649224"/>
          </a:xfrm>
        </p:grpSpPr>
        <p:sp>
          <p:nvSpPr>
            <p:cNvPr id="12" name="شكل حر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حر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dk1" tx1="lt1" bg2="dk2" tx2="lt2" accent1="accent1" accent2="accent2" accent3="accent3" accent4="accent4" accent5="accent5" accent6="accent6" hlink="hlink" folHlink="folHlink"/>
  <p:sldLayoutIdLst>
    <p:sldLayoutId id="2147483877"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 id="2147483887" r:id="rId11"/>
  </p:sldLayoutIdLst>
  <p:transition>
    <p:wipe dir="d"/>
  </p:transition>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7" Type="http://schemas.openxmlformats.org/officeDocument/2006/relationships/image" Target="../media/image5.png"/><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4.png"/><Relationship Id="rId5" Type="http://schemas.openxmlformats.org/officeDocument/2006/relationships/oleObject" Target="../embeddings/oleObject2.bin"/><Relationship Id="rId4" Type="http://schemas.openxmlformats.org/officeDocument/2006/relationships/oleObject" Target="../embeddings/oleObject1.bin"/></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vmlDrawing" Target="../drawings/vmlDrawing2.vml"/><Relationship Id="rId6" Type="http://schemas.openxmlformats.org/officeDocument/2006/relationships/image" Target="../media/image6.png"/><Relationship Id="rId5" Type="http://schemas.openxmlformats.org/officeDocument/2006/relationships/oleObject" Target="../embeddings/oleObject4.bin"/><Relationship Id="rId4" Type="http://schemas.openxmlformats.org/officeDocument/2006/relationships/oleObject" Target="../embeddings/oleObject3.bin"/></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vmlDrawing" Target="../drawings/vmlDrawing3.vml"/><Relationship Id="rId6" Type="http://schemas.openxmlformats.org/officeDocument/2006/relationships/image" Target="../media/image7.png"/><Relationship Id="rId5" Type="http://schemas.openxmlformats.org/officeDocument/2006/relationships/oleObject" Target="../embeddings/oleObject6.bin"/><Relationship Id="rId4" Type="http://schemas.openxmlformats.org/officeDocument/2006/relationships/oleObject" Target="../embeddings/oleObject5.bin"/></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vmlDrawing" Target="../drawings/vmlDrawing4.vml"/><Relationship Id="rId6" Type="http://schemas.openxmlformats.org/officeDocument/2006/relationships/image" Target="../media/image8.png"/><Relationship Id="rId5" Type="http://schemas.openxmlformats.org/officeDocument/2006/relationships/oleObject" Target="../embeddings/oleObject8.bin"/><Relationship Id="rId4" Type="http://schemas.openxmlformats.org/officeDocument/2006/relationships/oleObject" Target="../embeddings/oleObject7.bin"/></Relationships>
</file>

<file path=ppt/slides/_rels/slide6.xml.rels><?xml version="1.0" encoding="UTF-8" standalone="yes"?>
<Relationships xmlns="http://schemas.openxmlformats.org/package/2006/relationships"><Relationship Id="rId8" Type="http://schemas.openxmlformats.org/officeDocument/2006/relationships/oleObject" Target="../embeddings/oleObject13.bin"/><Relationship Id="rId3" Type="http://schemas.openxmlformats.org/officeDocument/2006/relationships/notesSlide" Target="../notesSlides/notesSlide5.xml"/><Relationship Id="rId7" Type="http://schemas.openxmlformats.org/officeDocument/2006/relationships/oleObject" Target="../embeddings/oleObject12.bin"/><Relationship Id="rId2" Type="http://schemas.openxmlformats.org/officeDocument/2006/relationships/slideLayout" Target="../slideLayouts/slideLayout1.xml"/><Relationship Id="rId1" Type="http://schemas.openxmlformats.org/officeDocument/2006/relationships/vmlDrawing" Target="../drawings/vmlDrawing5.vml"/><Relationship Id="rId6" Type="http://schemas.openxmlformats.org/officeDocument/2006/relationships/oleObject" Target="../embeddings/oleObject11.bin"/><Relationship Id="rId11" Type="http://schemas.openxmlformats.org/officeDocument/2006/relationships/oleObject" Target="../embeddings/oleObject16.bin"/><Relationship Id="rId5" Type="http://schemas.openxmlformats.org/officeDocument/2006/relationships/oleObject" Target="../embeddings/oleObject10.bin"/><Relationship Id="rId10" Type="http://schemas.openxmlformats.org/officeDocument/2006/relationships/oleObject" Target="../embeddings/oleObject15.bin"/><Relationship Id="rId4" Type="http://schemas.openxmlformats.org/officeDocument/2006/relationships/oleObject" Target="../embeddings/oleObject9.bin"/><Relationship Id="rId9" Type="http://schemas.openxmlformats.org/officeDocument/2006/relationships/oleObject" Target="../embeddings/oleObject14.bin"/></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vmlDrawing" Target="../drawings/vmlDrawing6.vml"/><Relationship Id="rId5" Type="http://schemas.openxmlformats.org/officeDocument/2006/relationships/oleObject" Target="../embeddings/oleObject18.bin"/><Relationship Id="rId4" Type="http://schemas.openxmlformats.org/officeDocument/2006/relationships/oleObject" Target="../embeddings/oleObject17.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3357554" y="2857496"/>
            <a:ext cx="2706190" cy="1569660"/>
          </a:xfrm>
          <a:prstGeom prst="rect">
            <a:avLst/>
          </a:prstGeom>
          <a:noFill/>
        </p:spPr>
        <p:txBody>
          <a:bodyPr wrap="none" rtlCol="1">
            <a:spAutoFit/>
          </a:bodyPr>
          <a:lstStyle/>
          <a:p>
            <a:pPr algn="ctr"/>
            <a:r>
              <a:rPr lang="ar-SA" sz="6000" dirty="0" smtClean="0">
                <a:solidFill>
                  <a:schemeClr val="bg1"/>
                </a:solidFill>
                <a:latin typeface="Monotype Koufi" pitchFamily="2" charset="-78"/>
                <a:ea typeface="Monotype Koufi" pitchFamily="2" charset="-78"/>
                <a:cs typeface="Simplified Arabic" pitchFamily="2" charset="-78"/>
              </a:rPr>
              <a:t>المحاضرة</a:t>
            </a:r>
            <a:r>
              <a:rPr lang="ar-SA" dirty="0" smtClean="0">
                <a:solidFill>
                  <a:schemeClr val="bg1"/>
                </a:solidFill>
                <a:latin typeface="Monotype Koufi" pitchFamily="2" charset="-78"/>
                <a:ea typeface="Monotype Koufi" pitchFamily="2" charset="-78"/>
                <a:cs typeface="Simplified Arabic" pitchFamily="2" charset="-78"/>
              </a:rPr>
              <a:t> </a:t>
            </a:r>
          </a:p>
          <a:p>
            <a:pPr algn="ctr"/>
            <a:r>
              <a:rPr lang="ar-SA" sz="3600" dirty="0" smtClean="0">
                <a:solidFill>
                  <a:schemeClr val="bg1"/>
                </a:solidFill>
                <a:latin typeface="Monotype Koufi" pitchFamily="2" charset="-78"/>
                <a:ea typeface="Monotype Koufi" pitchFamily="2" charset="-78"/>
                <a:cs typeface="Simplified Arabic" pitchFamily="2" charset="-78"/>
              </a:rPr>
              <a:t>العاشرة</a:t>
            </a:r>
            <a:endParaRPr lang="ar-SA" sz="3600" dirty="0">
              <a:solidFill>
                <a:schemeClr val="bg1"/>
              </a:solidFill>
              <a:latin typeface="Monotype Koufi" pitchFamily="2" charset="-78"/>
              <a:ea typeface="Monotype Koufi" pitchFamily="2" charset="-78"/>
              <a:cs typeface="Simplified Arabic" pitchFamily="2" charset="-78"/>
            </a:endParaRPr>
          </a:p>
        </p:txBody>
      </p:sp>
    </p:spTree>
  </p:cSld>
  <p:clrMapOvr>
    <a:masterClrMapping/>
  </p:clrMapOvr>
  <p:transition>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 name="كائن 20"/>
          <p:cNvGraphicFramePr>
            <a:graphicFrameLocks noChangeAspect="1"/>
          </p:cNvGraphicFramePr>
          <p:nvPr/>
        </p:nvGraphicFramePr>
        <p:xfrm>
          <a:off x="-1500230" y="1000108"/>
          <a:ext cx="914400" cy="771525"/>
        </p:xfrm>
        <a:graphic>
          <a:graphicData uri="http://schemas.openxmlformats.org/presentationml/2006/ole">
            <p:oleObj spid="_x0000_s262146" name="Equation" showAsIcon="1" r:id="rId4" imgW="914400" imgH="771480" progId="Equation.3">
              <p:embed/>
            </p:oleObj>
          </a:graphicData>
        </a:graphic>
      </p:graphicFrame>
      <p:graphicFrame>
        <p:nvGraphicFramePr>
          <p:cNvPr id="7" name="كائن 6"/>
          <p:cNvGraphicFramePr>
            <a:graphicFrameLocks noChangeAspect="1"/>
          </p:cNvGraphicFramePr>
          <p:nvPr/>
        </p:nvGraphicFramePr>
        <p:xfrm>
          <a:off x="4514850" y="3321050"/>
          <a:ext cx="114300" cy="215900"/>
        </p:xfrm>
        <a:graphic>
          <a:graphicData uri="http://schemas.openxmlformats.org/presentationml/2006/ole">
            <p:oleObj spid="_x0000_s262147" name="Equation" r:id="rId5" imgW="914400" imgH="215640" progId="Equation.3">
              <p:embed/>
            </p:oleObj>
          </a:graphicData>
        </a:graphic>
      </p:graphicFrame>
      <p:sp>
        <p:nvSpPr>
          <p:cNvPr id="46090" name="Rectangle 10"/>
          <p:cNvSpPr>
            <a:spLocks noChangeArrowheads="1"/>
          </p:cNvSpPr>
          <p:nvPr/>
        </p:nvSpPr>
        <p:spPr bwMode="auto">
          <a:xfrm>
            <a:off x="0" y="904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6345"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56346" name="Rectangle 26"/>
          <p:cNvSpPr>
            <a:spLocks noChangeArrowheads="1"/>
          </p:cNvSpPr>
          <p:nvPr/>
        </p:nvSpPr>
        <p:spPr bwMode="auto">
          <a:xfrm>
            <a:off x="0" y="676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4528" name="Rectangle 16"/>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6759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598" name="Rectangle 14"/>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1" name="Rectangle 17"/>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4" name="Rectangle 20"/>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6"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7" name="Rectangle 23"/>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1" name="Rectangle 2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2" name="Rectangle 30"/>
          <p:cNvSpPr>
            <a:spLocks noChangeArrowheads="1"/>
          </p:cNvSpPr>
          <p:nvPr/>
        </p:nvSpPr>
        <p:spPr bwMode="auto">
          <a:xfrm>
            <a:off x="0" y="3048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4" name="Rectangle 3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5" name="Rectangle 33"/>
          <p:cNvSpPr>
            <a:spLocks noChangeArrowheads="1"/>
          </p:cNvSpPr>
          <p:nvPr/>
        </p:nvSpPr>
        <p:spPr bwMode="auto">
          <a:xfrm>
            <a:off x="0" y="523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4" name="Rectangle 20"/>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8" name="Rectangle 2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9" name="Rectangle 25"/>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1" name="Rectangle 2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2" name="Rectangle 28"/>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4" name="Rectangle 3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5" name="Rectangle 31"/>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7" name="Rectangle 3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8" name="Rectangle 34"/>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2" name="Rectangle 3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3" name="Rectangle 39"/>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5" name="Rectangle 4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6" name="Rectangle 42"/>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68"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69" name="Rectangle 17"/>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1"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2" name="Rectangle 20"/>
          <p:cNvSpPr>
            <a:spLocks noChangeArrowheads="1"/>
          </p:cNvSpPr>
          <p:nvPr/>
        </p:nvSpPr>
        <p:spPr bwMode="auto">
          <a:xfrm>
            <a:off x="0" y="504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4"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5" name="Rectangle 23"/>
          <p:cNvSpPr>
            <a:spLocks noChangeArrowheads="1"/>
          </p:cNvSpPr>
          <p:nvPr/>
        </p:nvSpPr>
        <p:spPr bwMode="auto">
          <a:xfrm>
            <a:off x="0" y="504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7"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8" name="Rectangle 26"/>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1" name="Rectangle 2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2" name="Rectangle 30"/>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4" name="Rectangle 3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5" name="Rectangle 33"/>
          <p:cNvSpPr>
            <a:spLocks noChangeArrowheads="1"/>
          </p:cNvSpPr>
          <p:nvPr/>
        </p:nvSpPr>
        <p:spPr bwMode="auto">
          <a:xfrm>
            <a:off x="0" y="619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3"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4" name="Rectangle 14"/>
          <p:cNvSpPr>
            <a:spLocks noChangeArrowheads="1"/>
          </p:cNvSpPr>
          <p:nvPr/>
        </p:nvSpPr>
        <p:spPr bwMode="auto">
          <a:xfrm>
            <a:off x="0" y="200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6"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7" name="Rectangle 17"/>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9"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20" name="Rectangle 20"/>
          <p:cNvSpPr>
            <a:spLocks noChangeArrowheads="1"/>
          </p:cNvSpPr>
          <p:nvPr/>
        </p:nvSpPr>
        <p:spPr bwMode="auto">
          <a:xfrm>
            <a:off x="0" y="1600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3"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4" name="Rectangle 10"/>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8" name="Rectangle 14"/>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6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61" name="Rectangle 17"/>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7051" name="Rectangle 11"/>
          <p:cNvSpPr>
            <a:spLocks noChangeArrowheads="1"/>
          </p:cNvSpPr>
          <p:nvPr/>
        </p:nvSpPr>
        <p:spPr bwMode="auto">
          <a:xfrm>
            <a:off x="0" y="13620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9098" name="Rectangle 10"/>
          <p:cNvSpPr>
            <a:spLocks noChangeArrowheads="1"/>
          </p:cNvSpPr>
          <p:nvPr/>
        </p:nvSpPr>
        <p:spPr bwMode="auto">
          <a:xfrm>
            <a:off x="0" y="3343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0"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1" name="Rectangle 15"/>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3"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4" name="Rectangle 18"/>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5" name="Rectangle 11"/>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8" name="Rectangle 14"/>
          <p:cNvSpPr>
            <a:spLocks noChangeArrowheads="1"/>
          </p:cNvSpPr>
          <p:nvPr/>
        </p:nvSpPr>
        <p:spPr bwMode="auto">
          <a:xfrm>
            <a:off x="0" y="1524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1" name="Rectangle 17"/>
          <p:cNvSpPr>
            <a:spLocks noChangeArrowheads="1"/>
          </p:cNvSpPr>
          <p:nvPr/>
        </p:nvSpPr>
        <p:spPr bwMode="auto">
          <a:xfrm>
            <a:off x="0" y="200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4" name="Rectangle 20"/>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6"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7" name="Rectangle 23"/>
          <p:cNvSpPr>
            <a:spLocks noChangeArrowheads="1"/>
          </p:cNvSpPr>
          <p:nvPr/>
        </p:nvSpPr>
        <p:spPr bwMode="auto">
          <a:xfrm>
            <a:off x="0" y="3810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9"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10" name="Rectangle 26"/>
          <p:cNvSpPr>
            <a:spLocks noChangeArrowheads="1"/>
          </p:cNvSpPr>
          <p:nvPr/>
        </p:nvSpPr>
        <p:spPr bwMode="auto">
          <a:xfrm>
            <a:off x="0" y="2571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12" name="Rectangle 2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13" name="Rectangle 29"/>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5246"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5248"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7288"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7289" name="Rectangle 9"/>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87"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88" name="Rectangle 12"/>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91"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92" name="Rectangle 16"/>
          <p:cNvSpPr>
            <a:spLocks noChangeArrowheads="1"/>
          </p:cNvSpPr>
          <p:nvPr/>
        </p:nvSpPr>
        <p:spPr bwMode="auto">
          <a:xfrm>
            <a:off x="0" y="200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4"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5" name="Rectangle 17"/>
          <p:cNvSpPr>
            <a:spLocks noChangeArrowheads="1"/>
          </p:cNvSpPr>
          <p:nvPr/>
        </p:nvSpPr>
        <p:spPr bwMode="auto">
          <a:xfrm>
            <a:off x="0" y="647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7"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8" name="Rectangle 20"/>
          <p:cNvSpPr>
            <a:spLocks noChangeArrowheads="1"/>
          </p:cNvSpPr>
          <p:nvPr/>
        </p:nvSpPr>
        <p:spPr bwMode="auto">
          <a:xfrm>
            <a:off x="0" y="21240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1"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2" name="Rectangle 10"/>
          <p:cNvSpPr>
            <a:spLocks noChangeArrowheads="1"/>
          </p:cNvSpPr>
          <p:nvPr/>
        </p:nvSpPr>
        <p:spPr bwMode="auto">
          <a:xfrm>
            <a:off x="0" y="31623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5"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6" name="Rectangle 14"/>
          <p:cNvSpPr>
            <a:spLocks noChangeArrowheads="1"/>
          </p:cNvSpPr>
          <p:nvPr/>
        </p:nvSpPr>
        <p:spPr bwMode="auto">
          <a:xfrm>
            <a:off x="0" y="17811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9"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50" name="Rectangle 18"/>
          <p:cNvSpPr>
            <a:spLocks noChangeArrowheads="1"/>
          </p:cNvSpPr>
          <p:nvPr/>
        </p:nvSpPr>
        <p:spPr bwMode="auto">
          <a:xfrm>
            <a:off x="0" y="657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5" name="Rectangle 11"/>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8" name="Rectangle 14"/>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1" name="Rectangle 17"/>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4" name="Rectangle 20"/>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7" name="Rectangle 23"/>
          <p:cNvSpPr>
            <a:spLocks noChangeArrowheads="1"/>
          </p:cNvSpPr>
          <p:nvPr/>
        </p:nvSpPr>
        <p:spPr bwMode="auto">
          <a:xfrm>
            <a:off x="0" y="647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79216"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79217" name="Rectangle 17"/>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85359"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85360" name="Rectangle 16"/>
          <p:cNvSpPr>
            <a:spLocks noChangeArrowheads="1"/>
          </p:cNvSpPr>
          <p:nvPr/>
        </p:nvSpPr>
        <p:spPr bwMode="auto">
          <a:xfrm>
            <a:off x="0" y="27717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1496"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1497" name="Rectangle 9"/>
          <p:cNvSpPr>
            <a:spLocks noChangeArrowheads="1"/>
          </p:cNvSpPr>
          <p:nvPr/>
        </p:nvSpPr>
        <p:spPr bwMode="auto">
          <a:xfrm>
            <a:off x="0" y="523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7647"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7648" name="Rectangle 16"/>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7651"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7653" name="Rectangle 2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7654" name="Rectangle 22"/>
          <p:cNvSpPr>
            <a:spLocks noChangeArrowheads="1"/>
          </p:cNvSpPr>
          <p:nvPr/>
        </p:nvSpPr>
        <p:spPr bwMode="auto">
          <a:xfrm>
            <a:off x="0" y="504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7659" name="Rectangle 2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7660" name="Rectangle 28"/>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 name="مربع نص 119"/>
          <p:cNvSpPr txBox="1"/>
          <p:nvPr/>
        </p:nvSpPr>
        <p:spPr>
          <a:xfrm>
            <a:off x="285720" y="785794"/>
            <a:ext cx="8786842" cy="4401205"/>
          </a:xfrm>
          <a:prstGeom prst="rect">
            <a:avLst/>
          </a:prstGeom>
          <a:noFill/>
        </p:spPr>
        <p:txBody>
          <a:bodyPr wrap="square" rtlCol="1">
            <a:spAutoFit/>
          </a:bodyPr>
          <a:lstStyle/>
          <a:p>
            <a:pPr>
              <a:buClr>
                <a:schemeClr val="accent1">
                  <a:lumMod val="75000"/>
                </a:schemeClr>
              </a:buClr>
            </a:pPr>
            <a:r>
              <a:rPr lang="ar-SA" sz="3200" b="1" u="sng" dirty="0" smtClean="0">
                <a:solidFill>
                  <a:schemeClr val="accent1">
                    <a:lumMod val="75000"/>
                  </a:schemeClr>
                </a:solidFill>
                <a:latin typeface="+mj-lt"/>
                <a:ea typeface="+mj-ea"/>
                <a:cs typeface="+mj-cs"/>
              </a:rPr>
              <a:t>الترانزستور ثنائى الوصلة</a:t>
            </a:r>
          </a:p>
          <a:p>
            <a:pPr>
              <a:buClr>
                <a:schemeClr val="accent1">
                  <a:lumMod val="75000"/>
                </a:schemeClr>
              </a:buClr>
              <a:buFont typeface="Arial" pitchFamily="34" charset="0"/>
              <a:buChar char="•"/>
            </a:pPr>
            <a:r>
              <a:rPr lang="ar-SA" sz="2400" dirty="0" smtClean="0">
                <a:solidFill>
                  <a:schemeClr val="bg1"/>
                </a:solidFill>
              </a:rPr>
              <a:t> يوجد نوعان من الترانزستورات ثنائية الوصلة </a:t>
            </a:r>
            <a:r>
              <a:rPr lang="en-US" sz="2400" dirty="0" smtClean="0">
                <a:solidFill>
                  <a:schemeClr val="bg1"/>
                </a:solidFill>
              </a:rPr>
              <a:t>npn</a:t>
            </a:r>
            <a:r>
              <a:rPr lang="ar-SA" sz="2400" dirty="0" smtClean="0">
                <a:solidFill>
                  <a:schemeClr val="bg1"/>
                </a:solidFill>
              </a:rPr>
              <a:t> و </a:t>
            </a:r>
            <a:r>
              <a:rPr lang="en-US" sz="2400" dirty="0" smtClean="0">
                <a:solidFill>
                  <a:schemeClr val="bg1"/>
                </a:solidFill>
              </a:rPr>
              <a:t>pnp</a:t>
            </a:r>
            <a:r>
              <a:rPr lang="ar-SA" sz="2400" dirty="0" smtClean="0">
                <a:solidFill>
                  <a:schemeClr val="bg1"/>
                </a:solidFill>
              </a:rPr>
              <a:t> شكل (19)</a:t>
            </a:r>
          </a:p>
          <a:p>
            <a:pPr>
              <a:buClr>
                <a:schemeClr val="accent1">
                  <a:lumMod val="75000"/>
                </a:schemeClr>
              </a:buClr>
            </a:pPr>
            <a:endParaRPr lang="ar-SA" sz="2400" dirty="0" smtClean="0">
              <a:solidFill>
                <a:schemeClr val="bg1"/>
              </a:solidFill>
            </a:endParaRPr>
          </a:p>
          <a:p>
            <a:pPr>
              <a:buClr>
                <a:schemeClr val="accent1">
                  <a:lumMod val="75000"/>
                </a:schemeClr>
              </a:buClr>
              <a:buFont typeface="Arial" pitchFamily="34" charset="0"/>
              <a:buChar char="•"/>
            </a:pPr>
            <a:endParaRPr lang="ar-SA" sz="2400" dirty="0" smtClean="0">
              <a:solidFill>
                <a:schemeClr val="bg1"/>
              </a:solidFill>
            </a:endParaRPr>
          </a:p>
          <a:p>
            <a:pPr>
              <a:buClr>
                <a:schemeClr val="accent1">
                  <a:lumMod val="75000"/>
                </a:schemeClr>
              </a:buClr>
              <a:buFont typeface="Arial" pitchFamily="34" charset="0"/>
              <a:buChar char="•"/>
            </a:pPr>
            <a:endParaRPr lang="ar-SA" sz="3200" dirty="0" smtClean="0">
              <a:solidFill>
                <a:schemeClr val="bg1"/>
              </a:solidFill>
            </a:endParaRPr>
          </a:p>
          <a:p>
            <a:pPr>
              <a:buClr>
                <a:schemeClr val="accent1">
                  <a:lumMod val="75000"/>
                </a:schemeClr>
              </a:buClr>
            </a:pPr>
            <a:endParaRPr lang="ar-SA" sz="2400" dirty="0" smtClean="0">
              <a:solidFill>
                <a:schemeClr val="bg1"/>
              </a:solidFill>
            </a:endParaRPr>
          </a:p>
          <a:p>
            <a:pPr>
              <a:buClr>
                <a:schemeClr val="accent1">
                  <a:lumMod val="75000"/>
                </a:schemeClr>
              </a:buClr>
              <a:buFont typeface="Arial" pitchFamily="34" charset="0"/>
              <a:buChar char="•"/>
            </a:pPr>
            <a:r>
              <a:rPr lang="ar-SA" sz="2400" dirty="0" smtClean="0">
                <a:solidFill>
                  <a:schemeClr val="bg1"/>
                </a:solidFill>
              </a:rPr>
              <a:t> يتركب الترانزستور من باعث (</a:t>
            </a:r>
            <a:r>
              <a:rPr lang="en-US" sz="2400" dirty="0" smtClean="0">
                <a:solidFill>
                  <a:schemeClr val="bg1"/>
                </a:solidFill>
              </a:rPr>
              <a:t>E</a:t>
            </a:r>
            <a:r>
              <a:rPr lang="ar-SA" sz="2400" dirty="0" smtClean="0">
                <a:solidFill>
                  <a:schemeClr val="bg1"/>
                </a:solidFill>
              </a:rPr>
              <a:t>) وقاعدة (</a:t>
            </a:r>
            <a:r>
              <a:rPr lang="en-US" sz="2400" dirty="0" smtClean="0">
                <a:solidFill>
                  <a:schemeClr val="bg1"/>
                </a:solidFill>
              </a:rPr>
              <a:t>B</a:t>
            </a:r>
            <a:r>
              <a:rPr lang="ar-SA" sz="2400" dirty="0" smtClean="0">
                <a:solidFill>
                  <a:schemeClr val="bg1"/>
                </a:solidFill>
              </a:rPr>
              <a:t>) ومجمع (</a:t>
            </a:r>
            <a:r>
              <a:rPr lang="en-US" sz="2400" dirty="0" smtClean="0">
                <a:solidFill>
                  <a:schemeClr val="bg1"/>
                </a:solidFill>
              </a:rPr>
              <a:t>C</a:t>
            </a:r>
            <a:r>
              <a:rPr lang="ar-SA" sz="2400" dirty="0" smtClean="0">
                <a:solidFill>
                  <a:schemeClr val="bg1"/>
                </a:solidFill>
              </a:rPr>
              <a:t>).</a:t>
            </a:r>
          </a:p>
          <a:p>
            <a:pPr>
              <a:buClr>
                <a:schemeClr val="accent1">
                  <a:lumMod val="75000"/>
                </a:schemeClr>
              </a:buClr>
              <a:buFont typeface="Arial" pitchFamily="34" charset="0"/>
              <a:buChar char="•"/>
            </a:pPr>
            <a:r>
              <a:rPr lang="ar-SA" sz="2400" dirty="0" smtClean="0">
                <a:solidFill>
                  <a:schemeClr val="bg1"/>
                </a:solidFill>
              </a:rPr>
              <a:t> يتميز الباعث باحتوائه على نسبة عالية من حاملات الشحنة.</a:t>
            </a:r>
          </a:p>
          <a:p>
            <a:pPr>
              <a:buClr>
                <a:schemeClr val="accent1">
                  <a:lumMod val="75000"/>
                </a:schemeClr>
              </a:buClr>
              <a:buFont typeface="Arial" pitchFamily="34" charset="0"/>
              <a:buChar char="•"/>
            </a:pPr>
            <a:r>
              <a:rPr lang="ar-SA" sz="2400" dirty="0" smtClean="0">
                <a:solidFill>
                  <a:schemeClr val="bg1"/>
                </a:solidFill>
              </a:rPr>
              <a:t> تكون القاعدة دائما ذات سمك صغير بالنسبة لكل من الباعث والمجمع.</a:t>
            </a:r>
          </a:p>
          <a:p>
            <a:pPr>
              <a:buClr>
                <a:schemeClr val="accent1">
                  <a:lumMod val="75000"/>
                </a:schemeClr>
              </a:buClr>
              <a:buFont typeface="Arial" pitchFamily="34" charset="0"/>
              <a:buChar char="•"/>
            </a:pPr>
            <a:r>
              <a:rPr lang="ar-SA" sz="2400" dirty="0" smtClean="0">
                <a:solidFill>
                  <a:schemeClr val="bg1"/>
                </a:solidFill>
              </a:rPr>
              <a:t> يكون المجمع دائماً من نفس نوع الباعث.</a:t>
            </a:r>
          </a:p>
          <a:p>
            <a:pPr>
              <a:buClr>
                <a:schemeClr val="accent1">
                  <a:lumMod val="75000"/>
                </a:schemeClr>
              </a:buClr>
              <a:buFont typeface="Arial" pitchFamily="34" charset="0"/>
              <a:buChar char="•"/>
            </a:pPr>
            <a:r>
              <a:rPr lang="ar-SA" sz="2400" dirty="0" smtClean="0">
                <a:solidFill>
                  <a:schemeClr val="bg1"/>
                </a:solidFill>
              </a:rPr>
              <a:t> يوضح شكل(20)الرمز العلمى لكل من نوعى الترانزستور </a:t>
            </a:r>
            <a:r>
              <a:rPr lang="en-US" sz="2400" dirty="0" smtClean="0">
                <a:solidFill>
                  <a:schemeClr val="bg1"/>
                </a:solidFill>
              </a:rPr>
              <a:t>npn</a:t>
            </a:r>
            <a:r>
              <a:rPr lang="ar-SA" sz="2400" dirty="0" smtClean="0">
                <a:solidFill>
                  <a:schemeClr val="bg1"/>
                </a:solidFill>
              </a:rPr>
              <a:t> و </a:t>
            </a:r>
            <a:r>
              <a:rPr lang="en-US" sz="2400" dirty="0" smtClean="0">
                <a:solidFill>
                  <a:schemeClr val="bg1"/>
                </a:solidFill>
              </a:rPr>
              <a:t>pnp</a:t>
            </a:r>
            <a:endParaRPr lang="ar-SA" sz="2400" dirty="0" smtClean="0">
              <a:solidFill>
                <a:schemeClr val="bg1"/>
              </a:solidFill>
            </a:endParaRPr>
          </a:p>
        </p:txBody>
      </p:sp>
      <p:pic>
        <p:nvPicPr>
          <p:cNvPr id="122" name="صورة 121"/>
          <p:cNvPicPr/>
          <p:nvPr/>
        </p:nvPicPr>
        <p:blipFill>
          <a:blip r:embed="rId6">
            <a:clrChange>
              <a:clrFrom>
                <a:srgbClr val="FFFFFF"/>
              </a:clrFrom>
              <a:clrTo>
                <a:srgbClr val="FFFFFF">
                  <a:alpha val="0"/>
                </a:srgbClr>
              </a:clrTo>
            </a:clrChange>
            <a:lum bright="-40000"/>
          </a:blip>
          <a:srcRect/>
          <a:stretch>
            <a:fillRect/>
          </a:stretch>
        </p:blipFill>
        <p:spPr bwMode="auto">
          <a:xfrm>
            <a:off x="2643174" y="5072074"/>
            <a:ext cx="4676775" cy="1638300"/>
          </a:xfrm>
          <a:prstGeom prst="rect">
            <a:avLst/>
          </a:prstGeom>
          <a:noFill/>
          <a:ln w="9525">
            <a:noFill/>
            <a:miter lim="800000"/>
            <a:headEnd/>
            <a:tailEnd/>
          </a:ln>
          <a:effectLst/>
        </p:spPr>
      </p:pic>
      <p:pic>
        <p:nvPicPr>
          <p:cNvPr id="262148" name="Picture 4"/>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2500298" y="1571612"/>
            <a:ext cx="4791075" cy="1552575"/>
          </a:xfrm>
          <a:prstGeom prst="rect">
            <a:avLst/>
          </a:prstGeom>
          <a:noFill/>
          <a:ln w="9525">
            <a:noFill/>
            <a:miter lim="800000"/>
            <a:headEnd/>
            <a:tailEnd/>
          </a:ln>
          <a:effectLst/>
        </p:spPr>
      </p:pic>
      <p:sp>
        <p:nvSpPr>
          <p:cNvPr id="121" name="مربع نص 120"/>
          <p:cNvSpPr txBox="1"/>
          <p:nvPr/>
        </p:nvSpPr>
        <p:spPr>
          <a:xfrm>
            <a:off x="285720" y="6500834"/>
            <a:ext cx="8524962" cy="369332"/>
          </a:xfrm>
          <a:prstGeom prst="rect">
            <a:avLst/>
          </a:prstGeom>
          <a:noFill/>
        </p:spPr>
        <p:txBody>
          <a:bodyPr wrap="none" rtlCol="1">
            <a:spAutoFit/>
          </a:bodyPr>
          <a:lstStyle/>
          <a:p>
            <a:r>
              <a:rPr lang="en-US" dirty="0" smtClean="0">
                <a:solidFill>
                  <a:schemeClr val="accent1"/>
                </a:solidFill>
              </a:rPr>
              <a:t>A.A.ATTIA                                                                                   Principles of  Electronics</a:t>
            </a:r>
            <a:endParaRPr lang="ar-SA" dirty="0" smtClean="0">
              <a:solidFill>
                <a:schemeClr val="accent1"/>
              </a:solidFill>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20">
                                            <p:txEl>
                                              <p:pRg st="0" end="0"/>
                                            </p:txEl>
                                          </p:spTgt>
                                        </p:tgtEl>
                                        <p:attrNameLst>
                                          <p:attrName>style.visibility</p:attrName>
                                        </p:attrNameLst>
                                      </p:cBhvr>
                                      <p:to>
                                        <p:strVal val="visible"/>
                                      </p:to>
                                    </p:set>
                                    <p:animEffect transition="in" filter="box(in)">
                                      <p:cBhvr>
                                        <p:cTn id="7" dur="2000"/>
                                        <p:tgtEl>
                                          <p:spTgt spid="12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20">
                                            <p:txEl>
                                              <p:pRg st="1" end="1"/>
                                            </p:txEl>
                                          </p:spTgt>
                                        </p:tgtEl>
                                        <p:attrNameLst>
                                          <p:attrName>style.visibility</p:attrName>
                                        </p:attrNameLst>
                                      </p:cBhvr>
                                      <p:to>
                                        <p:strVal val="visible"/>
                                      </p:to>
                                    </p:set>
                                    <p:animEffect transition="in" filter="box(in)">
                                      <p:cBhvr>
                                        <p:cTn id="12" dur="2000"/>
                                        <p:tgtEl>
                                          <p:spTgt spid="120">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20">
                                            <p:txEl>
                                              <p:pRg st="6" end="6"/>
                                            </p:txEl>
                                          </p:spTgt>
                                        </p:tgtEl>
                                        <p:attrNameLst>
                                          <p:attrName>style.visibility</p:attrName>
                                        </p:attrNameLst>
                                      </p:cBhvr>
                                      <p:to>
                                        <p:strVal val="visible"/>
                                      </p:to>
                                    </p:set>
                                    <p:animEffect transition="in" filter="box(in)">
                                      <p:cBhvr>
                                        <p:cTn id="17" dur="2000"/>
                                        <p:tgtEl>
                                          <p:spTgt spid="120">
                                            <p:txEl>
                                              <p:pRg st="6" end="6"/>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120">
                                            <p:txEl>
                                              <p:pRg st="7" end="7"/>
                                            </p:txEl>
                                          </p:spTgt>
                                        </p:tgtEl>
                                        <p:attrNameLst>
                                          <p:attrName>style.visibility</p:attrName>
                                        </p:attrNameLst>
                                      </p:cBhvr>
                                      <p:to>
                                        <p:strVal val="visible"/>
                                      </p:to>
                                    </p:set>
                                    <p:animEffect transition="in" filter="box(in)">
                                      <p:cBhvr>
                                        <p:cTn id="22" dur="2000"/>
                                        <p:tgtEl>
                                          <p:spTgt spid="120">
                                            <p:txEl>
                                              <p:pRg st="7" end="7"/>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120">
                                            <p:txEl>
                                              <p:pRg st="8" end="8"/>
                                            </p:txEl>
                                          </p:spTgt>
                                        </p:tgtEl>
                                        <p:attrNameLst>
                                          <p:attrName>style.visibility</p:attrName>
                                        </p:attrNameLst>
                                      </p:cBhvr>
                                      <p:to>
                                        <p:strVal val="visible"/>
                                      </p:to>
                                    </p:set>
                                    <p:animEffect transition="in" filter="box(in)">
                                      <p:cBhvr>
                                        <p:cTn id="27" dur="2000"/>
                                        <p:tgtEl>
                                          <p:spTgt spid="120">
                                            <p:txEl>
                                              <p:pRg st="8" end="8"/>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120">
                                            <p:txEl>
                                              <p:pRg st="9" end="9"/>
                                            </p:txEl>
                                          </p:spTgt>
                                        </p:tgtEl>
                                        <p:attrNameLst>
                                          <p:attrName>style.visibility</p:attrName>
                                        </p:attrNameLst>
                                      </p:cBhvr>
                                      <p:to>
                                        <p:strVal val="visible"/>
                                      </p:to>
                                    </p:set>
                                    <p:animEffect transition="in" filter="box(in)">
                                      <p:cBhvr>
                                        <p:cTn id="32" dur="2000"/>
                                        <p:tgtEl>
                                          <p:spTgt spid="120">
                                            <p:txEl>
                                              <p:pRg st="9" end="9"/>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120">
                                            <p:txEl>
                                              <p:pRg st="10" end="10"/>
                                            </p:txEl>
                                          </p:spTgt>
                                        </p:tgtEl>
                                        <p:attrNameLst>
                                          <p:attrName>style.visibility</p:attrName>
                                        </p:attrNameLst>
                                      </p:cBhvr>
                                      <p:to>
                                        <p:strVal val="visible"/>
                                      </p:to>
                                    </p:set>
                                    <p:animEffect transition="in" filter="box(in)">
                                      <p:cBhvr>
                                        <p:cTn id="37" dur="2000"/>
                                        <p:tgtEl>
                                          <p:spTgt spid="120">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 name="كائن 20"/>
          <p:cNvGraphicFramePr>
            <a:graphicFrameLocks noChangeAspect="1"/>
          </p:cNvGraphicFramePr>
          <p:nvPr/>
        </p:nvGraphicFramePr>
        <p:xfrm>
          <a:off x="-1500230" y="1000108"/>
          <a:ext cx="914400" cy="771525"/>
        </p:xfrm>
        <a:graphic>
          <a:graphicData uri="http://schemas.openxmlformats.org/presentationml/2006/ole">
            <p:oleObj spid="_x0000_s263170" name="Equation" showAsIcon="1" r:id="rId4" imgW="914400" imgH="771480" progId="Equation.3">
              <p:embed/>
            </p:oleObj>
          </a:graphicData>
        </a:graphic>
      </p:graphicFrame>
      <p:graphicFrame>
        <p:nvGraphicFramePr>
          <p:cNvPr id="7" name="كائن 6"/>
          <p:cNvGraphicFramePr>
            <a:graphicFrameLocks noChangeAspect="1"/>
          </p:cNvGraphicFramePr>
          <p:nvPr/>
        </p:nvGraphicFramePr>
        <p:xfrm>
          <a:off x="4514850" y="3321050"/>
          <a:ext cx="114300" cy="215900"/>
        </p:xfrm>
        <a:graphic>
          <a:graphicData uri="http://schemas.openxmlformats.org/presentationml/2006/ole">
            <p:oleObj spid="_x0000_s263171" name="Equation" r:id="rId5" imgW="914400" imgH="215640" progId="Equation.3">
              <p:embed/>
            </p:oleObj>
          </a:graphicData>
        </a:graphic>
      </p:graphicFrame>
      <p:sp>
        <p:nvSpPr>
          <p:cNvPr id="46090" name="Rectangle 10"/>
          <p:cNvSpPr>
            <a:spLocks noChangeArrowheads="1"/>
          </p:cNvSpPr>
          <p:nvPr/>
        </p:nvSpPr>
        <p:spPr bwMode="auto">
          <a:xfrm>
            <a:off x="0" y="904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6345"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56346" name="Rectangle 26"/>
          <p:cNvSpPr>
            <a:spLocks noChangeArrowheads="1"/>
          </p:cNvSpPr>
          <p:nvPr/>
        </p:nvSpPr>
        <p:spPr bwMode="auto">
          <a:xfrm>
            <a:off x="0" y="676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4528" name="Rectangle 16"/>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6759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598" name="Rectangle 14"/>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1" name="Rectangle 17"/>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4" name="Rectangle 20"/>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6"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7" name="Rectangle 23"/>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1" name="Rectangle 2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2" name="Rectangle 30"/>
          <p:cNvSpPr>
            <a:spLocks noChangeArrowheads="1"/>
          </p:cNvSpPr>
          <p:nvPr/>
        </p:nvSpPr>
        <p:spPr bwMode="auto">
          <a:xfrm>
            <a:off x="0" y="3048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4" name="Rectangle 3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5" name="Rectangle 33"/>
          <p:cNvSpPr>
            <a:spLocks noChangeArrowheads="1"/>
          </p:cNvSpPr>
          <p:nvPr/>
        </p:nvSpPr>
        <p:spPr bwMode="auto">
          <a:xfrm>
            <a:off x="0" y="523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4" name="Rectangle 20"/>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8" name="Rectangle 2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9" name="Rectangle 25"/>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1" name="Rectangle 2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2" name="Rectangle 28"/>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4" name="Rectangle 3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5" name="Rectangle 31"/>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7" name="Rectangle 3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8" name="Rectangle 34"/>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2" name="Rectangle 3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3" name="Rectangle 39"/>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5" name="Rectangle 4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6" name="Rectangle 42"/>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68"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69" name="Rectangle 17"/>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1"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2" name="Rectangle 20"/>
          <p:cNvSpPr>
            <a:spLocks noChangeArrowheads="1"/>
          </p:cNvSpPr>
          <p:nvPr/>
        </p:nvSpPr>
        <p:spPr bwMode="auto">
          <a:xfrm>
            <a:off x="0" y="504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4"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5" name="Rectangle 23"/>
          <p:cNvSpPr>
            <a:spLocks noChangeArrowheads="1"/>
          </p:cNvSpPr>
          <p:nvPr/>
        </p:nvSpPr>
        <p:spPr bwMode="auto">
          <a:xfrm>
            <a:off x="0" y="504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7"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8" name="Rectangle 26"/>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1" name="Rectangle 2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2" name="Rectangle 30"/>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4" name="Rectangle 3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5" name="Rectangle 33"/>
          <p:cNvSpPr>
            <a:spLocks noChangeArrowheads="1"/>
          </p:cNvSpPr>
          <p:nvPr/>
        </p:nvSpPr>
        <p:spPr bwMode="auto">
          <a:xfrm>
            <a:off x="0" y="619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3"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4" name="Rectangle 14"/>
          <p:cNvSpPr>
            <a:spLocks noChangeArrowheads="1"/>
          </p:cNvSpPr>
          <p:nvPr/>
        </p:nvSpPr>
        <p:spPr bwMode="auto">
          <a:xfrm>
            <a:off x="0" y="200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6"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7" name="Rectangle 17"/>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9"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20" name="Rectangle 20"/>
          <p:cNvSpPr>
            <a:spLocks noChangeArrowheads="1"/>
          </p:cNvSpPr>
          <p:nvPr/>
        </p:nvSpPr>
        <p:spPr bwMode="auto">
          <a:xfrm>
            <a:off x="0" y="1600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3"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4" name="Rectangle 10"/>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8" name="Rectangle 14"/>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6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61" name="Rectangle 17"/>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7051" name="Rectangle 11"/>
          <p:cNvSpPr>
            <a:spLocks noChangeArrowheads="1"/>
          </p:cNvSpPr>
          <p:nvPr/>
        </p:nvSpPr>
        <p:spPr bwMode="auto">
          <a:xfrm>
            <a:off x="0" y="13620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9098" name="Rectangle 10"/>
          <p:cNvSpPr>
            <a:spLocks noChangeArrowheads="1"/>
          </p:cNvSpPr>
          <p:nvPr/>
        </p:nvSpPr>
        <p:spPr bwMode="auto">
          <a:xfrm>
            <a:off x="0" y="3343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0"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1" name="Rectangle 15"/>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3"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4" name="Rectangle 18"/>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5" name="Rectangle 11"/>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8" name="Rectangle 14"/>
          <p:cNvSpPr>
            <a:spLocks noChangeArrowheads="1"/>
          </p:cNvSpPr>
          <p:nvPr/>
        </p:nvSpPr>
        <p:spPr bwMode="auto">
          <a:xfrm>
            <a:off x="0" y="1524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1" name="Rectangle 17"/>
          <p:cNvSpPr>
            <a:spLocks noChangeArrowheads="1"/>
          </p:cNvSpPr>
          <p:nvPr/>
        </p:nvSpPr>
        <p:spPr bwMode="auto">
          <a:xfrm>
            <a:off x="0" y="200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4" name="Rectangle 20"/>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6"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7" name="Rectangle 23"/>
          <p:cNvSpPr>
            <a:spLocks noChangeArrowheads="1"/>
          </p:cNvSpPr>
          <p:nvPr/>
        </p:nvSpPr>
        <p:spPr bwMode="auto">
          <a:xfrm>
            <a:off x="0" y="3810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9"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10" name="Rectangle 26"/>
          <p:cNvSpPr>
            <a:spLocks noChangeArrowheads="1"/>
          </p:cNvSpPr>
          <p:nvPr/>
        </p:nvSpPr>
        <p:spPr bwMode="auto">
          <a:xfrm>
            <a:off x="0" y="2571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12" name="Rectangle 2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13" name="Rectangle 29"/>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5246"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5248"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7288"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7289" name="Rectangle 9"/>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87"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88" name="Rectangle 12"/>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91"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92" name="Rectangle 16"/>
          <p:cNvSpPr>
            <a:spLocks noChangeArrowheads="1"/>
          </p:cNvSpPr>
          <p:nvPr/>
        </p:nvSpPr>
        <p:spPr bwMode="auto">
          <a:xfrm>
            <a:off x="0" y="200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4"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5" name="Rectangle 17"/>
          <p:cNvSpPr>
            <a:spLocks noChangeArrowheads="1"/>
          </p:cNvSpPr>
          <p:nvPr/>
        </p:nvSpPr>
        <p:spPr bwMode="auto">
          <a:xfrm>
            <a:off x="0" y="647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7"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8" name="Rectangle 20"/>
          <p:cNvSpPr>
            <a:spLocks noChangeArrowheads="1"/>
          </p:cNvSpPr>
          <p:nvPr/>
        </p:nvSpPr>
        <p:spPr bwMode="auto">
          <a:xfrm>
            <a:off x="0" y="21240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1"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2" name="Rectangle 10"/>
          <p:cNvSpPr>
            <a:spLocks noChangeArrowheads="1"/>
          </p:cNvSpPr>
          <p:nvPr/>
        </p:nvSpPr>
        <p:spPr bwMode="auto">
          <a:xfrm>
            <a:off x="0" y="31623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5"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6" name="Rectangle 14"/>
          <p:cNvSpPr>
            <a:spLocks noChangeArrowheads="1"/>
          </p:cNvSpPr>
          <p:nvPr/>
        </p:nvSpPr>
        <p:spPr bwMode="auto">
          <a:xfrm>
            <a:off x="0" y="17811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9"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50" name="Rectangle 18"/>
          <p:cNvSpPr>
            <a:spLocks noChangeArrowheads="1"/>
          </p:cNvSpPr>
          <p:nvPr/>
        </p:nvSpPr>
        <p:spPr bwMode="auto">
          <a:xfrm>
            <a:off x="0" y="657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5" name="Rectangle 11"/>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8" name="Rectangle 14"/>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1" name="Rectangle 17"/>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4" name="Rectangle 20"/>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7" name="Rectangle 23"/>
          <p:cNvSpPr>
            <a:spLocks noChangeArrowheads="1"/>
          </p:cNvSpPr>
          <p:nvPr/>
        </p:nvSpPr>
        <p:spPr bwMode="auto">
          <a:xfrm>
            <a:off x="0" y="647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79216"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79217" name="Rectangle 17"/>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85359"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85360" name="Rectangle 16"/>
          <p:cNvSpPr>
            <a:spLocks noChangeArrowheads="1"/>
          </p:cNvSpPr>
          <p:nvPr/>
        </p:nvSpPr>
        <p:spPr bwMode="auto">
          <a:xfrm>
            <a:off x="0" y="27717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1496"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1497" name="Rectangle 9"/>
          <p:cNvSpPr>
            <a:spLocks noChangeArrowheads="1"/>
          </p:cNvSpPr>
          <p:nvPr/>
        </p:nvSpPr>
        <p:spPr bwMode="auto">
          <a:xfrm>
            <a:off x="0" y="523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7647"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7648" name="Rectangle 16"/>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7651"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7653" name="Rectangle 2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7654" name="Rectangle 22"/>
          <p:cNvSpPr>
            <a:spLocks noChangeArrowheads="1"/>
          </p:cNvSpPr>
          <p:nvPr/>
        </p:nvSpPr>
        <p:spPr bwMode="auto">
          <a:xfrm>
            <a:off x="0" y="504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7659" name="Rectangle 2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7660" name="Rectangle 28"/>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1" name="مربع نص 120"/>
          <p:cNvSpPr txBox="1"/>
          <p:nvPr/>
        </p:nvSpPr>
        <p:spPr>
          <a:xfrm>
            <a:off x="357158" y="880665"/>
            <a:ext cx="8715436" cy="5262979"/>
          </a:xfrm>
          <a:prstGeom prst="rect">
            <a:avLst/>
          </a:prstGeom>
          <a:noFill/>
        </p:spPr>
        <p:txBody>
          <a:bodyPr wrap="square" rtlCol="1">
            <a:spAutoFit/>
          </a:bodyPr>
          <a:lstStyle/>
          <a:p>
            <a:pPr>
              <a:buClr>
                <a:schemeClr val="accent1">
                  <a:lumMod val="75000"/>
                </a:schemeClr>
              </a:buClr>
              <a:buFont typeface="Arial" pitchFamily="34" charset="0"/>
              <a:buChar char="•"/>
            </a:pPr>
            <a:r>
              <a:rPr lang="ar-SA" sz="2400" dirty="0" smtClean="0">
                <a:solidFill>
                  <a:schemeClr val="bg1"/>
                </a:solidFill>
              </a:rPr>
              <a:t> يتم توصيل الترانزستور فى الدارات بثلاث طرق مختلفة شكل(21):</a:t>
            </a:r>
          </a:p>
          <a:p>
            <a:pPr>
              <a:buClr>
                <a:schemeClr val="accent1">
                  <a:lumMod val="75000"/>
                </a:schemeClr>
              </a:buClr>
            </a:pPr>
            <a:r>
              <a:rPr lang="ar-SA" sz="2400" dirty="0" smtClean="0">
                <a:solidFill>
                  <a:schemeClr val="bg1"/>
                </a:solidFill>
              </a:rPr>
              <a:t>1-دائرة القاعدة المشتركة	2-دائرة الباعث المشترك	3-دائرة المجمع المشترك</a:t>
            </a:r>
          </a:p>
          <a:p>
            <a:pPr>
              <a:buClr>
                <a:schemeClr val="accent1">
                  <a:lumMod val="75000"/>
                </a:schemeClr>
              </a:buClr>
            </a:pPr>
            <a:endParaRPr lang="ar-SA" sz="2400" dirty="0" smtClean="0">
              <a:solidFill>
                <a:schemeClr val="bg1"/>
              </a:solidFill>
            </a:endParaRPr>
          </a:p>
          <a:p>
            <a:pPr>
              <a:buClr>
                <a:schemeClr val="accent1">
                  <a:lumMod val="75000"/>
                </a:schemeClr>
              </a:buClr>
            </a:pPr>
            <a:endParaRPr lang="ar-SA" sz="2400" dirty="0" smtClean="0">
              <a:solidFill>
                <a:schemeClr val="bg1"/>
              </a:solidFill>
            </a:endParaRPr>
          </a:p>
          <a:p>
            <a:pPr>
              <a:buClr>
                <a:schemeClr val="accent1">
                  <a:lumMod val="75000"/>
                </a:schemeClr>
              </a:buClr>
            </a:pPr>
            <a:endParaRPr lang="ar-SA" sz="2400" dirty="0" smtClean="0">
              <a:solidFill>
                <a:schemeClr val="bg1"/>
              </a:solidFill>
            </a:endParaRPr>
          </a:p>
          <a:p>
            <a:pPr>
              <a:buClr>
                <a:schemeClr val="accent1">
                  <a:lumMod val="75000"/>
                </a:schemeClr>
              </a:buClr>
            </a:pPr>
            <a:r>
              <a:rPr lang="ar-SA" sz="2400" dirty="0" smtClean="0">
                <a:solidFill>
                  <a:schemeClr val="bg1"/>
                </a:solidFill>
              </a:rPr>
              <a:t>  </a:t>
            </a:r>
          </a:p>
          <a:p>
            <a:pPr>
              <a:buClr>
                <a:schemeClr val="accent1">
                  <a:lumMod val="75000"/>
                </a:schemeClr>
              </a:buClr>
            </a:pPr>
            <a:endParaRPr lang="ar-SA" sz="2400" dirty="0" smtClean="0">
              <a:solidFill>
                <a:schemeClr val="bg1"/>
              </a:solidFill>
            </a:endParaRPr>
          </a:p>
          <a:p>
            <a:pPr>
              <a:buClr>
                <a:schemeClr val="accent1">
                  <a:lumMod val="75000"/>
                </a:schemeClr>
              </a:buClr>
            </a:pPr>
            <a:endParaRPr lang="ar-SA" sz="2400" dirty="0" smtClean="0">
              <a:solidFill>
                <a:schemeClr val="bg1"/>
              </a:solidFill>
            </a:endParaRPr>
          </a:p>
          <a:p>
            <a:pPr>
              <a:buClr>
                <a:schemeClr val="accent1">
                  <a:lumMod val="75000"/>
                </a:schemeClr>
              </a:buClr>
            </a:pPr>
            <a:endParaRPr lang="ar-SA" sz="2400" dirty="0" smtClean="0">
              <a:solidFill>
                <a:schemeClr val="bg1"/>
              </a:solidFill>
            </a:endParaRPr>
          </a:p>
          <a:p>
            <a:pPr>
              <a:buClr>
                <a:schemeClr val="accent1">
                  <a:lumMod val="75000"/>
                </a:schemeClr>
              </a:buClr>
            </a:pPr>
            <a:endParaRPr lang="ar-SA" sz="2400" dirty="0" smtClean="0">
              <a:solidFill>
                <a:schemeClr val="bg1"/>
              </a:solidFill>
            </a:endParaRPr>
          </a:p>
          <a:p>
            <a:pPr>
              <a:buClr>
                <a:schemeClr val="accent1">
                  <a:lumMod val="75000"/>
                </a:schemeClr>
              </a:buClr>
            </a:pPr>
            <a:endParaRPr lang="ar-SA" sz="2400" dirty="0" smtClean="0">
              <a:solidFill>
                <a:schemeClr val="bg1"/>
              </a:solidFill>
            </a:endParaRPr>
          </a:p>
          <a:p>
            <a:pPr>
              <a:buClr>
                <a:schemeClr val="accent1">
                  <a:lumMod val="75000"/>
                </a:schemeClr>
              </a:buClr>
            </a:pPr>
            <a:endParaRPr lang="ar-SA" sz="2400" dirty="0" smtClean="0">
              <a:solidFill>
                <a:schemeClr val="bg1"/>
              </a:solidFill>
            </a:endParaRPr>
          </a:p>
          <a:p>
            <a:pPr>
              <a:buClr>
                <a:schemeClr val="accent1">
                  <a:lumMod val="75000"/>
                </a:schemeClr>
              </a:buClr>
              <a:buFont typeface="Arial" pitchFamily="34" charset="0"/>
              <a:buChar char="•"/>
            </a:pPr>
            <a:r>
              <a:rPr lang="ar-SA" sz="2400" dirty="0" smtClean="0">
                <a:solidFill>
                  <a:schemeClr val="bg1"/>
                </a:solidFill>
              </a:rPr>
              <a:t> دائماً يكون الباعث فى وضع انحياز امامى بينما يكون المجمع ذو انحياز عكسي فى جميع الأحوال وسواء كان الترانزستور من النوع </a:t>
            </a:r>
            <a:r>
              <a:rPr lang="en-US" sz="2400" dirty="0" err="1" smtClean="0">
                <a:solidFill>
                  <a:schemeClr val="bg1"/>
                </a:solidFill>
              </a:rPr>
              <a:t>pnp</a:t>
            </a:r>
            <a:r>
              <a:rPr lang="ar-SA" sz="2400" dirty="0" smtClean="0">
                <a:solidFill>
                  <a:schemeClr val="bg1"/>
                </a:solidFill>
              </a:rPr>
              <a:t> أم من النوع</a:t>
            </a:r>
            <a:r>
              <a:rPr lang="en-US" sz="2400" dirty="0" smtClean="0">
                <a:solidFill>
                  <a:schemeClr val="bg1"/>
                </a:solidFill>
              </a:rPr>
              <a:t> </a:t>
            </a:r>
            <a:r>
              <a:rPr lang="ar-SA" sz="2400" dirty="0" smtClean="0">
                <a:solidFill>
                  <a:schemeClr val="bg1"/>
                </a:solidFill>
              </a:rPr>
              <a:t> </a:t>
            </a:r>
            <a:r>
              <a:rPr lang="en-US" sz="2400" dirty="0" smtClean="0">
                <a:solidFill>
                  <a:schemeClr val="bg1"/>
                </a:solidFill>
              </a:rPr>
              <a:t>npn</a:t>
            </a:r>
            <a:r>
              <a:rPr lang="ar-SA" sz="2400" dirty="0" smtClean="0">
                <a:solidFill>
                  <a:schemeClr val="bg1"/>
                </a:solidFill>
              </a:rPr>
              <a:t>، شكل(22).</a:t>
            </a:r>
          </a:p>
        </p:txBody>
      </p:sp>
      <p:pic>
        <p:nvPicPr>
          <p:cNvPr id="120" name="صورة 119"/>
          <p:cNvPicPr/>
          <p:nvPr/>
        </p:nvPicPr>
        <p:blipFill>
          <a:blip r:embed="rId6">
            <a:clrChange>
              <a:clrFrom>
                <a:srgbClr val="FFFFFF"/>
              </a:clrFrom>
              <a:clrTo>
                <a:srgbClr val="FFFFFF">
                  <a:alpha val="0"/>
                </a:srgbClr>
              </a:clrTo>
            </a:clrChange>
            <a:lum bright="-40000"/>
          </a:blip>
          <a:srcRect/>
          <a:stretch>
            <a:fillRect/>
          </a:stretch>
        </p:blipFill>
        <p:spPr bwMode="auto">
          <a:xfrm>
            <a:off x="1720531" y="1891225"/>
            <a:ext cx="5923303" cy="3109411"/>
          </a:xfrm>
          <a:prstGeom prst="rect">
            <a:avLst/>
          </a:prstGeom>
          <a:noFill/>
          <a:ln w="9525">
            <a:noFill/>
            <a:miter lim="800000"/>
            <a:headEnd/>
            <a:tailEnd/>
          </a:ln>
          <a:effectLst/>
        </p:spPr>
      </p:pic>
      <p:sp>
        <p:nvSpPr>
          <p:cNvPr id="122" name="مربع نص 121"/>
          <p:cNvSpPr txBox="1"/>
          <p:nvPr/>
        </p:nvSpPr>
        <p:spPr>
          <a:xfrm>
            <a:off x="285720" y="6500834"/>
            <a:ext cx="8524962" cy="369332"/>
          </a:xfrm>
          <a:prstGeom prst="rect">
            <a:avLst/>
          </a:prstGeom>
          <a:noFill/>
        </p:spPr>
        <p:txBody>
          <a:bodyPr wrap="none" rtlCol="1">
            <a:spAutoFit/>
          </a:bodyPr>
          <a:lstStyle/>
          <a:p>
            <a:r>
              <a:rPr lang="en-US" dirty="0" smtClean="0">
                <a:solidFill>
                  <a:schemeClr val="accent1"/>
                </a:solidFill>
              </a:rPr>
              <a:t>A.A.ATTIA                                                                                   Principles of  Electronics</a:t>
            </a:r>
            <a:endParaRPr lang="ar-SA" dirty="0" smtClean="0">
              <a:solidFill>
                <a:schemeClr val="accent1"/>
              </a:solidFill>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21">
                                            <p:txEl>
                                              <p:pRg st="0" end="0"/>
                                            </p:txEl>
                                          </p:spTgt>
                                        </p:tgtEl>
                                        <p:attrNameLst>
                                          <p:attrName>style.visibility</p:attrName>
                                        </p:attrNameLst>
                                      </p:cBhvr>
                                      <p:to>
                                        <p:strVal val="visible"/>
                                      </p:to>
                                    </p:set>
                                    <p:animEffect transition="in" filter="box(in)">
                                      <p:cBhvr>
                                        <p:cTn id="7" dur="2000"/>
                                        <p:tgtEl>
                                          <p:spTgt spid="12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21">
                                            <p:txEl>
                                              <p:pRg st="1" end="1"/>
                                            </p:txEl>
                                          </p:spTgt>
                                        </p:tgtEl>
                                        <p:attrNameLst>
                                          <p:attrName>style.visibility</p:attrName>
                                        </p:attrNameLst>
                                      </p:cBhvr>
                                      <p:to>
                                        <p:strVal val="visible"/>
                                      </p:to>
                                    </p:set>
                                    <p:animEffect transition="in" filter="box(in)">
                                      <p:cBhvr>
                                        <p:cTn id="12" dur="2000"/>
                                        <p:tgtEl>
                                          <p:spTgt spid="12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21">
                                            <p:txEl>
                                              <p:pRg st="5" end="5"/>
                                            </p:txEl>
                                          </p:spTgt>
                                        </p:tgtEl>
                                        <p:attrNameLst>
                                          <p:attrName>style.visibility</p:attrName>
                                        </p:attrNameLst>
                                      </p:cBhvr>
                                      <p:to>
                                        <p:strVal val="visible"/>
                                      </p:to>
                                    </p:set>
                                    <p:animEffect transition="in" filter="box(in)">
                                      <p:cBhvr>
                                        <p:cTn id="17" dur="2000"/>
                                        <p:tgtEl>
                                          <p:spTgt spid="121">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121">
                                            <p:txEl>
                                              <p:pRg st="12" end="12"/>
                                            </p:txEl>
                                          </p:spTgt>
                                        </p:tgtEl>
                                        <p:attrNameLst>
                                          <p:attrName>style.visibility</p:attrName>
                                        </p:attrNameLst>
                                      </p:cBhvr>
                                      <p:to>
                                        <p:strVal val="visible"/>
                                      </p:to>
                                    </p:set>
                                    <p:animEffect transition="in" filter="box(in)">
                                      <p:cBhvr>
                                        <p:cTn id="22" dur="2000"/>
                                        <p:tgtEl>
                                          <p:spTgt spid="121">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1"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 name="كائن 20"/>
          <p:cNvGraphicFramePr>
            <a:graphicFrameLocks noChangeAspect="1"/>
          </p:cNvGraphicFramePr>
          <p:nvPr/>
        </p:nvGraphicFramePr>
        <p:xfrm>
          <a:off x="-1500230" y="1000108"/>
          <a:ext cx="914400" cy="771525"/>
        </p:xfrm>
        <a:graphic>
          <a:graphicData uri="http://schemas.openxmlformats.org/presentationml/2006/ole">
            <p:oleObj spid="_x0000_s264194" name="Equation" showAsIcon="1" r:id="rId4" imgW="914400" imgH="771480" progId="Equation.3">
              <p:embed/>
            </p:oleObj>
          </a:graphicData>
        </a:graphic>
      </p:graphicFrame>
      <p:graphicFrame>
        <p:nvGraphicFramePr>
          <p:cNvPr id="7" name="كائن 6"/>
          <p:cNvGraphicFramePr>
            <a:graphicFrameLocks noChangeAspect="1"/>
          </p:cNvGraphicFramePr>
          <p:nvPr/>
        </p:nvGraphicFramePr>
        <p:xfrm>
          <a:off x="4514850" y="3321050"/>
          <a:ext cx="114300" cy="215900"/>
        </p:xfrm>
        <a:graphic>
          <a:graphicData uri="http://schemas.openxmlformats.org/presentationml/2006/ole">
            <p:oleObj spid="_x0000_s264195" name="Equation" r:id="rId5" imgW="914400" imgH="215640" progId="Equation.3">
              <p:embed/>
            </p:oleObj>
          </a:graphicData>
        </a:graphic>
      </p:graphicFrame>
      <p:sp>
        <p:nvSpPr>
          <p:cNvPr id="46090" name="Rectangle 10"/>
          <p:cNvSpPr>
            <a:spLocks noChangeArrowheads="1"/>
          </p:cNvSpPr>
          <p:nvPr/>
        </p:nvSpPr>
        <p:spPr bwMode="auto">
          <a:xfrm>
            <a:off x="0" y="904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6345"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56346" name="Rectangle 26"/>
          <p:cNvSpPr>
            <a:spLocks noChangeArrowheads="1"/>
          </p:cNvSpPr>
          <p:nvPr/>
        </p:nvSpPr>
        <p:spPr bwMode="auto">
          <a:xfrm>
            <a:off x="0" y="676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4528" name="Rectangle 16"/>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6759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598" name="Rectangle 14"/>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1" name="Rectangle 17"/>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4" name="Rectangle 20"/>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6"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7" name="Rectangle 23"/>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1" name="Rectangle 2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2" name="Rectangle 30"/>
          <p:cNvSpPr>
            <a:spLocks noChangeArrowheads="1"/>
          </p:cNvSpPr>
          <p:nvPr/>
        </p:nvSpPr>
        <p:spPr bwMode="auto">
          <a:xfrm>
            <a:off x="0" y="3048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4" name="Rectangle 3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5" name="Rectangle 33"/>
          <p:cNvSpPr>
            <a:spLocks noChangeArrowheads="1"/>
          </p:cNvSpPr>
          <p:nvPr/>
        </p:nvSpPr>
        <p:spPr bwMode="auto">
          <a:xfrm>
            <a:off x="0" y="523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4" name="Rectangle 20"/>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8" name="Rectangle 2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9" name="Rectangle 25"/>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1" name="Rectangle 2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2" name="Rectangle 28"/>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4" name="Rectangle 3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5" name="Rectangle 31"/>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7" name="Rectangle 3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8" name="Rectangle 34"/>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2" name="Rectangle 3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3" name="Rectangle 39"/>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5" name="Rectangle 4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6" name="Rectangle 42"/>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68"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69" name="Rectangle 17"/>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1"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2" name="Rectangle 20"/>
          <p:cNvSpPr>
            <a:spLocks noChangeArrowheads="1"/>
          </p:cNvSpPr>
          <p:nvPr/>
        </p:nvSpPr>
        <p:spPr bwMode="auto">
          <a:xfrm>
            <a:off x="0" y="504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4"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5" name="Rectangle 23"/>
          <p:cNvSpPr>
            <a:spLocks noChangeArrowheads="1"/>
          </p:cNvSpPr>
          <p:nvPr/>
        </p:nvSpPr>
        <p:spPr bwMode="auto">
          <a:xfrm>
            <a:off x="0" y="504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7"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8" name="Rectangle 26"/>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1" name="Rectangle 2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2" name="Rectangle 30"/>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4" name="Rectangle 3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5" name="Rectangle 33"/>
          <p:cNvSpPr>
            <a:spLocks noChangeArrowheads="1"/>
          </p:cNvSpPr>
          <p:nvPr/>
        </p:nvSpPr>
        <p:spPr bwMode="auto">
          <a:xfrm>
            <a:off x="0" y="619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3"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4" name="Rectangle 14"/>
          <p:cNvSpPr>
            <a:spLocks noChangeArrowheads="1"/>
          </p:cNvSpPr>
          <p:nvPr/>
        </p:nvSpPr>
        <p:spPr bwMode="auto">
          <a:xfrm>
            <a:off x="0" y="200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6"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7" name="Rectangle 17"/>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9"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20" name="Rectangle 20"/>
          <p:cNvSpPr>
            <a:spLocks noChangeArrowheads="1"/>
          </p:cNvSpPr>
          <p:nvPr/>
        </p:nvSpPr>
        <p:spPr bwMode="auto">
          <a:xfrm>
            <a:off x="0" y="1600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3"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4" name="Rectangle 10"/>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8" name="Rectangle 14"/>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6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61" name="Rectangle 17"/>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7051" name="Rectangle 11"/>
          <p:cNvSpPr>
            <a:spLocks noChangeArrowheads="1"/>
          </p:cNvSpPr>
          <p:nvPr/>
        </p:nvSpPr>
        <p:spPr bwMode="auto">
          <a:xfrm>
            <a:off x="0" y="13620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9098" name="Rectangle 10"/>
          <p:cNvSpPr>
            <a:spLocks noChangeArrowheads="1"/>
          </p:cNvSpPr>
          <p:nvPr/>
        </p:nvSpPr>
        <p:spPr bwMode="auto">
          <a:xfrm>
            <a:off x="0" y="3343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0"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1" name="Rectangle 15"/>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3"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4" name="Rectangle 18"/>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5" name="Rectangle 11"/>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8" name="Rectangle 14"/>
          <p:cNvSpPr>
            <a:spLocks noChangeArrowheads="1"/>
          </p:cNvSpPr>
          <p:nvPr/>
        </p:nvSpPr>
        <p:spPr bwMode="auto">
          <a:xfrm>
            <a:off x="0" y="1524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1" name="Rectangle 17"/>
          <p:cNvSpPr>
            <a:spLocks noChangeArrowheads="1"/>
          </p:cNvSpPr>
          <p:nvPr/>
        </p:nvSpPr>
        <p:spPr bwMode="auto">
          <a:xfrm>
            <a:off x="0" y="200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4" name="Rectangle 20"/>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6"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7" name="Rectangle 23"/>
          <p:cNvSpPr>
            <a:spLocks noChangeArrowheads="1"/>
          </p:cNvSpPr>
          <p:nvPr/>
        </p:nvSpPr>
        <p:spPr bwMode="auto">
          <a:xfrm>
            <a:off x="0" y="3810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9"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10" name="Rectangle 26"/>
          <p:cNvSpPr>
            <a:spLocks noChangeArrowheads="1"/>
          </p:cNvSpPr>
          <p:nvPr/>
        </p:nvSpPr>
        <p:spPr bwMode="auto">
          <a:xfrm>
            <a:off x="0" y="2571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12" name="Rectangle 2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13" name="Rectangle 29"/>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5246"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5248"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7288"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7289" name="Rectangle 9"/>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87"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88" name="Rectangle 12"/>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91"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92" name="Rectangle 16"/>
          <p:cNvSpPr>
            <a:spLocks noChangeArrowheads="1"/>
          </p:cNvSpPr>
          <p:nvPr/>
        </p:nvSpPr>
        <p:spPr bwMode="auto">
          <a:xfrm>
            <a:off x="0" y="200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4"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5" name="Rectangle 17"/>
          <p:cNvSpPr>
            <a:spLocks noChangeArrowheads="1"/>
          </p:cNvSpPr>
          <p:nvPr/>
        </p:nvSpPr>
        <p:spPr bwMode="auto">
          <a:xfrm>
            <a:off x="0" y="647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7"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8" name="Rectangle 20"/>
          <p:cNvSpPr>
            <a:spLocks noChangeArrowheads="1"/>
          </p:cNvSpPr>
          <p:nvPr/>
        </p:nvSpPr>
        <p:spPr bwMode="auto">
          <a:xfrm>
            <a:off x="0" y="21240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1"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2" name="Rectangle 10"/>
          <p:cNvSpPr>
            <a:spLocks noChangeArrowheads="1"/>
          </p:cNvSpPr>
          <p:nvPr/>
        </p:nvSpPr>
        <p:spPr bwMode="auto">
          <a:xfrm>
            <a:off x="0" y="31623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5"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6" name="Rectangle 14"/>
          <p:cNvSpPr>
            <a:spLocks noChangeArrowheads="1"/>
          </p:cNvSpPr>
          <p:nvPr/>
        </p:nvSpPr>
        <p:spPr bwMode="auto">
          <a:xfrm>
            <a:off x="0" y="17811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9"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50" name="Rectangle 18"/>
          <p:cNvSpPr>
            <a:spLocks noChangeArrowheads="1"/>
          </p:cNvSpPr>
          <p:nvPr/>
        </p:nvSpPr>
        <p:spPr bwMode="auto">
          <a:xfrm>
            <a:off x="0" y="657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5" name="Rectangle 11"/>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8" name="Rectangle 14"/>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1" name="Rectangle 17"/>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4" name="Rectangle 20"/>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7" name="Rectangle 23"/>
          <p:cNvSpPr>
            <a:spLocks noChangeArrowheads="1"/>
          </p:cNvSpPr>
          <p:nvPr/>
        </p:nvSpPr>
        <p:spPr bwMode="auto">
          <a:xfrm>
            <a:off x="0" y="647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79216"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79217" name="Rectangle 17"/>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85359"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85360" name="Rectangle 16"/>
          <p:cNvSpPr>
            <a:spLocks noChangeArrowheads="1"/>
          </p:cNvSpPr>
          <p:nvPr/>
        </p:nvSpPr>
        <p:spPr bwMode="auto">
          <a:xfrm>
            <a:off x="0" y="27717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1496"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1497" name="Rectangle 9"/>
          <p:cNvSpPr>
            <a:spLocks noChangeArrowheads="1"/>
          </p:cNvSpPr>
          <p:nvPr/>
        </p:nvSpPr>
        <p:spPr bwMode="auto">
          <a:xfrm>
            <a:off x="0" y="523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7647"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7648" name="Rectangle 16"/>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7651"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7653" name="Rectangle 2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7654" name="Rectangle 22"/>
          <p:cNvSpPr>
            <a:spLocks noChangeArrowheads="1"/>
          </p:cNvSpPr>
          <p:nvPr/>
        </p:nvSpPr>
        <p:spPr bwMode="auto">
          <a:xfrm>
            <a:off x="0" y="504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7659" name="Rectangle 2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7660" name="Rectangle 28"/>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2" name="مربع نص 121"/>
          <p:cNvSpPr txBox="1"/>
          <p:nvPr/>
        </p:nvSpPr>
        <p:spPr>
          <a:xfrm>
            <a:off x="357158" y="4143380"/>
            <a:ext cx="8501122" cy="2677656"/>
          </a:xfrm>
          <a:prstGeom prst="rect">
            <a:avLst/>
          </a:prstGeom>
          <a:noFill/>
        </p:spPr>
        <p:txBody>
          <a:bodyPr wrap="square" rtlCol="1">
            <a:spAutoFit/>
          </a:bodyPr>
          <a:lstStyle/>
          <a:p>
            <a:pPr>
              <a:buClr>
                <a:schemeClr val="accent1">
                  <a:lumMod val="75000"/>
                </a:schemeClr>
              </a:buClr>
              <a:buFont typeface="Arial" pitchFamily="34" charset="0"/>
              <a:buChar char="•"/>
            </a:pPr>
            <a:r>
              <a:rPr lang="ar-SA" sz="2400" dirty="0" smtClean="0">
                <a:solidFill>
                  <a:schemeClr val="bg1"/>
                </a:solidFill>
              </a:rPr>
              <a:t> جاءت كلمة ترانزستور (</a:t>
            </a:r>
            <a:r>
              <a:rPr lang="en-US" sz="2400" dirty="0" smtClean="0">
                <a:solidFill>
                  <a:schemeClr val="bg1"/>
                </a:solidFill>
              </a:rPr>
              <a:t>Transistor</a:t>
            </a:r>
            <a:r>
              <a:rPr lang="ar-SA" sz="2400" dirty="0" smtClean="0">
                <a:solidFill>
                  <a:schemeClr val="bg1"/>
                </a:solidFill>
              </a:rPr>
              <a:t>) من كلمتين الأولى هى انتقال (</a:t>
            </a:r>
            <a:r>
              <a:rPr lang="en-US" sz="2400" dirty="0" smtClean="0">
                <a:solidFill>
                  <a:schemeClr val="bg1"/>
                </a:solidFill>
              </a:rPr>
              <a:t>Transfer</a:t>
            </a:r>
            <a:r>
              <a:rPr lang="ar-SA" sz="2400" dirty="0" smtClean="0">
                <a:solidFill>
                  <a:schemeClr val="bg1"/>
                </a:solidFill>
              </a:rPr>
              <a:t>) والثانية هى مقاومة (</a:t>
            </a:r>
            <a:r>
              <a:rPr lang="en-US" sz="2400" dirty="0" smtClean="0">
                <a:solidFill>
                  <a:schemeClr val="bg1"/>
                </a:solidFill>
              </a:rPr>
              <a:t>resistor</a:t>
            </a:r>
            <a:r>
              <a:rPr lang="ar-SA" sz="2400" dirty="0" smtClean="0">
                <a:solidFill>
                  <a:schemeClr val="bg1"/>
                </a:solidFill>
              </a:rPr>
              <a:t>) حيث انه فى حالة الترانزستور نحن ننتقل من دائرة الدخل ذات المقاومة المنخفضة حيث التحايز الامامى دائماً إلى دائرة الخرج ذات المقاومة المرتفعة حيث التحايز العكسى دائماً ايضاً.</a:t>
            </a:r>
            <a:r>
              <a:rPr lang="en-US" sz="2400" dirty="0" smtClean="0">
                <a:solidFill>
                  <a:schemeClr val="bg1"/>
                </a:solidFill>
              </a:rPr>
              <a:t>  </a:t>
            </a:r>
            <a:endParaRPr lang="ar-SA" sz="2400" dirty="0" smtClean="0">
              <a:solidFill>
                <a:schemeClr val="bg1"/>
              </a:solidFill>
            </a:endParaRPr>
          </a:p>
          <a:p>
            <a:pPr>
              <a:buClr>
                <a:schemeClr val="accent1">
                  <a:lumMod val="75000"/>
                </a:schemeClr>
              </a:buClr>
              <a:buFont typeface="Arial" pitchFamily="34" charset="0"/>
              <a:buChar char="•"/>
            </a:pPr>
            <a:r>
              <a:rPr lang="ar-SA" sz="2400" dirty="0" smtClean="0">
                <a:solidFill>
                  <a:schemeClr val="bg1"/>
                </a:solidFill>
              </a:rPr>
              <a:t> اخترع شوكلى الترانزستور عام 1948 واستحق على هذا الاكتشاف وعلى تحسينه جائزة نوبل لعام 1956 مع آخرين.</a:t>
            </a:r>
            <a:r>
              <a:rPr lang="en-US" sz="2400" dirty="0" smtClean="0">
                <a:solidFill>
                  <a:schemeClr val="bg1"/>
                </a:solidFill>
              </a:rPr>
              <a:t> </a:t>
            </a:r>
          </a:p>
          <a:p>
            <a:pPr>
              <a:buClr>
                <a:schemeClr val="accent1">
                  <a:lumMod val="75000"/>
                </a:schemeClr>
              </a:buClr>
            </a:pPr>
            <a:endParaRPr lang="ar-SA" sz="2400" dirty="0" smtClean="0">
              <a:solidFill>
                <a:schemeClr val="bg1"/>
              </a:solidFill>
            </a:endParaRPr>
          </a:p>
        </p:txBody>
      </p:sp>
      <p:sp>
        <p:nvSpPr>
          <p:cNvPr id="264197"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3" name="مربع نص 122"/>
          <p:cNvSpPr txBox="1"/>
          <p:nvPr/>
        </p:nvSpPr>
        <p:spPr>
          <a:xfrm>
            <a:off x="3857620" y="3714752"/>
            <a:ext cx="1428760" cy="369332"/>
          </a:xfrm>
          <a:prstGeom prst="rect">
            <a:avLst/>
          </a:prstGeom>
          <a:noFill/>
        </p:spPr>
        <p:txBody>
          <a:bodyPr wrap="square" rtlCol="1">
            <a:spAutoFit/>
          </a:bodyPr>
          <a:lstStyle/>
          <a:p>
            <a:pPr algn="ctr"/>
            <a:r>
              <a:rPr lang="ar-SA" dirty="0" smtClean="0">
                <a:solidFill>
                  <a:schemeClr val="bg1"/>
                </a:solidFill>
              </a:rPr>
              <a:t>شكل (22)</a:t>
            </a:r>
            <a:endParaRPr lang="ar-SA" dirty="0">
              <a:solidFill>
                <a:schemeClr val="bg1"/>
              </a:solidFill>
            </a:endParaRPr>
          </a:p>
        </p:txBody>
      </p:sp>
      <p:pic>
        <p:nvPicPr>
          <p:cNvPr id="3" name="Picture 5"/>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1357290" y="785794"/>
            <a:ext cx="6248400" cy="3105150"/>
          </a:xfrm>
          <a:prstGeom prst="rect">
            <a:avLst/>
          </a:prstGeom>
          <a:noFill/>
          <a:ln w="9525">
            <a:noFill/>
            <a:miter lim="800000"/>
            <a:headEnd/>
            <a:tailEnd/>
          </a:ln>
          <a:effectLst/>
        </p:spPr>
      </p:pic>
      <p:sp>
        <p:nvSpPr>
          <p:cNvPr id="124" name="مربع نص 123"/>
          <p:cNvSpPr txBox="1"/>
          <p:nvPr/>
        </p:nvSpPr>
        <p:spPr>
          <a:xfrm>
            <a:off x="214282" y="6500834"/>
            <a:ext cx="8524962" cy="369332"/>
          </a:xfrm>
          <a:prstGeom prst="rect">
            <a:avLst/>
          </a:prstGeom>
          <a:noFill/>
        </p:spPr>
        <p:txBody>
          <a:bodyPr wrap="none" rtlCol="1">
            <a:spAutoFit/>
          </a:bodyPr>
          <a:lstStyle/>
          <a:p>
            <a:r>
              <a:rPr lang="en-US" dirty="0" smtClean="0">
                <a:solidFill>
                  <a:schemeClr val="accent1"/>
                </a:solidFill>
              </a:rPr>
              <a:t>A.A.ATTIA                                                                                   Principles of  Electronics</a:t>
            </a:r>
            <a:endParaRPr lang="ar-SA" dirty="0" smtClean="0">
              <a:solidFill>
                <a:schemeClr val="accent1"/>
              </a:solidFill>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22">
                                            <p:txEl>
                                              <p:pRg st="0" end="0"/>
                                            </p:txEl>
                                          </p:spTgt>
                                        </p:tgtEl>
                                        <p:attrNameLst>
                                          <p:attrName>style.visibility</p:attrName>
                                        </p:attrNameLst>
                                      </p:cBhvr>
                                      <p:to>
                                        <p:strVal val="visible"/>
                                      </p:to>
                                    </p:set>
                                    <p:animEffect transition="in" filter="box(in)">
                                      <p:cBhvr>
                                        <p:cTn id="7" dur="2000"/>
                                        <p:tgtEl>
                                          <p:spTgt spid="12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22">
                                            <p:txEl>
                                              <p:pRg st="1" end="1"/>
                                            </p:txEl>
                                          </p:spTgt>
                                        </p:tgtEl>
                                        <p:attrNameLst>
                                          <p:attrName>style.visibility</p:attrName>
                                        </p:attrNameLst>
                                      </p:cBhvr>
                                      <p:to>
                                        <p:strVal val="visible"/>
                                      </p:to>
                                    </p:set>
                                    <p:animEffect transition="in" filter="box(in)">
                                      <p:cBhvr>
                                        <p:cTn id="12" dur="2000"/>
                                        <p:tgtEl>
                                          <p:spTgt spid="12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 name="كائن 20"/>
          <p:cNvGraphicFramePr>
            <a:graphicFrameLocks noChangeAspect="1"/>
          </p:cNvGraphicFramePr>
          <p:nvPr/>
        </p:nvGraphicFramePr>
        <p:xfrm>
          <a:off x="-1500230" y="1000108"/>
          <a:ext cx="914400" cy="771525"/>
        </p:xfrm>
        <a:graphic>
          <a:graphicData uri="http://schemas.openxmlformats.org/presentationml/2006/ole">
            <p:oleObj spid="_x0000_s265218" name="Equation" showAsIcon="1" r:id="rId4" imgW="914400" imgH="771480" progId="Equation.3">
              <p:embed/>
            </p:oleObj>
          </a:graphicData>
        </a:graphic>
      </p:graphicFrame>
      <p:graphicFrame>
        <p:nvGraphicFramePr>
          <p:cNvPr id="7" name="كائن 6"/>
          <p:cNvGraphicFramePr>
            <a:graphicFrameLocks noChangeAspect="1"/>
          </p:cNvGraphicFramePr>
          <p:nvPr/>
        </p:nvGraphicFramePr>
        <p:xfrm>
          <a:off x="4514850" y="3321050"/>
          <a:ext cx="114300" cy="215900"/>
        </p:xfrm>
        <a:graphic>
          <a:graphicData uri="http://schemas.openxmlformats.org/presentationml/2006/ole">
            <p:oleObj spid="_x0000_s265219" name="Equation" r:id="rId5" imgW="914400" imgH="215640" progId="Equation.3">
              <p:embed/>
            </p:oleObj>
          </a:graphicData>
        </a:graphic>
      </p:graphicFrame>
      <p:sp>
        <p:nvSpPr>
          <p:cNvPr id="46090" name="Rectangle 10"/>
          <p:cNvSpPr>
            <a:spLocks noChangeArrowheads="1"/>
          </p:cNvSpPr>
          <p:nvPr/>
        </p:nvSpPr>
        <p:spPr bwMode="auto">
          <a:xfrm>
            <a:off x="0" y="904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6345"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56346" name="Rectangle 26"/>
          <p:cNvSpPr>
            <a:spLocks noChangeArrowheads="1"/>
          </p:cNvSpPr>
          <p:nvPr/>
        </p:nvSpPr>
        <p:spPr bwMode="auto">
          <a:xfrm>
            <a:off x="0" y="676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4528" name="Rectangle 16"/>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6759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598" name="Rectangle 14"/>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1" name="Rectangle 17"/>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4" name="Rectangle 20"/>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6"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7" name="Rectangle 23"/>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1" name="Rectangle 2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2" name="Rectangle 30"/>
          <p:cNvSpPr>
            <a:spLocks noChangeArrowheads="1"/>
          </p:cNvSpPr>
          <p:nvPr/>
        </p:nvSpPr>
        <p:spPr bwMode="auto">
          <a:xfrm>
            <a:off x="0" y="3048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4" name="Rectangle 3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5" name="Rectangle 33"/>
          <p:cNvSpPr>
            <a:spLocks noChangeArrowheads="1"/>
          </p:cNvSpPr>
          <p:nvPr/>
        </p:nvSpPr>
        <p:spPr bwMode="auto">
          <a:xfrm>
            <a:off x="0" y="523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4" name="Rectangle 20"/>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8" name="Rectangle 2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9" name="Rectangle 25"/>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1" name="Rectangle 2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2" name="Rectangle 28"/>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4" name="Rectangle 3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5" name="Rectangle 31"/>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7" name="Rectangle 3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8" name="Rectangle 34"/>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2" name="Rectangle 3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3" name="Rectangle 39"/>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5" name="Rectangle 4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6" name="Rectangle 42"/>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68"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69" name="Rectangle 17"/>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1"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2" name="Rectangle 20"/>
          <p:cNvSpPr>
            <a:spLocks noChangeArrowheads="1"/>
          </p:cNvSpPr>
          <p:nvPr/>
        </p:nvSpPr>
        <p:spPr bwMode="auto">
          <a:xfrm>
            <a:off x="0" y="504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4"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5" name="Rectangle 23"/>
          <p:cNvSpPr>
            <a:spLocks noChangeArrowheads="1"/>
          </p:cNvSpPr>
          <p:nvPr/>
        </p:nvSpPr>
        <p:spPr bwMode="auto">
          <a:xfrm>
            <a:off x="0" y="504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7"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8" name="Rectangle 26"/>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1" name="Rectangle 2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2" name="Rectangle 30"/>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4" name="Rectangle 3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5" name="Rectangle 33"/>
          <p:cNvSpPr>
            <a:spLocks noChangeArrowheads="1"/>
          </p:cNvSpPr>
          <p:nvPr/>
        </p:nvSpPr>
        <p:spPr bwMode="auto">
          <a:xfrm>
            <a:off x="0" y="619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3"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4" name="Rectangle 14"/>
          <p:cNvSpPr>
            <a:spLocks noChangeArrowheads="1"/>
          </p:cNvSpPr>
          <p:nvPr/>
        </p:nvSpPr>
        <p:spPr bwMode="auto">
          <a:xfrm>
            <a:off x="0" y="200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6"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7" name="Rectangle 17"/>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9"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20" name="Rectangle 20"/>
          <p:cNvSpPr>
            <a:spLocks noChangeArrowheads="1"/>
          </p:cNvSpPr>
          <p:nvPr/>
        </p:nvSpPr>
        <p:spPr bwMode="auto">
          <a:xfrm>
            <a:off x="0" y="1600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3"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4" name="Rectangle 10"/>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8" name="Rectangle 14"/>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6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61" name="Rectangle 17"/>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7051" name="Rectangle 11"/>
          <p:cNvSpPr>
            <a:spLocks noChangeArrowheads="1"/>
          </p:cNvSpPr>
          <p:nvPr/>
        </p:nvSpPr>
        <p:spPr bwMode="auto">
          <a:xfrm>
            <a:off x="0" y="13620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9098" name="Rectangle 10"/>
          <p:cNvSpPr>
            <a:spLocks noChangeArrowheads="1"/>
          </p:cNvSpPr>
          <p:nvPr/>
        </p:nvSpPr>
        <p:spPr bwMode="auto">
          <a:xfrm>
            <a:off x="0" y="3343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0"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1" name="Rectangle 15"/>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3"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4" name="Rectangle 18"/>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5" name="Rectangle 11"/>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8" name="Rectangle 14"/>
          <p:cNvSpPr>
            <a:spLocks noChangeArrowheads="1"/>
          </p:cNvSpPr>
          <p:nvPr/>
        </p:nvSpPr>
        <p:spPr bwMode="auto">
          <a:xfrm>
            <a:off x="0" y="1524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1" name="Rectangle 17"/>
          <p:cNvSpPr>
            <a:spLocks noChangeArrowheads="1"/>
          </p:cNvSpPr>
          <p:nvPr/>
        </p:nvSpPr>
        <p:spPr bwMode="auto">
          <a:xfrm>
            <a:off x="0" y="200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4" name="Rectangle 20"/>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6"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7" name="Rectangle 23"/>
          <p:cNvSpPr>
            <a:spLocks noChangeArrowheads="1"/>
          </p:cNvSpPr>
          <p:nvPr/>
        </p:nvSpPr>
        <p:spPr bwMode="auto">
          <a:xfrm>
            <a:off x="0" y="3810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9"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10" name="Rectangle 26"/>
          <p:cNvSpPr>
            <a:spLocks noChangeArrowheads="1"/>
          </p:cNvSpPr>
          <p:nvPr/>
        </p:nvSpPr>
        <p:spPr bwMode="auto">
          <a:xfrm>
            <a:off x="0" y="2571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12" name="Rectangle 2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13" name="Rectangle 29"/>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5246"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5248"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7288"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7289" name="Rectangle 9"/>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87"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88" name="Rectangle 12"/>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91"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92" name="Rectangle 16"/>
          <p:cNvSpPr>
            <a:spLocks noChangeArrowheads="1"/>
          </p:cNvSpPr>
          <p:nvPr/>
        </p:nvSpPr>
        <p:spPr bwMode="auto">
          <a:xfrm>
            <a:off x="0" y="200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4"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5" name="Rectangle 17"/>
          <p:cNvSpPr>
            <a:spLocks noChangeArrowheads="1"/>
          </p:cNvSpPr>
          <p:nvPr/>
        </p:nvSpPr>
        <p:spPr bwMode="auto">
          <a:xfrm>
            <a:off x="0" y="647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7"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8" name="Rectangle 20"/>
          <p:cNvSpPr>
            <a:spLocks noChangeArrowheads="1"/>
          </p:cNvSpPr>
          <p:nvPr/>
        </p:nvSpPr>
        <p:spPr bwMode="auto">
          <a:xfrm>
            <a:off x="0" y="21240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1"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2" name="Rectangle 10"/>
          <p:cNvSpPr>
            <a:spLocks noChangeArrowheads="1"/>
          </p:cNvSpPr>
          <p:nvPr/>
        </p:nvSpPr>
        <p:spPr bwMode="auto">
          <a:xfrm>
            <a:off x="0" y="31623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5"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6" name="Rectangle 14"/>
          <p:cNvSpPr>
            <a:spLocks noChangeArrowheads="1"/>
          </p:cNvSpPr>
          <p:nvPr/>
        </p:nvSpPr>
        <p:spPr bwMode="auto">
          <a:xfrm>
            <a:off x="0" y="17811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9"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50" name="Rectangle 18"/>
          <p:cNvSpPr>
            <a:spLocks noChangeArrowheads="1"/>
          </p:cNvSpPr>
          <p:nvPr/>
        </p:nvSpPr>
        <p:spPr bwMode="auto">
          <a:xfrm>
            <a:off x="0" y="657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5" name="Rectangle 11"/>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8" name="Rectangle 14"/>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1" name="Rectangle 17"/>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4" name="Rectangle 20"/>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7" name="Rectangle 23"/>
          <p:cNvSpPr>
            <a:spLocks noChangeArrowheads="1"/>
          </p:cNvSpPr>
          <p:nvPr/>
        </p:nvSpPr>
        <p:spPr bwMode="auto">
          <a:xfrm>
            <a:off x="0" y="647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79216"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79217" name="Rectangle 17"/>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85359"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85360" name="Rectangle 16"/>
          <p:cNvSpPr>
            <a:spLocks noChangeArrowheads="1"/>
          </p:cNvSpPr>
          <p:nvPr/>
        </p:nvSpPr>
        <p:spPr bwMode="auto">
          <a:xfrm>
            <a:off x="0" y="27717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1496"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1497" name="Rectangle 9"/>
          <p:cNvSpPr>
            <a:spLocks noChangeArrowheads="1"/>
          </p:cNvSpPr>
          <p:nvPr/>
        </p:nvSpPr>
        <p:spPr bwMode="auto">
          <a:xfrm>
            <a:off x="0" y="523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7647"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7648" name="Rectangle 16"/>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7651"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7653" name="Rectangle 2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7654" name="Rectangle 22"/>
          <p:cNvSpPr>
            <a:spLocks noChangeArrowheads="1"/>
          </p:cNvSpPr>
          <p:nvPr/>
        </p:nvSpPr>
        <p:spPr bwMode="auto">
          <a:xfrm>
            <a:off x="0" y="504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7659" name="Rectangle 2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7660" name="Rectangle 28"/>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1" name="مربع نص 120"/>
          <p:cNvSpPr txBox="1"/>
          <p:nvPr/>
        </p:nvSpPr>
        <p:spPr>
          <a:xfrm>
            <a:off x="357158" y="857232"/>
            <a:ext cx="8643998" cy="5755422"/>
          </a:xfrm>
          <a:prstGeom prst="rect">
            <a:avLst/>
          </a:prstGeom>
          <a:noFill/>
        </p:spPr>
        <p:txBody>
          <a:bodyPr wrap="square" rtlCol="1">
            <a:spAutoFit/>
          </a:bodyPr>
          <a:lstStyle/>
          <a:p>
            <a:pPr>
              <a:buClr>
                <a:schemeClr val="accent1">
                  <a:lumMod val="75000"/>
                </a:schemeClr>
              </a:buClr>
            </a:pPr>
            <a:r>
              <a:rPr lang="ar-SA" sz="3200" b="1" u="sng" dirty="0" smtClean="0">
                <a:solidFill>
                  <a:schemeClr val="accent1">
                    <a:lumMod val="75000"/>
                  </a:schemeClr>
                </a:solidFill>
                <a:latin typeface="+mj-lt"/>
                <a:ea typeface="+mj-ea"/>
                <a:cs typeface="+mj-cs"/>
              </a:rPr>
              <a:t>كيف يعمل الترانزستور</a:t>
            </a:r>
          </a:p>
          <a:p>
            <a:pPr algn="just">
              <a:buClr>
                <a:schemeClr val="accent1">
                  <a:lumMod val="75000"/>
                </a:schemeClr>
              </a:buClr>
              <a:buFont typeface="Arial" pitchFamily="34" charset="0"/>
              <a:buChar char="•"/>
            </a:pPr>
            <a:r>
              <a:rPr lang="ar-SA" sz="2400" dirty="0" smtClean="0"/>
              <a:t> </a:t>
            </a:r>
            <a:r>
              <a:rPr lang="ar-SA" sz="2400" dirty="0" smtClean="0">
                <a:solidFill>
                  <a:schemeClr val="bg1"/>
                </a:solidFill>
              </a:rPr>
              <a:t>نستطيع أن نتعرف على فكرة عمل الترانزستور من خلال توصيل ترانزستور من النوع </a:t>
            </a:r>
            <a:r>
              <a:rPr lang="en-US" sz="2400" dirty="0" smtClean="0">
                <a:solidFill>
                  <a:schemeClr val="bg1"/>
                </a:solidFill>
              </a:rPr>
              <a:t>npn</a:t>
            </a:r>
            <a:r>
              <a:rPr lang="ar-SA" sz="2400" dirty="0" smtClean="0">
                <a:solidFill>
                  <a:schemeClr val="bg1"/>
                </a:solidFill>
              </a:rPr>
              <a:t> فى دائرة القاعدة المشتركة شكل(23)</a:t>
            </a:r>
          </a:p>
          <a:p>
            <a:pPr algn="just">
              <a:buClr>
                <a:schemeClr val="accent1">
                  <a:lumMod val="75000"/>
                </a:schemeClr>
              </a:buClr>
              <a:buFont typeface="Arial" pitchFamily="34" charset="0"/>
              <a:buChar char="•"/>
            </a:pPr>
            <a:endParaRPr lang="ar-SA" sz="2400" dirty="0" smtClean="0">
              <a:solidFill>
                <a:schemeClr val="bg1"/>
              </a:solidFill>
            </a:endParaRPr>
          </a:p>
          <a:p>
            <a:pPr algn="just">
              <a:buClr>
                <a:schemeClr val="accent1">
                  <a:lumMod val="75000"/>
                </a:schemeClr>
              </a:buClr>
              <a:buFont typeface="Arial" pitchFamily="34" charset="0"/>
              <a:buChar char="•"/>
            </a:pPr>
            <a:endParaRPr lang="ar-SA" sz="2400" dirty="0" smtClean="0">
              <a:solidFill>
                <a:schemeClr val="bg1"/>
              </a:solidFill>
            </a:endParaRPr>
          </a:p>
          <a:p>
            <a:pPr algn="just">
              <a:buClr>
                <a:schemeClr val="accent1">
                  <a:lumMod val="75000"/>
                </a:schemeClr>
              </a:buClr>
              <a:buFont typeface="Arial" pitchFamily="34" charset="0"/>
              <a:buChar char="•"/>
            </a:pPr>
            <a:endParaRPr lang="ar-SA" sz="2400" dirty="0" smtClean="0">
              <a:solidFill>
                <a:schemeClr val="bg1"/>
              </a:solidFill>
            </a:endParaRPr>
          </a:p>
          <a:p>
            <a:pPr algn="just">
              <a:buClr>
                <a:schemeClr val="accent1">
                  <a:lumMod val="75000"/>
                </a:schemeClr>
              </a:buClr>
              <a:buFont typeface="Arial" pitchFamily="34" charset="0"/>
              <a:buChar char="•"/>
            </a:pPr>
            <a:endParaRPr lang="ar-SA" sz="2400" dirty="0" smtClean="0">
              <a:solidFill>
                <a:schemeClr val="bg1"/>
              </a:solidFill>
            </a:endParaRPr>
          </a:p>
          <a:p>
            <a:pPr algn="just">
              <a:buClr>
                <a:schemeClr val="accent1">
                  <a:lumMod val="75000"/>
                </a:schemeClr>
              </a:buClr>
              <a:buFont typeface="Arial" pitchFamily="34" charset="0"/>
              <a:buChar char="•"/>
            </a:pPr>
            <a:endParaRPr lang="ar-SA" sz="2400" dirty="0" smtClean="0">
              <a:solidFill>
                <a:schemeClr val="bg1"/>
              </a:solidFill>
            </a:endParaRPr>
          </a:p>
          <a:p>
            <a:pPr algn="just">
              <a:buClr>
                <a:schemeClr val="accent1">
                  <a:lumMod val="75000"/>
                </a:schemeClr>
              </a:buClr>
              <a:buFont typeface="Arial" pitchFamily="34" charset="0"/>
              <a:buChar char="•"/>
            </a:pPr>
            <a:endParaRPr lang="ar-SA" sz="2400" dirty="0" smtClean="0">
              <a:solidFill>
                <a:schemeClr val="bg1"/>
              </a:solidFill>
            </a:endParaRPr>
          </a:p>
          <a:p>
            <a:pPr algn="just">
              <a:buClr>
                <a:schemeClr val="accent1">
                  <a:lumMod val="75000"/>
                </a:schemeClr>
              </a:buClr>
              <a:buFont typeface="Arial" pitchFamily="34" charset="0"/>
              <a:buChar char="•"/>
            </a:pPr>
            <a:endParaRPr lang="ar-SA" sz="2400" dirty="0" smtClean="0">
              <a:solidFill>
                <a:schemeClr val="bg1"/>
              </a:solidFill>
            </a:endParaRPr>
          </a:p>
          <a:p>
            <a:pPr algn="just">
              <a:buClr>
                <a:schemeClr val="accent1">
                  <a:lumMod val="75000"/>
                </a:schemeClr>
              </a:buClr>
            </a:pPr>
            <a:endParaRPr lang="ar-SA" sz="2400" dirty="0" smtClean="0">
              <a:solidFill>
                <a:schemeClr val="bg1"/>
              </a:solidFill>
            </a:endParaRPr>
          </a:p>
          <a:p>
            <a:pPr algn="just">
              <a:buClr>
                <a:schemeClr val="accent1">
                  <a:lumMod val="75000"/>
                </a:schemeClr>
              </a:buClr>
              <a:buFont typeface="Arial" pitchFamily="34" charset="0"/>
              <a:buChar char="•"/>
            </a:pPr>
            <a:endParaRPr lang="ar-SA" sz="2400" dirty="0" smtClean="0">
              <a:solidFill>
                <a:schemeClr val="bg1"/>
              </a:solidFill>
            </a:endParaRPr>
          </a:p>
          <a:p>
            <a:pPr algn="just">
              <a:buClr>
                <a:schemeClr val="accent1">
                  <a:lumMod val="75000"/>
                </a:schemeClr>
              </a:buClr>
              <a:buFont typeface="Arial" pitchFamily="34" charset="0"/>
              <a:buChar char="•"/>
            </a:pPr>
            <a:endParaRPr lang="ar-SA" sz="2400" dirty="0" smtClean="0"/>
          </a:p>
          <a:p>
            <a:pPr algn="just">
              <a:buClr>
                <a:schemeClr val="accent1">
                  <a:lumMod val="75000"/>
                </a:schemeClr>
              </a:buClr>
              <a:buFont typeface="Arial" pitchFamily="34" charset="0"/>
              <a:buChar char="•"/>
            </a:pPr>
            <a:r>
              <a:rPr lang="ar-SA" sz="2400" dirty="0" smtClean="0"/>
              <a:t> </a:t>
            </a:r>
            <a:r>
              <a:rPr lang="ar-SA" sz="2400" dirty="0" smtClean="0">
                <a:solidFill>
                  <a:schemeClr val="bg1"/>
                </a:solidFill>
              </a:rPr>
              <a:t>تندفع الالكترونات والتى تمثل الشحنات السائدة فى الباعث من النوع </a:t>
            </a:r>
            <a:r>
              <a:rPr lang="en-US" sz="2400" dirty="0" smtClean="0">
                <a:solidFill>
                  <a:schemeClr val="bg1"/>
                </a:solidFill>
              </a:rPr>
              <a:t>n</a:t>
            </a:r>
            <a:r>
              <a:rPr lang="ar-SA" sz="2400" dirty="0" smtClean="0">
                <a:solidFill>
                  <a:schemeClr val="bg1"/>
                </a:solidFill>
              </a:rPr>
              <a:t> نحو القاعدة تحت تأثير الانحياز الامامى للباعث.</a:t>
            </a:r>
          </a:p>
        </p:txBody>
      </p:sp>
      <p:pic>
        <p:nvPicPr>
          <p:cNvPr id="120" name="صورة 119"/>
          <p:cNvPicPr/>
          <p:nvPr/>
        </p:nvPicPr>
        <p:blipFill>
          <a:blip r:embed="rId6">
            <a:clrChange>
              <a:clrFrom>
                <a:srgbClr val="FFFFFF"/>
              </a:clrFrom>
              <a:clrTo>
                <a:srgbClr val="FFFFFF">
                  <a:alpha val="0"/>
                </a:srgbClr>
              </a:clrTo>
            </a:clrChange>
            <a:lum bright="-40000"/>
          </a:blip>
          <a:srcRect/>
          <a:stretch>
            <a:fillRect/>
          </a:stretch>
        </p:blipFill>
        <p:spPr bwMode="auto">
          <a:xfrm>
            <a:off x="1571604" y="2057052"/>
            <a:ext cx="6072230" cy="3515088"/>
          </a:xfrm>
          <a:prstGeom prst="rect">
            <a:avLst/>
          </a:prstGeom>
          <a:noFill/>
          <a:ln w="9525">
            <a:noFill/>
            <a:miter lim="800000"/>
            <a:headEnd/>
            <a:tailEnd/>
          </a:ln>
          <a:effectLst/>
        </p:spPr>
      </p:pic>
      <p:sp>
        <p:nvSpPr>
          <p:cNvPr id="122" name="مربع نص 121"/>
          <p:cNvSpPr txBox="1"/>
          <p:nvPr/>
        </p:nvSpPr>
        <p:spPr>
          <a:xfrm>
            <a:off x="285720" y="6500834"/>
            <a:ext cx="8524962" cy="369332"/>
          </a:xfrm>
          <a:prstGeom prst="rect">
            <a:avLst/>
          </a:prstGeom>
          <a:noFill/>
        </p:spPr>
        <p:txBody>
          <a:bodyPr wrap="none" rtlCol="1">
            <a:spAutoFit/>
          </a:bodyPr>
          <a:lstStyle/>
          <a:p>
            <a:r>
              <a:rPr lang="en-US" dirty="0" smtClean="0">
                <a:solidFill>
                  <a:schemeClr val="accent1"/>
                </a:solidFill>
              </a:rPr>
              <a:t>A.A.ATTIA                                                                                   Principles of  Electronics</a:t>
            </a:r>
            <a:endParaRPr lang="ar-SA" dirty="0" smtClean="0">
              <a:solidFill>
                <a:schemeClr val="accent1"/>
              </a:solidFill>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21">
                                            <p:txEl>
                                              <p:pRg st="0" end="0"/>
                                            </p:txEl>
                                          </p:spTgt>
                                        </p:tgtEl>
                                        <p:attrNameLst>
                                          <p:attrName>style.visibility</p:attrName>
                                        </p:attrNameLst>
                                      </p:cBhvr>
                                      <p:to>
                                        <p:strVal val="visible"/>
                                      </p:to>
                                    </p:set>
                                    <p:animEffect transition="in" filter="box(in)">
                                      <p:cBhvr>
                                        <p:cTn id="7" dur="2000"/>
                                        <p:tgtEl>
                                          <p:spTgt spid="12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21">
                                            <p:txEl>
                                              <p:pRg st="1" end="1"/>
                                            </p:txEl>
                                          </p:spTgt>
                                        </p:tgtEl>
                                        <p:attrNameLst>
                                          <p:attrName>style.visibility</p:attrName>
                                        </p:attrNameLst>
                                      </p:cBhvr>
                                      <p:to>
                                        <p:strVal val="visible"/>
                                      </p:to>
                                    </p:set>
                                    <p:animEffect transition="in" filter="box(in)">
                                      <p:cBhvr>
                                        <p:cTn id="12" dur="2000"/>
                                        <p:tgtEl>
                                          <p:spTgt spid="12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21">
                                            <p:txEl>
                                              <p:pRg st="12" end="12"/>
                                            </p:txEl>
                                          </p:spTgt>
                                        </p:tgtEl>
                                        <p:attrNameLst>
                                          <p:attrName>style.visibility</p:attrName>
                                        </p:attrNameLst>
                                      </p:cBhvr>
                                      <p:to>
                                        <p:strVal val="visible"/>
                                      </p:to>
                                    </p:set>
                                    <p:animEffect transition="in" filter="box(in)">
                                      <p:cBhvr>
                                        <p:cTn id="17" dur="2000"/>
                                        <p:tgtEl>
                                          <p:spTgt spid="121">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1"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 name="كائن 20"/>
          <p:cNvGraphicFramePr>
            <a:graphicFrameLocks noChangeAspect="1"/>
          </p:cNvGraphicFramePr>
          <p:nvPr/>
        </p:nvGraphicFramePr>
        <p:xfrm>
          <a:off x="-1500230" y="1000108"/>
          <a:ext cx="914400" cy="771525"/>
        </p:xfrm>
        <a:graphic>
          <a:graphicData uri="http://schemas.openxmlformats.org/presentationml/2006/ole">
            <p:oleObj spid="_x0000_s266242" name="Equation" showAsIcon="1" r:id="rId4" imgW="914400" imgH="771480" progId="Equation.3">
              <p:embed/>
            </p:oleObj>
          </a:graphicData>
        </a:graphic>
      </p:graphicFrame>
      <p:graphicFrame>
        <p:nvGraphicFramePr>
          <p:cNvPr id="7" name="كائن 6"/>
          <p:cNvGraphicFramePr>
            <a:graphicFrameLocks noChangeAspect="1"/>
          </p:cNvGraphicFramePr>
          <p:nvPr/>
        </p:nvGraphicFramePr>
        <p:xfrm>
          <a:off x="4514850" y="3321050"/>
          <a:ext cx="114300" cy="215900"/>
        </p:xfrm>
        <a:graphic>
          <a:graphicData uri="http://schemas.openxmlformats.org/presentationml/2006/ole">
            <p:oleObj spid="_x0000_s266243" name="Equation" r:id="rId5" imgW="914400" imgH="215640" progId="Equation.3">
              <p:embed/>
            </p:oleObj>
          </a:graphicData>
        </a:graphic>
      </p:graphicFrame>
      <p:sp>
        <p:nvSpPr>
          <p:cNvPr id="46090" name="Rectangle 10"/>
          <p:cNvSpPr>
            <a:spLocks noChangeArrowheads="1"/>
          </p:cNvSpPr>
          <p:nvPr/>
        </p:nvSpPr>
        <p:spPr bwMode="auto">
          <a:xfrm>
            <a:off x="0" y="904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6345"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56346" name="Rectangle 26"/>
          <p:cNvSpPr>
            <a:spLocks noChangeArrowheads="1"/>
          </p:cNvSpPr>
          <p:nvPr/>
        </p:nvSpPr>
        <p:spPr bwMode="auto">
          <a:xfrm>
            <a:off x="0" y="676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4528" name="Rectangle 16"/>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6759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598" name="Rectangle 14"/>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1" name="Rectangle 17"/>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4" name="Rectangle 20"/>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6"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7" name="Rectangle 23"/>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1" name="Rectangle 2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2" name="Rectangle 30"/>
          <p:cNvSpPr>
            <a:spLocks noChangeArrowheads="1"/>
          </p:cNvSpPr>
          <p:nvPr/>
        </p:nvSpPr>
        <p:spPr bwMode="auto">
          <a:xfrm>
            <a:off x="0" y="3048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4" name="Rectangle 3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5" name="Rectangle 33"/>
          <p:cNvSpPr>
            <a:spLocks noChangeArrowheads="1"/>
          </p:cNvSpPr>
          <p:nvPr/>
        </p:nvSpPr>
        <p:spPr bwMode="auto">
          <a:xfrm>
            <a:off x="0" y="523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4" name="Rectangle 20"/>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8" name="Rectangle 2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9" name="Rectangle 25"/>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1" name="Rectangle 2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2" name="Rectangle 28"/>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4" name="Rectangle 3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5" name="Rectangle 31"/>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7" name="Rectangle 3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8" name="Rectangle 34"/>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2" name="Rectangle 3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3" name="Rectangle 39"/>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5" name="Rectangle 4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6" name="Rectangle 42"/>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68"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69" name="Rectangle 17"/>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1"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2" name="Rectangle 20"/>
          <p:cNvSpPr>
            <a:spLocks noChangeArrowheads="1"/>
          </p:cNvSpPr>
          <p:nvPr/>
        </p:nvSpPr>
        <p:spPr bwMode="auto">
          <a:xfrm>
            <a:off x="0" y="504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4"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5" name="Rectangle 23"/>
          <p:cNvSpPr>
            <a:spLocks noChangeArrowheads="1"/>
          </p:cNvSpPr>
          <p:nvPr/>
        </p:nvSpPr>
        <p:spPr bwMode="auto">
          <a:xfrm>
            <a:off x="0" y="504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7"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8" name="Rectangle 26"/>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1" name="Rectangle 2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2" name="Rectangle 30"/>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4" name="Rectangle 3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5" name="Rectangle 33"/>
          <p:cNvSpPr>
            <a:spLocks noChangeArrowheads="1"/>
          </p:cNvSpPr>
          <p:nvPr/>
        </p:nvSpPr>
        <p:spPr bwMode="auto">
          <a:xfrm>
            <a:off x="0" y="619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3"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4" name="Rectangle 14"/>
          <p:cNvSpPr>
            <a:spLocks noChangeArrowheads="1"/>
          </p:cNvSpPr>
          <p:nvPr/>
        </p:nvSpPr>
        <p:spPr bwMode="auto">
          <a:xfrm>
            <a:off x="0" y="200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6"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7" name="Rectangle 17"/>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9"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20" name="Rectangle 20"/>
          <p:cNvSpPr>
            <a:spLocks noChangeArrowheads="1"/>
          </p:cNvSpPr>
          <p:nvPr/>
        </p:nvSpPr>
        <p:spPr bwMode="auto">
          <a:xfrm>
            <a:off x="0" y="1600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3"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4" name="Rectangle 10"/>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8" name="Rectangle 14"/>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6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61" name="Rectangle 17"/>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7051" name="Rectangle 11"/>
          <p:cNvSpPr>
            <a:spLocks noChangeArrowheads="1"/>
          </p:cNvSpPr>
          <p:nvPr/>
        </p:nvSpPr>
        <p:spPr bwMode="auto">
          <a:xfrm>
            <a:off x="0" y="13620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9098" name="Rectangle 10"/>
          <p:cNvSpPr>
            <a:spLocks noChangeArrowheads="1"/>
          </p:cNvSpPr>
          <p:nvPr/>
        </p:nvSpPr>
        <p:spPr bwMode="auto">
          <a:xfrm>
            <a:off x="0" y="3343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0"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1" name="Rectangle 15"/>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3"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4" name="Rectangle 18"/>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5" name="Rectangle 11"/>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8" name="Rectangle 14"/>
          <p:cNvSpPr>
            <a:spLocks noChangeArrowheads="1"/>
          </p:cNvSpPr>
          <p:nvPr/>
        </p:nvSpPr>
        <p:spPr bwMode="auto">
          <a:xfrm>
            <a:off x="0" y="1524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1" name="Rectangle 17"/>
          <p:cNvSpPr>
            <a:spLocks noChangeArrowheads="1"/>
          </p:cNvSpPr>
          <p:nvPr/>
        </p:nvSpPr>
        <p:spPr bwMode="auto">
          <a:xfrm>
            <a:off x="0" y="200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4" name="Rectangle 20"/>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6"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7" name="Rectangle 23"/>
          <p:cNvSpPr>
            <a:spLocks noChangeArrowheads="1"/>
          </p:cNvSpPr>
          <p:nvPr/>
        </p:nvSpPr>
        <p:spPr bwMode="auto">
          <a:xfrm>
            <a:off x="0" y="3810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9"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10" name="Rectangle 26"/>
          <p:cNvSpPr>
            <a:spLocks noChangeArrowheads="1"/>
          </p:cNvSpPr>
          <p:nvPr/>
        </p:nvSpPr>
        <p:spPr bwMode="auto">
          <a:xfrm>
            <a:off x="0" y="2571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12" name="Rectangle 2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13" name="Rectangle 29"/>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5246"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5248"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7288"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7289" name="Rectangle 9"/>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87"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88" name="Rectangle 12"/>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91"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92" name="Rectangle 16"/>
          <p:cNvSpPr>
            <a:spLocks noChangeArrowheads="1"/>
          </p:cNvSpPr>
          <p:nvPr/>
        </p:nvSpPr>
        <p:spPr bwMode="auto">
          <a:xfrm>
            <a:off x="0" y="200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4"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5" name="Rectangle 17"/>
          <p:cNvSpPr>
            <a:spLocks noChangeArrowheads="1"/>
          </p:cNvSpPr>
          <p:nvPr/>
        </p:nvSpPr>
        <p:spPr bwMode="auto">
          <a:xfrm>
            <a:off x="0" y="647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7"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8" name="Rectangle 20"/>
          <p:cNvSpPr>
            <a:spLocks noChangeArrowheads="1"/>
          </p:cNvSpPr>
          <p:nvPr/>
        </p:nvSpPr>
        <p:spPr bwMode="auto">
          <a:xfrm>
            <a:off x="0" y="21240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1"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2" name="Rectangle 10"/>
          <p:cNvSpPr>
            <a:spLocks noChangeArrowheads="1"/>
          </p:cNvSpPr>
          <p:nvPr/>
        </p:nvSpPr>
        <p:spPr bwMode="auto">
          <a:xfrm>
            <a:off x="0" y="31623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5"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6" name="Rectangle 14"/>
          <p:cNvSpPr>
            <a:spLocks noChangeArrowheads="1"/>
          </p:cNvSpPr>
          <p:nvPr/>
        </p:nvSpPr>
        <p:spPr bwMode="auto">
          <a:xfrm>
            <a:off x="0" y="17811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9"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50" name="Rectangle 18"/>
          <p:cNvSpPr>
            <a:spLocks noChangeArrowheads="1"/>
          </p:cNvSpPr>
          <p:nvPr/>
        </p:nvSpPr>
        <p:spPr bwMode="auto">
          <a:xfrm>
            <a:off x="0" y="657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5" name="Rectangle 11"/>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8" name="Rectangle 14"/>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1" name="Rectangle 17"/>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4" name="Rectangle 20"/>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7" name="Rectangle 23"/>
          <p:cNvSpPr>
            <a:spLocks noChangeArrowheads="1"/>
          </p:cNvSpPr>
          <p:nvPr/>
        </p:nvSpPr>
        <p:spPr bwMode="auto">
          <a:xfrm>
            <a:off x="0" y="647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79216"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79217" name="Rectangle 17"/>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85359"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85360" name="Rectangle 16"/>
          <p:cNvSpPr>
            <a:spLocks noChangeArrowheads="1"/>
          </p:cNvSpPr>
          <p:nvPr/>
        </p:nvSpPr>
        <p:spPr bwMode="auto">
          <a:xfrm>
            <a:off x="0" y="27717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1496"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1497" name="Rectangle 9"/>
          <p:cNvSpPr>
            <a:spLocks noChangeArrowheads="1"/>
          </p:cNvSpPr>
          <p:nvPr/>
        </p:nvSpPr>
        <p:spPr bwMode="auto">
          <a:xfrm>
            <a:off x="0" y="523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7647"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7648" name="Rectangle 16"/>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7651"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7653" name="Rectangle 2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7654" name="Rectangle 22"/>
          <p:cNvSpPr>
            <a:spLocks noChangeArrowheads="1"/>
          </p:cNvSpPr>
          <p:nvPr/>
        </p:nvSpPr>
        <p:spPr bwMode="auto">
          <a:xfrm>
            <a:off x="0" y="504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7659" name="Rectangle 2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7660" name="Rectangle 28"/>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2" name="مربع نص 121"/>
          <p:cNvSpPr txBox="1"/>
          <p:nvPr/>
        </p:nvSpPr>
        <p:spPr>
          <a:xfrm>
            <a:off x="357158" y="857232"/>
            <a:ext cx="8715436" cy="5262979"/>
          </a:xfrm>
          <a:prstGeom prst="rect">
            <a:avLst/>
          </a:prstGeom>
          <a:noFill/>
        </p:spPr>
        <p:txBody>
          <a:bodyPr wrap="square" rtlCol="1">
            <a:spAutoFit/>
          </a:bodyPr>
          <a:lstStyle/>
          <a:p>
            <a:pPr algn="just">
              <a:buClr>
                <a:schemeClr val="accent1">
                  <a:lumMod val="75000"/>
                </a:schemeClr>
              </a:buClr>
              <a:buFont typeface="Arial" pitchFamily="34" charset="0"/>
              <a:buChar char="•"/>
            </a:pPr>
            <a:r>
              <a:rPr lang="ar-SA" dirty="0" smtClean="0">
                <a:solidFill>
                  <a:schemeClr val="bg1"/>
                </a:solidFill>
              </a:rPr>
              <a:t> </a:t>
            </a:r>
            <a:r>
              <a:rPr lang="ar-SA" sz="2400" dirty="0" smtClean="0">
                <a:solidFill>
                  <a:schemeClr val="bg1"/>
                </a:solidFill>
              </a:rPr>
              <a:t>وحيث أن منطقة القاعدة ذات سمك صغير وتحوى عدد ضئيل من الفجوات فان نسبة صغيرة من الالكترونات المتدفقة عبر وصلة الباعث قاعدة تتحد مع الفجوات المتاحة لتكون بعد ذلك تيار القاعدة</a:t>
            </a:r>
          </a:p>
          <a:p>
            <a:pPr algn="just">
              <a:buClr>
                <a:schemeClr val="accent1">
                  <a:lumMod val="75000"/>
                </a:schemeClr>
              </a:buClr>
              <a:buFont typeface="Arial" pitchFamily="34" charset="0"/>
              <a:buChar char="•"/>
            </a:pPr>
            <a:r>
              <a:rPr lang="ar-SA" sz="2400" dirty="0" smtClean="0">
                <a:solidFill>
                  <a:schemeClr val="bg1"/>
                </a:solidFill>
              </a:rPr>
              <a:t> وايضاً فإن معظم الالكترونات المتدفقة من الباعث نحو منطقة القاعدة تصل بسهولة إلى منطقة الوصلة بين المجمع والقاعدة حيث تجد نفسها تحت تأثير مجال جذب قوى بفعل الانحياز العكسي للمجمع ويؤدى ذلك إلى سحب الالكترونات عبر الوصلة نحو المجمع.</a:t>
            </a:r>
          </a:p>
          <a:p>
            <a:pPr algn="just">
              <a:buClr>
                <a:schemeClr val="accent1">
                  <a:lumMod val="75000"/>
                </a:schemeClr>
              </a:buClr>
              <a:buFont typeface="Arial" pitchFamily="34" charset="0"/>
              <a:buChar char="•"/>
            </a:pPr>
            <a:r>
              <a:rPr lang="ar-SA" sz="2400" dirty="0" smtClean="0">
                <a:solidFill>
                  <a:schemeClr val="bg1"/>
                </a:solidFill>
              </a:rPr>
              <a:t> ومن ثم فإن الالكترونات الآن تتحرك فى منطقة المجمع وتخرج منها متجهة نحو القطب الموجب للبطارية       لتكون تيار المجمع     . </a:t>
            </a:r>
          </a:p>
          <a:p>
            <a:pPr algn="just">
              <a:buClr>
                <a:schemeClr val="accent1">
                  <a:lumMod val="75000"/>
                </a:schemeClr>
              </a:buClr>
              <a:buFont typeface="Arial" pitchFamily="34" charset="0"/>
              <a:buChar char="•"/>
            </a:pPr>
            <a:r>
              <a:rPr lang="ar-SA" sz="2400" dirty="0" smtClean="0">
                <a:solidFill>
                  <a:schemeClr val="bg1"/>
                </a:solidFill>
              </a:rPr>
              <a:t> يعتمد مقدار تيار المجمع بشكل مباشر على مقدار تيار القاعدة ولا يعتمد بشكل اساسى على الجهد الانحيازى للمجمع.</a:t>
            </a:r>
          </a:p>
          <a:p>
            <a:pPr algn="just">
              <a:buClr>
                <a:schemeClr val="accent1">
                  <a:lumMod val="75000"/>
                </a:schemeClr>
              </a:buClr>
              <a:buFont typeface="Arial" pitchFamily="34" charset="0"/>
              <a:buChar char="•"/>
            </a:pPr>
            <a:r>
              <a:rPr lang="ar-SA" sz="2400" dirty="0" smtClean="0">
                <a:solidFill>
                  <a:schemeClr val="bg1"/>
                </a:solidFill>
              </a:rPr>
              <a:t>نجد أن الالكترونات المندفعة تحت تأثير القطب السالب للبطارية       تتوزع بين القاعدة والمجمع ويمثل تيار القاعدة نسبة صغيرة جداً بالنسبة للتيار المار فى المجمع ويكون :</a:t>
            </a:r>
          </a:p>
          <a:p>
            <a:pPr algn="just">
              <a:buClr>
                <a:schemeClr val="accent1">
                  <a:lumMod val="75000"/>
                </a:schemeClr>
              </a:buClr>
            </a:pPr>
            <a:r>
              <a:rPr lang="ar-SA" sz="2400" dirty="0" smtClean="0">
                <a:solidFill>
                  <a:schemeClr val="bg1"/>
                </a:solidFill>
              </a:rPr>
              <a:t>                   وكذلك تستطيع كتابة هذه المعادلة على النحو التالي :</a:t>
            </a:r>
          </a:p>
          <a:p>
            <a:pPr algn="just">
              <a:buClr>
                <a:schemeClr val="accent1">
                  <a:lumMod val="75000"/>
                </a:schemeClr>
              </a:buClr>
              <a:buFont typeface="Arial" pitchFamily="34" charset="0"/>
              <a:buChar char="•"/>
            </a:pPr>
            <a:endParaRPr lang="ar-SA" sz="2400" dirty="0" smtClean="0">
              <a:solidFill>
                <a:schemeClr val="bg1"/>
              </a:solidFill>
            </a:endParaRPr>
          </a:p>
        </p:txBody>
      </p:sp>
      <p:graphicFrame>
        <p:nvGraphicFramePr>
          <p:cNvPr id="266244" name="Object 4"/>
          <p:cNvGraphicFramePr>
            <a:graphicFrameLocks noChangeAspect="1"/>
          </p:cNvGraphicFramePr>
          <p:nvPr/>
        </p:nvGraphicFramePr>
        <p:xfrm>
          <a:off x="6072198" y="1571612"/>
          <a:ext cx="374652" cy="454935"/>
        </p:xfrm>
        <a:graphic>
          <a:graphicData uri="http://schemas.openxmlformats.org/presentationml/2006/ole">
            <p:oleObj spid="_x0000_s266244" name="Equation" r:id="rId6" imgW="177480" imgH="215640" progId="Equation.3">
              <p:embed/>
            </p:oleObj>
          </a:graphicData>
        </a:graphic>
      </p:graphicFrame>
      <p:graphicFrame>
        <p:nvGraphicFramePr>
          <p:cNvPr id="266245" name="Object 5"/>
          <p:cNvGraphicFramePr>
            <a:graphicFrameLocks noChangeAspect="1"/>
          </p:cNvGraphicFramePr>
          <p:nvPr/>
        </p:nvGraphicFramePr>
        <p:xfrm>
          <a:off x="6929454" y="3429000"/>
          <a:ext cx="387352" cy="435771"/>
        </p:xfrm>
        <a:graphic>
          <a:graphicData uri="http://schemas.openxmlformats.org/presentationml/2006/ole">
            <p:oleObj spid="_x0000_s266245" name="Equation" r:id="rId7" imgW="203040" imgH="228600" progId="Equation.3">
              <p:embed/>
            </p:oleObj>
          </a:graphicData>
        </a:graphic>
      </p:graphicFrame>
      <p:graphicFrame>
        <p:nvGraphicFramePr>
          <p:cNvPr id="266246" name="Object 6"/>
          <p:cNvGraphicFramePr>
            <a:graphicFrameLocks noChangeAspect="1"/>
          </p:cNvGraphicFramePr>
          <p:nvPr/>
        </p:nvGraphicFramePr>
        <p:xfrm>
          <a:off x="4643438" y="3393281"/>
          <a:ext cx="357190" cy="535785"/>
        </p:xfrm>
        <a:graphic>
          <a:graphicData uri="http://schemas.openxmlformats.org/presentationml/2006/ole">
            <p:oleObj spid="_x0000_s266246" name="Equation" r:id="rId8" imgW="152280" imgH="228600" progId="Equation.3">
              <p:embed/>
            </p:oleObj>
          </a:graphicData>
        </a:graphic>
      </p:graphicFrame>
      <p:graphicFrame>
        <p:nvGraphicFramePr>
          <p:cNvPr id="266247" name="Object 7"/>
          <p:cNvGraphicFramePr>
            <a:graphicFrameLocks noChangeAspect="1"/>
          </p:cNvGraphicFramePr>
          <p:nvPr/>
        </p:nvGraphicFramePr>
        <p:xfrm>
          <a:off x="2285984" y="4500570"/>
          <a:ext cx="440020" cy="393702"/>
        </p:xfrm>
        <a:graphic>
          <a:graphicData uri="http://schemas.openxmlformats.org/presentationml/2006/ole">
            <p:oleObj spid="_x0000_s266247" name="Equation" r:id="rId9" imgW="241200" imgH="215640" progId="Equation.3">
              <p:embed/>
            </p:oleObj>
          </a:graphicData>
        </a:graphic>
      </p:graphicFrame>
      <p:graphicFrame>
        <p:nvGraphicFramePr>
          <p:cNvPr id="266248" name="Object 8"/>
          <p:cNvGraphicFramePr>
            <a:graphicFrameLocks noChangeAspect="1"/>
          </p:cNvGraphicFramePr>
          <p:nvPr/>
        </p:nvGraphicFramePr>
        <p:xfrm>
          <a:off x="7572396" y="5286388"/>
          <a:ext cx="1428760" cy="428628"/>
        </p:xfrm>
        <a:graphic>
          <a:graphicData uri="http://schemas.openxmlformats.org/presentationml/2006/ole">
            <p:oleObj spid="_x0000_s266248" name="Equation" r:id="rId10" imgW="761760" imgH="228600" progId="Equation.3">
              <p:embed/>
            </p:oleObj>
          </a:graphicData>
        </a:graphic>
      </p:graphicFrame>
      <p:graphicFrame>
        <p:nvGraphicFramePr>
          <p:cNvPr id="266249" name="Object 9"/>
          <p:cNvGraphicFramePr>
            <a:graphicFrameLocks noChangeAspect="1"/>
          </p:cNvGraphicFramePr>
          <p:nvPr/>
        </p:nvGraphicFramePr>
        <p:xfrm>
          <a:off x="1428728" y="5275108"/>
          <a:ext cx="928694" cy="439908"/>
        </p:xfrm>
        <a:graphic>
          <a:graphicData uri="http://schemas.openxmlformats.org/presentationml/2006/ole">
            <p:oleObj spid="_x0000_s266249" name="Equation" r:id="rId11" imgW="482400" imgH="228600" progId="Equation.3">
              <p:embed/>
            </p:oleObj>
          </a:graphicData>
        </a:graphic>
      </p:graphicFrame>
      <p:sp>
        <p:nvSpPr>
          <p:cNvPr id="125" name="مربع نص 124"/>
          <p:cNvSpPr txBox="1"/>
          <p:nvPr/>
        </p:nvSpPr>
        <p:spPr>
          <a:xfrm>
            <a:off x="285720" y="6500834"/>
            <a:ext cx="8524962" cy="369332"/>
          </a:xfrm>
          <a:prstGeom prst="rect">
            <a:avLst/>
          </a:prstGeom>
          <a:noFill/>
        </p:spPr>
        <p:txBody>
          <a:bodyPr wrap="none" rtlCol="1">
            <a:spAutoFit/>
          </a:bodyPr>
          <a:lstStyle/>
          <a:p>
            <a:r>
              <a:rPr lang="en-US" dirty="0" smtClean="0">
                <a:solidFill>
                  <a:schemeClr val="accent1"/>
                </a:solidFill>
              </a:rPr>
              <a:t>A.A.ATTIA                                                                                   Principles of  Electronics</a:t>
            </a:r>
            <a:endParaRPr lang="ar-SA" dirty="0" smtClean="0">
              <a:solidFill>
                <a:schemeClr val="accent1"/>
              </a:solidFill>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22">
                                            <p:txEl>
                                              <p:pRg st="0" end="0"/>
                                            </p:txEl>
                                          </p:spTgt>
                                        </p:tgtEl>
                                        <p:attrNameLst>
                                          <p:attrName>style.visibility</p:attrName>
                                        </p:attrNameLst>
                                      </p:cBhvr>
                                      <p:to>
                                        <p:strVal val="visible"/>
                                      </p:to>
                                    </p:set>
                                    <p:animEffect transition="in" filter="box(in)">
                                      <p:cBhvr>
                                        <p:cTn id="7" dur="2000"/>
                                        <p:tgtEl>
                                          <p:spTgt spid="12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22">
                                            <p:txEl>
                                              <p:pRg st="1" end="1"/>
                                            </p:txEl>
                                          </p:spTgt>
                                        </p:tgtEl>
                                        <p:attrNameLst>
                                          <p:attrName>style.visibility</p:attrName>
                                        </p:attrNameLst>
                                      </p:cBhvr>
                                      <p:to>
                                        <p:strVal val="visible"/>
                                      </p:to>
                                    </p:set>
                                    <p:animEffect transition="in" filter="box(in)">
                                      <p:cBhvr>
                                        <p:cTn id="12" dur="2000"/>
                                        <p:tgtEl>
                                          <p:spTgt spid="12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22">
                                            <p:txEl>
                                              <p:pRg st="2" end="2"/>
                                            </p:txEl>
                                          </p:spTgt>
                                        </p:tgtEl>
                                        <p:attrNameLst>
                                          <p:attrName>style.visibility</p:attrName>
                                        </p:attrNameLst>
                                      </p:cBhvr>
                                      <p:to>
                                        <p:strVal val="visible"/>
                                      </p:to>
                                    </p:set>
                                    <p:animEffect transition="in" filter="box(in)">
                                      <p:cBhvr>
                                        <p:cTn id="17" dur="2000"/>
                                        <p:tgtEl>
                                          <p:spTgt spid="12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122">
                                            <p:txEl>
                                              <p:pRg st="3" end="3"/>
                                            </p:txEl>
                                          </p:spTgt>
                                        </p:tgtEl>
                                        <p:attrNameLst>
                                          <p:attrName>style.visibility</p:attrName>
                                        </p:attrNameLst>
                                      </p:cBhvr>
                                      <p:to>
                                        <p:strVal val="visible"/>
                                      </p:to>
                                    </p:set>
                                    <p:animEffect transition="in" filter="box(in)">
                                      <p:cBhvr>
                                        <p:cTn id="22" dur="2000"/>
                                        <p:tgtEl>
                                          <p:spTgt spid="12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122">
                                            <p:txEl>
                                              <p:pRg st="4" end="4"/>
                                            </p:txEl>
                                          </p:spTgt>
                                        </p:tgtEl>
                                        <p:attrNameLst>
                                          <p:attrName>style.visibility</p:attrName>
                                        </p:attrNameLst>
                                      </p:cBhvr>
                                      <p:to>
                                        <p:strVal val="visible"/>
                                      </p:to>
                                    </p:set>
                                    <p:animEffect transition="in" filter="box(in)">
                                      <p:cBhvr>
                                        <p:cTn id="27" dur="2000"/>
                                        <p:tgtEl>
                                          <p:spTgt spid="122">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122">
                                            <p:txEl>
                                              <p:pRg st="5" end="5"/>
                                            </p:txEl>
                                          </p:spTgt>
                                        </p:tgtEl>
                                        <p:attrNameLst>
                                          <p:attrName>style.visibility</p:attrName>
                                        </p:attrNameLst>
                                      </p:cBhvr>
                                      <p:to>
                                        <p:strVal val="visible"/>
                                      </p:to>
                                    </p:set>
                                    <p:animEffect transition="in" filter="box(in)">
                                      <p:cBhvr>
                                        <p:cTn id="32" dur="2000"/>
                                        <p:tgtEl>
                                          <p:spTgt spid="12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 name="كائن 20"/>
          <p:cNvGraphicFramePr>
            <a:graphicFrameLocks noChangeAspect="1"/>
          </p:cNvGraphicFramePr>
          <p:nvPr/>
        </p:nvGraphicFramePr>
        <p:xfrm>
          <a:off x="-1500230" y="1000108"/>
          <a:ext cx="914400" cy="771525"/>
        </p:xfrm>
        <a:graphic>
          <a:graphicData uri="http://schemas.openxmlformats.org/presentationml/2006/ole">
            <p:oleObj spid="_x0000_s332802" name="Equation" showAsIcon="1" r:id="rId4" imgW="914400" imgH="771480" progId="Equation.3">
              <p:embed/>
            </p:oleObj>
          </a:graphicData>
        </a:graphic>
      </p:graphicFrame>
      <p:graphicFrame>
        <p:nvGraphicFramePr>
          <p:cNvPr id="7" name="كائن 6"/>
          <p:cNvGraphicFramePr>
            <a:graphicFrameLocks noChangeAspect="1"/>
          </p:cNvGraphicFramePr>
          <p:nvPr/>
        </p:nvGraphicFramePr>
        <p:xfrm>
          <a:off x="4514850" y="3321050"/>
          <a:ext cx="114300" cy="215900"/>
        </p:xfrm>
        <a:graphic>
          <a:graphicData uri="http://schemas.openxmlformats.org/presentationml/2006/ole">
            <p:oleObj spid="_x0000_s332803" name="Equation" r:id="rId5" imgW="914400" imgH="215640" progId="Equation.3">
              <p:embed/>
            </p:oleObj>
          </a:graphicData>
        </a:graphic>
      </p:graphicFrame>
      <p:sp>
        <p:nvSpPr>
          <p:cNvPr id="46090" name="Rectangle 10"/>
          <p:cNvSpPr>
            <a:spLocks noChangeArrowheads="1"/>
          </p:cNvSpPr>
          <p:nvPr/>
        </p:nvSpPr>
        <p:spPr bwMode="auto">
          <a:xfrm>
            <a:off x="0" y="904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6345"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56346" name="Rectangle 26"/>
          <p:cNvSpPr>
            <a:spLocks noChangeArrowheads="1"/>
          </p:cNvSpPr>
          <p:nvPr/>
        </p:nvSpPr>
        <p:spPr bwMode="auto">
          <a:xfrm>
            <a:off x="0" y="676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4528" name="Rectangle 16"/>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6759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598" name="Rectangle 14"/>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1" name="Rectangle 17"/>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4" name="Rectangle 20"/>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6"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7" name="Rectangle 23"/>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1" name="Rectangle 2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2" name="Rectangle 30"/>
          <p:cNvSpPr>
            <a:spLocks noChangeArrowheads="1"/>
          </p:cNvSpPr>
          <p:nvPr/>
        </p:nvSpPr>
        <p:spPr bwMode="auto">
          <a:xfrm>
            <a:off x="0" y="3048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4" name="Rectangle 3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5" name="Rectangle 33"/>
          <p:cNvSpPr>
            <a:spLocks noChangeArrowheads="1"/>
          </p:cNvSpPr>
          <p:nvPr/>
        </p:nvSpPr>
        <p:spPr bwMode="auto">
          <a:xfrm>
            <a:off x="0" y="523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4" name="Rectangle 20"/>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8" name="Rectangle 2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9" name="Rectangle 25"/>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1" name="Rectangle 2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2" name="Rectangle 28"/>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4" name="Rectangle 3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5" name="Rectangle 31"/>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7" name="Rectangle 3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8" name="Rectangle 34"/>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2" name="Rectangle 3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3" name="Rectangle 39"/>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5" name="Rectangle 4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6" name="Rectangle 42"/>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68"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69" name="Rectangle 17"/>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1"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2" name="Rectangle 20"/>
          <p:cNvSpPr>
            <a:spLocks noChangeArrowheads="1"/>
          </p:cNvSpPr>
          <p:nvPr/>
        </p:nvSpPr>
        <p:spPr bwMode="auto">
          <a:xfrm>
            <a:off x="0" y="504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4"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5" name="Rectangle 23"/>
          <p:cNvSpPr>
            <a:spLocks noChangeArrowheads="1"/>
          </p:cNvSpPr>
          <p:nvPr/>
        </p:nvSpPr>
        <p:spPr bwMode="auto">
          <a:xfrm>
            <a:off x="0" y="504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7"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8" name="Rectangle 26"/>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1" name="Rectangle 2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2" name="Rectangle 30"/>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4" name="Rectangle 3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5" name="Rectangle 33"/>
          <p:cNvSpPr>
            <a:spLocks noChangeArrowheads="1"/>
          </p:cNvSpPr>
          <p:nvPr/>
        </p:nvSpPr>
        <p:spPr bwMode="auto">
          <a:xfrm>
            <a:off x="0" y="619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3"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4" name="Rectangle 14"/>
          <p:cNvSpPr>
            <a:spLocks noChangeArrowheads="1"/>
          </p:cNvSpPr>
          <p:nvPr/>
        </p:nvSpPr>
        <p:spPr bwMode="auto">
          <a:xfrm>
            <a:off x="0" y="200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6"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7" name="Rectangle 17"/>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9"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20" name="Rectangle 20"/>
          <p:cNvSpPr>
            <a:spLocks noChangeArrowheads="1"/>
          </p:cNvSpPr>
          <p:nvPr/>
        </p:nvSpPr>
        <p:spPr bwMode="auto">
          <a:xfrm>
            <a:off x="0" y="1600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3"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4" name="Rectangle 10"/>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8" name="Rectangle 14"/>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6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61" name="Rectangle 17"/>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7051" name="Rectangle 11"/>
          <p:cNvSpPr>
            <a:spLocks noChangeArrowheads="1"/>
          </p:cNvSpPr>
          <p:nvPr/>
        </p:nvSpPr>
        <p:spPr bwMode="auto">
          <a:xfrm>
            <a:off x="0" y="13620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9098" name="Rectangle 10"/>
          <p:cNvSpPr>
            <a:spLocks noChangeArrowheads="1"/>
          </p:cNvSpPr>
          <p:nvPr/>
        </p:nvSpPr>
        <p:spPr bwMode="auto">
          <a:xfrm>
            <a:off x="0" y="3343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0"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1" name="Rectangle 15"/>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3"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4" name="Rectangle 18"/>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5" name="Rectangle 11"/>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8" name="Rectangle 14"/>
          <p:cNvSpPr>
            <a:spLocks noChangeArrowheads="1"/>
          </p:cNvSpPr>
          <p:nvPr/>
        </p:nvSpPr>
        <p:spPr bwMode="auto">
          <a:xfrm>
            <a:off x="0" y="1524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1" name="Rectangle 17"/>
          <p:cNvSpPr>
            <a:spLocks noChangeArrowheads="1"/>
          </p:cNvSpPr>
          <p:nvPr/>
        </p:nvSpPr>
        <p:spPr bwMode="auto">
          <a:xfrm>
            <a:off x="0" y="200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4" name="Rectangle 20"/>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6"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7" name="Rectangle 23"/>
          <p:cNvSpPr>
            <a:spLocks noChangeArrowheads="1"/>
          </p:cNvSpPr>
          <p:nvPr/>
        </p:nvSpPr>
        <p:spPr bwMode="auto">
          <a:xfrm>
            <a:off x="0" y="3810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9"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10" name="Rectangle 26"/>
          <p:cNvSpPr>
            <a:spLocks noChangeArrowheads="1"/>
          </p:cNvSpPr>
          <p:nvPr/>
        </p:nvSpPr>
        <p:spPr bwMode="auto">
          <a:xfrm>
            <a:off x="0" y="2571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12" name="Rectangle 2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13" name="Rectangle 29"/>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5246"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5248"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7288"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7289" name="Rectangle 9"/>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87"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88" name="Rectangle 12"/>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91"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92" name="Rectangle 16"/>
          <p:cNvSpPr>
            <a:spLocks noChangeArrowheads="1"/>
          </p:cNvSpPr>
          <p:nvPr/>
        </p:nvSpPr>
        <p:spPr bwMode="auto">
          <a:xfrm>
            <a:off x="0" y="200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4"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5" name="Rectangle 17"/>
          <p:cNvSpPr>
            <a:spLocks noChangeArrowheads="1"/>
          </p:cNvSpPr>
          <p:nvPr/>
        </p:nvSpPr>
        <p:spPr bwMode="auto">
          <a:xfrm>
            <a:off x="0" y="647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7"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8" name="Rectangle 20"/>
          <p:cNvSpPr>
            <a:spLocks noChangeArrowheads="1"/>
          </p:cNvSpPr>
          <p:nvPr/>
        </p:nvSpPr>
        <p:spPr bwMode="auto">
          <a:xfrm>
            <a:off x="0" y="21240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1"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2" name="Rectangle 10"/>
          <p:cNvSpPr>
            <a:spLocks noChangeArrowheads="1"/>
          </p:cNvSpPr>
          <p:nvPr/>
        </p:nvSpPr>
        <p:spPr bwMode="auto">
          <a:xfrm>
            <a:off x="0" y="31623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5"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6" name="Rectangle 14"/>
          <p:cNvSpPr>
            <a:spLocks noChangeArrowheads="1"/>
          </p:cNvSpPr>
          <p:nvPr/>
        </p:nvSpPr>
        <p:spPr bwMode="auto">
          <a:xfrm>
            <a:off x="0" y="17811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9"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50" name="Rectangle 18"/>
          <p:cNvSpPr>
            <a:spLocks noChangeArrowheads="1"/>
          </p:cNvSpPr>
          <p:nvPr/>
        </p:nvSpPr>
        <p:spPr bwMode="auto">
          <a:xfrm>
            <a:off x="0" y="657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5" name="Rectangle 11"/>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8" name="Rectangle 14"/>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1" name="Rectangle 17"/>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4" name="Rectangle 20"/>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7" name="Rectangle 23"/>
          <p:cNvSpPr>
            <a:spLocks noChangeArrowheads="1"/>
          </p:cNvSpPr>
          <p:nvPr/>
        </p:nvSpPr>
        <p:spPr bwMode="auto">
          <a:xfrm>
            <a:off x="0" y="647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79216"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79217" name="Rectangle 17"/>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85359"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85360" name="Rectangle 16"/>
          <p:cNvSpPr>
            <a:spLocks noChangeArrowheads="1"/>
          </p:cNvSpPr>
          <p:nvPr/>
        </p:nvSpPr>
        <p:spPr bwMode="auto">
          <a:xfrm>
            <a:off x="0" y="27717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1496"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1497" name="Rectangle 9"/>
          <p:cNvSpPr>
            <a:spLocks noChangeArrowheads="1"/>
          </p:cNvSpPr>
          <p:nvPr/>
        </p:nvSpPr>
        <p:spPr bwMode="auto">
          <a:xfrm>
            <a:off x="0" y="523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7647"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7648" name="Rectangle 16"/>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7651"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7653" name="Rectangle 2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7654" name="Rectangle 22"/>
          <p:cNvSpPr>
            <a:spLocks noChangeArrowheads="1"/>
          </p:cNvSpPr>
          <p:nvPr/>
        </p:nvSpPr>
        <p:spPr bwMode="auto">
          <a:xfrm>
            <a:off x="0" y="504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7659" name="Rectangle 2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7660" name="Rectangle 28"/>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6" name="مربع نص 125"/>
          <p:cNvSpPr txBox="1"/>
          <p:nvPr/>
        </p:nvSpPr>
        <p:spPr>
          <a:xfrm>
            <a:off x="285720" y="1371415"/>
            <a:ext cx="8858280" cy="1200329"/>
          </a:xfrm>
          <a:prstGeom prst="rect">
            <a:avLst/>
          </a:prstGeom>
          <a:noFill/>
        </p:spPr>
        <p:txBody>
          <a:bodyPr wrap="square" rtlCol="1">
            <a:spAutoFit/>
          </a:bodyPr>
          <a:lstStyle/>
          <a:p>
            <a:pPr algn="just">
              <a:buClr>
                <a:schemeClr val="accent1"/>
              </a:buClr>
              <a:buFont typeface="Arial" pitchFamily="34" charset="0"/>
              <a:buChar char="•"/>
            </a:pPr>
            <a:r>
              <a:rPr lang="ar-SA" sz="2400" dirty="0" smtClean="0">
                <a:solidFill>
                  <a:schemeClr val="bg1"/>
                </a:solidFill>
              </a:rPr>
              <a:t>نستطيع ايضاً أن نتعرف على كيفية عمل الترانزستور من النوع </a:t>
            </a:r>
            <a:r>
              <a:rPr lang="en-US" sz="2400" dirty="0" smtClean="0">
                <a:solidFill>
                  <a:schemeClr val="bg1"/>
                </a:solidFill>
              </a:rPr>
              <a:t>pnp</a:t>
            </a:r>
            <a:r>
              <a:rPr lang="ar-SA" sz="2400" dirty="0" smtClean="0">
                <a:solidFill>
                  <a:schemeClr val="bg1"/>
                </a:solidFill>
              </a:rPr>
              <a:t> بنفس الطريقة السابقة للترانزستور </a:t>
            </a:r>
            <a:r>
              <a:rPr lang="en-US" sz="2400" dirty="0" smtClean="0">
                <a:solidFill>
                  <a:schemeClr val="bg1"/>
                </a:solidFill>
              </a:rPr>
              <a:t>npn</a:t>
            </a:r>
            <a:r>
              <a:rPr lang="ar-SA" sz="2400" dirty="0" smtClean="0">
                <a:solidFill>
                  <a:schemeClr val="bg1"/>
                </a:solidFill>
              </a:rPr>
              <a:t> مع مراعاة عكس الأدوار لكل من الالكترونات والفجوات وعكس أقطاب جهد الانحياز لكل من وصلتى الترانزستور وكذلك عكس اتجاهات التيار.    </a:t>
            </a:r>
          </a:p>
        </p:txBody>
      </p:sp>
      <p:sp>
        <p:nvSpPr>
          <p:cNvPr id="125" name="مربع نص 124"/>
          <p:cNvSpPr txBox="1"/>
          <p:nvPr/>
        </p:nvSpPr>
        <p:spPr>
          <a:xfrm>
            <a:off x="285720" y="6500834"/>
            <a:ext cx="8524962" cy="369332"/>
          </a:xfrm>
          <a:prstGeom prst="rect">
            <a:avLst/>
          </a:prstGeom>
          <a:noFill/>
        </p:spPr>
        <p:txBody>
          <a:bodyPr wrap="none" rtlCol="1">
            <a:spAutoFit/>
          </a:bodyPr>
          <a:lstStyle/>
          <a:p>
            <a:r>
              <a:rPr lang="en-US" dirty="0" smtClean="0">
                <a:solidFill>
                  <a:schemeClr val="accent1"/>
                </a:solidFill>
              </a:rPr>
              <a:t>A.A.ATTIA                                                                                   Principles of  Electronics</a:t>
            </a:r>
            <a:endParaRPr lang="ar-SA" dirty="0" smtClean="0">
              <a:solidFill>
                <a:schemeClr val="accent1"/>
              </a:solidFill>
            </a:endParaRPr>
          </a:p>
        </p:txBody>
      </p:sp>
    </p:spTree>
  </p:cSld>
  <p:clrMapOvr>
    <a:masterClrMapping/>
  </p:clrMapOvr>
  <p:transition>
    <p:wipe dir="d"/>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مخصص 13">
      <a:dk1>
        <a:sysClr val="windowText" lastClr="000000"/>
      </a:dk1>
      <a:lt1>
        <a:sysClr val="window" lastClr="FFFFFF"/>
      </a:lt1>
      <a:dk2>
        <a:srgbClr val="FEA16E"/>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مستند" ma:contentTypeID="0x010100929A5A53DC5F674B83A4B9FBD05AEDB1" ma:contentTypeVersion="0" ma:contentTypeDescription="إنشاء مستند جديد." ma:contentTypeScope="" ma:versionID="8a72a3d0a056d64a0aaec19a84a17045">
  <xsd:schema xmlns:xsd="http://www.w3.org/2001/XMLSchema" xmlns:p="http://schemas.microsoft.com/office/2006/metadata/properties" targetNamespace="http://schemas.microsoft.com/office/2006/metadata/properties" ma:root="true" ma:fieldsID="24ea8475c9dab94f65afdeb9954b2119">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نوع المحتوى" ma:readOnly="true"/>
        <xsd:element ref="dc:title" minOccurs="0" maxOccurs="1" ma:index="4" ma:displayName="العنوان"/>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72272572-70CB-43DE-8F2A-7505C2140B56}"/>
</file>

<file path=customXml/itemProps2.xml><?xml version="1.0" encoding="utf-8"?>
<ds:datastoreItem xmlns:ds="http://schemas.openxmlformats.org/officeDocument/2006/customXml" ds:itemID="{747FA3A8-C0BC-4AF7-8570-FDC883B873AE}"/>
</file>

<file path=customXml/itemProps3.xml><?xml version="1.0" encoding="utf-8"?>
<ds:datastoreItem xmlns:ds="http://schemas.openxmlformats.org/officeDocument/2006/customXml" ds:itemID="{91349A38-34FD-43C9-A64C-6A9ACFAABCDA}"/>
</file>

<file path=docProps/app.xml><?xml version="1.0" encoding="utf-8"?>
<Properties xmlns="http://schemas.openxmlformats.org/officeDocument/2006/extended-properties" xmlns:vt="http://schemas.openxmlformats.org/officeDocument/2006/docPropsVTypes">
  <Template/>
  <TotalTime>8386</TotalTime>
  <Words>427</Words>
  <Application>Microsoft Office PowerPoint</Application>
  <PresentationFormat>عرض على الشاشة (3:4)‏</PresentationFormat>
  <Paragraphs>61</Paragraphs>
  <Slides>7</Slides>
  <Notes>6</Notes>
  <HiddenSlides>0</HiddenSlides>
  <MMClips>0</MMClips>
  <ScaleCrop>false</ScaleCrop>
  <HeadingPairs>
    <vt:vector size="6" baseType="variant">
      <vt:variant>
        <vt:lpstr>سمة</vt:lpstr>
      </vt:variant>
      <vt:variant>
        <vt:i4>1</vt:i4>
      </vt:variant>
      <vt:variant>
        <vt:lpstr>خوادم OLE مضمنة</vt:lpstr>
      </vt:variant>
      <vt:variant>
        <vt:i4>1</vt:i4>
      </vt:variant>
      <vt:variant>
        <vt:lpstr>عناوين الشرائح</vt:lpstr>
      </vt:variant>
      <vt:variant>
        <vt:i4>7</vt:i4>
      </vt:variant>
    </vt:vector>
  </HeadingPairs>
  <TitlesOfParts>
    <vt:vector size="9" baseType="lpstr">
      <vt:lpstr>تدفق</vt:lpstr>
      <vt:lpstr>Equation</vt:lpstr>
      <vt:lpstr>الشريحة 1</vt:lpstr>
      <vt:lpstr>الشريحة 2</vt:lpstr>
      <vt:lpstr>الشريحة 3</vt:lpstr>
      <vt:lpstr>الشريحة 4</vt:lpstr>
      <vt:lpstr>الشريحة 5</vt:lpstr>
      <vt:lpstr>الشريحة 6</vt:lpstr>
      <vt:lpstr>الشريحة 7</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الكترونيات</dc:title>
  <dc:creator>Attia</dc:creator>
  <cp:lastModifiedBy>ahasan</cp:lastModifiedBy>
  <cp:revision>705</cp:revision>
  <dcterms:created xsi:type="dcterms:W3CDTF">2009-03-20T20:55:45Z</dcterms:created>
  <dcterms:modified xsi:type="dcterms:W3CDTF">2010-12-18T13:08:22Z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0x010100929A5A53DC5F674B83A4B9FBD05AEDB1</vt:lpwstr>
  </property>
</Properties>
</file>