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9" r:id="rId2"/>
    <p:sldId id="257" r:id="rId3"/>
    <p:sldId id="256" r:id="rId4"/>
    <p:sldId id="258" r:id="rId5"/>
    <p:sldId id="260" r:id="rId6"/>
    <p:sldId id="261" r:id="rId7"/>
    <p:sldId id="262" r:id="rId8"/>
    <p:sldId id="263" r:id="rId9"/>
    <p:sldId id="264" r:id="rId10"/>
    <p:sldId id="274" r:id="rId11"/>
    <p:sldId id="265" r:id="rId12"/>
    <p:sldId id="266" r:id="rId13"/>
    <p:sldId id="275" r:id="rId14"/>
    <p:sldId id="276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custDataLst>
    <p:tags r:id="rId21"/>
  </p:custData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3230E6-26D7-4CDC-A385-5F93EDB8E79C}" type="datetimeFigureOut">
              <a:rPr lang="ar-SA" smtClean="0"/>
              <a:pPr/>
              <a:t>23/01/1438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3037B80-531A-40DC-BCB3-C33BDB9C0AE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r.wikipedia.org/wiki/%D8%B5%D9%8A%D8%AF" TargetMode="External"/><Relationship Id="rId7" Type="http://schemas.openxmlformats.org/officeDocument/2006/relationships/image" Target="../media/image4.jpg"/><Relationship Id="rId2" Type="http://schemas.openxmlformats.org/officeDocument/2006/relationships/hyperlink" Target="https://ar.wikipedia.org/wiki/%D8%A5%D9%84%D9%8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.wikipedia.org/wiki/%D8%A3%D8%A8%D9%88%D9%84%D9%88_(%D8%AA%D9%88%D8%B6%D9%8A%D8%AD)" TargetMode="External"/><Relationship Id="rId5" Type="http://schemas.openxmlformats.org/officeDocument/2006/relationships/hyperlink" Target="https://ar.wikipedia.org/wiki/%D9%84%D9%8A%D8%AA%D9%88" TargetMode="External"/><Relationship Id="rId4" Type="http://schemas.openxmlformats.org/officeDocument/2006/relationships/hyperlink" Target="https://ar.wikipedia.org/wiki/%D8%B2%D9%8A%D9%88%D8%B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err="1" smtClean="0"/>
              <a:t>فيلكا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02612" y="404664"/>
            <a:ext cx="14205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ar-SA" sz="3600" dirty="0" smtClean="0">
                <a:solidFill>
                  <a:srgbClr val="252525"/>
                </a:solidFill>
                <a:latin typeface="arial" panose="020B0604020202020204" pitchFamily="34" charset="0"/>
              </a:rPr>
              <a:t>أرتميس </a:t>
            </a:r>
          </a:p>
          <a:p>
            <a:endParaRPr lang="ar-SA" dirty="0"/>
          </a:p>
        </p:txBody>
      </p:sp>
      <p:sp>
        <p:nvSpPr>
          <p:cNvPr id="3" name="Rectangle 2"/>
          <p:cNvSpPr/>
          <p:nvPr/>
        </p:nvSpPr>
        <p:spPr>
          <a:xfrm>
            <a:off x="1403648" y="1196752"/>
            <a:ext cx="7542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400" dirty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hlinkClick r:id="rId2" tooltip="إله"/>
              </a:rPr>
              <a:t>إلهة</a:t>
            </a:r>
            <a:r>
              <a:rPr lang="ar-SA" sz="2400" dirty="0">
                <a:solidFill>
                  <a:srgbClr val="252525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 </a:t>
            </a:r>
            <a:r>
              <a:rPr lang="ar-SA" sz="2400" dirty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hlinkClick r:id="rId3" tooltip="صيد"/>
              </a:rPr>
              <a:t>الصيد</a:t>
            </a:r>
            <a:r>
              <a:rPr lang="ar-SA" sz="2400" dirty="0">
                <a:solidFill>
                  <a:srgbClr val="252525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 والبرية، حامية الأطفال، وإلهة الإنجاب، العذرية، والخصوبة. وتعتبر أرتميس إحدى أهم، وأقوى، وأقدم الآلهة الإغريقية، حيث أنها تنتمي للأولمبيين، </a:t>
            </a:r>
            <a:r>
              <a:rPr lang="ar-SA" sz="2400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أو</a:t>
            </a:r>
            <a:r>
              <a:rPr lang="ar-SA" sz="2400" dirty="0">
                <a:solidFill>
                  <a:srgbClr val="252525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الآلهة </a:t>
            </a:r>
            <a:r>
              <a:rPr lang="ar-SA" sz="2400" dirty="0" err="1">
                <a:solidFill>
                  <a:srgbClr val="252525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الإثنا</a:t>
            </a:r>
            <a:r>
              <a:rPr lang="ar-SA" sz="2400" dirty="0">
                <a:solidFill>
                  <a:srgbClr val="252525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عشر. هي ابنة كلا من </a:t>
            </a:r>
            <a:r>
              <a:rPr lang="ar-SA" sz="2400" dirty="0">
                <a:latin typeface="Traditional Arabic" panose="02020603050405020304" pitchFamily="18" charset="-78"/>
                <a:cs typeface="Traditional Arabic" panose="02020603050405020304" pitchFamily="18" charset="-78"/>
                <a:hlinkClick r:id="rId4" tooltip="زيوس"/>
              </a:rPr>
              <a:t>زيوس</a:t>
            </a:r>
            <a:r>
              <a:rPr lang="ar-SA" sz="2400" dirty="0">
                <a:solidFill>
                  <a:srgbClr val="252525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، ملك الآلهة، </a:t>
            </a:r>
            <a:r>
              <a:rPr lang="ar-SA" sz="2400" dirty="0" err="1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hlinkClick r:id="rId5" tooltip="ليتو"/>
              </a:rPr>
              <a:t>وليتو</a:t>
            </a:r>
            <a:r>
              <a:rPr lang="ar-SA" sz="2400" dirty="0">
                <a:solidFill>
                  <a:srgbClr val="252525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، وهي أيضًا الأخت التوأم </a:t>
            </a:r>
            <a:r>
              <a:rPr lang="ar-SA" sz="2400" dirty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  <a:hlinkClick r:id="rId6" tooltip="أبولو (توضيح)"/>
              </a:rPr>
              <a:t>لأبولو</a:t>
            </a:r>
            <a:endParaRPr lang="ar-SA" sz="24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068960"/>
            <a:ext cx="2763908" cy="366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381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pyright 011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214678" y="1428736"/>
            <a:ext cx="4389120" cy="402336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47664" y="332656"/>
            <a:ext cx="7498080" cy="4800600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كما أثمرت نتائج البعثة الدنمركية عن تقسيم الخزفيات الى فئتين الأولى عرفت  " بالفئة الهلنستية "</a:t>
            </a:r>
            <a:endParaRPr lang="en-US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والثانية " الفئة الشرقية. كما صنفت المنشات المعمارية المبكرة في جزيرة فيلكا إلى فترات كان أبرزها الفئة الثالثة " </a:t>
            </a:r>
            <a:r>
              <a:rPr lang="en-US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period 3 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"، حيث شهدت هذه الفترة ازدهار واتساعا في المنطقة (ف6) وعثر على مبنى ضخم أطلق عليه الأثريون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الدنمركيون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بالقصر أو قصر الحاكم، حيث تبلغ مساحته   22م </a:t>
            </a:r>
            <a:r>
              <a:rPr lang="en-US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X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23م ولم يبقى منه إلا نصفه الجنوبي وقد كشف عن أروقته  وأعمدة وغرف كبيرة وأخرى صغيره . استخدمت الغرف للسكن والتخزين، وعزر على مستودع مليء بجرار التخزين وصل عددها إلى 70 جرة. كما عثر على أحواض لصهر المعادن  </a:t>
            </a:r>
            <a:endParaRPr lang="en-US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124744"/>
            <a:ext cx="4762500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676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15616" y="476672"/>
            <a:ext cx="7416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400" dirty="0" smtClean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أهم آثار الفترة الهلنستية: </a:t>
            </a:r>
          </a:p>
          <a:p>
            <a:pPr algn="just"/>
            <a:r>
              <a:rPr lang="ar-SA" sz="2400" dirty="0" smtClean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-قلعة مربعة محصنة من زواياها الأربع بأربعة أبراج. عثر داخلها على معبدين أحدهما إغريقي. </a:t>
            </a:r>
          </a:p>
          <a:p>
            <a:pPr algn="just"/>
            <a:r>
              <a:rPr lang="ar-SA" sz="2400" dirty="0" smtClean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-عثر أمام هذا المعبد على حجر </a:t>
            </a:r>
            <a:r>
              <a:rPr lang="ar-SA" sz="2400" dirty="0" err="1" smtClean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ايكاروس</a:t>
            </a:r>
            <a:r>
              <a:rPr lang="ar-SA" sz="2400" dirty="0" smtClean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المكتوب باللغة اليونانية. </a:t>
            </a:r>
          </a:p>
          <a:p>
            <a:pPr marL="285750" indent="-285750" algn="just">
              <a:buFontTx/>
              <a:buChar char="-"/>
            </a:pPr>
            <a:r>
              <a:rPr lang="ar-SA" sz="2400" dirty="0" smtClean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13 قطعة نقدية من عهد </a:t>
            </a:r>
            <a:r>
              <a:rPr lang="ar-SA" sz="2400" dirty="0" err="1" smtClean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انطوخيوس</a:t>
            </a:r>
            <a:r>
              <a:rPr lang="ar-SA" sz="2400" dirty="0" smtClean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الثالث السلوقي ( 223-180 ق.م)</a:t>
            </a:r>
          </a:p>
          <a:p>
            <a:pPr marL="285750" indent="-285750" algn="just">
              <a:buFontTx/>
              <a:buChar char="-"/>
            </a:pPr>
            <a:r>
              <a:rPr lang="ar-SA" sz="2400" dirty="0" smtClean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12 هيكل عظمي آدمي </a:t>
            </a:r>
          </a:p>
          <a:p>
            <a:pPr marL="285750" indent="-285750" algn="just">
              <a:buFontTx/>
              <a:buChar char="-"/>
            </a:pPr>
            <a:r>
              <a:rPr lang="ar-SA" sz="2400" dirty="0" smtClean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أساسات كنيسة تعود للقرنين الخامس والسادس الميلاديين</a:t>
            </a:r>
          </a:p>
          <a:p>
            <a:pPr marL="285750" indent="-285750" algn="just">
              <a:buFontTx/>
              <a:buChar char="-"/>
            </a:pPr>
            <a:r>
              <a:rPr lang="ar-SA" sz="2400" dirty="0" smtClean="0">
                <a:solidFill>
                  <a:srgbClr val="0B0080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منزل يحتوي على 12 غرفة احدها كانت غرفة حدادة</a:t>
            </a:r>
            <a:endParaRPr lang="ar-SA" sz="2400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749837"/>
            <a:ext cx="4790480" cy="3851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270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err="1" smtClean="0"/>
              <a:t>الاختام</a:t>
            </a:r>
            <a:r>
              <a:rPr lang="ar-SA" b="1" dirty="0" smtClean="0"/>
              <a:t> ودلالاتها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كشف في جزيرة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فيلكا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عن عدة أنماط من الأختام منها الأختام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الدلمونيه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الكلاسيكية , والأختام المستوية وحيده الوجه وثنائية الوجه، وأخيرا الأختام الاسطوانية</a:t>
            </a: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00166" y="214290"/>
            <a:ext cx="7498080" cy="48006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وتكشف دراسة هذه الأختام عن العديد من المدلولات الفكرية منها ما يرتبط بالملكية وكذلك بالأبعاد الدينية والأسطورية وكذلك عن علاقات جزيرة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فيلكا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بحضارة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دلمون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من ناحية وحضارة أور 3 في وادي الرافدين</a:t>
            </a: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5" name="صورة 1" descr="copyright.jpg"/>
          <p:cNvPicPr>
            <a:picLocks noChangeAspect="1" noChangeArrowheads="1"/>
          </p:cNvPicPr>
          <p:nvPr/>
        </p:nvPicPr>
        <p:blipFill>
          <a:blip r:embed="rId3" cstate="print">
            <a:lum bright="1000" contrast="18000"/>
          </a:blip>
          <a:srcRect/>
          <a:stretch>
            <a:fillRect/>
          </a:stretch>
        </p:blipFill>
        <p:spPr bwMode="auto">
          <a:xfrm>
            <a:off x="2428860" y="2428868"/>
            <a:ext cx="5391811" cy="3983035"/>
          </a:xfrm>
          <a:prstGeom prst="rect">
            <a:avLst/>
          </a:prstGeom>
          <a:solidFill>
            <a:schemeClr val="accent1"/>
          </a:solidFill>
          <a:ln w="73025" cmpd="thickThin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الاقتصاد في </a:t>
            </a:r>
            <a:r>
              <a:rPr lang="ar-SA" b="1" dirty="0" err="1" smtClean="0"/>
              <a:t>فيلكا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تشير نتائج الدراسة التي قامت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بها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البعثة الفرنسية في موسمها الأول، إلى أن الاقتصاد المبكر لهذه الجزيرة  أعتمد في المقام الأول على النشاط الرعوي مثل تربية الأغنام والأبقار والماعز</a:t>
            </a: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وبعد ذلك اعتمد اقتصادها على دورها التجاري في توفير سبل الراحة والتزود بالمياه المحلاة , كما تشير دراسة المعطيات الأثرية بأن  اقتصاد هذه الجزيرة اعتمد بشكل شبه مستمر على صيد الأسماك وصناعة أدوات الصيد مثل الشباك والأوزان حيث كانت تصنع في الجزيرة ، كما أرتبط اقتصاد هذه الجزيرة بتجارة اللؤلؤ</a:t>
            </a: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أسئلة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ما أنواع الأختام المكتشفة في جزيرة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فيلكا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؟ </a:t>
            </a:r>
            <a:endParaRPr lang="en-US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endParaRPr lang="ar-SA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endParaRPr lang="ar-SA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lvl="0"/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ما هي أبرز مقومات اقتصاد جزيرة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فيلكا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؟ </a:t>
            </a:r>
            <a:endParaRPr lang="en-US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سنتعرف على :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موقعها  </a:t>
            </a:r>
          </a:p>
          <a:p>
            <a:pPr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ابرز أثارها </a:t>
            </a:r>
          </a:p>
          <a:p>
            <a:pPr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الأختام ودلالاتها </a:t>
            </a:r>
          </a:p>
          <a:p>
            <a:pPr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الاقتصاد في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فيلكا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</a:t>
            </a:r>
          </a:p>
          <a:p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أسئلة  </a:t>
            </a: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ar-SA" dirty="0" smtClean="0"/>
              <a:t>موقعها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تقع جزيرة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فيلكا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على بعد عشرين كيلو متر شرق مدينه الكويت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تبلغ أبعادها ( 5كم عرض </a:t>
            </a:r>
            <a:r>
              <a:rPr lang="en-US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X 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14 كم طول )، وهي من الجزر التي نالت أهمية متزايدة منذ القدم</a:t>
            </a: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كانت احد المحطات التجارية البحرية التي ربطت حضارة وادي الرافدين وبقيه المراكز الحضارية المطلة على الخليج العربي ووادي السند</a:t>
            </a: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267" y="2492896"/>
            <a:ext cx="3878359" cy="421286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0"/>
            <a:r>
              <a:rPr lang="ar-SA" dirty="0" smtClean="0"/>
              <a:t>الاسم عبر التاريخ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وقد عرفت بعدة أسماء في المصادر القديمة لعل أبرزها : فلك </a:t>
            </a:r>
            <a:r>
              <a:rPr lang="en-US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/ y-</a:t>
            </a:r>
            <a:r>
              <a:rPr lang="en-US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felq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,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ج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_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بيليش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/ </a:t>
            </a:r>
            <a:r>
              <a:rPr lang="en-US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i.pelech</a:t>
            </a:r>
            <a:r>
              <a:rPr lang="en-US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 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"على خارطة ساحل جزيرة العرب«</a:t>
            </a:r>
          </a:p>
          <a:p>
            <a:pPr marL="457200" indent="-457200" algn="just">
              <a:spcBef>
                <a:spcPts val="0"/>
              </a:spcBef>
              <a:buFontTx/>
              <a:buChar char="-"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ذكرت في كتابات المؤرخ الروماني آريان عام 170 ق.م، حيث ذكر أنها سميت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بايكاروس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تيمناً بجزيرة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ايكاروس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الاغريقية في بحر ايجه. سميت بأمر من الإسكندر الأكبر </a:t>
            </a:r>
          </a:p>
          <a:p>
            <a:pPr marL="457200" indent="-457200" algn="just">
              <a:spcBef>
                <a:spcPts val="0"/>
              </a:spcBef>
              <a:buFontTx/>
              <a:buChar char="-"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ذكر آريان أنها كانت مغطاة بالأشجار وأنها كانت ترعى فيها الماعز والغزلان المحرم صيدها.</a:t>
            </a:r>
          </a:p>
          <a:p>
            <a:pPr marL="457200" indent="-457200" algn="just">
              <a:spcBef>
                <a:spcPts val="0"/>
              </a:spcBef>
              <a:buFontTx/>
              <a:buChar char="-"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أقدم ذكر لها لدى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سترابو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في القرن الأول قبل الميلاد</a:t>
            </a: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b="1" dirty="0" smtClean="0"/>
              <a:t>ابرز أثارها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بدأ الاهتمام بآثار جزيرة فيلكا منذ الحرب العالمية الثانية عندما كشف عن حجر يحمل نقشا يونانياً عرف باسم "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حجرسويتلس</a:t>
            </a: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 "  , اضافة الى نقوش أخرى إغريقية تعود الى حوالي القرن الرابع– الثالث ق.م 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dirty="0" smtClean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وفي عام 1958 تمكن فريق من البعثة الدنمركية بالتعرف على عده مواقع أثريه وبدأ بالحفر بأكبر تلين من تلال المدافن, وهما تل سعد  وتل سعيد , وتوصل إلى اكتشاف كسر فخارية مميزه ظهر عليها أشرطة حمراء , كما اكتشف عدة أنواع من الأختام </a:t>
            </a:r>
            <a:r>
              <a:rPr lang="ar-SA" dirty="0" err="1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الدلمونية</a:t>
            </a: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1026" name="صورة 1" descr="copyright.jpg"/>
          <p:cNvPicPr>
            <a:picLocks noChangeAspect="1" noChangeArrowheads="1"/>
          </p:cNvPicPr>
          <p:nvPr/>
        </p:nvPicPr>
        <p:blipFill>
          <a:blip r:embed="rId3" cstate="print">
            <a:lum bright="1000" contrast="18000"/>
          </a:blip>
          <a:srcRect/>
          <a:stretch>
            <a:fillRect/>
          </a:stretch>
        </p:blipFill>
        <p:spPr bwMode="auto">
          <a:xfrm>
            <a:off x="2285984" y="1214422"/>
            <a:ext cx="5875337" cy="4340225"/>
          </a:xfrm>
          <a:prstGeom prst="rect">
            <a:avLst/>
          </a:prstGeom>
          <a:solidFill>
            <a:schemeClr val="accent1"/>
          </a:solidFill>
          <a:ln w="73025" cmpd="thickThin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ar-SA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وقد استمرت التنقيبات في تل سعيد, حيث تم الكشف عن منشات معماريه , وكذلك عن مجموعة متنوعة من الأختام الاسطوانية المنقوشة , والتي بلغ عددها 150 ختما . ولعل ابرز المنشات المعمارية التي تنتمي للفترة الهلنستية المعبد أ و المعبد ب، وهما معبدان صغيران يتضح أثر العمارة اليونانية عليهما في شكل التيجان الأيونية وكذلك العناصر المعمارية  الأخرى كما عثر على معبد ارتميس الصغير</a:t>
            </a:r>
            <a:endParaRPr lang="ar-SA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زهري">
      <a:majorFont>
        <a:latin typeface="Yakout Linotype Light"/>
        <a:ea typeface=""/>
        <a:cs typeface="Yakout Linotype Light"/>
      </a:majorFont>
      <a:minorFont>
        <a:latin typeface="Yakout Linotype Light"/>
        <a:ea typeface=""/>
        <a:cs typeface="Yakout Linotype Light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165</TotalTime>
  <Words>627</Words>
  <Application>Microsoft Office PowerPoint</Application>
  <PresentationFormat>On-screen Show (4:3)</PresentationFormat>
  <Paragraphs>41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Traditional Arabic</vt:lpstr>
      <vt:lpstr>Verdana</vt:lpstr>
      <vt:lpstr>Wingdings 2</vt:lpstr>
      <vt:lpstr>Yakout Linotype Light</vt:lpstr>
      <vt:lpstr>انقلاب</vt:lpstr>
      <vt:lpstr>فيلكا</vt:lpstr>
      <vt:lpstr>سنتعرف على : </vt:lpstr>
      <vt:lpstr>موقعها</vt:lpstr>
      <vt:lpstr>PowerPoint Presentation</vt:lpstr>
      <vt:lpstr>الاسم عبر التاريخ</vt:lpstr>
      <vt:lpstr>ابرز أثارها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الاختام ودلالاتها</vt:lpstr>
      <vt:lpstr>PowerPoint Presentation</vt:lpstr>
      <vt:lpstr>الاقتصاد في فيلكا</vt:lpstr>
      <vt:lpstr>PowerPoint Presentation</vt:lpstr>
      <vt:lpstr>أسئلة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</dc:creator>
  <cp:lastModifiedBy>Abdulrahman A Alsuhaibani</cp:lastModifiedBy>
  <cp:revision>13</cp:revision>
  <dcterms:created xsi:type="dcterms:W3CDTF">2013-12-01T00:18:48Z</dcterms:created>
  <dcterms:modified xsi:type="dcterms:W3CDTF">2016-10-24T10:02:15Z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F7C83FEC-3208-4D9D-B13F-3E1A82941705</vt:lpwstr>
  </property>
  <property fmtid="{D5CDD505-2E9C-101B-9397-08002B2CF9AE}" pid="3" name="ArticulatePath">
    <vt:lpwstr>المحاضرة الرابعة</vt:lpwstr>
  </property>
</Properties>
</file>