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a:defRPr>
    </a:lvl1pPr>
    <a:lvl2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a:defRPr>
    </a:lvl2pPr>
    <a:lvl3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a:defRPr>
    </a:lvl3pPr>
    <a:lvl4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a:defRPr>
    </a:lvl4pPr>
    <a:lvl5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a:defRPr>
    </a:lvl5pPr>
    <a:lvl6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a:defRPr>
    </a:lvl6pPr>
    <a:lvl7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a:defRPr>
    </a:lvl7pPr>
    <a:lvl8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a:defRPr>
    </a:lvl8pPr>
    <a:lvl9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CDBE1"/>
          </a:solidFill>
        </a:fill>
      </a:tcStyle>
    </a:wholeTbl>
    <a:band2H>
      <a:tcTxStyle b="def" i="def"/>
      <a:tcStyle>
        <a:tcBdr/>
        <a:fill>
          <a:solidFill>
            <a:srgbClr val="E7EE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9CCCC"/>
          </a:solidFill>
        </a:fill>
      </a:tcStyle>
    </a:wholeTbl>
    <a:band2H>
      <a:tcTxStyle b="def" i="def"/>
      <a:tcStyle>
        <a:tcBdr/>
        <a:fill>
          <a:solidFill>
            <a:srgbClr val="F4E7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D0DA"/>
          </a:solidFill>
        </a:fill>
      </a:tcStyle>
    </a:wholeTbl>
    <a:band2H>
      <a:tcTxStyle b="def" i="def"/>
      <a:tcStyle>
        <a:tcBdr/>
        <a:fill>
          <a:solidFill>
            <a:srgbClr val="E8E9ED"/>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Shape 108"/>
          <p:cNvSpPr/>
          <p:nvPr>
            <p:ph type="sldImg"/>
          </p:nvPr>
        </p:nvSpPr>
        <p:spPr>
          <a:xfrm>
            <a:off x="1143000" y="685800"/>
            <a:ext cx="4572000" cy="3429000"/>
          </a:xfrm>
          <a:prstGeom prst="rect">
            <a:avLst/>
          </a:prstGeom>
        </p:spPr>
        <p:txBody>
          <a:bodyPr/>
          <a:lstStyle/>
          <a:p>
            <a:pPr/>
          </a:p>
        </p:txBody>
      </p:sp>
      <p:sp>
        <p:nvSpPr>
          <p:cNvPr id="109" name="Shape 10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Calibri"/>
      </a:defRPr>
    </a:lvl1pPr>
    <a:lvl2pPr indent="228600" algn="r" rtl="1" latinLnBrk="0">
      <a:defRPr sz="1200">
        <a:latin typeface="+mj-lt"/>
        <a:ea typeface="+mj-ea"/>
        <a:cs typeface="+mj-cs"/>
        <a:sym typeface="Calibri"/>
      </a:defRPr>
    </a:lvl2pPr>
    <a:lvl3pPr indent="457200" algn="r" rtl="1" latinLnBrk="0">
      <a:defRPr sz="1200">
        <a:latin typeface="+mj-lt"/>
        <a:ea typeface="+mj-ea"/>
        <a:cs typeface="+mj-cs"/>
        <a:sym typeface="Calibri"/>
      </a:defRPr>
    </a:lvl3pPr>
    <a:lvl4pPr indent="685800" algn="r" rtl="1" latinLnBrk="0">
      <a:defRPr sz="1200">
        <a:latin typeface="+mj-lt"/>
        <a:ea typeface="+mj-ea"/>
        <a:cs typeface="+mj-cs"/>
        <a:sym typeface="Calibri"/>
      </a:defRPr>
    </a:lvl4pPr>
    <a:lvl5pPr indent="914400" algn="r" rtl="1" latinLnBrk="0">
      <a:defRPr sz="1200">
        <a:latin typeface="+mj-lt"/>
        <a:ea typeface="+mj-ea"/>
        <a:cs typeface="+mj-cs"/>
        <a:sym typeface="Calibri"/>
      </a:defRPr>
    </a:lvl5pPr>
    <a:lvl6pPr indent="1143000" algn="r" rtl="1" latinLnBrk="0">
      <a:defRPr sz="1200">
        <a:latin typeface="+mj-lt"/>
        <a:ea typeface="+mj-ea"/>
        <a:cs typeface="+mj-cs"/>
        <a:sym typeface="Calibri"/>
      </a:defRPr>
    </a:lvl6pPr>
    <a:lvl7pPr indent="1371600" algn="r" rtl="1" latinLnBrk="0">
      <a:defRPr sz="1200">
        <a:latin typeface="+mj-lt"/>
        <a:ea typeface="+mj-ea"/>
        <a:cs typeface="+mj-cs"/>
        <a:sym typeface="Calibri"/>
      </a:defRPr>
    </a:lvl7pPr>
    <a:lvl8pPr indent="1600200" algn="r" rtl="1" latinLnBrk="0">
      <a:defRPr sz="1200">
        <a:latin typeface="+mj-lt"/>
        <a:ea typeface="+mj-ea"/>
        <a:cs typeface="+mj-cs"/>
        <a:sym typeface="Calibri"/>
      </a:defRPr>
    </a:lvl8pPr>
    <a:lvl9pPr indent="1828800" algn="r" rtl="1" latinLnBrk="0">
      <a:defRPr sz="1200">
        <a:latin typeface="+mj-lt"/>
        <a:ea typeface="+mj-ea"/>
        <a:cs typeface="+mj-cs"/>
        <a:sym typeface="Calibri"/>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0" showMasterPhAnim="1">
  <p:cSld name="شريحة عنوان">
    <p:bg>
      <p:bgPr>
        <a:solidFill>
          <a:srgbClr val="FFFFFF"/>
        </a:solidFill>
      </p:bgPr>
    </p:bg>
    <p:spTree>
      <p:nvGrpSpPr>
        <p:cNvPr id="1" name=""/>
        <p:cNvGrpSpPr/>
        <p:nvPr/>
      </p:nvGrpSpPr>
      <p:grpSpPr>
        <a:xfrm>
          <a:off x="0" y="0"/>
          <a:ext cx="0" cy="0"/>
          <a:chOff x="0" y="0"/>
          <a:chExt cx="0" cy="0"/>
        </a:xfrm>
      </p:grpSpPr>
      <p:grpSp>
        <p:nvGrpSpPr>
          <p:cNvPr id="21" name="Group 21"/>
          <p:cNvGrpSpPr/>
          <p:nvPr/>
        </p:nvGrpSpPr>
        <p:grpSpPr>
          <a:xfrm>
            <a:off x="-1576" y="-3"/>
            <a:ext cx="9144006" cy="6858006"/>
            <a:chOff x="0" y="-1"/>
            <a:chExt cx="9144004" cy="6858004"/>
          </a:xfrm>
        </p:grpSpPr>
        <p:pic>
          <p:nvPicPr>
            <p:cNvPr id="16" name="image2.png"/>
            <p:cNvPicPr>
              <a:picLocks noChangeAspect="1"/>
            </p:cNvPicPr>
            <p:nvPr/>
          </p:nvPicPr>
          <p:blipFill>
            <a:blip r:embed="rId2">
              <a:extLst/>
            </a:blip>
            <a:stretch>
              <a:fillRect/>
            </a:stretch>
          </p:blipFill>
          <p:spPr>
            <a:xfrm>
              <a:off x="0" y="380998"/>
              <a:ext cx="9144003" cy="6093625"/>
            </a:xfrm>
            <a:prstGeom prst="rect">
              <a:avLst/>
            </a:prstGeom>
            <a:ln w="12700" cap="flat">
              <a:noFill/>
              <a:miter lim="400000"/>
            </a:ln>
            <a:effectLst/>
          </p:spPr>
        </p:pic>
        <p:sp>
          <p:nvSpPr>
            <p:cNvPr id="17" name="Shape 17"/>
            <p:cNvSpPr/>
            <p:nvPr/>
          </p:nvSpPr>
          <p:spPr>
            <a:xfrm>
              <a:off x="-1" y="-2"/>
              <a:ext cx="9144004" cy="304802"/>
            </a:xfrm>
            <a:prstGeom prst="rect">
              <a:avLst/>
            </a:prstGeom>
            <a:solidFill>
              <a:srgbClr val="4F271C"/>
            </a:solidFill>
            <a:ln w="12700" cap="flat">
              <a:noFill/>
              <a:miter lim="400000"/>
              <a:tailEnd type="triangle" w="med" len="med"/>
            </a:ln>
            <a:effectLst/>
          </p:spPr>
          <p:txBody>
            <a:bodyPr wrap="square" lIns="45718" tIns="45718" rIns="45718" bIns="45718" numCol="1" anchor="ctr">
              <a:noAutofit/>
            </a:bodyPr>
            <a:lstStyle/>
            <a:p>
              <a:pPr algn="ctr" rtl="0">
                <a:defRPr>
                  <a:solidFill>
                    <a:srgbClr val="FFFFFF"/>
                  </a:solidFill>
                  <a:latin typeface="Segoe Condensed"/>
                  <a:ea typeface="Segoe Condensed"/>
                  <a:cs typeface="Segoe Condensed"/>
                  <a:sym typeface="Segoe Condensed"/>
                </a:defRPr>
              </a:pPr>
            </a:p>
          </p:txBody>
        </p:sp>
        <p:sp>
          <p:nvSpPr>
            <p:cNvPr id="18" name="Shape 18"/>
            <p:cNvSpPr/>
            <p:nvPr/>
          </p:nvSpPr>
          <p:spPr>
            <a:xfrm>
              <a:off x="-1" y="6553202"/>
              <a:ext cx="9144004" cy="304802"/>
            </a:xfrm>
            <a:prstGeom prst="rect">
              <a:avLst/>
            </a:prstGeom>
            <a:solidFill>
              <a:srgbClr val="4F271C"/>
            </a:solidFill>
            <a:ln w="12700" cap="flat">
              <a:noFill/>
              <a:miter lim="400000"/>
              <a:tailEnd type="triangle" w="med" len="med"/>
            </a:ln>
            <a:effectLst/>
          </p:spPr>
          <p:txBody>
            <a:bodyPr wrap="square" lIns="45718" tIns="45718" rIns="45718" bIns="45718" numCol="1" anchor="ctr">
              <a:noAutofit/>
            </a:bodyPr>
            <a:lstStyle/>
            <a:p>
              <a:pPr algn="ctr" rtl="0">
                <a:defRPr>
                  <a:solidFill>
                    <a:srgbClr val="FFFFFF"/>
                  </a:solidFill>
                  <a:latin typeface="Segoe Condensed"/>
                  <a:ea typeface="Segoe Condensed"/>
                  <a:cs typeface="Segoe Condensed"/>
                  <a:sym typeface="Segoe Condensed"/>
                </a:defRPr>
              </a:pPr>
            </a:p>
          </p:txBody>
        </p:sp>
        <p:sp>
          <p:nvSpPr>
            <p:cNvPr id="19" name="Shape 19"/>
            <p:cNvSpPr/>
            <p:nvPr/>
          </p:nvSpPr>
          <p:spPr>
            <a:xfrm>
              <a:off x="-1" y="380999"/>
              <a:ext cx="9144006" cy="1589"/>
            </a:xfrm>
            <a:prstGeom prst="line">
              <a:avLst/>
            </a:prstGeom>
            <a:noFill/>
            <a:ln w="38100" cap="flat">
              <a:solidFill>
                <a:srgbClr val="317F93"/>
              </a:solidFill>
              <a:prstDash val="solid"/>
              <a:miter lim="800000"/>
              <a:tailEnd type="triangle" w="med" len="med"/>
            </a:ln>
            <a:effectLst/>
          </p:spPr>
          <p:txBody>
            <a:bodyPr wrap="square" lIns="45718" tIns="45718" rIns="45718" bIns="45718" numCol="1" anchor="t">
              <a:noAutofit/>
            </a:bodyPr>
            <a:lstStyle/>
            <a:p>
              <a:pPr/>
            </a:p>
          </p:txBody>
        </p:sp>
        <p:sp>
          <p:nvSpPr>
            <p:cNvPr id="20" name="Shape 20"/>
            <p:cNvSpPr/>
            <p:nvPr/>
          </p:nvSpPr>
          <p:spPr>
            <a:xfrm>
              <a:off x="-1" y="6477002"/>
              <a:ext cx="9144006" cy="1589"/>
            </a:xfrm>
            <a:prstGeom prst="line">
              <a:avLst/>
            </a:prstGeom>
            <a:noFill/>
            <a:ln w="38100" cap="flat">
              <a:solidFill>
                <a:srgbClr val="317F93"/>
              </a:solidFill>
              <a:prstDash val="solid"/>
              <a:miter lim="800000"/>
              <a:tailEnd type="triangle" w="med" len="med"/>
            </a:ln>
            <a:effectLst/>
          </p:spPr>
          <p:txBody>
            <a:bodyPr wrap="square" lIns="45718" tIns="45718" rIns="45718" bIns="45718" numCol="1" anchor="t">
              <a:noAutofit/>
            </a:bodyPr>
            <a:lstStyle/>
            <a:p>
              <a:pPr/>
            </a:p>
          </p:txBody>
        </p:sp>
      </p:grpSp>
      <p:sp>
        <p:nvSpPr>
          <p:cNvPr id="22" name="Shape 22"/>
          <p:cNvSpPr/>
          <p:nvPr>
            <p:ph type="title"/>
          </p:nvPr>
        </p:nvSpPr>
        <p:spPr>
          <a:xfrm>
            <a:off x="704850" y="4495800"/>
            <a:ext cx="7772400" cy="1362075"/>
          </a:xfrm>
          <a:prstGeom prst="rect">
            <a:avLst/>
          </a:prstGeom>
        </p:spPr>
        <p:txBody>
          <a:bodyPr anchor="t"/>
          <a:lstStyle/>
          <a:p>
            <a:pPr/>
            <a:r>
              <a:t>نص العنوان</a:t>
            </a:r>
          </a:p>
        </p:txBody>
      </p:sp>
      <p:sp>
        <p:nvSpPr>
          <p:cNvPr id="23" name="Shape 23"/>
          <p:cNvSpPr/>
          <p:nvPr>
            <p:ph type="body" sz="quarter" idx="1"/>
          </p:nvPr>
        </p:nvSpPr>
        <p:spPr>
          <a:xfrm>
            <a:off x="1371600" y="2667000"/>
            <a:ext cx="6400800" cy="1752600"/>
          </a:xfrm>
          <a:prstGeom prst="rect">
            <a:avLst/>
          </a:prstGeom>
        </p:spPr>
        <p:txBody>
          <a:bodyPr anchor="b"/>
          <a:lstStyle>
            <a:lvl1pPr marL="0" indent="0">
              <a:buSzTx/>
              <a:buFontTx/>
              <a:buNone/>
              <a:defRPr>
                <a:solidFill>
                  <a:srgbClr val="4F271C"/>
                </a:solidFill>
              </a:defRPr>
            </a:lvl1pPr>
            <a:lvl2pPr>
              <a:buFontTx/>
              <a:defRPr>
                <a:solidFill>
                  <a:srgbClr val="4F271C"/>
                </a:solidFill>
              </a:defRPr>
            </a:lvl2pPr>
            <a:lvl3pPr>
              <a:buFontTx/>
              <a:defRPr>
                <a:solidFill>
                  <a:srgbClr val="4F271C"/>
                </a:solidFill>
              </a:defRPr>
            </a:lvl3pPr>
            <a:lvl4pPr>
              <a:buFontTx/>
              <a:defRPr>
                <a:solidFill>
                  <a:srgbClr val="4F271C"/>
                </a:solidFill>
              </a:defRPr>
            </a:lvl4pPr>
            <a:lvl5pPr>
              <a:buFontTx/>
              <a:defRPr>
                <a:solidFill>
                  <a:srgbClr val="4F271C"/>
                </a:solidFill>
              </a:defRPr>
            </a:lvl5pPr>
          </a:lstStyle>
          <a:p>
            <a:pPr>
              <a:defRPr>
                <a:effectLst/>
              </a:defRPr>
            </a:pPr>
            <a:r>
              <a:t>مستوى النص الأول</a:t>
            </a:r>
          </a:p>
          <a:p>
            <a:pPr lvl="1">
              <a:defRPr>
                <a:effectLst/>
              </a:defRPr>
            </a:pPr>
            <a:r>
              <a:t>مستوى النص الثاني</a:t>
            </a:r>
          </a:p>
          <a:p>
            <a:pPr lvl="2">
              <a:defRPr>
                <a:effectLst/>
              </a:defRPr>
            </a:pPr>
            <a:r>
              <a:t>مستوى النص الثالث</a:t>
            </a:r>
          </a:p>
          <a:p>
            <a:pPr lvl="3">
              <a:defRPr>
                <a:effectLst/>
              </a:defRPr>
            </a:pPr>
            <a:r>
              <a:t>مستوى النص الرابع</a:t>
            </a:r>
          </a:p>
          <a:p>
            <a:pPr lvl="4">
              <a:defRPr>
                <a:effectLst/>
              </a:defRPr>
            </a:pPr>
            <a:r>
              <a:t>مستوى النص الخامس</a:t>
            </a:r>
          </a:p>
        </p:txBody>
      </p:sp>
      <p:sp>
        <p:nvSpPr>
          <p:cNvPr id="24" name="Shape 24"/>
          <p:cNvSpPr/>
          <p:nvPr>
            <p:ph type="sldNum" sz="quarter" idx="2"/>
          </p:nvPr>
        </p:nvSpPr>
        <p:spPr>
          <a:xfrm>
            <a:off x="6288945" y="6213015"/>
            <a:ext cx="264255" cy="28667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عنوان ومحتوى">
    <p:spTree>
      <p:nvGrpSpPr>
        <p:cNvPr id="1" name=""/>
        <p:cNvGrpSpPr/>
        <p:nvPr/>
      </p:nvGrpSpPr>
      <p:grpSpPr>
        <a:xfrm>
          <a:off x="0" y="0"/>
          <a:ext cx="0" cy="0"/>
          <a:chOff x="0" y="0"/>
          <a:chExt cx="0" cy="0"/>
        </a:xfrm>
      </p:grpSpPr>
      <p:sp>
        <p:nvSpPr>
          <p:cNvPr id="31" name="Shape 31"/>
          <p:cNvSpPr/>
          <p:nvPr>
            <p:ph type="body" idx="1"/>
          </p:nvPr>
        </p:nvSpPr>
        <p:spPr>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32" name="Shape 32"/>
          <p:cNvSpPr/>
          <p:nvPr>
            <p:ph type="title"/>
          </p:nvPr>
        </p:nvSpPr>
        <p:spPr>
          <a:prstGeom prst="rect">
            <a:avLst/>
          </a:prstGeom>
        </p:spPr>
        <p:txBody>
          <a:bodyPr/>
          <a:lstStyle/>
          <a:p>
            <a:pPr/>
            <a:r>
              <a:t>نص العنوان</a:t>
            </a:r>
          </a:p>
        </p:txBody>
      </p:sp>
      <p:sp>
        <p:nvSpPr>
          <p:cNvPr id="33" name="Shape 3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عنوان المقطع">
    <p:bg>
      <p:bgPr>
        <a:solidFill>
          <a:srgbClr val="FFFFFF"/>
        </a:solidFill>
      </p:bgPr>
    </p:bg>
    <p:spTree>
      <p:nvGrpSpPr>
        <p:cNvPr id="1" name=""/>
        <p:cNvGrpSpPr/>
        <p:nvPr/>
      </p:nvGrpSpPr>
      <p:grpSpPr>
        <a:xfrm>
          <a:off x="0" y="0"/>
          <a:ext cx="0" cy="0"/>
          <a:chOff x="0" y="0"/>
          <a:chExt cx="0" cy="0"/>
        </a:xfrm>
      </p:grpSpPr>
      <p:grpSp>
        <p:nvGrpSpPr>
          <p:cNvPr id="45" name="Group 45"/>
          <p:cNvGrpSpPr/>
          <p:nvPr/>
        </p:nvGrpSpPr>
        <p:grpSpPr>
          <a:xfrm>
            <a:off x="-1575" y="-3"/>
            <a:ext cx="9145578" cy="6858006"/>
            <a:chOff x="0" y="-1"/>
            <a:chExt cx="9145576" cy="6858004"/>
          </a:xfrm>
        </p:grpSpPr>
        <p:sp>
          <p:nvSpPr>
            <p:cNvPr id="40" name="Shape 40"/>
            <p:cNvSpPr/>
            <p:nvPr/>
          </p:nvSpPr>
          <p:spPr>
            <a:xfrm>
              <a:off x="1573" y="381000"/>
              <a:ext cx="9144004" cy="6096002"/>
            </a:xfrm>
            <a:prstGeom prst="rect">
              <a:avLst/>
            </a:prstGeom>
            <a:gradFill flip="none" rotWithShape="1">
              <a:gsLst>
                <a:gs pos="0">
                  <a:srgbClr val="CCDBE1"/>
                </a:gs>
                <a:gs pos="100000">
                  <a:srgbClr val="317F93"/>
                </a:gs>
              </a:gsLst>
              <a:path path="circle">
                <a:fillToRect l="37721" t="-19636" r="62278" b="119636"/>
              </a:path>
            </a:gradFill>
            <a:ln w="12700" cap="flat">
              <a:noFill/>
              <a:miter lim="400000"/>
              <a:tailEnd type="triangle" w="med" len="med"/>
            </a:ln>
            <a:effectLst/>
          </p:spPr>
          <p:txBody>
            <a:bodyPr wrap="square" lIns="45718" tIns="45718" rIns="45718" bIns="45718" numCol="1" anchor="ctr">
              <a:noAutofit/>
            </a:bodyPr>
            <a:lstStyle/>
            <a:p>
              <a:pPr algn="ctr" rtl="0">
                <a:defRPr>
                  <a:solidFill>
                    <a:srgbClr val="FFFFFF"/>
                  </a:solidFill>
                  <a:latin typeface="Segoe Condensed"/>
                  <a:ea typeface="Segoe Condensed"/>
                  <a:cs typeface="Segoe Condensed"/>
                  <a:sym typeface="Segoe Condensed"/>
                </a:defRPr>
              </a:pPr>
            </a:p>
          </p:txBody>
        </p:sp>
        <p:sp>
          <p:nvSpPr>
            <p:cNvPr id="41" name="Shape 41"/>
            <p:cNvSpPr/>
            <p:nvPr/>
          </p:nvSpPr>
          <p:spPr>
            <a:xfrm>
              <a:off x="-1" y="-2"/>
              <a:ext cx="9144004" cy="304802"/>
            </a:xfrm>
            <a:prstGeom prst="rect">
              <a:avLst/>
            </a:prstGeom>
            <a:solidFill>
              <a:srgbClr val="4F271C"/>
            </a:solidFill>
            <a:ln w="12700" cap="flat">
              <a:noFill/>
              <a:miter lim="400000"/>
              <a:tailEnd type="triangle" w="med" len="med"/>
            </a:ln>
            <a:effectLst/>
          </p:spPr>
          <p:txBody>
            <a:bodyPr wrap="square" lIns="45718" tIns="45718" rIns="45718" bIns="45718" numCol="1" anchor="ctr">
              <a:noAutofit/>
            </a:bodyPr>
            <a:lstStyle/>
            <a:p>
              <a:pPr algn="ctr" rtl="0">
                <a:defRPr>
                  <a:solidFill>
                    <a:srgbClr val="FFFFFF"/>
                  </a:solidFill>
                  <a:latin typeface="Segoe Condensed"/>
                  <a:ea typeface="Segoe Condensed"/>
                  <a:cs typeface="Segoe Condensed"/>
                  <a:sym typeface="Segoe Condensed"/>
                </a:defRPr>
              </a:pPr>
            </a:p>
          </p:txBody>
        </p:sp>
        <p:sp>
          <p:nvSpPr>
            <p:cNvPr id="42" name="Shape 42"/>
            <p:cNvSpPr/>
            <p:nvPr/>
          </p:nvSpPr>
          <p:spPr>
            <a:xfrm>
              <a:off x="-1" y="6553202"/>
              <a:ext cx="9144004" cy="304802"/>
            </a:xfrm>
            <a:prstGeom prst="rect">
              <a:avLst/>
            </a:prstGeom>
            <a:solidFill>
              <a:srgbClr val="4F271C"/>
            </a:solidFill>
            <a:ln w="12700" cap="flat">
              <a:noFill/>
              <a:miter lim="400000"/>
              <a:tailEnd type="triangle" w="med" len="med"/>
            </a:ln>
            <a:effectLst/>
          </p:spPr>
          <p:txBody>
            <a:bodyPr wrap="square" lIns="45718" tIns="45718" rIns="45718" bIns="45718" numCol="1" anchor="ctr">
              <a:noAutofit/>
            </a:bodyPr>
            <a:lstStyle/>
            <a:p>
              <a:pPr algn="ctr" rtl="0">
                <a:defRPr>
                  <a:solidFill>
                    <a:srgbClr val="FFFFFF"/>
                  </a:solidFill>
                  <a:latin typeface="Segoe Condensed"/>
                  <a:ea typeface="Segoe Condensed"/>
                  <a:cs typeface="Segoe Condensed"/>
                  <a:sym typeface="Segoe Condensed"/>
                </a:defRPr>
              </a:pPr>
            </a:p>
          </p:txBody>
        </p:sp>
        <p:sp>
          <p:nvSpPr>
            <p:cNvPr id="43" name="Shape 43"/>
            <p:cNvSpPr/>
            <p:nvPr/>
          </p:nvSpPr>
          <p:spPr>
            <a:xfrm>
              <a:off x="-1" y="380999"/>
              <a:ext cx="9144003" cy="1589"/>
            </a:xfrm>
            <a:prstGeom prst="line">
              <a:avLst/>
            </a:prstGeom>
            <a:noFill/>
            <a:ln w="38100" cap="flat">
              <a:solidFill>
                <a:srgbClr val="317F93"/>
              </a:solidFill>
              <a:prstDash val="solid"/>
              <a:miter lim="800000"/>
              <a:tailEnd type="triangle" w="med" len="med"/>
            </a:ln>
            <a:effectLst/>
          </p:spPr>
          <p:txBody>
            <a:bodyPr wrap="square" lIns="45718" tIns="45718" rIns="45718" bIns="45718" numCol="1" anchor="t">
              <a:noAutofit/>
            </a:bodyPr>
            <a:lstStyle/>
            <a:p>
              <a:pPr/>
            </a:p>
          </p:txBody>
        </p:sp>
        <p:sp>
          <p:nvSpPr>
            <p:cNvPr id="44" name="Shape 44"/>
            <p:cNvSpPr/>
            <p:nvPr/>
          </p:nvSpPr>
          <p:spPr>
            <a:xfrm>
              <a:off x="-1" y="6477002"/>
              <a:ext cx="9144003" cy="1589"/>
            </a:xfrm>
            <a:prstGeom prst="line">
              <a:avLst/>
            </a:prstGeom>
            <a:noFill/>
            <a:ln w="38100" cap="flat">
              <a:solidFill>
                <a:srgbClr val="317F93"/>
              </a:solidFill>
              <a:prstDash val="solid"/>
              <a:miter lim="800000"/>
              <a:tailEnd type="triangle" w="med" len="med"/>
            </a:ln>
            <a:effectLst/>
          </p:spPr>
          <p:txBody>
            <a:bodyPr wrap="square" lIns="45718" tIns="45718" rIns="45718" bIns="45718" numCol="1" anchor="t">
              <a:noAutofit/>
            </a:bodyPr>
            <a:lstStyle/>
            <a:p>
              <a:pPr/>
            </a:p>
          </p:txBody>
        </p:sp>
      </p:grpSp>
      <p:sp>
        <p:nvSpPr>
          <p:cNvPr id="46" name="Shape 46"/>
          <p:cNvSpPr/>
          <p:nvPr>
            <p:ph type="title"/>
          </p:nvPr>
        </p:nvSpPr>
        <p:spPr>
          <a:xfrm>
            <a:off x="722312" y="4505325"/>
            <a:ext cx="7772401" cy="1362075"/>
          </a:xfrm>
          <a:prstGeom prst="rect">
            <a:avLst/>
          </a:prstGeom>
        </p:spPr>
        <p:txBody>
          <a:bodyPr anchor="t"/>
          <a:lstStyle/>
          <a:p>
            <a:pPr/>
            <a:r>
              <a:t>نص العنوان</a:t>
            </a:r>
          </a:p>
        </p:txBody>
      </p:sp>
      <p:sp>
        <p:nvSpPr>
          <p:cNvPr id="47" name="Shape 47"/>
          <p:cNvSpPr/>
          <p:nvPr>
            <p:ph type="body" sz="quarter" idx="1"/>
          </p:nvPr>
        </p:nvSpPr>
        <p:spPr>
          <a:xfrm>
            <a:off x="722312" y="2906713"/>
            <a:ext cx="7772401" cy="1500189"/>
          </a:xfrm>
          <a:prstGeom prst="rect">
            <a:avLst/>
          </a:prstGeom>
        </p:spPr>
        <p:txBody>
          <a:bodyPr anchor="b"/>
          <a:lstStyle>
            <a:lvl1pPr marL="0" indent="0">
              <a:buSzTx/>
              <a:buFontTx/>
              <a:buNone/>
            </a:lvl1pPr>
            <a:lvl2pPr>
              <a:buFontTx/>
            </a:lvl2pPr>
            <a:lvl3pPr>
              <a:buFontTx/>
            </a:lvl3pPr>
            <a:lvl4pPr>
              <a:buFontTx/>
            </a:lvl4pPr>
            <a:lvl5pPr>
              <a:buFontTx/>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8" name="Shape 48"/>
          <p:cNvSpPr/>
          <p:nvPr>
            <p:ph type="sldNum" sz="quarter" idx="2"/>
          </p:nvPr>
        </p:nvSpPr>
        <p:spPr>
          <a:xfrm>
            <a:off x="6288945" y="6213015"/>
            <a:ext cx="264255" cy="28667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محتويين">
    <p:spTree>
      <p:nvGrpSpPr>
        <p:cNvPr id="1" name=""/>
        <p:cNvGrpSpPr/>
        <p:nvPr/>
      </p:nvGrpSpPr>
      <p:grpSpPr>
        <a:xfrm>
          <a:off x="0" y="0"/>
          <a:ext cx="0" cy="0"/>
          <a:chOff x="0" y="0"/>
          <a:chExt cx="0" cy="0"/>
        </a:xfrm>
      </p:grpSpPr>
      <p:sp>
        <p:nvSpPr>
          <p:cNvPr id="55" name="Shape 55"/>
          <p:cNvSpPr/>
          <p:nvPr>
            <p:ph type="body" sz="half" idx="1"/>
          </p:nvPr>
        </p:nvSpPr>
        <p:spPr>
          <a:xfrm>
            <a:off x="457200" y="1600200"/>
            <a:ext cx="4038600" cy="4525963"/>
          </a:xfrm>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56" name="Shape 56"/>
          <p:cNvSpPr/>
          <p:nvPr>
            <p:ph type="title"/>
          </p:nvPr>
        </p:nvSpPr>
        <p:spPr>
          <a:prstGeom prst="rect">
            <a:avLst/>
          </a:prstGeom>
        </p:spPr>
        <p:txBody>
          <a:bodyPr/>
          <a:lstStyle/>
          <a:p>
            <a:pPr/>
            <a:r>
              <a:t>نص العنوان</a:t>
            </a:r>
          </a:p>
        </p:txBody>
      </p:sp>
      <p:sp>
        <p:nvSpPr>
          <p:cNvPr id="57" name="Shape 57"/>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مقارنة">
    <p:spTree>
      <p:nvGrpSpPr>
        <p:cNvPr id="1" name=""/>
        <p:cNvGrpSpPr/>
        <p:nvPr/>
      </p:nvGrpSpPr>
      <p:grpSpPr>
        <a:xfrm>
          <a:off x="0" y="0"/>
          <a:ext cx="0" cy="0"/>
          <a:chOff x="0" y="0"/>
          <a:chExt cx="0" cy="0"/>
        </a:xfrm>
      </p:grpSpPr>
      <p:sp>
        <p:nvSpPr>
          <p:cNvPr id="64" name="Shape 64"/>
          <p:cNvSpPr/>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a:solidFill>
                  <a:srgbClr val="E7DEC9"/>
                </a:solidFill>
              </a:defRPr>
            </a:lvl1pPr>
            <a:lvl2pPr marL="742950" indent="-285750">
              <a:spcBef>
                <a:spcPts val="500"/>
              </a:spcBef>
              <a:buFontTx/>
              <a:defRPr sz="2400">
                <a:solidFill>
                  <a:srgbClr val="E7DEC9"/>
                </a:solidFill>
              </a:defRPr>
            </a:lvl2pPr>
            <a:lvl3pPr marL="1188719" indent="-274319">
              <a:spcBef>
                <a:spcPts val="500"/>
              </a:spcBef>
              <a:buFontTx/>
              <a:defRPr sz="2400">
                <a:solidFill>
                  <a:srgbClr val="E7DEC9"/>
                </a:solidFill>
              </a:defRPr>
            </a:lvl3pPr>
            <a:lvl4pPr marL="1676400" indent="-304800">
              <a:spcBef>
                <a:spcPts val="500"/>
              </a:spcBef>
              <a:buFontTx/>
              <a:defRPr sz="2400">
                <a:solidFill>
                  <a:srgbClr val="E7DEC9"/>
                </a:solidFill>
              </a:defRPr>
            </a:lvl4pPr>
            <a:lvl5pPr marL="2133600" indent="-304800">
              <a:spcBef>
                <a:spcPts val="500"/>
              </a:spcBef>
              <a:buFontTx/>
              <a:defRPr sz="2400">
                <a:solidFill>
                  <a:srgbClr val="E7DEC9"/>
                </a:solidFill>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65" name="Shape 65"/>
          <p:cNvSpPr/>
          <p:nvPr>
            <p:ph type="body" sz="quarter" idx="13"/>
          </p:nvPr>
        </p:nvSpPr>
        <p:spPr>
          <a:xfrm>
            <a:off x="4645025" y="1535112"/>
            <a:ext cx="4041775" cy="639764"/>
          </a:xfrm>
          <a:prstGeom prst="rect">
            <a:avLst/>
          </a:prstGeom>
        </p:spPr>
        <p:txBody>
          <a:bodyPr anchor="b"/>
          <a:lstStyle/>
          <a:p>
            <a:pPr/>
          </a:p>
        </p:txBody>
      </p:sp>
      <p:sp>
        <p:nvSpPr>
          <p:cNvPr id="66" name="Shape 66"/>
          <p:cNvSpPr/>
          <p:nvPr>
            <p:ph type="title"/>
          </p:nvPr>
        </p:nvSpPr>
        <p:spPr>
          <a:prstGeom prst="rect">
            <a:avLst/>
          </a:prstGeom>
        </p:spPr>
        <p:txBody>
          <a:bodyPr/>
          <a:lstStyle/>
          <a:p>
            <a:pPr/>
            <a:r>
              <a:t>نص العنوان</a:t>
            </a:r>
          </a:p>
        </p:txBody>
      </p:sp>
      <p:sp>
        <p:nvSpPr>
          <p:cNvPr id="67" name="Shape 67"/>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عنوان فقط">
    <p:spTree>
      <p:nvGrpSpPr>
        <p:cNvPr id="1" name=""/>
        <p:cNvGrpSpPr/>
        <p:nvPr/>
      </p:nvGrpSpPr>
      <p:grpSpPr>
        <a:xfrm>
          <a:off x="0" y="0"/>
          <a:ext cx="0" cy="0"/>
          <a:chOff x="0" y="0"/>
          <a:chExt cx="0" cy="0"/>
        </a:xfrm>
      </p:grpSpPr>
      <p:sp>
        <p:nvSpPr>
          <p:cNvPr id="74" name="Shape 74"/>
          <p:cNvSpPr/>
          <p:nvPr>
            <p:ph type="title"/>
          </p:nvPr>
        </p:nvSpPr>
        <p:spPr>
          <a:prstGeom prst="rect">
            <a:avLst/>
          </a:prstGeom>
        </p:spPr>
        <p:txBody>
          <a:bodyPr/>
          <a:lstStyle/>
          <a:p>
            <a:pPr/>
            <a:r>
              <a:t>نص العنوان</a:t>
            </a:r>
          </a:p>
        </p:txBody>
      </p:sp>
      <p:sp>
        <p:nvSpPr>
          <p:cNvPr id="75" name="Shape 7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فارغ">
    <p:spTree>
      <p:nvGrpSpPr>
        <p:cNvPr id="1" name=""/>
        <p:cNvGrpSpPr/>
        <p:nvPr/>
      </p:nvGrpSpPr>
      <p:grpSpPr>
        <a:xfrm>
          <a:off x="0" y="0"/>
          <a:ext cx="0" cy="0"/>
          <a:chOff x="0" y="0"/>
          <a:chExt cx="0" cy="0"/>
        </a:xfrm>
      </p:grpSpPr>
      <p:sp>
        <p:nvSpPr>
          <p:cNvPr id="82" name="Shape 8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محتوى ذو تسمية توضيحية">
    <p:spTree>
      <p:nvGrpSpPr>
        <p:cNvPr id="1" name=""/>
        <p:cNvGrpSpPr/>
        <p:nvPr/>
      </p:nvGrpSpPr>
      <p:grpSpPr>
        <a:xfrm>
          <a:off x="0" y="0"/>
          <a:ext cx="0" cy="0"/>
          <a:chOff x="0" y="0"/>
          <a:chExt cx="0" cy="0"/>
        </a:xfrm>
      </p:grpSpPr>
      <p:sp>
        <p:nvSpPr>
          <p:cNvPr id="89" name="Shape 89"/>
          <p:cNvSpPr/>
          <p:nvPr>
            <p:ph type="body" sz="half" idx="1"/>
          </p:nvPr>
        </p:nvSpPr>
        <p:spPr>
          <a:xfrm>
            <a:off x="3575050" y="1600200"/>
            <a:ext cx="5111750" cy="4525965"/>
          </a:xfrm>
          <a:prstGeom prst="rect">
            <a:avLst/>
          </a:prstGeom>
        </p:spPr>
        <p:txBody>
          <a:bodyPr/>
          <a:lstStyle>
            <a:lvl1pPr>
              <a:spcBef>
                <a:spcPts val="700"/>
              </a:spcBef>
              <a:defRPr sz="3200"/>
            </a:lvl1pPr>
            <a:lvl2pPr marL="783771" indent="-326571">
              <a:spcBef>
                <a:spcPts val="700"/>
              </a:spcBef>
              <a:defRPr sz="3200"/>
            </a:lvl2pPr>
            <a:lvl3pPr marL="1219200" indent="-304800">
              <a:spcBef>
                <a:spcPts val="700"/>
              </a:spcBef>
              <a:defRPr sz="3200"/>
            </a:lvl3pPr>
            <a:lvl4pPr marL="1737360" indent="-365760">
              <a:spcBef>
                <a:spcPts val="700"/>
              </a:spcBef>
              <a:defRPr sz="3200"/>
            </a:lvl4pPr>
            <a:lvl5pPr marL="2194560" indent="-365760">
              <a:spcBef>
                <a:spcPts val="700"/>
              </a:spcBef>
              <a:defRPr sz="32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90" name="Shape 90"/>
          <p:cNvSpPr/>
          <p:nvPr>
            <p:ph type="body" sz="half" idx="13"/>
          </p:nvPr>
        </p:nvSpPr>
        <p:spPr>
          <a:xfrm>
            <a:off x="457200" y="1600201"/>
            <a:ext cx="3008316" cy="4525963"/>
          </a:xfrm>
          <a:prstGeom prst="rect">
            <a:avLst/>
          </a:prstGeom>
        </p:spPr>
        <p:txBody>
          <a:bodyPr/>
          <a:lstStyle/>
          <a:p>
            <a:pPr/>
          </a:p>
        </p:txBody>
      </p:sp>
      <p:sp>
        <p:nvSpPr>
          <p:cNvPr id="91" name="Shape 91"/>
          <p:cNvSpPr/>
          <p:nvPr>
            <p:ph type="title"/>
          </p:nvPr>
        </p:nvSpPr>
        <p:spPr>
          <a:prstGeom prst="rect">
            <a:avLst/>
          </a:prstGeom>
        </p:spPr>
        <p:txBody>
          <a:bodyPr/>
          <a:lstStyle/>
          <a:p>
            <a:pPr/>
            <a:r>
              <a:t>نص العنوان</a:t>
            </a:r>
          </a:p>
        </p:txBody>
      </p:sp>
      <p:sp>
        <p:nvSpPr>
          <p:cNvPr id="92" name="Shape 9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صورة ذات تسمية توضيحية">
    <p:spTree>
      <p:nvGrpSpPr>
        <p:cNvPr id="1" name=""/>
        <p:cNvGrpSpPr/>
        <p:nvPr/>
      </p:nvGrpSpPr>
      <p:grpSpPr>
        <a:xfrm>
          <a:off x="0" y="0"/>
          <a:ext cx="0" cy="0"/>
          <a:chOff x="0" y="0"/>
          <a:chExt cx="0" cy="0"/>
        </a:xfrm>
      </p:grpSpPr>
      <p:sp>
        <p:nvSpPr>
          <p:cNvPr id="99" name="Shape 99"/>
          <p:cNvSpPr/>
          <p:nvPr>
            <p:ph type="title"/>
          </p:nvPr>
        </p:nvSpPr>
        <p:spPr>
          <a:xfrm>
            <a:off x="1792288" y="4800600"/>
            <a:ext cx="5486402" cy="566738"/>
          </a:xfrm>
          <a:prstGeom prst="rect">
            <a:avLst/>
          </a:prstGeom>
        </p:spPr>
        <p:txBody>
          <a:bodyPr anchor="b"/>
          <a:lstStyle>
            <a:lvl1pPr>
              <a:defRPr sz="2000"/>
            </a:lvl1pPr>
          </a:lstStyle>
          <a:p>
            <a:pPr/>
            <a:r>
              <a:t>نص العنوان</a:t>
            </a:r>
          </a:p>
        </p:txBody>
      </p:sp>
      <p:sp>
        <p:nvSpPr>
          <p:cNvPr id="100" name="Shape 100"/>
          <p:cNvSpPr/>
          <p:nvPr>
            <p:ph type="pic" sz="half" idx="13"/>
          </p:nvPr>
        </p:nvSpPr>
        <p:spPr>
          <a:xfrm>
            <a:off x="1792288" y="612775"/>
            <a:ext cx="5486402" cy="4114800"/>
          </a:xfrm>
          <a:prstGeom prst="rect">
            <a:avLst/>
          </a:prstGeom>
        </p:spPr>
        <p:txBody>
          <a:bodyPr lIns="91439" tIns="45719" rIns="91439" bIns="45719">
            <a:noAutofit/>
          </a:bodyPr>
          <a:lstStyle/>
          <a:p>
            <a:pPr/>
          </a:p>
        </p:txBody>
      </p:sp>
      <p:sp>
        <p:nvSpPr>
          <p:cNvPr id="101" name="Shape 101"/>
          <p:cNvSpPr/>
          <p:nvPr>
            <p:ph type="body" sz="quarter" idx="1"/>
          </p:nvPr>
        </p:nvSpPr>
        <p:spPr>
          <a:xfrm>
            <a:off x="1792288" y="5367337"/>
            <a:ext cx="5486402" cy="804864"/>
          </a:xfrm>
          <a:prstGeom prst="rect">
            <a:avLst/>
          </a:prstGeom>
        </p:spPr>
        <p:txBody>
          <a:bodyPr/>
          <a:lstStyle>
            <a:lvl1pPr marL="0" indent="0">
              <a:spcBef>
                <a:spcPts val="400"/>
              </a:spcBef>
              <a:buSzTx/>
              <a:buFontTx/>
              <a:buNone/>
              <a:defRPr sz="1400"/>
            </a:lvl1pPr>
            <a:lvl2pPr marL="623887" indent="-166687">
              <a:spcBef>
                <a:spcPts val="400"/>
              </a:spcBef>
              <a:buFontTx/>
              <a:defRPr sz="1400"/>
            </a:lvl2pPr>
            <a:lvl3pPr marL="1074419" indent="-160019">
              <a:spcBef>
                <a:spcPts val="400"/>
              </a:spcBef>
              <a:buFontTx/>
              <a:defRPr sz="1400"/>
            </a:lvl3pPr>
            <a:lvl4pPr marL="1549400" indent="-177800">
              <a:spcBef>
                <a:spcPts val="400"/>
              </a:spcBef>
              <a:buFontTx/>
              <a:defRPr sz="1400"/>
            </a:lvl4pPr>
            <a:lvl5pPr marL="2006600" indent="-177800">
              <a:spcBef>
                <a:spcPts val="400"/>
              </a:spcBef>
              <a:buFontTx/>
              <a:defRPr sz="14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102" name="Shape 10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8746E"/>
            </a:gs>
            <a:gs pos="100000">
              <a:srgbClr val="3C0E01"/>
            </a:gs>
          </a:gsLst>
          <a:path path="circle">
            <a:fillToRect l="50000" t="50000" r="50000" b="50000"/>
          </a:path>
        </a:gradFill>
      </p:bgPr>
    </p:bg>
    <p:spTree>
      <p:nvGrpSpPr>
        <p:cNvPr id="1" name=""/>
        <p:cNvGrpSpPr/>
        <p:nvPr/>
      </p:nvGrpSpPr>
      <p:grpSpPr>
        <a:xfrm>
          <a:off x="0" y="0"/>
          <a:ext cx="0" cy="0"/>
          <a:chOff x="0" y="0"/>
          <a:chExt cx="0" cy="0"/>
        </a:xfrm>
      </p:grpSpPr>
      <p:grpSp>
        <p:nvGrpSpPr>
          <p:cNvPr id="6" name="Group 6"/>
          <p:cNvGrpSpPr/>
          <p:nvPr/>
        </p:nvGrpSpPr>
        <p:grpSpPr>
          <a:xfrm>
            <a:off x="-1" y="-3"/>
            <a:ext cx="9144003" cy="1506542"/>
            <a:chOff x="0" y="-1"/>
            <a:chExt cx="9144002" cy="1506541"/>
          </a:xfrm>
        </p:grpSpPr>
        <p:pic>
          <p:nvPicPr>
            <p:cNvPr id="2" name="image1.png"/>
            <p:cNvPicPr>
              <a:picLocks noChangeAspect="1"/>
            </p:cNvPicPr>
            <p:nvPr/>
          </p:nvPicPr>
          <p:blipFill>
            <a:blip r:embed="rId2">
              <a:extLst/>
            </a:blip>
            <a:stretch>
              <a:fillRect/>
            </a:stretch>
          </p:blipFill>
          <p:spPr>
            <a:xfrm>
              <a:off x="0" y="-1"/>
              <a:ext cx="9144001" cy="1419228"/>
            </a:xfrm>
            <a:prstGeom prst="rect">
              <a:avLst/>
            </a:prstGeom>
            <a:ln w="12700" cap="flat">
              <a:noFill/>
              <a:miter lim="400000"/>
            </a:ln>
            <a:effectLst/>
          </p:spPr>
        </p:pic>
        <p:sp>
          <p:nvSpPr>
            <p:cNvPr id="3" name="Shape 3"/>
            <p:cNvSpPr/>
            <p:nvPr/>
          </p:nvSpPr>
          <p:spPr>
            <a:xfrm>
              <a:off x="0" y="-2"/>
              <a:ext cx="9144001" cy="1447803"/>
            </a:xfrm>
            <a:prstGeom prst="rect">
              <a:avLst/>
            </a:prstGeom>
            <a:gradFill flip="none" rotWithShape="1">
              <a:gsLst>
                <a:gs pos="0">
                  <a:schemeClr val="accent1"/>
                </a:gs>
                <a:gs pos="49000">
                  <a:srgbClr val="E7EEF0">
                    <a:alpha val="0"/>
                  </a:srgbClr>
                </a:gs>
              </a:gsLst>
              <a:lin ang="0" scaled="0"/>
            </a:gradFill>
            <a:ln w="12700" cap="flat">
              <a:noFill/>
              <a:miter lim="400000"/>
              <a:tailEnd type="triangle" w="med" len="med"/>
            </a:ln>
            <a:effectLst/>
          </p:spPr>
          <p:txBody>
            <a:bodyPr wrap="square" lIns="45718" tIns="45718" rIns="45718" bIns="45718" numCol="1" anchor="ctr">
              <a:noAutofit/>
            </a:bodyPr>
            <a:lstStyle/>
            <a:p>
              <a:pPr algn="ctr" rtl="0">
                <a:defRPr>
                  <a:solidFill>
                    <a:srgbClr val="FFFFFF"/>
                  </a:solidFill>
                  <a:latin typeface="Segoe Condensed"/>
                  <a:ea typeface="Segoe Condensed"/>
                  <a:cs typeface="Segoe Condensed"/>
                  <a:sym typeface="Segoe Condensed"/>
                </a:defRPr>
              </a:pPr>
            </a:p>
          </p:txBody>
        </p:sp>
        <p:sp>
          <p:nvSpPr>
            <p:cNvPr id="4" name="Shape 4"/>
            <p:cNvSpPr/>
            <p:nvPr/>
          </p:nvSpPr>
          <p:spPr>
            <a:xfrm>
              <a:off x="-1" y="1428751"/>
              <a:ext cx="9144003" cy="1589"/>
            </a:xfrm>
            <a:prstGeom prst="line">
              <a:avLst/>
            </a:prstGeom>
            <a:noFill/>
            <a:ln w="38100" cap="flat">
              <a:solidFill>
                <a:srgbClr val="317F93"/>
              </a:solidFill>
              <a:prstDash val="solid"/>
              <a:miter lim="800000"/>
              <a:tailEnd type="triangle" w="med" len="med"/>
            </a:ln>
            <a:effectLst/>
          </p:spPr>
          <p:txBody>
            <a:bodyPr wrap="square" lIns="45718" tIns="45718" rIns="45718" bIns="45718" numCol="1" anchor="t">
              <a:noAutofit/>
            </a:bodyPr>
            <a:lstStyle/>
            <a:p>
              <a:pPr/>
            </a:p>
          </p:txBody>
        </p:sp>
        <p:sp>
          <p:nvSpPr>
            <p:cNvPr id="5" name="Shape 5"/>
            <p:cNvSpPr/>
            <p:nvPr/>
          </p:nvSpPr>
          <p:spPr>
            <a:xfrm>
              <a:off x="-1" y="1504951"/>
              <a:ext cx="9144003" cy="1589"/>
            </a:xfrm>
            <a:prstGeom prst="line">
              <a:avLst/>
            </a:prstGeom>
            <a:noFill/>
            <a:ln w="15875" cap="flat">
              <a:solidFill>
                <a:srgbClr val="FFFFFF"/>
              </a:solidFill>
              <a:prstDash val="solid"/>
              <a:miter lim="800000"/>
              <a:tailEnd type="triangle" w="med" len="med"/>
            </a:ln>
            <a:effectLst/>
          </p:spPr>
          <p:txBody>
            <a:bodyPr wrap="square" lIns="45718" tIns="45718" rIns="45718" bIns="45718" numCol="1" anchor="t">
              <a:noAutofit/>
            </a:bodyPr>
            <a:lstStyle/>
            <a:p>
              <a:pPr/>
            </a:p>
          </p:txBody>
        </p:sp>
      </p:grpSp>
      <p:sp>
        <p:nvSpPr>
          <p:cNvPr id="7" name="Shape 7"/>
          <p:cNvSpPr/>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rtl="0">
              <a:defRPr/>
            </a:lvl1pPr>
            <a:lvl2pPr rtl="0">
              <a:defRPr/>
            </a:lvl2pPr>
            <a:lvl3pPr rtl="0">
              <a:defRPr/>
            </a:lvl3pPr>
            <a:lvl4pPr rtl="0">
              <a:defRPr/>
            </a:lvl4pPr>
            <a:lvl5pPr rtl="0">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8" name="Shape 8"/>
          <p:cNvSpPr/>
          <p:nvPr>
            <p:ph type="title"/>
          </p:nvPr>
        </p:nvSpPr>
        <p:spPr>
          <a:xfrm>
            <a:off x="457200" y="152400"/>
            <a:ext cx="8229600" cy="12652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normAutofit fontScale="100000" lnSpcReduction="0"/>
          </a:bodyPr>
          <a:lstStyle>
            <a:lvl1pPr rtl="0">
              <a:defRPr/>
            </a:lvl1pPr>
          </a:lstStyle>
          <a:p>
            <a:pPr/>
            <a:r>
              <a:t>نص العنوان</a:t>
            </a:r>
          </a:p>
        </p:txBody>
      </p:sp>
      <p:sp>
        <p:nvSpPr>
          <p:cNvPr id="9" name="Shape 9"/>
          <p:cNvSpPr/>
          <p:nvPr>
            <p:ph type="sldNum" sz="quarter" idx="2"/>
          </p:nvPr>
        </p:nvSpPr>
        <p:spPr>
          <a:xfrm>
            <a:off x="8422547" y="6395577"/>
            <a:ext cx="264255" cy="286671"/>
          </a:xfrm>
          <a:prstGeom prst="rect">
            <a:avLst/>
          </a:prstGeom>
          <a:ln w="12700">
            <a:miter lim="400000"/>
          </a:ln>
        </p:spPr>
        <p:txBody>
          <a:bodyPr wrap="none" lIns="45718" tIns="45718" rIns="45718" bIns="45718" anchor="ctr">
            <a:spAutoFit/>
          </a:bodyPr>
          <a:lstStyle>
            <a:lvl1pPr algn="r">
              <a:defRPr sz="1200">
                <a:solidFill>
                  <a:srgbClr val="FFFFFF"/>
                </a:solidFill>
                <a:latin typeface="Segoe Condensed"/>
                <a:ea typeface="Segoe Condensed"/>
                <a:cs typeface="Segoe Condensed"/>
                <a:sym typeface="Segoe Condensed"/>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Lst>
  <p:transition xmlns:p14="http://schemas.microsoft.com/office/powerpoint/2010/main" spd="med" advClick="1"/>
  <p:txStyles>
    <p:titleStyle>
      <a:lvl1pPr marL="0" marR="0" indent="0" algn="r" defTabSz="914400" rtl="1" latinLnBrk="0">
        <a:lnSpc>
          <a:spcPct val="100000"/>
        </a:lnSpc>
        <a:spcBef>
          <a:spcPts val="0"/>
        </a:spcBef>
        <a:spcAft>
          <a:spcPts val="0"/>
        </a:spcAft>
        <a:buClrTx/>
        <a:buSzTx/>
        <a:buFontTx/>
        <a:buNone/>
        <a:tabLst/>
        <a:defRPr b="0" baseline="0" cap="none" i="0" spc="0" strike="noStrike" sz="4000" u="none">
          <a:ln>
            <a:noFill/>
          </a:ln>
          <a:solidFill>
            <a:srgbClr val="FFFFFF"/>
          </a:solidFill>
          <a:effectLst>
            <a:outerShdw sx="100000" sy="100000" kx="0" ky="0" algn="b" rotWithShape="0" blurRad="50800" dist="50800" dir="2700000">
              <a:srgbClr val="000000">
                <a:alpha val="43137"/>
              </a:srgbClr>
            </a:outerShdw>
          </a:effectLst>
          <a:uFillTx/>
          <a:latin typeface="Bookman Old Style"/>
          <a:ea typeface="Bookman Old Style"/>
          <a:cs typeface="Bookman Old Style"/>
          <a:sym typeface="Bookman Old Style"/>
        </a:defRPr>
      </a:lvl1pPr>
      <a:lvl2pPr marL="0" marR="0" indent="0" algn="r" defTabSz="914400" rtl="1" latinLnBrk="0">
        <a:lnSpc>
          <a:spcPct val="100000"/>
        </a:lnSpc>
        <a:spcBef>
          <a:spcPts val="0"/>
        </a:spcBef>
        <a:spcAft>
          <a:spcPts val="0"/>
        </a:spcAft>
        <a:buClrTx/>
        <a:buSzTx/>
        <a:buFontTx/>
        <a:buNone/>
        <a:tabLst/>
        <a:defRPr b="0" baseline="0" cap="none" i="0" spc="0" strike="noStrike" sz="4000" u="none">
          <a:ln>
            <a:noFill/>
          </a:ln>
          <a:solidFill>
            <a:srgbClr val="FFFFFF"/>
          </a:solidFill>
          <a:effectLst>
            <a:outerShdw sx="100000" sy="100000" kx="0" ky="0" algn="b" rotWithShape="0" blurRad="50800" dist="50800" dir="2700000">
              <a:srgbClr val="000000">
                <a:alpha val="43137"/>
              </a:srgbClr>
            </a:outerShdw>
          </a:effectLst>
          <a:uFillTx/>
          <a:latin typeface="Bookman Old Style"/>
          <a:ea typeface="Bookman Old Style"/>
          <a:cs typeface="Bookman Old Style"/>
          <a:sym typeface="Bookman Old Style"/>
        </a:defRPr>
      </a:lvl2pPr>
      <a:lvl3pPr marL="0" marR="0" indent="0" algn="r" defTabSz="914400" rtl="1" latinLnBrk="0">
        <a:lnSpc>
          <a:spcPct val="100000"/>
        </a:lnSpc>
        <a:spcBef>
          <a:spcPts val="0"/>
        </a:spcBef>
        <a:spcAft>
          <a:spcPts val="0"/>
        </a:spcAft>
        <a:buClrTx/>
        <a:buSzTx/>
        <a:buFontTx/>
        <a:buNone/>
        <a:tabLst/>
        <a:defRPr b="0" baseline="0" cap="none" i="0" spc="0" strike="noStrike" sz="4000" u="none">
          <a:ln>
            <a:noFill/>
          </a:ln>
          <a:solidFill>
            <a:srgbClr val="FFFFFF"/>
          </a:solidFill>
          <a:effectLst>
            <a:outerShdw sx="100000" sy="100000" kx="0" ky="0" algn="b" rotWithShape="0" blurRad="50800" dist="50800" dir="2700000">
              <a:srgbClr val="000000">
                <a:alpha val="43137"/>
              </a:srgbClr>
            </a:outerShdw>
          </a:effectLst>
          <a:uFillTx/>
          <a:latin typeface="Bookman Old Style"/>
          <a:ea typeface="Bookman Old Style"/>
          <a:cs typeface="Bookman Old Style"/>
          <a:sym typeface="Bookman Old Style"/>
        </a:defRPr>
      </a:lvl3pPr>
      <a:lvl4pPr marL="0" marR="0" indent="0" algn="r" defTabSz="914400" rtl="1" latinLnBrk="0">
        <a:lnSpc>
          <a:spcPct val="100000"/>
        </a:lnSpc>
        <a:spcBef>
          <a:spcPts val="0"/>
        </a:spcBef>
        <a:spcAft>
          <a:spcPts val="0"/>
        </a:spcAft>
        <a:buClrTx/>
        <a:buSzTx/>
        <a:buFontTx/>
        <a:buNone/>
        <a:tabLst/>
        <a:defRPr b="0" baseline="0" cap="none" i="0" spc="0" strike="noStrike" sz="4000" u="none">
          <a:ln>
            <a:noFill/>
          </a:ln>
          <a:solidFill>
            <a:srgbClr val="FFFFFF"/>
          </a:solidFill>
          <a:effectLst>
            <a:outerShdw sx="100000" sy="100000" kx="0" ky="0" algn="b" rotWithShape="0" blurRad="50800" dist="50800" dir="2700000">
              <a:srgbClr val="000000">
                <a:alpha val="43137"/>
              </a:srgbClr>
            </a:outerShdw>
          </a:effectLst>
          <a:uFillTx/>
          <a:latin typeface="Bookman Old Style"/>
          <a:ea typeface="Bookman Old Style"/>
          <a:cs typeface="Bookman Old Style"/>
          <a:sym typeface="Bookman Old Style"/>
        </a:defRPr>
      </a:lvl4pPr>
      <a:lvl5pPr marL="0" marR="0" indent="0" algn="r" defTabSz="914400" rtl="1" latinLnBrk="0">
        <a:lnSpc>
          <a:spcPct val="100000"/>
        </a:lnSpc>
        <a:spcBef>
          <a:spcPts val="0"/>
        </a:spcBef>
        <a:spcAft>
          <a:spcPts val="0"/>
        </a:spcAft>
        <a:buClrTx/>
        <a:buSzTx/>
        <a:buFontTx/>
        <a:buNone/>
        <a:tabLst/>
        <a:defRPr b="0" baseline="0" cap="none" i="0" spc="0" strike="noStrike" sz="4000" u="none">
          <a:ln>
            <a:noFill/>
          </a:ln>
          <a:solidFill>
            <a:srgbClr val="FFFFFF"/>
          </a:solidFill>
          <a:effectLst>
            <a:outerShdw sx="100000" sy="100000" kx="0" ky="0" algn="b" rotWithShape="0" blurRad="50800" dist="50800" dir="2700000">
              <a:srgbClr val="000000">
                <a:alpha val="43137"/>
              </a:srgbClr>
            </a:outerShdw>
          </a:effectLst>
          <a:uFillTx/>
          <a:latin typeface="Bookman Old Style"/>
          <a:ea typeface="Bookman Old Style"/>
          <a:cs typeface="Bookman Old Style"/>
          <a:sym typeface="Bookman Old Style"/>
        </a:defRPr>
      </a:lvl5pPr>
      <a:lvl6pPr marL="0" marR="0" indent="0" algn="r" defTabSz="914400" rtl="1" latinLnBrk="0">
        <a:lnSpc>
          <a:spcPct val="100000"/>
        </a:lnSpc>
        <a:spcBef>
          <a:spcPts val="0"/>
        </a:spcBef>
        <a:spcAft>
          <a:spcPts val="0"/>
        </a:spcAft>
        <a:buClrTx/>
        <a:buSzTx/>
        <a:buFontTx/>
        <a:buNone/>
        <a:tabLst/>
        <a:defRPr b="0" baseline="0" cap="none" i="0" spc="0" strike="noStrike" sz="4000" u="none">
          <a:ln>
            <a:noFill/>
          </a:ln>
          <a:solidFill>
            <a:srgbClr val="FFFFFF"/>
          </a:solidFill>
          <a:effectLst>
            <a:outerShdw sx="100000" sy="100000" kx="0" ky="0" algn="b" rotWithShape="0" blurRad="50800" dist="50800" dir="2700000">
              <a:srgbClr val="000000">
                <a:alpha val="43137"/>
              </a:srgbClr>
            </a:outerShdw>
          </a:effectLst>
          <a:uFillTx/>
          <a:latin typeface="Bookman Old Style"/>
          <a:ea typeface="Bookman Old Style"/>
          <a:cs typeface="Bookman Old Style"/>
          <a:sym typeface="Bookman Old Style"/>
        </a:defRPr>
      </a:lvl6pPr>
      <a:lvl7pPr marL="0" marR="0" indent="0" algn="r" defTabSz="914400" rtl="1" latinLnBrk="0">
        <a:lnSpc>
          <a:spcPct val="100000"/>
        </a:lnSpc>
        <a:spcBef>
          <a:spcPts val="0"/>
        </a:spcBef>
        <a:spcAft>
          <a:spcPts val="0"/>
        </a:spcAft>
        <a:buClrTx/>
        <a:buSzTx/>
        <a:buFontTx/>
        <a:buNone/>
        <a:tabLst/>
        <a:defRPr b="0" baseline="0" cap="none" i="0" spc="0" strike="noStrike" sz="4000" u="none">
          <a:ln>
            <a:noFill/>
          </a:ln>
          <a:solidFill>
            <a:srgbClr val="FFFFFF"/>
          </a:solidFill>
          <a:effectLst>
            <a:outerShdw sx="100000" sy="100000" kx="0" ky="0" algn="b" rotWithShape="0" blurRad="50800" dist="50800" dir="2700000">
              <a:srgbClr val="000000">
                <a:alpha val="43137"/>
              </a:srgbClr>
            </a:outerShdw>
          </a:effectLst>
          <a:uFillTx/>
          <a:latin typeface="Bookman Old Style"/>
          <a:ea typeface="Bookman Old Style"/>
          <a:cs typeface="Bookman Old Style"/>
          <a:sym typeface="Bookman Old Style"/>
        </a:defRPr>
      </a:lvl7pPr>
      <a:lvl8pPr marL="0" marR="0" indent="0" algn="r" defTabSz="914400" rtl="1" latinLnBrk="0">
        <a:lnSpc>
          <a:spcPct val="100000"/>
        </a:lnSpc>
        <a:spcBef>
          <a:spcPts val="0"/>
        </a:spcBef>
        <a:spcAft>
          <a:spcPts val="0"/>
        </a:spcAft>
        <a:buClrTx/>
        <a:buSzTx/>
        <a:buFontTx/>
        <a:buNone/>
        <a:tabLst/>
        <a:defRPr b="0" baseline="0" cap="none" i="0" spc="0" strike="noStrike" sz="4000" u="none">
          <a:ln>
            <a:noFill/>
          </a:ln>
          <a:solidFill>
            <a:srgbClr val="FFFFFF"/>
          </a:solidFill>
          <a:effectLst>
            <a:outerShdw sx="100000" sy="100000" kx="0" ky="0" algn="b" rotWithShape="0" blurRad="50800" dist="50800" dir="2700000">
              <a:srgbClr val="000000">
                <a:alpha val="43137"/>
              </a:srgbClr>
            </a:outerShdw>
          </a:effectLst>
          <a:uFillTx/>
          <a:latin typeface="Bookman Old Style"/>
          <a:ea typeface="Bookman Old Style"/>
          <a:cs typeface="Bookman Old Style"/>
          <a:sym typeface="Bookman Old Style"/>
        </a:defRPr>
      </a:lvl8pPr>
      <a:lvl9pPr marL="0" marR="0" indent="0" algn="r" defTabSz="914400" rtl="1" latinLnBrk="0">
        <a:lnSpc>
          <a:spcPct val="100000"/>
        </a:lnSpc>
        <a:spcBef>
          <a:spcPts val="0"/>
        </a:spcBef>
        <a:spcAft>
          <a:spcPts val="0"/>
        </a:spcAft>
        <a:buClrTx/>
        <a:buSzTx/>
        <a:buFontTx/>
        <a:buNone/>
        <a:tabLst/>
        <a:defRPr b="0" baseline="0" cap="none" i="0" spc="0" strike="noStrike" sz="4000" u="none">
          <a:ln>
            <a:noFill/>
          </a:ln>
          <a:solidFill>
            <a:srgbClr val="FFFFFF"/>
          </a:solidFill>
          <a:effectLst>
            <a:outerShdw sx="100000" sy="100000" kx="0" ky="0" algn="b" rotWithShape="0" blurRad="50800" dist="50800" dir="2700000">
              <a:srgbClr val="000000">
                <a:alpha val="43137"/>
              </a:srgbClr>
            </a:outerShdw>
          </a:effectLst>
          <a:uFillTx/>
          <a:latin typeface="Bookman Old Style"/>
          <a:ea typeface="Bookman Old Style"/>
          <a:cs typeface="Bookman Old Style"/>
          <a:sym typeface="Bookman Old Style"/>
        </a:defRPr>
      </a:lvl9pPr>
    </p:titleStyle>
    <p:bodyStyle>
      <a:lvl1pPr marL="342900" marR="0" indent="-342900" algn="r" defTabSz="914400" rtl="1" latinLnBrk="0">
        <a:lnSpc>
          <a:spcPct val="100000"/>
        </a:lnSpc>
        <a:spcBef>
          <a:spcPts val="600"/>
        </a:spcBef>
        <a:spcAft>
          <a:spcPts val="0"/>
        </a:spcAft>
        <a:buClrTx/>
        <a:buSzPct val="100000"/>
        <a:buFont typeface="Arial"/>
        <a:buChar char="•"/>
        <a:tabLst/>
        <a:defRPr b="0" baseline="0" cap="none" i="0" spc="0" strike="noStrike" sz="2800" u="none">
          <a:ln>
            <a:noFill/>
          </a:ln>
          <a:solidFill>
            <a:srgbClr val="FFFFFF"/>
          </a:solidFill>
          <a:effectLst>
            <a:outerShdw sx="100000" sy="100000" kx="0" ky="0" algn="b" rotWithShape="0" blurRad="50800" dist="50800" dir="2700000">
              <a:srgbClr val="000000">
                <a:alpha val="43137"/>
              </a:srgbClr>
            </a:outerShdw>
          </a:effectLst>
          <a:uFillTx/>
          <a:latin typeface="Segoe Condensed"/>
          <a:ea typeface="Segoe Condensed"/>
          <a:cs typeface="Segoe Condensed"/>
          <a:sym typeface="Segoe Condensed"/>
        </a:defRPr>
      </a:lvl1pPr>
      <a:lvl2pPr marL="790575" marR="0" indent="-333375" algn="r" defTabSz="914400" rtl="1" latinLnBrk="0">
        <a:lnSpc>
          <a:spcPct val="100000"/>
        </a:lnSpc>
        <a:spcBef>
          <a:spcPts val="600"/>
        </a:spcBef>
        <a:spcAft>
          <a:spcPts val="0"/>
        </a:spcAft>
        <a:buClrTx/>
        <a:buSzPct val="100000"/>
        <a:buFont typeface="Arial"/>
        <a:buChar char="–"/>
        <a:tabLst/>
        <a:defRPr b="0" baseline="0" cap="none" i="0" spc="0" strike="noStrike" sz="2800" u="none">
          <a:ln>
            <a:noFill/>
          </a:ln>
          <a:solidFill>
            <a:srgbClr val="FFFFFF"/>
          </a:solidFill>
          <a:effectLst>
            <a:outerShdw sx="100000" sy="100000" kx="0" ky="0" algn="b" rotWithShape="0" blurRad="50800" dist="50800" dir="2700000">
              <a:srgbClr val="000000">
                <a:alpha val="43137"/>
              </a:srgbClr>
            </a:outerShdw>
          </a:effectLst>
          <a:uFillTx/>
          <a:latin typeface="Segoe Condensed"/>
          <a:ea typeface="Segoe Condensed"/>
          <a:cs typeface="Segoe Condensed"/>
          <a:sym typeface="Segoe Condensed"/>
        </a:defRPr>
      </a:lvl2pPr>
      <a:lvl3pPr marL="1234438" marR="0" indent="-320038" algn="r" defTabSz="914400" rtl="1" latinLnBrk="0">
        <a:lnSpc>
          <a:spcPct val="100000"/>
        </a:lnSpc>
        <a:spcBef>
          <a:spcPts val="600"/>
        </a:spcBef>
        <a:spcAft>
          <a:spcPts val="0"/>
        </a:spcAft>
        <a:buClrTx/>
        <a:buSzPct val="100000"/>
        <a:buFont typeface="Arial"/>
        <a:buChar char="•"/>
        <a:tabLst/>
        <a:defRPr b="0" baseline="0" cap="none" i="0" spc="0" strike="noStrike" sz="2800" u="none">
          <a:ln>
            <a:noFill/>
          </a:ln>
          <a:solidFill>
            <a:srgbClr val="FFFFFF"/>
          </a:solidFill>
          <a:effectLst>
            <a:outerShdw sx="100000" sy="100000" kx="0" ky="0" algn="b" rotWithShape="0" blurRad="50800" dist="50800" dir="2700000">
              <a:srgbClr val="000000">
                <a:alpha val="43137"/>
              </a:srgbClr>
            </a:outerShdw>
          </a:effectLst>
          <a:uFillTx/>
          <a:latin typeface="Segoe Condensed"/>
          <a:ea typeface="Segoe Condensed"/>
          <a:cs typeface="Segoe Condensed"/>
          <a:sym typeface="Segoe Condensed"/>
        </a:defRPr>
      </a:lvl3pPr>
      <a:lvl4pPr marL="1727200" marR="0" indent="-355600" algn="r" defTabSz="914400" rtl="1" latinLnBrk="0">
        <a:lnSpc>
          <a:spcPct val="100000"/>
        </a:lnSpc>
        <a:spcBef>
          <a:spcPts val="600"/>
        </a:spcBef>
        <a:spcAft>
          <a:spcPts val="0"/>
        </a:spcAft>
        <a:buClrTx/>
        <a:buSzPct val="100000"/>
        <a:buFont typeface="Arial"/>
        <a:buChar char="–"/>
        <a:tabLst/>
        <a:defRPr b="0" baseline="0" cap="none" i="0" spc="0" strike="noStrike" sz="2800" u="none">
          <a:ln>
            <a:noFill/>
          </a:ln>
          <a:solidFill>
            <a:srgbClr val="FFFFFF"/>
          </a:solidFill>
          <a:effectLst>
            <a:outerShdw sx="100000" sy="100000" kx="0" ky="0" algn="b" rotWithShape="0" blurRad="50800" dist="50800" dir="2700000">
              <a:srgbClr val="000000">
                <a:alpha val="43137"/>
              </a:srgbClr>
            </a:outerShdw>
          </a:effectLst>
          <a:uFillTx/>
          <a:latin typeface="Segoe Condensed"/>
          <a:ea typeface="Segoe Condensed"/>
          <a:cs typeface="Segoe Condensed"/>
          <a:sym typeface="Segoe Condensed"/>
        </a:defRPr>
      </a:lvl4pPr>
      <a:lvl5pPr marL="2184400" marR="0" indent="-355600" algn="r" defTabSz="914400" rtl="1" latinLnBrk="0">
        <a:lnSpc>
          <a:spcPct val="100000"/>
        </a:lnSpc>
        <a:spcBef>
          <a:spcPts val="600"/>
        </a:spcBef>
        <a:spcAft>
          <a:spcPts val="0"/>
        </a:spcAft>
        <a:buClrTx/>
        <a:buSzPct val="100000"/>
        <a:buFont typeface="Arial"/>
        <a:buChar char="»"/>
        <a:tabLst/>
        <a:defRPr b="0" baseline="0" cap="none" i="0" spc="0" strike="noStrike" sz="2800" u="none">
          <a:ln>
            <a:noFill/>
          </a:ln>
          <a:solidFill>
            <a:srgbClr val="FFFFFF"/>
          </a:solidFill>
          <a:effectLst>
            <a:outerShdw sx="100000" sy="100000" kx="0" ky="0" algn="b" rotWithShape="0" blurRad="50800" dist="50800" dir="2700000">
              <a:srgbClr val="000000">
                <a:alpha val="43137"/>
              </a:srgbClr>
            </a:outerShdw>
          </a:effectLst>
          <a:uFillTx/>
          <a:latin typeface="Segoe Condensed"/>
          <a:ea typeface="Segoe Condensed"/>
          <a:cs typeface="Segoe Condensed"/>
          <a:sym typeface="Segoe Condensed"/>
        </a:defRPr>
      </a:lvl5pPr>
      <a:lvl6pPr marL="2606038" marR="0" indent="-320038" algn="r" defTabSz="914400" rtl="1" latinLnBrk="0">
        <a:lnSpc>
          <a:spcPct val="100000"/>
        </a:lnSpc>
        <a:spcBef>
          <a:spcPts val="600"/>
        </a:spcBef>
        <a:spcAft>
          <a:spcPts val="0"/>
        </a:spcAft>
        <a:buClrTx/>
        <a:buSzPct val="100000"/>
        <a:buFont typeface="Arial"/>
        <a:buChar char="•"/>
        <a:tabLst/>
        <a:defRPr b="0" baseline="0" cap="none" i="0" spc="0" strike="noStrike" sz="2800" u="none">
          <a:ln>
            <a:noFill/>
          </a:ln>
          <a:solidFill>
            <a:srgbClr val="FFFFFF"/>
          </a:solidFill>
          <a:effectLst>
            <a:outerShdw sx="100000" sy="100000" kx="0" ky="0" algn="b" rotWithShape="0" blurRad="50800" dist="50800" dir="2700000">
              <a:srgbClr val="000000">
                <a:alpha val="43137"/>
              </a:srgbClr>
            </a:outerShdw>
          </a:effectLst>
          <a:uFillTx/>
          <a:latin typeface="Segoe Condensed"/>
          <a:ea typeface="Segoe Condensed"/>
          <a:cs typeface="Segoe Condensed"/>
          <a:sym typeface="Segoe Condensed"/>
        </a:defRPr>
      </a:lvl6pPr>
      <a:lvl7pPr marL="3063238" marR="0" indent="-320038" algn="r" defTabSz="914400" rtl="1" latinLnBrk="0">
        <a:lnSpc>
          <a:spcPct val="100000"/>
        </a:lnSpc>
        <a:spcBef>
          <a:spcPts val="600"/>
        </a:spcBef>
        <a:spcAft>
          <a:spcPts val="0"/>
        </a:spcAft>
        <a:buClrTx/>
        <a:buSzPct val="100000"/>
        <a:buFont typeface="Arial"/>
        <a:buChar char="•"/>
        <a:tabLst/>
        <a:defRPr b="0" baseline="0" cap="none" i="0" spc="0" strike="noStrike" sz="2800" u="none">
          <a:ln>
            <a:noFill/>
          </a:ln>
          <a:solidFill>
            <a:srgbClr val="FFFFFF"/>
          </a:solidFill>
          <a:effectLst>
            <a:outerShdw sx="100000" sy="100000" kx="0" ky="0" algn="b" rotWithShape="0" blurRad="50800" dist="50800" dir="2700000">
              <a:srgbClr val="000000">
                <a:alpha val="43137"/>
              </a:srgbClr>
            </a:outerShdw>
          </a:effectLst>
          <a:uFillTx/>
          <a:latin typeface="Segoe Condensed"/>
          <a:ea typeface="Segoe Condensed"/>
          <a:cs typeface="Segoe Condensed"/>
          <a:sym typeface="Segoe Condensed"/>
        </a:defRPr>
      </a:lvl7pPr>
      <a:lvl8pPr marL="3520440" marR="0" indent="-320039" algn="r" defTabSz="914400" rtl="1" latinLnBrk="0">
        <a:lnSpc>
          <a:spcPct val="100000"/>
        </a:lnSpc>
        <a:spcBef>
          <a:spcPts val="600"/>
        </a:spcBef>
        <a:spcAft>
          <a:spcPts val="0"/>
        </a:spcAft>
        <a:buClrTx/>
        <a:buSzPct val="100000"/>
        <a:buFont typeface="Arial"/>
        <a:buChar char="•"/>
        <a:tabLst/>
        <a:defRPr b="0" baseline="0" cap="none" i="0" spc="0" strike="noStrike" sz="2800" u="none">
          <a:ln>
            <a:noFill/>
          </a:ln>
          <a:solidFill>
            <a:srgbClr val="FFFFFF"/>
          </a:solidFill>
          <a:effectLst>
            <a:outerShdw sx="100000" sy="100000" kx="0" ky="0" algn="b" rotWithShape="0" blurRad="50800" dist="50800" dir="2700000">
              <a:srgbClr val="000000">
                <a:alpha val="43137"/>
              </a:srgbClr>
            </a:outerShdw>
          </a:effectLst>
          <a:uFillTx/>
          <a:latin typeface="Segoe Condensed"/>
          <a:ea typeface="Segoe Condensed"/>
          <a:cs typeface="Segoe Condensed"/>
          <a:sym typeface="Segoe Condensed"/>
        </a:defRPr>
      </a:lvl8pPr>
      <a:lvl9pPr marL="3977640" marR="0" indent="-320040" algn="r" defTabSz="914400" rtl="1" latinLnBrk="0">
        <a:lnSpc>
          <a:spcPct val="100000"/>
        </a:lnSpc>
        <a:spcBef>
          <a:spcPts val="600"/>
        </a:spcBef>
        <a:spcAft>
          <a:spcPts val="0"/>
        </a:spcAft>
        <a:buClrTx/>
        <a:buSzPct val="100000"/>
        <a:buFont typeface="Arial"/>
        <a:buChar char="•"/>
        <a:tabLst/>
        <a:defRPr b="0" baseline="0" cap="none" i="0" spc="0" strike="noStrike" sz="2800" u="none">
          <a:ln>
            <a:noFill/>
          </a:ln>
          <a:solidFill>
            <a:srgbClr val="FFFFFF"/>
          </a:solidFill>
          <a:effectLst>
            <a:outerShdw sx="100000" sy="100000" kx="0" ky="0" algn="b" rotWithShape="0" blurRad="50800" dist="50800" dir="2700000">
              <a:srgbClr val="000000">
                <a:alpha val="43137"/>
              </a:srgbClr>
            </a:outerShdw>
          </a:effectLst>
          <a:uFillTx/>
          <a:latin typeface="Segoe Condensed"/>
          <a:ea typeface="Segoe Condensed"/>
          <a:cs typeface="Segoe Condensed"/>
          <a:sym typeface="Segoe Condensed"/>
        </a:defRPr>
      </a:lvl9pPr>
    </p:bodyStyle>
    <p:otherStyle>
      <a:lvl1pPr marL="0" marR="0" indent="0" algn="r" defTabSz="914400" rtl="1"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Segoe Condensed"/>
        </a:defRPr>
      </a:lvl1pPr>
      <a:lvl2pPr marL="0" marR="0" indent="0" algn="r" defTabSz="914400" rtl="1"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Segoe Condensed"/>
        </a:defRPr>
      </a:lvl2pPr>
      <a:lvl3pPr marL="0" marR="0" indent="0" algn="r" defTabSz="914400" rtl="1"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Segoe Condensed"/>
        </a:defRPr>
      </a:lvl3pPr>
      <a:lvl4pPr marL="0" marR="0" indent="0" algn="r" defTabSz="914400" rtl="1"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Segoe Condensed"/>
        </a:defRPr>
      </a:lvl4pPr>
      <a:lvl5pPr marL="0" marR="0" indent="0" algn="r" defTabSz="914400" rtl="1"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Segoe Condensed"/>
        </a:defRPr>
      </a:lvl5pPr>
      <a:lvl6pPr marL="0" marR="0" indent="0" algn="r" defTabSz="914400" rtl="1"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Segoe Condensed"/>
        </a:defRPr>
      </a:lvl6pPr>
      <a:lvl7pPr marL="0" marR="0" indent="0" algn="r" defTabSz="914400" rtl="1"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Segoe Condensed"/>
        </a:defRPr>
      </a:lvl7pPr>
      <a:lvl8pPr marL="0" marR="0" indent="0" algn="r" defTabSz="914400" rtl="1"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Segoe Condensed"/>
        </a:defRPr>
      </a:lvl8pPr>
      <a:lvl9pPr marL="0" marR="0" indent="0" algn="r" defTabSz="914400" rtl="1"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Segoe Condensed"/>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1" name="Shape 111"/>
          <p:cNvSpPr/>
          <p:nvPr>
            <p:ph type="body" sz="quarter" idx="1"/>
          </p:nvPr>
        </p:nvSpPr>
        <p:spPr>
          <a:prstGeom prst="rect">
            <a:avLst/>
          </a:prstGeom>
        </p:spPr>
        <p:txBody>
          <a:bodyPr/>
          <a:lstStyle>
            <a:lvl1pPr rtl="1">
              <a:defRPr/>
            </a:lvl1pPr>
          </a:lstStyle>
          <a:p>
            <a:pPr>
              <a:defRPr>
                <a:effectLst/>
              </a:defRPr>
            </a:pPr>
            <a:r>
              <a:t> </a:t>
            </a:r>
          </a:p>
        </p:txBody>
      </p:sp>
      <p:sp>
        <p:nvSpPr>
          <p:cNvPr id="112" name="Shape 112"/>
          <p:cNvSpPr/>
          <p:nvPr>
            <p:ph type="title"/>
          </p:nvPr>
        </p:nvSpPr>
        <p:spPr>
          <a:prstGeom prst="rect">
            <a:avLst/>
          </a:prstGeom>
        </p:spPr>
        <p:txBody>
          <a:bodyPr/>
          <a:lstStyle>
            <a:lvl1pPr>
              <a:defRPr>
                <a:latin typeface="+mn-lt"/>
                <a:ea typeface="+mn-ea"/>
                <a:cs typeface="+mn-cs"/>
                <a:sym typeface="Helvetica"/>
              </a:defRPr>
            </a:lvl1pPr>
          </a:lstStyle>
          <a:p>
            <a:pPr/>
            <a:r>
              <a:t>جان بياجيه</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3" name="Shape 183"/>
          <p:cNvSpPr/>
          <p:nvPr>
            <p:ph type="body" idx="1"/>
          </p:nvPr>
        </p:nvSpPr>
        <p:spPr>
          <a:xfrm>
            <a:off x="457200" y="1600200"/>
            <a:ext cx="8229600" cy="4525963"/>
          </a:xfrm>
          <a:prstGeom prst="rect">
            <a:avLst/>
          </a:prstGeom>
        </p:spPr>
        <p:txBody>
          <a:bodyPr/>
          <a:lstStyle/>
          <a:p>
            <a:pPr rtl="1">
              <a:defRPr/>
            </a:pPr>
          </a:p>
        </p:txBody>
      </p:sp>
      <p:sp>
        <p:nvSpPr>
          <p:cNvPr id="184" name="Shape 184"/>
          <p:cNvSpPr/>
          <p:nvPr>
            <p:ph type="title"/>
          </p:nvPr>
        </p:nvSpPr>
        <p:spPr>
          <a:xfrm>
            <a:off x="457200" y="152400"/>
            <a:ext cx="8229600" cy="1265238"/>
          </a:xfrm>
          <a:prstGeom prst="rect">
            <a:avLst/>
          </a:prstGeom>
        </p:spPr>
        <p:txBody>
          <a:bodyPr/>
          <a:lstStyle/>
          <a:p>
            <a:pPr algn="ctr">
              <a:defRPr>
                <a:latin typeface="+mn-lt"/>
                <a:ea typeface="+mn-ea"/>
                <a:cs typeface="+mn-cs"/>
                <a:sym typeface="Helvetica"/>
              </a:defRPr>
            </a:pPr>
            <a:r>
              <a:t>طفل </a:t>
            </a:r>
            <a:r>
              <a:rPr>
                <a:latin typeface="Bookman Old Style"/>
                <a:ea typeface="Bookman Old Style"/>
                <a:cs typeface="Bookman Old Style"/>
                <a:sym typeface="Bookman Old Style"/>
              </a:rPr>
              <a:t>2</a:t>
            </a:r>
          </a:p>
        </p:txBody>
      </p:sp>
      <p:sp>
        <p:nvSpPr>
          <p:cNvPr id="185" name="Shape 185"/>
          <p:cNvSpPr/>
          <p:nvPr/>
        </p:nvSpPr>
        <p:spPr>
          <a:xfrm>
            <a:off x="611560" y="1700807"/>
            <a:ext cx="3168352" cy="2937749"/>
          </a:xfrm>
          <a:prstGeom prst="ellipse">
            <a:avLst/>
          </a:prstGeom>
          <a:solidFill>
            <a:srgbClr val="FFFFFF"/>
          </a:solidFill>
          <a:ln w="25400" cap="rnd">
            <a:solidFill>
              <a:schemeClr val="accent6"/>
            </a:solidFill>
            <a:tailEnd type="triangle"/>
          </a:ln>
        </p:spPr>
        <p:txBody>
          <a:bodyPr lIns="45718" tIns="45718" rIns="45718" bIns="45718" anchor="ctr"/>
          <a:lstStyle/>
          <a:p>
            <a:pPr algn="ctr" rtl="0">
              <a:defRPr>
                <a:latin typeface="Segoe Condensed"/>
                <a:ea typeface="Segoe Condensed"/>
                <a:cs typeface="Segoe Condensed"/>
                <a:sym typeface="Segoe Condensed"/>
              </a:defRPr>
            </a:pPr>
          </a:p>
        </p:txBody>
      </p:sp>
      <p:sp>
        <p:nvSpPr>
          <p:cNvPr id="186" name="Shape 186"/>
          <p:cNvSpPr/>
          <p:nvPr/>
        </p:nvSpPr>
        <p:spPr>
          <a:xfrm>
            <a:off x="3065004" y="3717030"/>
            <a:ext cx="3168352" cy="2937749"/>
          </a:xfrm>
          <a:prstGeom prst="ellipse">
            <a:avLst/>
          </a:prstGeom>
          <a:solidFill>
            <a:srgbClr val="FFFFFF"/>
          </a:solidFill>
          <a:ln w="25400" cap="rnd">
            <a:solidFill>
              <a:schemeClr val="accent6"/>
            </a:solidFill>
            <a:tailEnd type="triangle"/>
          </a:ln>
        </p:spPr>
        <p:txBody>
          <a:bodyPr lIns="45718" tIns="45718" rIns="45718" bIns="45718" anchor="ctr"/>
          <a:lstStyle/>
          <a:p>
            <a:pPr algn="ctr" rtl="0">
              <a:defRPr>
                <a:latin typeface="Segoe Condensed"/>
                <a:ea typeface="Segoe Condensed"/>
                <a:cs typeface="Segoe Condensed"/>
                <a:sym typeface="Segoe Condensed"/>
              </a:defRPr>
            </a:pPr>
          </a:p>
        </p:txBody>
      </p:sp>
      <p:sp>
        <p:nvSpPr>
          <p:cNvPr id="187" name="Shape 187"/>
          <p:cNvSpPr/>
          <p:nvPr/>
        </p:nvSpPr>
        <p:spPr>
          <a:xfrm>
            <a:off x="5635900" y="1772815"/>
            <a:ext cx="3168355" cy="2937749"/>
          </a:xfrm>
          <a:prstGeom prst="ellipse">
            <a:avLst/>
          </a:prstGeom>
          <a:solidFill>
            <a:srgbClr val="FFFFFF"/>
          </a:solidFill>
          <a:ln w="25400" cap="rnd">
            <a:solidFill>
              <a:schemeClr val="accent6"/>
            </a:solidFill>
            <a:tailEnd type="triangle"/>
          </a:ln>
        </p:spPr>
        <p:txBody>
          <a:bodyPr lIns="45718" tIns="45718" rIns="45718" bIns="45718" anchor="ctr"/>
          <a:lstStyle/>
          <a:p>
            <a:pPr algn="ctr" rtl="0">
              <a:defRPr>
                <a:latin typeface="Segoe Condensed"/>
                <a:ea typeface="Segoe Condensed"/>
                <a:cs typeface="Segoe Condensed"/>
                <a:sym typeface="Segoe Condensed"/>
              </a:defRPr>
            </a:pPr>
          </a:p>
        </p:txBody>
      </p:sp>
      <p:sp>
        <p:nvSpPr>
          <p:cNvPr id="188" name="Shape 188"/>
          <p:cNvSpPr/>
          <p:nvPr/>
        </p:nvSpPr>
        <p:spPr>
          <a:xfrm>
            <a:off x="1262424" y="2253021"/>
            <a:ext cx="576066" cy="604779"/>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89" name="Shape 189"/>
          <p:cNvSpPr/>
          <p:nvPr/>
        </p:nvSpPr>
        <p:spPr>
          <a:xfrm>
            <a:off x="2475164" y="2104143"/>
            <a:ext cx="589842" cy="604779"/>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pic>
        <p:nvPicPr>
          <p:cNvPr id="190" name="image3.png"/>
          <p:cNvPicPr>
            <a:picLocks noChangeAspect="1"/>
          </p:cNvPicPr>
          <p:nvPr/>
        </p:nvPicPr>
        <p:blipFill>
          <a:blip r:embed="rId2">
            <a:extLst/>
          </a:blip>
          <a:stretch>
            <a:fillRect/>
          </a:stretch>
        </p:blipFill>
        <p:spPr>
          <a:xfrm>
            <a:off x="890409" y="3140966"/>
            <a:ext cx="912215" cy="614866"/>
          </a:xfrm>
          <a:prstGeom prst="rect">
            <a:avLst/>
          </a:prstGeom>
          <a:ln w="12700">
            <a:miter lim="400000"/>
          </a:ln>
        </p:spPr>
      </p:pic>
      <p:pic>
        <p:nvPicPr>
          <p:cNvPr id="191" name="image3.png"/>
          <p:cNvPicPr>
            <a:picLocks noChangeAspect="1"/>
          </p:cNvPicPr>
          <p:nvPr/>
        </p:nvPicPr>
        <p:blipFill>
          <a:blip r:embed="rId2">
            <a:extLst/>
          </a:blip>
          <a:stretch>
            <a:fillRect/>
          </a:stretch>
        </p:blipFill>
        <p:spPr>
          <a:xfrm>
            <a:off x="1776762" y="3757995"/>
            <a:ext cx="923032" cy="622154"/>
          </a:xfrm>
          <a:prstGeom prst="rect">
            <a:avLst/>
          </a:prstGeom>
          <a:ln w="12700">
            <a:miter lim="400000"/>
          </a:ln>
        </p:spPr>
      </p:pic>
      <p:sp>
        <p:nvSpPr>
          <p:cNvPr id="192" name="Shape 192"/>
          <p:cNvSpPr/>
          <p:nvPr/>
        </p:nvSpPr>
        <p:spPr>
          <a:xfrm>
            <a:off x="2732277" y="2941669"/>
            <a:ext cx="589843" cy="604779"/>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pic>
        <p:nvPicPr>
          <p:cNvPr id="193" name="image3.png"/>
          <p:cNvPicPr>
            <a:picLocks noChangeAspect="1"/>
          </p:cNvPicPr>
          <p:nvPr/>
        </p:nvPicPr>
        <p:blipFill>
          <a:blip r:embed="rId2">
            <a:extLst/>
          </a:blip>
          <a:stretch>
            <a:fillRect/>
          </a:stretch>
        </p:blipFill>
        <p:spPr>
          <a:xfrm>
            <a:off x="1732069" y="2951806"/>
            <a:ext cx="923032" cy="622154"/>
          </a:xfrm>
          <a:prstGeom prst="rect">
            <a:avLst/>
          </a:prstGeom>
          <a:ln w="12700">
            <a:miter lim="400000"/>
          </a:ln>
        </p:spPr>
      </p:pic>
      <p:sp>
        <p:nvSpPr>
          <p:cNvPr id="194" name="Shape 194"/>
          <p:cNvSpPr/>
          <p:nvPr/>
        </p:nvSpPr>
        <p:spPr>
          <a:xfrm>
            <a:off x="5941028" y="3251775"/>
            <a:ext cx="1080123" cy="1008115"/>
          </a:xfrm>
          <a:prstGeom prst="ellipse">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95" name="Shape 195"/>
          <p:cNvSpPr/>
          <p:nvPr/>
        </p:nvSpPr>
        <p:spPr>
          <a:xfrm>
            <a:off x="7295515" y="3212975"/>
            <a:ext cx="1080123" cy="1008115"/>
          </a:xfrm>
          <a:prstGeom prst="ellipse">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96" name="Shape 196"/>
          <p:cNvSpPr/>
          <p:nvPr/>
        </p:nvSpPr>
        <p:spPr>
          <a:xfrm>
            <a:off x="6680017" y="1889968"/>
            <a:ext cx="1080123" cy="1008115"/>
          </a:xfrm>
          <a:prstGeom prst="ellipse">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97" name="Shape 197"/>
          <p:cNvSpPr/>
          <p:nvPr/>
        </p:nvSpPr>
        <p:spPr>
          <a:xfrm>
            <a:off x="4716016" y="5661247"/>
            <a:ext cx="1008113" cy="360042"/>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98" name="Shape 198"/>
          <p:cNvSpPr/>
          <p:nvPr/>
        </p:nvSpPr>
        <p:spPr>
          <a:xfrm>
            <a:off x="3269210" y="5103810"/>
            <a:ext cx="1008114" cy="360042"/>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99" name="Shape 199"/>
          <p:cNvSpPr/>
          <p:nvPr/>
        </p:nvSpPr>
        <p:spPr>
          <a:xfrm>
            <a:off x="4295683" y="4380148"/>
            <a:ext cx="1008114" cy="360042"/>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1" name="Shape 201"/>
          <p:cNvSpPr/>
          <p:nvPr/>
        </p:nvSpPr>
        <p:spPr>
          <a:xfrm>
            <a:off x="3275261" y="2967333"/>
            <a:ext cx="2593476" cy="1463870"/>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lgn="ctr">
              <a:defRPr b="1" sz="8800">
                <a:ln w="12700">
                  <a:solidFill>
                    <a:srgbClr val="EFE1C1"/>
                  </a:solidFill>
                </a:ln>
                <a:solidFill>
                  <a:srgbClr val="836D69"/>
                </a:solidFill>
                <a:effectLst>
                  <a:outerShdw sx="100000" sy="100000" kx="0" ky="0" algn="b" rotWithShape="0" blurRad="38100" dist="20320" dir="1800000">
                    <a:srgbClr val="000000">
                      <a:alpha val="40000"/>
                    </a:srgbClr>
                  </a:outerShdw>
                </a:effectLst>
                <a:latin typeface="Segoe Condensed"/>
                <a:ea typeface="Segoe Condensed"/>
                <a:cs typeface="Segoe Condensed"/>
                <a:sym typeface="Segoe Condensed"/>
              </a:defRPr>
            </a:lvl1pPr>
          </a:lstStyle>
          <a:p>
            <a:pPr rtl="0">
              <a:defRPr/>
            </a:pPr>
            <a:r>
              <a:t>نشاط</a:t>
            </a:r>
          </a:p>
        </p:txBody>
      </p:sp>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08" name="Group 208"/>
          <p:cNvGrpSpPr/>
          <p:nvPr/>
        </p:nvGrpSpPr>
        <p:grpSpPr>
          <a:xfrm>
            <a:off x="1470477" y="2070119"/>
            <a:ext cx="6273122" cy="3311101"/>
            <a:chOff x="0" y="0"/>
            <a:chExt cx="6273120" cy="3311100"/>
          </a:xfrm>
        </p:grpSpPr>
        <p:sp>
          <p:nvSpPr>
            <p:cNvPr id="203" name="Shape 203"/>
            <p:cNvSpPr/>
            <p:nvPr/>
          </p:nvSpPr>
          <p:spPr>
            <a:xfrm>
              <a:off x="-1" y="0"/>
              <a:ext cx="6273122" cy="2885976"/>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chemeClr val="accent1"/>
            </a:solidFill>
            <a:ln w="25400" cap="rnd">
              <a:solidFill>
                <a:srgbClr val="296A7A"/>
              </a:solidFill>
              <a:prstDash val="solid"/>
              <a:round/>
              <a:tailEnd type="triangle" w="med" len="med"/>
            </a:ln>
            <a:effectLst/>
          </p:spPr>
          <p:txBody>
            <a:bodyPr wrap="square" lIns="45718" tIns="45718" rIns="45718" bIns="45718" numCol="1" anchor="ctr">
              <a:noAutofit/>
            </a:bodyPr>
            <a:lstStyle/>
            <a:p>
              <a:pPr algn="ctr" rtl="0">
                <a:defRPr b="1">
                  <a:ln w="17779">
                    <a:solidFill>
                      <a:srgbClr val="FFFFFF"/>
                    </a:solidFill>
                  </a:ln>
                  <a:solidFill>
                    <a:srgbClr val="282828"/>
                  </a:solidFill>
                  <a:effectLst>
                    <a:outerShdw sx="100000" sy="100000" kx="0" ky="0" algn="b" rotWithShape="0" blurRad="50800" dist="0" dir="0">
                      <a:srgbClr val="000000"/>
                    </a:outerShdw>
                  </a:effectLst>
                  <a:latin typeface="Segoe Condensed"/>
                  <a:ea typeface="Segoe Condensed"/>
                  <a:cs typeface="Segoe Condensed"/>
                  <a:sym typeface="Segoe Condensed"/>
                </a:defRPr>
              </a:pPr>
            </a:p>
          </p:txBody>
        </p:sp>
        <p:sp>
          <p:nvSpPr>
            <p:cNvPr id="204" name="Shape 204"/>
            <p:cNvSpPr/>
            <p:nvPr/>
          </p:nvSpPr>
          <p:spPr>
            <a:xfrm>
              <a:off x="1833418" y="2658583"/>
              <a:ext cx="480057" cy="480057"/>
            </a:xfrm>
            <a:prstGeom prst="ellipse">
              <a:avLst/>
            </a:prstGeom>
            <a:solidFill>
              <a:schemeClr val="accent1"/>
            </a:solidFill>
            <a:ln w="25400" cap="rnd">
              <a:solidFill>
                <a:srgbClr val="296A7A"/>
              </a:solidFill>
              <a:prstDash val="solid"/>
              <a:round/>
              <a:tailEnd type="triangle" w="med" len="med"/>
            </a:ln>
            <a:effectLst/>
          </p:spPr>
          <p:txBody>
            <a:bodyPr wrap="square" lIns="45718" tIns="45718" rIns="45718" bIns="45718" numCol="1" anchor="ctr">
              <a:noAutofit/>
            </a:bodyPr>
            <a:lstStyle/>
            <a:p>
              <a:pPr algn="ctr" rtl="0">
                <a:defRPr b="1">
                  <a:ln w="17779">
                    <a:solidFill>
                      <a:srgbClr val="FFFFFF"/>
                    </a:solidFill>
                  </a:ln>
                  <a:solidFill>
                    <a:srgbClr val="282828"/>
                  </a:solidFill>
                  <a:effectLst>
                    <a:outerShdw sx="100000" sy="100000" kx="0" ky="0" algn="b" rotWithShape="0" blurRad="50800" dist="0" dir="0">
                      <a:srgbClr val="000000"/>
                    </a:outerShdw>
                  </a:effectLst>
                  <a:latin typeface="Segoe Condensed"/>
                  <a:ea typeface="Segoe Condensed"/>
                  <a:cs typeface="Segoe Condensed"/>
                  <a:sym typeface="Segoe Condensed"/>
                </a:defRPr>
              </a:pPr>
            </a:p>
          </p:txBody>
        </p:sp>
        <p:sp>
          <p:nvSpPr>
            <p:cNvPr id="205" name="Shape 205"/>
            <p:cNvSpPr/>
            <p:nvPr/>
          </p:nvSpPr>
          <p:spPr>
            <a:xfrm>
              <a:off x="1745943" y="2969608"/>
              <a:ext cx="320039" cy="320039"/>
            </a:xfrm>
            <a:prstGeom prst="ellipse">
              <a:avLst/>
            </a:prstGeom>
            <a:solidFill>
              <a:schemeClr val="accent1"/>
            </a:solidFill>
            <a:ln w="25400" cap="rnd">
              <a:solidFill>
                <a:srgbClr val="296A7A"/>
              </a:solidFill>
              <a:prstDash val="solid"/>
              <a:round/>
              <a:tailEnd type="triangle" w="med" len="med"/>
            </a:ln>
            <a:effectLst/>
          </p:spPr>
          <p:txBody>
            <a:bodyPr wrap="square" lIns="45718" tIns="45718" rIns="45718" bIns="45718" numCol="1" anchor="ctr">
              <a:noAutofit/>
            </a:bodyPr>
            <a:lstStyle/>
            <a:p>
              <a:pPr algn="ctr" rtl="0">
                <a:defRPr b="1">
                  <a:ln w="17779">
                    <a:solidFill>
                      <a:srgbClr val="FFFFFF"/>
                    </a:solidFill>
                  </a:ln>
                  <a:solidFill>
                    <a:srgbClr val="282828"/>
                  </a:solidFill>
                  <a:effectLst>
                    <a:outerShdw sx="100000" sy="100000" kx="0" ky="0" algn="b" rotWithShape="0" blurRad="50800" dist="0" dir="0">
                      <a:srgbClr val="000000"/>
                    </a:outerShdw>
                  </a:effectLst>
                  <a:latin typeface="Segoe Condensed"/>
                  <a:ea typeface="Segoe Condensed"/>
                  <a:cs typeface="Segoe Condensed"/>
                  <a:sym typeface="Segoe Condensed"/>
                </a:defRPr>
              </a:pPr>
            </a:p>
          </p:txBody>
        </p:sp>
        <p:sp>
          <p:nvSpPr>
            <p:cNvPr id="206" name="Shape 206"/>
            <p:cNvSpPr/>
            <p:nvPr/>
          </p:nvSpPr>
          <p:spPr>
            <a:xfrm>
              <a:off x="1752393" y="3151080"/>
              <a:ext cx="160021" cy="160021"/>
            </a:xfrm>
            <a:prstGeom prst="ellipse">
              <a:avLst/>
            </a:prstGeom>
            <a:solidFill>
              <a:schemeClr val="accent1"/>
            </a:solidFill>
            <a:ln w="25400" cap="rnd">
              <a:solidFill>
                <a:srgbClr val="296A7A"/>
              </a:solidFill>
              <a:prstDash val="solid"/>
              <a:round/>
              <a:tailEnd type="triangle" w="med" len="med"/>
            </a:ln>
            <a:effectLst/>
          </p:spPr>
          <p:txBody>
            <a:bodyPr wrap="square" lIns="45718" tIns="45718" rIns="45718" bIns="45718" numCol="1" anchor="ctr">
              <a:noAutofit/>
            </a:bodyPr>
            <a:lstStyle/>
            <a:p>
              <a:pPr algn="ctr" rtl="0">
                <a:defRPr b="1">
                  <a:ln w="17779">
                    <a:solidFill>
                      <a:srgbClr val="FFFFFF"/>
                    </a:solidFill>
                  </a:ln>
                  <a:solidFill>
                    <a:srgbClr val="282828"/>
                  </a:solidFill>
                  <a:effectLst>
                    <a:outerShdw sx="100000" sy="100000" kx="0" ky="0" algn="b" rotWithShape="0" blurRad="50800" dist="0" dir="0">
                      <a:srgbClr val="000000"/>
                    </a:outerShdw>
                  </a:effectLst>
                  <a:latin typeface="Segoe Condensed"/>
                  <a:ea typeface="Segoe Condensed"/>
                  <a:cs typeface="Segoe Condensed"/>
                  <a:sym typeface="Segoe Condensed"/>
                </a:defRPr>
              </a:pPr>
            </a:p>
          </p:txBody>
        </p:sp>
        <p:sp>
          <p:nvSpPr>
            <p:cNvPr id="207" name="Shape 207"/>
            <p:cNvSpPr/>
            <p:nvPr/>
          </p:nvSpPr>
          <p:spPr>
            <a:xfrm>
              <a:off x="318395" y="146775"/>
              <a:ext cx="5748170" cy="24502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cap="rnd">
              <a:solidFill>
                <a:srgbClr val="296A7A"/>
              </a:solidFill>
              <a:prstDash val="solid"/>
              <a:round/>
              <a:tailEnd type="triangle" w="med" len="med"/>
            </a:ln>
            <a:effectLst/>
          </p:spPr>
          <p:txBody>
            <a:bodyPr wrap="square" lIns="45718" tIns="45718" rIns="45718" bIns="45718" numCol="1" anchor="ctr">
              <a:noAutofit/>
            </a:bodyPr>
            <a:lstStyle/>
            <a:p>
              <a:pPr algn="ctr" rtl="0">
                <a:defRPr b="1">
                  <a:ln w="17779">
                    <a:solidFill>
                      <a:srgbClr val="FFFFFF"/>
                    </a:solidFill>
                  </a:ln>
                  <a:solidFill>
                    <a:srgbClr val="282828"/>
                  </a:solidFill>
                  <a:effectLst>
                    <a:outerShdw sx="100000" sy="100000" kx="0" ky="0" algn="b" rotWithShape="0" blurRad="50800" dist="0" dir="0">
                      <a:srgbClr val="000000"/>
                    </a:outerShdw>
                  </a:effectLst>
                  <a:latin typeface="Segoe Condensed"/>
                  <a:ea typeface="Segoe Condensed"/>
                  <a:cs typeface="Segoe Condensed"/>
                  <a:sym typeface="Segoe Condensed"/>
                </a:defRPr>
              </a:pPr>
            </a:p>
          </p:txBody>
        </p:sp>
      </p:grpSp>
      <p:sp>
        <p:nvSpPr>
          <p:cNvPr id="209" name="Shape 209"/>
          <p:cNvSpPr/>
          <p:nvPr>
            <p:ph type="body" sz="quarter" idx="1"/>
          </p:nvPr>
        </p:nvSpPr>
        <p:spPr>
          <a:xfrm>
            <a:off x="1331639" y="1844824"/>
            <a:ext cx="6400803" cy="1752601"/>
          </a:xfrm>
          <a:prstGeom prst="rect">
            <a:avLst/>
          </a:prstGeom>
        </p:spPr>
        <p:txBody>
          <a:bodyPr/>
          <a:lstStyle>
            <a:lvl1pPr algn="ctr">
              <a:defRPr>
                <a:ln w="18415">
                  <a:solidFill>
                    <a:srgbClr val="FFFFFF"/>
                  </a:solidFill>
                </a:ln>
                <a:solidFill>
                  <a:srgbClr val="FFFFFF"/>
                </a:solidFill>
                <a:effectLst>
                  <a:outerShdw sx="100000" sy="100000" kx="0" ky="0" algn="b" rotWithShape="0" blurRad="63500" dist="0" dir="3600000">
                    <a:srgbClr val="000000">
                      <a:alpha val="70000"/>
                    </a:srgbClr>
                  </a:outerShdw>
                </a:effectLst>
              </a:defRPr>
            </a:lvl1pPr>
          </a:lstStyle>
          <a:p>
            <a:pPr/>
            <a:r>
              <a:t>ماهي الاشياء التي ترغبون في تعلمها ؟</a:t>
            </a:r>
          </a:p>
        </p:txBody>
      </p:sp>
    </p:spTree>
  </p:cSld>
  <p:clrMapOvr>
    <a:masterClrMapping/>
  </p:clrMapOvr>
  <p:transition xmlns:p14="http://schemas.microsoft.com/office/powerpoint/2010/main" spd="med" advClick="1" p14:dur="1000"/>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1" name="Shape 211"/>
          <p:cNvSpPr/>
          <p:nvPr>
            <p:ph type="body" sz="quarter" idx="1"/>
          </p:nvPr>
        </p:nvSpPr>
        <p:spPr>
          <a:xfrm>
            <a:off x="1259631" y="2132856"/>
            <a:ext cx="6400803" cy="1752602"/>
          </a:xfrm>
          <a:prstGeom prst="rect">
            <a:avLst/>
          </a:prstGeom>
        </p:spPr>
        <p:txBody>
          <a:bodyPr/>
          <a:lstStyle>
            <a:lvl1pPr algn="ctr">
              <a:spcBef>
                <a:spcPts val="800"/>
              </a:spcBef>
              <a:defRPr sz="3600"/>
            </a:lvl1pPr>
          </a:lstStyle>
          <a:p>
            <a:pPr>
              <a:defRPr>
                <a:effectLst/>
              </a:defRPr>
            </a:pPr>
            <a:r>
              <a:t>الاتجاه الاجتماعي في تربية الطفل</a:t>
            </a:r>
          </a:p>
        </p:txBody>
      </p:sp>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3" name="Shape 213"/>
          <p:cNvSpPr/>
          <p:nvPr>
            <p:ph type="body" idx="1"/>
          </p:nvPr>
        </p:nvSpPr>
        <p:spPr>
          <a:xfrm>
            <a:off x="457200" y="1600200"/>
            <a:ext cx="8229600" cy="4525963"/>
          </a:xfrm>
          <a:prstGeom prst="rect">
            <a:avLst/>
          </a:prstGeom>
        </p:spPr>
        <p:txBody>
          <a:bodyPr/>
          <a:lstStyle/>
          <a:p>
            <a:pPr marL="308608" indent="-308608" defTabSz="822958">
              <a:defRPr sz="2500">
                <a:effectLst>
                  <a:outerShdw sx="100000" sy="100000" kx="0" ky="0" algn="b" rotWithShape="0" blurRad="50800" dist="45720" dir="2700000">
                    <a:srgbClr val="000000">
                      <a:alpha val="43137"/>
                    </a:srgbClr>
                  </a:outerShdw>
                </a:effectLst>
              </a:defRPr>
            </a:pPr>
            <a:r>
              <a:t>خلال النصف الاول من القرن العشرين  ظهرت نظريات وجهود لعلماء  تناقش اساليب تربية الطفل </a:t>
            </a:r>
          </a:p>
          <a:p>
            <a:pPr marL="308608" indent="-308608" defTabSz="822958">
              <a:defRPr sz="2500">
                <a:effectLst>
                  <a:outerShdw sx="100000" sy="100000" kx="0" ky="0" algn="b" rotWithShape="0" blurRad="50800" dist="45720" dir="2700000">
                    <a:srgbClr val="000000">
                      <a:alpha val="43137"/>
                    </a:srgbClr>
                  </a:outerShdw>
                </a:effectLst>
              </a:defRPr>
            </a:pPr>
            <a:r>
              <a:t>كانت وجهة نظر معظم هؤلاء العلماء هي المجتمع وابراز الجانب الاجتماعي في تربية الطفل</a:t>
            </a:r>
          </a:p>
          <a:p>
            <a:pPr marL="308608" indent="-308608" defTabSz="822958">
              <a:defRPr sz="2500">
                <a:effectLst>
                  <a:outerShdw sx="100000" sy="100000" kx="0" ky="0" algn="b" rotWithShape="0" blurRad="50800" dist="45720" dir="2700000">
                    <a:srgbClr val="000000">
                      <a:alpha val="43137"/>
                    </a:srgbClr>
                  </a:outerShdw>
                </a:effectLst>
              </a:defRPr>
            </a:pPr>
            <a:r>
              <a:t>الطفل لا يعيش في فراغ بل يعيش في اسرة والاسرة مكون اساسي للمجتمع</a:t>
            </a:r>
          </a:p>
          <a:p>
            <a:pPr marL="308608" indent="-308608" defTabSz="822958">
              <a:defRPr sz="2500">
                <a:effectLst>
                  <a:outerShdw sx="100000" sy="100000" kx="0" ky="0" algn="b" rotWithShape="0" blurRad="50800" dist="45720" dir="2700000">
                    <a:srgbClr val="000000">
                      <a:alpha val="43137"/>
                    </a:srgbClr>
                  </a:outerShdw>
                </a:effectLst>
              </a:defRPr>
            </a:pPr>
            <a:r>
              <a:t>ابرزت دور المجتمع في تربية الطفل</a:t>
            </a:r>
          </a:p>
          <a:p>
            <a:pPr marL="308608" indent="-308608" defTabSz="822958">
              <a:defRPr sz="2500">
                <a:effectLst>
                  <a:outerShdw sx="100000" sy="100000" kx="0" ky="0" algn="b" rotWithShape="0" blurRad="50800" dist="45720" dir="2700000">
                    <a:srgbClr val="000000">
                      <a:alpha val="43137"/>
                    </a:srgbClr>
                  </a:outerShdw>
                </a:effectLst>
              </a:defRPr>
            </a:pPr>
            <a:r>
              <a:t>جون ديوي مؤسس التربية الحديثة في القرن العشرين غلب الجوانب الاجتماعية على الجوانب النفسية والسلوكية في تربية الطفل.</a:t>
            </a:r>
          </a:p>
        </p:txBody>
      </p:sp>
      <p:sp>
        <p:nvSpPr>
          <p:cNvPr id="214" name="Shape 214"/>
          <p:cNvSpPr/>
          <p:nvPr>
            <p:ph type="title"/>
          </p:nvPr>
        </p:nvSpPr>
        <p:spPr>
          <a:xfrm>
            <a:off x="457200" y="152400"/>
            <a:ext cx="8229600" cy="1265238"/>
          </a:xfrm>
          <a:prstGeom prst="rect">
            <a:avLst/>
          </a:prstGeom>
        </p:spPr>
        <p:txBody>
          <a:bodyPr/>
          <a:lstStyle>
            <a:lvl1pPr algn="ctr">
              <a:defRPr>
                <a:latin typeface="+mn-lt"/>
                <a:ea typeface="+mn-ea"/>
                <a:cs typeface="+mn-cs"/>
                <a:sym typeface="Helvetica"/>
              </a:defRPr>
            </a:lvl1pPr>
          </a:lstStyle>
          <a:p>
            <a:pPr/>
            <a:r>
              <a:t>الاتجاه الاجتماعي</a:t>
            </a:r>
          </a:p>
        </p:txBody>
      </p:sp>
    </p:spTree>
  </p:cSld>
  <p:clrMapOvr>
    <a:masterClrMapping/>
  </p:clrMapOvr>
  <p:transition xmlns:p14="http://schemas.microsoft.com/office/powerpoint/2010/main" spd="med" advClick="1" p14:dur="1000"/>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16" name="image1.jpeg" descr="John_Dewey_lib.jpg"/>
          <p:cNvPicPr>
            <a:picLocks noChangeAspect="1"/>
          </p:cNvPicPr>
          <p:nvPr/>
        </p:nvPicPr>
        <p:blipFill>
          <a:blip r:embed="rId2">
            <a:extLst/>
          </a:blip>
          <a:stretch>
            <a:fillRect/>
          </a:stretch>
        </p:blipFill>
        <p:spPr>
          <a:xfrm>
            <a:off x="323527" y="1988840"/>
            <a:ext cx="2482185" cy="3299489"/>
          </a:xfrm>
          <a:prstGeom prst="rect">
            <a:avLst/>
          </a:prstGeom>
          <a:ln w="12700">
            <a:miter lim="400000"/>
          </a:ln>
        </p:spPr>
      </p:pic>
      <p:sp>
        <p:nvSpPr>
          <p:cNvPr id="217" name="Shape 217"/>
          <p:cNvSpPr/>
          <p:nvPr>
            <p:ph type="title"/>
          </p:nvPr>
        </p:nvSpPr>
        <p:spPr>
          <a:xfrm>
            <a:off x="457200" y="152400"/>
            <a:ext cx="8229600" cy="1265238"/>
          </a:xfrm>
          <a:prstGeom prst="rect">
            <a:avLst/>
          </a:prstGeom>
        </p:spPr>
        <p:txBody>
          <a:bodyPr/>
          <a:lstStyle/>
          <a:p>
            <a:pPr>
              <a:defRPr>
                <a:latin typeface="+mn-lt"/>
                <a:ea typeface="+mn-ea"/>
                <a:cs typeface="+mn-cs"/>
                <a:sym typeface="Helvetica"/>
              </a:defRPr>
            </a:pPr>
            <a:r>
              <a:t>جون ديوي</a:t>
            </a:r>
            <a:r>
              <a:rPr>
                <a:latin typeface="Bookman Old Style"/>
                <a:ea typeface="Bookman Old Style"/>
                <a:cs typeface="Bookman Old Style"/>
                <a:sym typeface="Bookman Old Style"/>
              </a:rPr>
              <a:t> </a:t>
            </a:r>
          </a:p>
        </p:txBody>
      </p:sp>
      <p:sp>
        <p:nvSpPr>
          <p:cNvPr id="218" name="Shape 218"/>
          <p:cNvSpPr/>
          <p:nvPr/>
        </p:nvSpPr>
        <p:spPr>
          <a:xfrm>
            <a:off x="2987823" y="1484783"/>
            <a:ext cx="5904659" cy="4970052"/>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gn="r" rtl="0">
              <a:lnSpc>
                <a:spcPct val="150000"/>
              </a:lnSpc>
              <a:buSzPct val="100000"/>
              <a:buFont typeface="Arial"/>
              <a:buChar char="•"/>
              <a:defRPr b="1" sz="2400">
                <a:solidFill>
                  <a:srgbClr val="FFFFFF"/>
                </a:solidFill>
                <a:latin typeface="Segoe Condensed"/>
                <a:ea typeface="Segoe Condensed"/>
                <a:cs typeface="Segoe Condensed"/>
                <a:sym typeface="Segoe Condensed"/>
              </a:defRPr>
            </a:pPr>
            <a:r>
              <a:t>ارتبط اسمه بالحركة التقدمية</a:t>
            </a:r>
          </a:p>
          <a:p>
            <a:pPr algn="r" rtl="0">
              <a:lnSpc>
                <a:spcPct val="150000"/>
              </a:lnSpc>
              <a:buSzPct val="100000"/>
              <a:buFont typeface="Arial"/>
              <a:buChar char="•"/>
              <a:defRPr b="1" sz="2400">
                <a:solidFill>
                  <a:srgbClr val="FFFFFF"/>
                </a:solidFill>
                <a:latin typeface="Segoe Condensed"/>
                <a:ea typeface="Segoe Condensed"/>
                <a:cs typeface="Segoe Condensed"/>
                <a:sym typeface="Segoe Condensed"/>
              </a:defRPr>
            </a:pPr>
            <a:r>
              <a:t>الحركة التقدمية هي وليدة الفلسفة البرجماتية أو النفعية </a:t>
            </a:r>
          </a:p>
          <a:p>
            <a:pPr algn="r" rtl="0">
              <a:lnSpc>
                <a:spcPct val="150000"/>
              </a:lnSpc>
              <a:defRPr b="1" sz="2400">
                <a:solidFill>
                  <a:srgbClr val="FFFFFF"/>
                </a:solidFill>
                <a:latin typeface="Segoe Condensed"/>
                <a:ea typeface="Segoe Condensed"/>
                <a:cs typeface="Segoe Condensed"/>
                <a:sym typeface="Segoe Condensed"/>
              </a:defRPr>
            </a:pPr>
            <a:r>
              <a:t>العمل والمنفعة هما مقياس الحكم الوحيد بشرط ان يكون هذا النفع مستمراً أطول مدة ممكنة  </a:t>
            </a:r>
          </a:p>
          <a:p>
            <a:pPr algn="r" rtl="0">
              <a:lnSpc>
                <a:spcPct val="150000"/>
              </a:lnSpc>
              <a:buSzPct val="100000"/>
              <a:buFont typeface="Arial"/>
              <a:buChar char="•"/>
              <a:defRPr b="1" sz="2400">
                <a:solidFill>
                  <a:srgbClr val="FFFFFF"/>
                </a:solidFill>
                <a:latin typeface="Segoe Condensed"/>
                <a:ea typeface="Segoe Condensed"/>
                <a:cs typeface="Segoe Condensed"/>
                <a:sym typeface="Segoe Condensed"/>
              </a:defRPr>
            </a:pPr>
            <a:r>
              <a:t>ظهرت في بداية القرن العشرين في امريكا</a:t>
            </a:r>
          </a:p>
          <a:p>
            <a:pPr algn="r" rtl="0">
              <a:lnSpc>
                <a:spcPct val="150000"/>
              </a:lnSpc>
              <a:buSzPct val="100000"/>
              <a:buFont typeface="Arial"/>
              <a:buChar char="•"/>
              <a:defRPr b="1" sz="2400">
                <a:solidFill>
                  <a:srgbClr val="FFFFFF"/>
                </a:solidFill>
                <a:latin typeface="Segoe Condensed"/>
                <a:ea typeface="Segoe Condensed"/>
                <a:cs typeface="Segoe Condensed"/>
                <a:sym typeface="Segoe Condensed"/>
              </a:defRPr>
            </a:pPr>
            <a:r>
              <a:t>تسمى أيضا التربية العلمية – التربية العملية – مدرسة النشاط </a:t>
            </a:r>
          </a:p>
        </p:txBody>
      </p:sp>
    </p:spTree>
  </p:cSld>
  <p:clrMapOvr>
    <a:masterClrMapping/>
  </p:clrMapOvr>
  <p:transition xmlns:p14="http://schemas.microsoft.com/office/powerpoint/2010/main" spd="med" advClick="1" p14:dur="1000"/>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0" name="Shape 220"/>
          <p:cNvSpPr/>
          <p:nvPr>
            <p:ph type="title"/>
          </p:nvPr>
        </p:nvSpPr>
        <p:spPr>
          <a:xfrm>
            <a:off x="457200" y="152400"/>
            <a:ext cx="8229600" cy="1265238"/>
          </a:xfrm>
          <a:prstGeom prst="rect">
            <a:avLst/>
          </a:prstGeom>
        </p:spPr>
        <p:txBody>
          <a:bodyPr/>
          <a:lstStyle/>
          <a:p>
            <a:pPr>
              <a:defRPr>
                <a:latin typeface="+mn-lt"/>
                <a:ea typeface="+mn-ea"/>
                <a:cs typeface="+mn-cs"/>
                <a:sym typeface="Helvetica"/>
              </a:defRPr>
            </a:pPr>
            <a:r>
              <a:t>يبنى الاتجاه التقدمي لدى ديوي</a:t>
            </a:r>
            <a:r>
              <a:rPr>
                <a:latin typeface="Bookman Old Style"/>
                <a:ea typeface="Bookman Old Style"/>
                <a:cs typeface="Bookman Old Style"/>
                <a:sym typeface="Bookman Old Style"/>
              </a:rPr>
              <a:t> </a:t>
            </a:r>
            <a:r>
              <a:t>على </a:t>
            </a:r>
            <a:r>
              <a:rPr>
                <a:latin typeface="Bookman Old Style"/>
                <a:ea typeface="Bookman Old Style"/>
                <a:cs typeface="Bookman Old Style"/>
                <a:sym typeface="Bookman Old Style"/>
              </a:rPr>
              <a:t>/</a:t>
            </a:r>
          </a:p>
        </p:txBody>
      </p:sp>
      <p:sp>
        <p:nvSpPr>
          <p:cNvPr id="221" name="Shape 221"/>
          <p:cNvSpPr/>
          <p:nvPr>
            <p:ph type="body" idx="1"/>
          </p:nvPr>
        </p:nvSpPr>
        <p:spPr>
          <a:xfrm>
            <a:off x="457200" y="1600200"/>
            <a:ext cx="8229600" cy="4525963"/>
          </a:xfrm>
          <a:prstGeom prst="rect">
            <a:avLst/>
          </a:prstGeom>
        </p:spPr>
        <p:txBody>
          <a:bodyPr/>
          <a:lstStyle/>
          <a:p>
            <a:pPr>
              <a:buSzTx/>
              <a:buNone/>
            </a:pPr>
          </a:p>
          <a:p>
            <a:pPr>
              <a:spcBef>
                <a:spcPts val="700"/>
              </a:spcBef>
              <a:buSzTx/>
              <a:buNone/>
              <a:defRPr sz="3200">
                <a:solidFill>
                  <a:srgbClr val="F2F2F2"/>
                </a:solidFill>
              </a:defRPr>
            </a:pPr>
            <a:r>
              <a:t>الاعتقاد بمايلي :</a:t>
            </a:r>
          </a:p>
          <a:p>
            <a:pPr>
              <a:spcBef>
                <a:spcPts val="700"/>
              </a:spcBef>
              <a:buSzTx/>
              <a:buNone/>
              <a:defRPr sz="3200">
                <a:solidFill>
                  <a:srgbClr val="F2F2F2"/>
                </a:solidFill>
              </a:defRPr>
            </a:pPr>
            <a:r>
              <a:t>  أن </a:t>
            </a:r>
            <a:r>
              <a:rPr u="sng"/>
              <a:t>العالم </a:t>
            </a:r>
            <a:r>
              <a:t>في حالة تغير وتطور </a:t>
            </a:r>
          </a:p>
          <a:p>
            <a:pPr>
              <a:spcBef>
                <a:spcPts val="700"/>
              </a:spcBef>
              <a:buSzTx/>
              <a:buNone/>
              <a:defRPr sz="3200">
                <a:solidFill>
                  <a:srgbClr val="F2F2F2"/>
                </a:solidFill>
              </a:defRPr>
            </a:pPr>
            <a:r>
              <a:t> ان </a:t>
            </a:r>
            <a:r>
              <a:rPr u="sng"/>
              <a:t>الإنسان</a:t>
            </a:r>
            <a:r>
              <a:t> كائن بيولوجي واجتماعي معقد يحافظ على بقائه بأستخدام ذكائه لتحقيق التكيف مع البيئة </a:t>
            </a:r>
          </a:p>
          <a:p>
            <a:pPr>
              <a:spcBef>
                <a:spcPts val="700"/>
              </a:spcBef>
              <a:buSzTx/>
              <a:buNone/>
              <a:defRPr sz="3200">
                <a:solidFill>
                  <a:srgbClr val="F2F2F2"/>
                </a:solidFill>
              </a:defRPr>
            </a:pPr>
            <a:r>
              <a:t>ان </a:t>
            </a:r>
            <a:r>
              <a:rPr u="sng"/>
              <a:t>التربية </a:t>
            </a:r>
            <a:r>
              <a:t>هي العملية التي ينمي بها الإنسان ذكائه الفردي والأجتماعي  عن طريق إعادة تنظيم خبراته</a:t>
            </a:r>
          </a:p>
        </p:txBody>
      </p:sp>
    </p:spTree>
  </p:cSld>
  <p:clrMapOvr>
    <a:masterClrMapping/>
  </p:clrMapOvr>
  <p:transition xmlns:p14="http://schemas.microsoft.com/office/powerpoint/2010/main" spd="med" advClick="1" p14:dur="1000"/>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3" name="Shape 223"/>
          <p:cNvSpPr/>
          <p:nvPr>
            <p:ph type="body" sz="quarter" idx="1"/>
          </p:nvPr>
        </p:nvSpPr>
        <p:spPr>
          <a:xfrm>
            <a:off x="683568" y="1772816"/>
            <a:ext cx="7772401" cy="1500188"/>
          </a:xfrm>
          <a:prstGeom prst="rect">
            <a:avLst/>
          </a:prstGeom>
        </p:spPr>
        <p:txBody>
          <a:bodyPr/>
          <a:lstStyle>
            <a:lvl1pPr algn="ctr">
              <a:spcBef>
                <a:spcPts val="900"/>
              </a:spcBef>
              <a:defRPr sz="4000"/>
            </a:lvl1pPr>
          </a:lstStyle>
          <a:p>
            <a:pPr/>
            <a:r>
              <a:t>مميزات الحركة التقدمية في التربية </a:t>
            </a:r>
          </a:p>
        </p:txBody>
      </p:sp>
    </p:spTree>
  </p:cSld>
  <p:clrMapOvr>
    <a:masterClrMapping/>
  </p:clrMapOvr>
  <p:transition xmlns:p14="http://schemas.microsoft.com/office/powerpoint/2010/main" spd="med" advClick="1" p14:dur="1000"/>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5" name="Shape 225"/>
          <p:cNvSpPr/>
          <p:nvPr/>
        </p:nvSpPr>
        <p:spPr>
          <a:xfrm>
            <a:off x="-252536" y="1772816"/>
            <a:ext cx="9144001" cy="462776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marL="342900" indent="-342900" algn="r" rtl="0">
              <a:spcBef>
                <a:spcPts val="600"/>
              </a:spcBef>
              <a:defRPr sz="28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1- تهتم بالطفل من جميع النواحي (جسمياً – عقلياً – خلقياً – اجتماعياً)</a:t>
            </a:r>
          </a:p>
          <a:p>
            <a:pPr marL="342900" indent="-342900" algn="r" rtl="0">
              <a:spcBef>
                <a:spcPts val="600"/>
              </a:spcBef>
              <a:defRPr sz="28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2- ان التعليم يكون من خلال العمل (مدرسة النشاط) (منهج الخبرة) </a:t>
            </a:r>
          </a:p>
          <a:p>
            <a:pPr marL="342900" indent="-342900" algn="r" rtl="0">
              <a:spcBef>
                <a:spcPts val="600"/>
              </a:spcBef>
              <a:defRPr sz="28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3- لا تستخدم التلقين في طريقة التدريس وإنما اثارة ميول التلاميذ</a:t>
            </a:r>
          </a:p>
          <a:p>
            <a:pPr marL="342900" indent="-342900" algn="r" rtl="0">
              <a:spcBef>
                <a:spcPts val="600"/>
              </a:spcBef>
              <a:defRPr sz="28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 واهتماماتهم ومراعاة الفروق الفردية بينهم.</a:t>
            </a:r>
          </a:p>
          <a:p>
            <a:pPr marL="342900" indent="-342900" algn="r" rtl="0">
              <a:spcBef>
                <a:spcPts val="600"/>
              </a:spcBef>
              <a:defRPr sz="28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4- نظامها ديمقراطي حيث يشارك التلاميذ في ادارة المدرسة</a:t>
            </a:r>
          </a:p>
          <a:p>
            <a:pPr marL="342900" indent="-342900" algn="r" rtl="0">
              <a:spcBef>
                <a:spcPts val="600"/>
              </a:spcBef>
              <a:defRPr sz="28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 وتقل سلطة المعلم .</a:t>
            </a:r>
          </a:p>
          <a:p>
            <a:pPr marL="342900" indent="-342900" algn="r" rtl="0">
              <a:spcBef>
                <a:spcPts val="600"/>
              </a:spcBef>
              <a:defRPr sz="28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5- ان التربية الخلقية يجب ان تعمل على تنمية الوعي الإجتماعي .</a:t>
            </a:r>
          </a:p>
        </p:txBody>
      </p:sp>
    </p:spTree>
  </p:cSld>
  <p:clrMapOvr>
    <a:masterClrMapping/>
  </p:clrMapOvr>
  <p:transition xmlns:p14="http://schemas.microsoft.com/office/powerpoint/2010/main" spd="med" advClick="1" p14:dur="1000"/>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7" name="Shape 227"/>
          <p:cNvSpPr/>
          <p:nvPr>
            <p:ph type="body" sz="quarter" idx="1"/>
          </p:nvPr>
        </p:nvSpPr>
        <p:spPr>
          <a:xfrm>
            <a:off x="457200" y="1535112"/>
            <a:ext cx="4040188" cy="639764"/>
          </a:xfrm>
          <a:prstGeom prst="rect">
            <a:avLst/>
          </a:prstGeom>
        </p:spPr>
        <p:txBody>
          <a:bodyPr/>
          <a:lstStyle>
            <a:lvl1pPr algn="ctr"/>
          </a:lstStyle>
          <a:p>
            <a:pPr/>
            <a:r>
              <a:t>التقدمية</a:t>
            </a:r>
          </a:p>
        </p:txBody>
      </p:sp>
      <p:sp>
        <p:nvSpPr>
          <p:cNvPr id="228" name="Shape 228"/>
          <p:cNvSpPr/>
          <p:nvPr>
            <p:ph type="body" idx="13"/>
          </p:nvPr>
        </p:nvSpPr>
        <p:spPr>
          <a:prstGeom prst="rect">
            <a:avLst/>
          </a:prstGeom>
          <a:extLst>
            <a:ext uri="{C572A759-6A51-4108-AA02-DFA0A04FC94B}">
              <ma14:wrappingTextBoxFlag xmlns:ma14="http://schemas.microsoft.com/office/mac/drawingml/2011/main" val="1"/>
            </a:ext>
          </a:extLst>
        </p:spPr>
        <p:txBody>
          <a:bodyPr/>
          <a:lstStyle>
            <a:lvl1pPr marL="0" indent="0" algn="ctr">
              <a:spcBef>
                <a:spcPts val="500"/>
              </a:spcBef>
              <a:buSzTx/>
              <a:buNone/>
              <a:defRPr sz="2400">
                <a:solidFill>
                  <a:srgbClr val="E7DEC9"/>
                </a:solidFill>
              </a:defRPr>
            </a:lvl1pPr>
          </a:lstStyle>
          <a:p>
            <a:pPr/>
            <a:r>
              <a:t>التقليدية</a:t>
            </a:r>
          </a:p>
        </p:txBody>
      </p:sp>
      <p:sp>
        <p:nvSpPr>
          <p:cNvPr id="229" name="Shape 229"/>
          <p:cNvSpPr/>
          <p:nvPr>
            <p:ph type="title"/>
          </p:nvPr>
        </p:nvSpPr>
        <p:spPr>
          <a:xfrm>
            <a:off x="457200" y="152400"/>
            <a:ext cx="8229600" cy="1265238"/>
          </a:xfrm>
          <a:prstGeom prst="rect">
            <a:avLst/>
          </a:prstGeom>
        </p:spPr>
        <p:txBody>
          <a:bodyPr/>
          <a:lstStyle>
            <a:lvl1pPr algn="ctr">
              <a:defRPr>
                <a:latin typeface="+mn-lt"/>
                <a:ea typeface="+mn-ea"/>
                <a:cs typeface="+mn-cs"/>
                <a:sym typeface="Helvetica"/>
              </a:defRPr>
            </a:lvl1pPr>
          </a:lstStyle>
          <a:p>
            <a:pPr/>
            <a:r>
              <a:t>الاختلاف بين التربية التقدمية والحديثة </a:t>
            </a:r>
          </a:p>
        </p:txBody>
      </p:sp>
      <p:sp>
        <p:nvSpPr>
          <p:cNvPr id="230" name="Shape 230"/>
          <p:cNvSpPr/>
          <p:nvPr/>
        </p:nvSpPr>
        <p:spPr>
          <a:xfrm>
            <a:off x="4645025" y="2174875"/>
            <a:ext cx="4041775" cy="4204225"/>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marL="392113" indent="-273050" algn="r" rtl="0">
              <a:spcBef>
                <a:spcPts val="500"/>
              </a:spcBef>
              <a:buSzPct val="100000"/>
              <a:buFont typeface="Arial"/>
              <a:buChar char="•"/>
              <a:defRPr sz="24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تقوم على الانقياد والطاعة والتلقي من جانب الطفل </a:t>
            </a:r>
          </a:p>
          <a:p>
            <a:pPr marL="392113" indent="-273050" algn="r" rtl="0">
              <a:spcBef>
                <a:spcPts val="500"/>
              </a:spcBef>
              <a:buSzPct val="100000"/>
              <a:buFont typeface="Arial"/>
              <a:buChar char="•"/>
              <a:defRPr sz="24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لا يسمح له بالقيام بالخبرات النافعة التي تتصل بحياته اليوميه </a:t>
            </a:r>
          </a:p>
          <a:p>
            <a:pPr marL="392113" indent="-273050" algn="r" rtl="0">
              <a:spcBef>
                <a:spcPts val="500"/>
              </a:spcBef>
              <a:buSzPct val="100000"/>
              <a:buFont typeface="Arial"/>
              <a:buChar char="•"/>
              <a:defRPr sz="24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المنهج اعده الراشدون ويتلقاه الاطفال ويحفظونه دون سؤال او اعتراض </a:t>
            </a:r>
          </a:p>
          <a:p>
            <a:pPr marL="392113" indent="-273050" algn="r" rtl="0">
              <a:spcBef>
                <a:spcPts val="500"/>
              </a:spcBef>
              <a:buSzPct val="100000"/>
              <a:buFont typeface="Arial"/>
              <a:buChar char="•"/>
              <a:defRPr sz="24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الأنظمة المدرسية صارمة والمعلم مسيطر تماما</a:t>
            </a:r>
          </a:p>
        </p:txBody>
      </p:sp>
      <p:sp>
        <p:nvSpPr>
          <p:cNvPr id="231" name="Shape 231"/>
          <p:cNvSpPr/>
          <p:nvPr/>
        </p:nvSpPr>
        <p:spPr>
          <a:xfrm>
            <a:off x="457200" y="2174875"/>
            <a:ext cx="4040188" cy="3873920"/>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marL="392113" indent="-273050" algn="r" rtl="0">
              <a:lnSpc>
                <a:spcPct val="90000"/>
              </a:lnSpc>
              <a:spcBef>
                <a:spcPts val="500"/>
              </a:spcBef>
              <a:buSzPct val="100000"/>
              <a:buFont typeface="Arial"/>
              <a:buChar char="•"/>
              <a:defRPr sz="24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تهتم بميول الطفل واحتياجاته </a:t>
            </a:r>
          </a:p>
          <a:p>
            <a:pPr marL="392113" indent="-273050" algn="r" rtl="0">
              <a:lnSpc>
                <a:spcPct val="90000"/>
              </a:lnSpc>
              <a:spcBef>
                <a:spcPts val="500"/>
              </a:spcBef>
              <a:buSzPct val="100000"/>
              <a:buFont typeface="Arial"/>
              <a:buChar char="•"/>
              <a:defRPr sz="24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p>
          <a:p>
            <a:pPr marL="392113" indent="-273050" algn="r" rtl="0">
              <a:lnSpc>
                <a:spcPct val="90000"/>
              </a:lnSpc>
              <a:spcBef>
                <a:spcPts val="500"/>
              </a:spcBef>
              <a:buSzPct val="100000"/>
              <a:buFont typeface="Arial"/>
              <a:buChar char="•"/>
              <a:defRPr sz="24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تؤكد خبرات الطفل المتصلة بحياته اليوميه </a:t>
            </a:r>
          </a:p>
          <a:p>
            <a:pPr marL="392113" indent="-273050" algn="r" rtl="0">
              <a:lnSpc>
                <a:spcPct val="90000"/>
              </a:lnSpc>
              <a:spcBef>
                <a:spcPts val="500"/>
              </a:spcBef>
              <a:buSzPct val="100000"/>
              <a:buFont typeface="Arial"/>
              <a:buChar char="•"/>
              <a:defRPr sz="24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الطفل يختار مواد المنهج وأساليب العمل والتنفيذ </a:t>
            </a:r>
          </a:p>
          <a:p>
            <a:pPr marL="392113" indent="-273050" algn="r" rtl="0">
              <a:lnSpc>
                <a:spcPct val="90000"/>
              </a:lnSpc>
              <a:spcBef>
                <a:spcPts val="500"/>
              </a:spcBef>
              <a:buSzPct val="100000"/>
              <a:buFont typeface="Arial"/>
              <a:buChar char="•"/>
              <a:defRPr sz="24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p>
          <a:p>
            <a:pPr marL="392113" indent="-273050" algn="r" rtl="0">
              <a:lnSpc>
                <a:spcPct val="90000"/>
              </a:lnSpc>
              <a:spcBef>
                <a:spcPts val="500"/>
              </a:spcBef>
              <a:buSzPct val="100000"/>
              <a:buFont typeface="Arial"/>
              <a:buChar char="•"/>
              <a:defRPr sz="2400">
                <a:solidFill>
                  <a:srgbClr val="FFFFFF"/>
                </a:solidFill>
                <a:effectLst>
                  <a:outerShdw sx="100000" sy="100000" kx="0" ky="0" algn="b" rotWithShape="0" blurRad="50800" dist="50800" dir="2700000">
                    <a:srgbClr val="000000">
                      <a:alpha val="43137"/>
                    </a:srgbClr>
                  </a:outerShdw>
                </a:effectLst>
                <a:latin typeface="Segoe Condensed"/>
                <a:ea typeface="Segoe Condensed"/>
                <a:cs typeface="Segoe Condensed"/>
                <a:sym typeface="Segoe Condensed"/>
              </a:defRPr>
            </a:pPr>
            <a:r>
              <a:t>العلاقة تعاونية بين المعلم والتلاميذ وتتسم بالديمقراطية </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4" name="Shape 114"/>
          <p:cNvSpPr/>
          <p:nvPr>
            <p:ph type="title"/>
          </p:nvPr>
        </p:nvSpPr>
        <p:spPr>
          <a:xfrm>
            <a:off x="457200" y="152400"/>
            <a:ext cx="8229600" cy="1265238"/>
          </a:xfrm>
          <a:prstGeom prst="rect">
            <a:avLst/>
          </a:prstGeom>
        </p:spPr>
        <p:txBody>
          <a:bodyPr/>
          <a:lstStyle>
            <a:lvl1pPr>
              <a:defRPr>
                <a:solidFill>
                  <a:srgbClr val="4B3E21"/>
                </a:solidFill>
                <a:latin typeface="+mn-lt"/>
                <a:ea typeface="+mn-ea"/>
                <a:cs typeface="+mn-cs"/>
                <a:sym typeface="Helvetica"/>
              </a:defRPr>
            </a:lvl1pPr>
          </a:lstStyle>
          <a:p>
            <a:pPr/>
            <a:r>
              <a:t>أهم أفكار بياجيه النفسية </a:t>
            </a:r>
          </a:p>
        </p:txBody>
      </p:sp>
      <p:sp>
        <p:nvSpPr>
          <p:cNvPr id="115" name="Shape 115"/>
          <p:cNvSpPr/>
          <p:nvPr>
            <p:ph type="body" idx="1"/>
          </p:nvPr>
        </p:nvSpPr>
        <p:spPr>
          <a:xfrm>
            <a:off x="457200" y="1600200"/>
            <a:ext cx="8229600" cy="4525963"/>
          </a:xfrm>
          <a:prstGeom prst="rect">
            <a:avLst/>
          </a:prstGeom>
        </p:spPr>
        <p:txBody>
          <a:bodyPr/>
          <a:lstStyle/>
          <a:p>
            <a:pPr rtl="1">
              <a:buFontTx/>
              <a:buChar char="-"/>
              <a:defRPr/>
            </a:pPr>
            <a:r>
              <a:t>تعتبر نظرية بياجيه المعرفية من اكثر النظريات التي القت الضوء على طبيعة التفكير ونموه عبرالمراحل العمرية المختلفة.</a:t>
            </a:r>
          </a:p>
          <a:p>
            <a:pPr rtl="1">
              <a:buFontTx/>
              <a:buChar char="-"/>
              <a:defRPr/>
            </a:pPr>
            <a:r>
              <a:t>يطلق بياجيه على الطرق التي يستخدمها الطفل اثناء عملية التفكير بالعمليات</a:t>
            </a:r>
          </a:p>
          <a:p>
            <a:pPr rtl="1">
              <a:buFontTx/>
              <a:buChar char="-"/>
              <a:defRPr/>
            </a:pPr>
            <a:r>
              <a:t>يؤكد بياجيه ان التراكيب العقلية وطريقة التفكير لا تبقى ثابته فهي دائما التغير</a:t>
            </a:r>
          </a:p>
          <a:p>
            <a:pPr rtl="1">
              <a:buFontTx/>
              <a:buChar char="-"/>
              <a:defRPr/>
            </a:pPr>
            <a:r>
              <a:t>طبيعة التفكير في كل مرحلة تختلف من حيث الكيف وليس الكم فكل مرحلة تتميز بنوع مختلف من التفكير</a:t>
            </a:r>
          </a:p>
        </p:txBody>
      </p:sp>
    </p:spTree>
  </p:cSld>
  <p:clrMapOvr>
    <a:masterClrMapping/>
  </p:clrMapOvr>
  <p:transition xmlns:p14="http://schemas.microsoft.com/office/powerpoint/2010/main" spd="med" advClick="1" p14:dur="1000"/>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3" name="Shape 233"/>
          <p:cNvSpPr/>
          <p:nvPr>
            <p:ph type="body" idx="1"/>
          </p:nvPr>
        </p:nvSpPr>
        <p:spPr>
          <a:xfrm>
            <a:off x="457200" y="1600200"/>
            <a:ext cx="8229600" cy="4525963"/>
          </a:xfrm>
          <a:prstGeom prst="rect">
            <a:avLst/>
          </a:prstGeom>
        </p:spPr>
        <p:txBody>
          <a:bodyPr/>
          <a:lstStyle/>
          <a:p>
            <a:pPr marL="201168" indent="-118873">
              <a:buSzTx/>
              <a:buNone/>
            </a:pPr>
            <a:r>
              <a:t>1- معيار الإستمرارية :</a:t>
            </a:r>
          </a:p>
          <a:p>
            <a:pPr marL="365758" indent="-283463" rtl="1">
              <a:buFont typeface="Wingdings 2"/>
              <a:buChar char="●"/>
              <a:defRPr/>
            </a:pPr>
            <a:r>
              <a:t>بمعنى ان الخبرة تؤدي الى خبرات أخرى ( خبرة مربية) تنمي المعرفة والسلوك و المهارات .</a:t>
            </a:r>
          </a:p>
          <a:p>
            <a:pPr marL="201168" indent="-118873">
              <a:buSzTx/>
              <a:buNone/>
            </a:pPr>
          </a:p>
          <a:p>
            <a:pPr marL="201168" indent="-118873">
              <a:buSzTx/>
              <a:buNone/>
            </a:pPr>
            <a:r>
              <a:t>2- معيار التفاعل :</a:t>
            </a:r>
          </a:p>
          <a:p>
            <a:pPr marL="365758" indent="-283463" rtl="1">
              <a:buFont typeface="Wingdings 2"/>
              <a:buChar char="●"/>
              <a:defRPr/>
            </a:pPr>
            <a:r>
              <a:t>أي بين ما يقدم للطفل من خبرات وبين ما يحتاجه ويرغب فيه </a:t>
            </a:r>
          </a:p>
          <a:p>
            <a:pPr marL="365758" indent="-283463" rtl="1">
              <a:buFont typeface="Wingdings 2"/>
              <a:buChar char="●"/>
              <a:defRPr/>
            </a:pPr>
            <a:r>
              <a:t>الخبرات المربية  الصالحة التي تخضع لمعياري الاستمرارية والتفاعل</a:t>
            </a:r>
          </a:p>
        </p:txBody>
      </p:sp>
      <p:sp>
        <p:nvSpPr>
          <p:cNvPr id="234" name="Shape 234"/>
          <p:cNvSpPr/>
          <p:nvPr/>
        </p:nvSpPr>
        <p:spPr>
          <a:xfrm>
            <a:off x="971599" y="462979"/>
            <a:ext cx="7499351" cy="738333"/>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normAutofit fontScale="100000" lnSpcReduction="0"/>
          </a:bodyPr>
          <a:lstStyle>
            <a:lvl1pPr algn="r">
              <a:defRPr sz="3900">
                <a:solidFill>
                  <a:srgbClr val="4B3E21"/>
                </a:solidFill>
                <a:effectLst>
                  <a:outerShdw sx="100000" sy="100000" kx="0" ky="0" algn="b" rotWithShape="0" blurRad="50800" dist="50800" dir="2700000">
                    <a:srgbClr val="000000">
                      <a:alpha val="43137"/>
                    </a:srgbClr>
                  </a:outerShdw>
                </a:effectLst>
              </a:defRPr>
            </a:lvl1pPr>
          </a:lstStyle>
          <a:p>
            <a:pPr rtl="0">
              <a:defRPr/>
            </a:pPr>
            <a:r>
              <a:t>معايير فحص الخبرات واختيار الصالح منها</a:t>
            </a:r>
          </a:p>
        </p:txBody>
      </p:sp>
    </p:spTree>
  </p:cSld>
  <p:clrMapOvr>
    <a:masterClrMapping/>
  </p:clrMapOvr>
  <p:transition xmlns:p14="http://schemas.microsoft.com/office/powerpoint/2010/main" spd="med" advClick="1" p14:dur="1000"/>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6" name="Shape 236"/>
          <p:cNvSpPr/>
          <p:nvPr>
            <p:ph type="body" idx="1"/>
          </p:nvPr>
        </p:nvSpPr>
        <p:spPr>
          <a:xfrm>
            <a:off x="457200" y="1600200"/>
            <a:ext cx="8229600" cy="4525963"/>
          </a:xfrm>
          <a:prstGeom prst="rect">
            <a:avLst/>
          </a:prstGeom>
        </p:spPr>
        <p:txBody>
          <a:bodyPr/>
          <a:lstStyle/>
          <a:p>
            <a:pPr marL="325754" indent="-325754" defTabSz="868680">
              <a:buSzTx/>
              <a:buNone/>
              <a:defRPr sz="2600">
                <a:effectLst>
                  <a:outerShdw sx="100000" sy="100000" kx="0" ky="0" algn="b" rotWithShape="0" blurRad="50800" dist="48260" dir="2700000">
                    <a:srgbClr val="000000">
                      <a:alpha val="43137"/>
                    </a:srgbClr>
                  </a:outerShdw>
                </a:effectLst>
              </a:defRPr>
            </a:pPr>
            <a:r>
              <a:t>1- ان التعليم عن طريق العمل ليست الطريق المناسب لتغطية كل ابعاد المعرفة وان طريقة حل المشكلات تستخدم بعد ان يكون المتعلم قد اكتسب خلفية كافية في المادة الدراسية ، كما ان هذه الطريقة تجعل اكتساب المعرفة  امرا عرضيا وتغفل الترتيب المنطقي للمواد الدراسية.</a:t>
            </a:r>
          </a:p>
          <a:p>
            <a:pPr marL="325754" indent="-325754" defTabSz="868680">
              <a:buSzTx/>
              <a:buNone/>
              <a:defRPr sz="2600">
                <a:effectLst>
                  <a:outerShdw sx="100000" sy="100000" kx="0" ky="0" algn="b" rotWithShape="0" blurRad="50800" dist="48260" dir="2700000">
                    <a:srgbClr val="000000">
                      <a:alpha val="43137"/>
                    </a:srgbClr>
                  </a:outerShdw>
                </a:effectLst>
              </a:defRPr>
            </a:pPr>
            <a:r>
              <a:t>2- ان المنهج يتحدد حسب المنفعة الفردية للطفل وهذا يحرمه من التعرف على التراث الانساني المتراكم .</a:t>
            </a:r>
          </a:p>
          <a:p>
            <a:pPr marL="325754" indent="-325754" defTabSz="868680">
              <a:buSzTx/>
              <a:buNone/>
              <a:defRPr sz="2600">
                <a:effectLst>
                  <a:outerShdw sx="100000" sy="100000" kx="0" ky="0" algn="b" rotWithShape="0" blurRad="50800" dist="48260" dir="2700000">
                    <a:srgbClr val="000000">
                      <a:alpha val="43137"/>
                    </a:srgbClr>
                  </a:outerShdw>
                </a:effectLst>
              </a:defRPr>
            </a:pPr>
            <a:r>
              <a:t>3- ان الحرية مطلقة تماما وهذا شئ يجب ألا يكون ويجب ان تظل السلطة بيد المعلم وتتقيد بسن التلاميذ ومدى نضجهم .</a:t>
            </a:r>
          </a:p>
        </p:txBody>
      </p:sp>
      <p:sp>
        <p:nvSpPr>
          <p:cNvPr id="237" name="Shape 237"/>
          <p:cNvSpPr/>
          <p:nvPr>
            <p:ph type="title"/>
          </p:nvPr>
        </p:nvSpPr>
        <p:spPr>
          <a:xfrm>
            <a:off x="457200" y="152400"/>
            <a:ext cx="8229600" cy="1265238"/>
          </a:xfrm>
          <a:prstGeom prst="rect">
            <a:avLst/>
          </a:prstGeom>
        </p:spPr>
        <p:txBody>
          <a:bodyPr/>
          <a:lstStyle>
            <a:lvl1pPr>
              <a:defRPr>
                <a:solidFill>
                  <a:srgbClr val="4B3E21"/>
                </a:solidFill>
                <a:latin typeface="+mn-lt"/>
                <a:ea typeface="+mn-ea"/>
                <a:cs typeface="+mn-cs"/>
                <a:sym typeface="Helvetica"/>
              </a:defRPr>
            </a:lvl1pPr>
          </a:lstStyle>
          <a:p>
            <a:pPr/>
            <a:r>
              <a:t>نقاط الضعف في التربية التقدمية</a:t>
            </a:r>
          </a:p>
        </p:txBody>
      </p:sp>
    </p:spTree>
  </p:cSld>
  <p:clrMapOvr>
    <a:masterClrMapping/>
  </p:clrMapOvr>
  <p:transition xmlns:p14="http://schemas.microsoft.com/office/powerpoint/2010/main" spd="med" advClick="1" p14:dur="1000"/>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9" name="Shape 239"/>
          <p:cNvSpPr/>
          <p:nvPr>
            <p:ph type="body" idx="1"/>
          </p:nvPr>
        </p:nvSpPr>
        <p:spPr>
          <a:xfrm>
            <a:off x="457200" y="1600200"/>
            <a:ext cx="8229600" cy="4525963"/>
          </a:xfrm>
          <a:prstGeom prst="rect">
            <a:avLst/>
          </a:prstGeom>
        </p:spPr>
        <p:txBody>
          <a:bodyPr/>
          <a:lstStyle/>
          <a:p>
            <a:pPr rtl="1">
              <a:defRPr/>
            </a:pPr>
            <a:r>
              <a:t>1- تحديد الغرض من الدرس وجعله واضحا امام التلاميذ.</a:t>
            </a:r>
          </a:p>
          <a:p>
            <a:pPr rtl="1">
              <a:defRPr/>
            </a:pPr>
            <a:r>
              <a:t>2- الاهتمام بميول الاطفال حتى يشعروا بقيمة هذه المواد.</a:t>
            </a:r>
          </a:p>
          <a:p>
            <a:pPr rtl="1">
              <a:defRPr/>
            </a:pPr>
            <a:r>
              <a:t>3-عدم الانقياد الاعمى وتقبل أي قاعدة دون فهمها .</a:t>
            </a:r>
          </a:p>
          <a:p>
            <a:pPr rtl="1">
              <a:defRPr/>
            </a:pPr>
            <a:r>
              <a:t>4- المناداة بمبدأ العقل تابع للإرادة ،يؤدي الى تركيز الانتباه من جانب المتعلم ويمهد التلميذ للدوافع الحقيقية للبحث والدرس</a:t>
            </a:r>
          </a:p>
        </p:txBody>
      </p:sp>
      <p:sp>
        <p:nvSpPr>
          <p:cNvPr id="240" name="Shape 240"/>
          <p:cNvSpPr/>
          <p:nvPr>
            <p:ph type="title"/>
          </p:nvPr>
        </p:nvSpPr>
        <p:spPr>
          <a:xfrm>
            <a:off x="457200" y="152400"/>
            <a:ext cx="8229600" cy="1265238"/>
          </a:xfrm>
          <a:prstGeom prst="rect">
            <a:avLst/>
          </a:prstGeom>
        </p:spPr>
        <p:txBody>
          <a:bodyPr/>
          <a:lstStyle>
            <a:lvl1pPr>
              <a:defRPr>
                <a:solidFill>
                  <a:srgbClr val="4B3E21"/>
                </a:solidFill>
                <a:latin typeface="+mn-lt"/>
                <a:ea typeface="+mn-ea"/>
                <a:cs typeface="+mn-cs"/>
                <a:sym typeface="Helvetica"/>
              </a:defRPr>
            </a:lvl1pPr>
          </a:lstStyle>
          <a:p>
            <a:pPr/>
            <a:r>
              <a:t>أهم المبادئ التي قدمتها التربية التقدمية</a:t>
            </a:r>
          </a:p>
        </p:txBody>
      </p:sp>
    </p:spTree>
  </p:cSld>
  <p:clrMapOvr>
    <a:masterClrMapping/>
  </p:clrMapOvr>
  <p:transition xmlns:p14="http://schemas.microsoft.com/office/powerpoint/2010/main" spd="med" advClick="1" p14:dur="1000"/>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2" name="Shape 242"/>
          <p:cNvSpPr/>
          <p:nvPr>
            <p:ph type="body" sz="quarter" idx="1"/>
          </p:nvPr>
        </p:nvSpPr>
        <p:spPr>
          <a:xfrm>
            <a:off x="2267742" y="3573016"/>
            <a:ext cx="6400803" cy="1752601"/>
          </a:xfrm>
          <a:prstGeom prst="rect">
            <a:avLst/>
          </a:prstGeom>
        </p:spPr>
        <p:txBody>
          <a:bodyPr/>
          <a:lstStyle>
            <a:lvl1pPr>
              <a:spcBef>
                <a:spcPts val="1400"/>
              </a:spcBef>
              <a:defRPr b="1" sz="6000"/>
            </a:lvl1pPr>
          </a:lstStyle>
          <a:p>
            <a:pPr>
              <a:defRPr>
                <a:effectLst/>
              </a:defRPr>
            </a:pPr>
            <a:r>
              <a:t>فيجوتسكي </a:t>
            </a:r>
          </a:p>
        </p:txBody>
      </p:sp>
    </p:spTree>
  </p:cSld>
  <p:clrMapOvr>
    <a:masterClrMapping/>
  </p:clrMapOvr>
  <p:transition xmlns:p14="http://schemas.microsoft.com/office/powerpoint/2010/main" spd="med" advClick="1" p14:dur="1000"/>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4" name="Shape 244"/>
          <p:cNvSpPr/>
          <p:nvPr>
            <p:ph type="body" idx="1"/>
          </p:nvPr>
        </p:nvSpPr>
        <p:spPr>
          <a:xfrm>
            <a:off x="457200" y="1600200"/>
            <a:ext cx="8229600" cy="4525963"/>
          </a:xfrm>
          <a:prstGeom prst="rect">
            <a:avLst/>
          </a:prstGeom>
        </p:spPr>
        <p:txBody>
          <a:bodyPr/>
          <a:lstStyle/>
          <a:p>
            <a:pPr marL="318897" indent="-318897" defTabSz="850391">
              <a:lnSpc>
                <a:spcPct val="90000"/>
              </a:lnSpc>
              <a:spcBef>
                <a:spcPts val="500"/>
              </a:spcBef>
              <a:defRPr sz="2300">
                <a:effectLst>
                  <a:outerShdw sx="100000" sy="100000" kx="0" ky="0" algn="b" rotWithShape="0" blurRad="50800" dist="47244" dir="2700000">
                    <a:srgbClr val="000000">
                      <a:alpha val="43137"/>
                    </a:srgbClr>
                  </a:outerShdw>
                </a:effectLst>
              </a:defRPr>
            </a:pPr>
          </a:p>
          <a:p>
            <a:pPr marL="318897" indent="-318897" defTabSz="850391">
              <a:lnSpc>
                <a:spcPct val="90000"/>
              </a:lnSpc>
              <a:defRPr b="1" sz="2500">
                <a:effectLst/>
              </a:defRPr>
            </a:pPr>
            <a:r>
              <a:t>هو مؤسس النظرية الاجتماعية التاريخية وركز بشكل كبير على أهمية  البيئة الاجتماعية والثقافية التي ينشأ فيها الطفل.</a:t>
            </a:r>
            <a:endParaRPr sz="2300"/>
          </a:p>
          <a:p>
            <a:pPr marL="318897" indent="-318897" defTabSz="850391">
              <a:lnSpc>
                <a:spcPct val="90000"/>
              </a:lnSpc>
              <a:defRPr b="1" sz="2500">
                <a:effectLst/>
              </a:defRPr>
            </a:pPr>
            <a:r>
              <a:t>أن الطفل يكتسب المهارة والمعرفة والثقافة من خلال  التفاعل الاجتماعي بينه وبين الراشدين.</a:t>
            </a:r>
            <a:endParaRPr sz="2700"/>
          </a:p>
          <a:p>
            <a:pPr marL="318897" indent="-318897" defTabSz="850391">
              <a:lnSpc>
                <a:spcPct val="90000"/>
              </a:lnSpc>
              <a:defRPr b="1" sz="2500">
                <a:effectLst/>
              </a:defRPr>
            </a:pPr>
            <a:r>
              <a:t>اعتبر أن التطور المعرفي (طريقة التفكير)يعتمد اعتماد كلي على الوسط الاجتماعي الذي ينشأ فيه الفرد  وليس مستقلا عنه.  </a:t>
            </a:r>
            <a:endParaRPr sz="2300"/>
          </a:p>
          <a:p>
            <a:pPr marL="318897" indent="-318897" defTabSz="850391">
              <a:lnSpc>
                <a:spcPct val="90000"/>
              </a:lnSpc>
              <a:defRPr b="1" sz="2600">
                <a:effectLst/>
              </a:defRPr>
            </a:pPr>
            <a:r>
              <a:t> يرى فيجوتسكي ان الوعي لا يوجد في الدماغ بل في الممارسة اليومية.</a:t>
            </a:r>
          </a:p>
        </p:txBody>
      </p:sp>
      <p:sp>
        <p:nvSpPr>
          <p:cNvPr id="245" name="Shape 245"/>
          <p:cNvSpPr/>
          <p:nvPr>
            <p:ph type="title"/>
          </p:nvPr>
        </p:nvSpPr>
        <p:spPr>
          <a:xfrm>
            <a:off x="457200" y="152400"/>
            <a:ext cx="8229600" cy="1265238"/>
          </a:xfrm>
          <a:prstGeom prst="rect">
            <a:avLst/>
          </a:prstGeom>
        </p:spPr>
        <p:txBody>
          <a:bodyPr/>
          <a:lstStyle/>
          <a:p>
            <a:pPr>
              <a:defRPr>
                <a:latin typeface="+mn-lt"/>
                <a:ea typeface="+mn-ea"/>
                <a:cs typeface="+mn-cs"/>
                <a:sym typeface="Helvetica"/>
              </a:defRPr>
            </a:pPr>
            <a:r>
              <a:t>أهم مبادئه التربوية</a:t>
            </a:r>
            <a:r>
              <a:rPr>
                <a:latin typeface="Bookman Old Style"/>
                <a:ea typeface="Bookman Old Style"/>
                <a:cs typeface="Bookman Old Style"/>
                <a:sym typeface="Bookman Old Style"/>
              </a:rPr>
              <a:t>:</a:t>
            </a:r>
          </a:p>
        </p:txBody>
      </p:sp>
    </p:spTree>
  </p:cSld>
  <p:clrMapOvr>
    <a:masterClrMapping/>
  </p:clrMapOvr>
  <p:transition xmlns:p14="http://schemas.microsoft.com/office/powerpoint/2010/main" spd="med" advClick="1" p14:dur="1000"/>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7" name="Shape 247"/>
          <p:cNvSpPr/>
          <p:nvPr>
            <p:ph type="body" idx="1"/>
          </p:nvPr>
        </p:nvSpPr>
        <p:spPr>
          <a:xfrm>
            <a:off x="457200" y="1600200"/>
            <a:ext cx="8229600" cy="4525963"/>
          </a:xfrm>
          <a:prstGeom prst="rect">
            <a:avLst/>
          </a:prstGeom>
        </p:spPr>
        <p:txBody>
          <a:bodyPr/>
          <a:lstStyle/>
          <a:p>
            <a:pPr rtl="1">
              <a:defRPr/>
            </a:pPr>
            <a:r>
              <a:t>الاطفال يكتسبو المعرفة والمهارات من خلال خبرات المشاركة مع الكبار علاوة على ذلك فإن المحاورات التي تصحب هذه الخبرات تصبح جزءا  من تفكير الاطفال.</a:t>
            </a:r>
          </a:p>
          <a:p>
            <a:pPr rtl="1">
              <a:defRPr/>
            </a:pPr>
            <a:r>
              <a:t>التعليم يحدث من خلال التفاعل مع البيئة (نحن لا نتعلم لأننا نضجنا، بل ننضج لأننا تعلمنا)</a:t>
            </a:r>
          </a:p>
          <a:p>
            <a:pPr>
              <a:defRPr>
                <a:effectLst/>
              </a:defRPr>
            </a:pPr>
            <a:r>
              <a:t>ركز علي اللغة باعتبارها أداة تنقل الخبرة الاجتماعية إلى الأفراد وتشكل المناخ العام لبيئة الفصل ، وباعتبارها وسيطاً للتفكير ولدورها في تنمية المنطقة المركزية0</a:t>
            </a:r>
          </a:p>
        </p:txBody>
      </p:sp>
      <p:sp>
        <p:nvSpPr>
          <p:cNvPr id="248" name="Shape 248"/>
          <p:cNvSpPr/>
          <p:nvPr>
            <p:ph type="title"/>
          </p:nvPr>
        </p:nvSpPr>
        <p:spPr>
          <a:xfrm>
            <a:off x="457200" y="152400"/>
            <a:ext cx="8229600" cy="1265238"/>
          </a:xfrm>
          <a:prstGeom prst="rect">
            <a:avLst/>
          </a:prstGeom>
        </p:spPr>
        <p:txBody>
          <a:bodyPr/>
          <a:lstStyle/>
          <a:p>
            <a:pPr rtl="1">
              <a:defRPr/>
            </a:pPr>
          </a:p>
        </p:txBody>
      </p:sp>
    </p:spTree>
  </p:cSld>
  <p:clrMapOvr>
    <a:masterClrMapping/>
  </p:clrMapOvr>
  <p:transition xmlns:p14="http://schemas.microsoft.com/office/powerpoint/2010/main" spd="med" advClick="1" p14:dur="1000"/>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0" name="Shape 250"/>
          <p:cNvSpPr/>
          <p:nvPr>
            <p:ph type="body" idx="1"/>
          </p:nvPr>
        </p:nvSpPr>
        <p:spPr>
          <a:xfrm>
            <a:off x="457200" y="1600200"/>
            <a:ext cx="8229600" cy="4525963"/>
          </a:xfrm>
          <a:prstGeom prst="rect">
            <a:avLst/>
          </a:prstGeom>
        </p:spPr>
        <p:txBody>
          <a:bodyPr/>
          <a:lstStyle/>
          <a:p>
            <a:pPr marL="315468" indent="-315468" defTabSz="841247">
              <a:lnSpc>
                <a:spcPct val="90000"/>
              </a:lnSpc>
              <a:spcBef>
                <a:spcPts val="500"/>
              </a:spcBef>
              <a:defRPr b="1" sz="2400">
                <a:effectLst>
                  <a:outerShdw sx="100000" sy="100000" kx="0" ky="0" algn="b" rotWithShape="0" blurRad="50800" dist="46736" dir="2700000">
                    <a:srgbClr val="000000">
                      <a:alpha val="43137"/>
                    </a:srgbClr>
                  </a:outerShdw>
                </a:effectLst>
              </a:defRPr>
            </a:pPr>
            <a:r>
              <a:t>يرى فايجوتسكي ان جميع المهارات التي يتقنها الطفل تكون بمساعدة ودعم الراشدين في مستويات مختلفة </a:t>
            </a:r>
            <a:endParaRPr sz="2700"/>
          </a:p>
          <a:p>
            <a:pPr marL="0" indent="0" defTabSz="841247">
              <a:lnSpc>
                <a:spcPct val="90000"/>
              </a:lnSpc>
              <a:spcBef>
                <a:spcPts val="500"/>
              </a:spcBef>
              <a:buSzTx/>
              <a:buNone/>
              <a:defRPr b="1" sz="2400">
                <a:effectLst>
                  <a:outerShdw sx="100000" sy="100000" kx="0" ky="0" algn="b" rotWithShape="0" blurRad="50800" dist="46736" dir="2700000">
                    <a:srgbClr val="000000">
                      <a:alpha val="43137"/>
                    </a:srgbClr>
                  </a:outerShdw>
                </a:effectLst>
              </a:defRPr>
            </a:pPr>
            <a:r>
              <a:t>مثلا:  كثير من المهارات الحركية التي تسبق جلوس الطفل وحبوه ومشيه تكون بمساعدة الراشدين</a:t>
            </a:r>
            <a:endParaRPr sz="2300"/>
          </a:p>
          <a:p>
            <a:pPr marL="0" indent="0" defTabSz="841247">
              <a:lnSpc>
                <a:spcPct val="90000"/>
              </a:lnSpc>
              <a:spcBef>
                <a:spcPts val="500"/>
              </a:spcBef>
              <a:buSzTx/>
              <a:buNone/>
              <a:defRPr b="1" sz="2400">
                <a:effectLst>
                  <a:outerShdw sx="100000" sy="100000" kx="0" ky="0" algn="b" rotWithShape="0" blurRad="50800" dist="46736" dir="2700000">
                    <a:srgbClr val="000000">
                      <a:alpha val="43137"/>
                    </a:srgbClr>
                  </a:outerShdw>
                </a:effectLst>
              </a:defRPr>
            </a:pPr>
            <a:r>
              <a:t>مثال اخر: النمو اللغوي  للطفل يعتمد على التفاعل مع الراشدين وينتقل الطفل من خلاله من مرحلة الى اخرى مثلا  النطق بكلمة الى  كلمتين الى جملة كاملة .</a:t>
            </a:r>
            <a:endParaRPr sz="2300"/>
          </a:p>
          <a:p>
            <a:pPr marL="0" indent="0" defTabSz="841247">
              <a:lnSpc>
                <a:spcPct val="90000"/>
              </a:lnSpc>
              <a:buSzTx/>
              <a:buNone/>
              <a:defRPr b="1" sz="2400">
                <a:effectLst>
                  <a:outerShdw sx="100000" sy="100000" kx="0" ky="0" algn="b" rotWithShape="0" blurRad="50800" dist="46736" dir="2700000">
                    <a:srgbClr val="000000">
                      <a:alpha val="43137"/>
                    </a:srgbClr>
                  </a:outerShdw>
                </a:effectLst>
              </a:defRPr>
            </a:pPr>
            <a:r>
              <a:t>وبنفس الطريقة كل مهارات الطفل تتطور وتصبح اكثر كمالا بمساعدة الراشدين </a:t>
            </a:r>
            <a:r>
              <a:rPr b="0" sz="2600"/>
              <a:t>( مثال : عندما يحتار الطفل في تركيب الاحجية (البازل) وتحفزه المعلمة  (ترى ماذا يحدث لوادرت القطعة ؟؟)</a:t>
            </a:r>
          </a:p>
        </p:txBody>
      </p:sp>
      <p:sp>
        <p:nvSpPr>
          <p:cNvPr id="251" name="Shape 251"/>
          <p:cNvSpPr/>
          <p:nvPr>
            <p:ph type="title"/>
          </p:nvPr>
        </p:nvSpPr>
        <p:spPr>
          <a:xfrm>
            <a:off x="457200" y="152400"/>
            <a:ext cx="8229600" cy="1265238"/>
          </a:xfrm>
          <a:prstGeom prst="rect">
            <a:avLst/>
          </a:prstGeom>
        </p:spPr>
        <p:txBody>
          <a:bodyPr/>
          <a:lstStyle/>
          <a:p>
            <a:pPr rtl="1">
              <a:defRPr/>
            </a:pPr>
          </a:p>
        </p:txBody>
      </p:sp>
    </p:spTree>
  </p:cSld>
  <p:clrMapOvr>
    <a:masterClrMapping/>
  </p:clrMapOvr>
  <p:transition xmlns:p14="http://schemas.microsoft.com/office/powerpoint/2010/main" spd="med" advClick="1" p14:dur="1000"/>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3" name="Shape 253"/>
          <p:cNvSpPr/>
          <p:nvPr>
            <p:ph type="body" idx="1"/>
          </p:nvPr>
        </p:nvSpPr>
        <p:spPr>
          <a:xfrm>
            <a:off x="457200" y="1600200"/>
            <a:ext cx="8229600" cy="4525963"/>
          </a:xfrm>
          <a:prstGeom prst="rect">
            <a:avLst/>
          </a:prstGeom>
        </p:spPr>
        <p:txBody>
          <a:bodyPr/>
          <a:lstStyle/>
          <a:p>
            <a:pPr marL="336041" indent="-336041" defTabSz="896111">
              <a:defRPr sz="2700">
                <a:effectLst>
                  <a:outerShdw sx="100000" sy="100000" kx="0" ky="0" algn="b" rotWithShape="0" blurRad="50800" dist="49784" dir="2700000">
                    <a:srgbClr val="000000">
                      <a:alpha val="43137"/>
                    </a:srgbClr>
                  </a:outerShdw>
                </a:effectLst>
              </a:defRPr>
            </a:pPr>
            <a:r>
              <a:t>في رأي فايجوتسكي ان النمو الادراكي يحدث عندما يجد الطفل  مهمة صعبة لان يكملها وحيدا ولكن بمساعدة شخص كبير يستطيع ان الطفل انجازها ، وهذا الامر يتكرر كثيرا اثناء نمو الاطفال </a:t>
            </a:r>
          </a:p>
          <a:p>
            <a:pPr marL="336041" indent="-336041" defTabSz="896111">
              <a:defRPr sz="2700">
                <a:effectLst/>
              </a:defRPr>
            </a:pPr>
            <a:r>
              <a:t>ومدى المهارة التي تنجز بتوجيه بالغ أو تعاون أقران تتجاوز ما يمكن أن ينجز لوحده</a:t>
            </a:r>
          </a:p>
          <a:p>
            <a:pPr marL="336041" indent="-336041" defTabSz="896111">
              <a:defRPr sz="2700">
                <a:effectLst>
                  <a:outerShdw sx="100000" sy="100000" kx="0" ky="0" algn="b" rotWithShape="0" blurRad="50800" dist="49784" dir="2700000">
                    <a:srgbClr val="000000">
                      <a:alpha val="43137"/>
                    </a:srgbClr>
                  </a:outerShdw>
                </a:effectLst>
              </a:defRPr>
            </a:pPr>
            <a:r>
              <a:t>( مثال : تعليم السباحة)</a:t>
            </a:r>
          </a:p>
          <a:p>
            <a:pPr marL="336041" indent="-336041" defTabSz="896111">
              <a:defRPr sz="2700">
                <a:effectLst>
                  <a:outerShdw sx="100000" sy="100000" kx="0" ky="0" algn="b" rotWithShape="0" blurRad="50800" dist="49784" dir="2700000">
                    <a:srgbClr val="000000">
                      <a:alpha val="43137"/>
                    </a:srgbClr>
                  </a:outerShdw>
                </a:effectLst>
              </a:defRPr>
            </a:pPr>
            <a:r>
              <a:t>من اهم مساهمات فايجوتسكي التربوية هو تأكيده على أهمية منطقة النمو القريبة المركزية.</a:t>
            </a:r>
          </a:p>
        </p:txBody>
      </p:sp>
      <p:sp>
        <p:nvSpPr>
          <p:cNvPr id="254" name="Shape 254"/>
          <p:cNvSpPr/>
          <p:nvPr>
            <p:ph type="title"/>
          </p:nvPr>
        </p:nvSpPr>
        <p:spPr>
          <a:xfrm>
            <a:off x="395536" y="260647"/>
            <a:ext cx="8291263" cy="1080122"/>
          </a:xfrm>
          <a:prstGeom prst="rect">
            <a:avLst/>
          </a:prstGeom>
        </p:spPr>
        <p:txBody>
          <a:bodyPr/>
          <a:lstStyle/>
          <a:p>
            <a:pPr algn="ctr" defTabSz="484630">
              <a:defRPr b="1" sz="1900">
                <a:effectLst/>
              </a:defRPr>
            </a:pPr>
            <a:br/>
            <a:r>
              <a:t> </a:t>
            </a:r>
            <a:r>
              <a:rPr sz="1400">
                <a:solidFill>
                  <a:srgbClr val="FF0000"/>
                </a:solidFill>
                <a:latin typeface="+mn-lt"/>
                <a:ea typeface="+mn-ea"/>
                <a:cs typeface="+mn-cs"/>
                <a:sym typeface="Helvetica"/>
              </a:rPr>
              <a:t>يعتمد التطور الادراكي على منطقة النمو  القريبة المركزية </a:t>
            </a:r>
            <a:r>
              <a:rPr sz="1400">
                <a:solidFill>
                  <a:srgbClr val="FF0000"/>
                </a:solidFill>
              </a:rPr>
              <a:t>ZPD</a:t>
            </a:r>
            <a:br>
              <a:rPr sz="1400">
                <a:solidFill>
                  <a:srgbClr val="FF0000"/>
                </a:solidFill>
              </a:rPr>
            </a:br>
            <a:r>
              <a:rPr sz="1400">
                <a:effectLst>
                  <a:outerShdw sx="100000" sy="100000" kx="0" ky="0" algn="b" rotWithShape="0" blurRad="25400" dist="26923" dir="2700000">
                    <a:srgbClr val="000000">
                      <a:alpha val="43137"/>
                    </a:srgbClr>
                  </a:outerShdw>
                </a:effectLst>
              </a:rPr>
              <a:t>Zone of Proximal Development</a:t>
            </a:r>
            <a:br>
              <a:rPr sz="1400">
                <a:effectLst>
                  <a:outerShdw sx="100000" sy="100000" kx="0" ky="0" algn="b" rotWithShape="0" blurRad="25400" dist="26923" dir="2700000">
                    <a:srgbClr val="000000">
                      <a:alpha val="43137"/>
                    </a:srgbClr>
                  </a:outerShdw>
                </a:effectLst>
              </a:rPr>
            </a:br>
          </a:p>
        </p:txBody>
      </p:sp>
    </p:spTree>
  </p:cSld>
  <p:clrMapOvr>
    <a:masterClrMapping/>
  </p:clrMapOvr>
  <p:transition xmlns:p14="http://schemas.microsoft.com/office/powerpoint/2010/main" spd="med" advClick="1" p14:dur="1000"/>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56" name="image2.jpeg"/>
          <p:cNvPicPr>
            <a:picLocks noChangeAspect="1"/>
          </p:cNvPicPr>
          <p:nvPr/>
        </p:nvPicPr>
        <p:blipFill>
          <a:blip r:embed="rId2">
            <a:extLst/>
          </a:blip>
          <a:stretch>
            <a:fillRect/>
          </a:stretch>
        </p:blipFill>
        <p:spPr>
          <a:xfrm>
            <a:off x="539550" y="1772816"/>
            <a:ext cx="8280923" cy="4824537"/>
          </a:xfrm>
          <a:prstGeom prst="rect">
            <a:avLst/>
          </a:prstGeom>
          <a:ln w="12700">
            <a:miter lim="400000"/>
          </a:ln>
        </p:spPr>
      </p:pic>
      <p:sp>
        <p:nvSpPr>
          <p:cNvPr id="257" name="Shape 257"/>
          <p:cNvSpPr/>
          <p:nvPr>
            <p:ph type="title"/>
          </p:nvPr>
        </p:nvSpPr>
        <p:spPr>
          <a:xfrm>
            <a:off x="457200" y="152400"/>
            <a:ext cx="8229600" cy="1265238"/>
          </a:xfrm>
          <a:prstGeom prst="rect">
            <a:avLst/>
          </a:prstGeom>
        </p:spPr>
        <p:txBody>
          <a:bodyPr/>
          <a:lstStyle/>
          <a:p>
            <a:pPr rtl="1">
              <a:defRPr/>
            </a:pPr>
          </a:p>
        </p:txBody>
      </p:sp>
    </p:spTree>
  </p:cSld>
  <p:clrMapOvr>
    <a:masterClrMapping/>
  </p:clrMapOvr>
  <p:transition xmlns:p14="http://schemas.microsoft.com/office/powerpoint/2010/main" spd="med" advClick="1" p14:dur="1000"/>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9" name="Shape 259"/>
          <p:cNvSpPr/>
          <p:nvPr>
            <p:ph type="body" idx="1"/>
          </p:nvPr>
        </p:nvSpPr>
        <p:spPr>
          <a:xfrm>
            <a:off x="457200" y="1600200"/>
            <a:ext cx="8229600" cy="4525963"/>
          </a:xfrm>
          <a:prstGeom prst="rect">
            <a:avLst/>
          </a:prstGeom>
        </p:spPr>
        <p:txBody>
          <a:bodyPr/>
          <a:lstStyle/>
          <a:p>
            <a:pPr marL="339470" indent="-339470" defTabSz="905255">
              <a:defRPr sz="2700">
                <a:effectLst>
                  <a:outerShdw sx="100000" sy="100000" kx="0" ky="0" algn="b" rotWithShape="0" blurRad="50800" dist="50292" dir="2700000">
                    <a:srgbClr val="000000">
                      <a:alpha val="43137"/>
                    </a:srgbClr>
                  </a:outerShdw>
                </a:effectLst>
              </a:defRPr>
            </a:pPr>
            <a:r>
              <a:t>إنَّ منطقة النمو القريبة المركزية تختلف باختلاف مراحل النمو المختلفة، أو باختلاف الأوقات أثناء مرحلة امتلاك المهارة. ومناطق النمو المختلفة قد تتفاوت في الحجم، فبعض الطلاب يحتاجون مساعدة كبيرة لإنجاز مكاسب صغيرة في التعلم، في حين أنَّ هناك طلاباً يتقدمون بسرعة في التعلم بمساعدة أقل بكثير من غيرهم. وفي نفس الوقت قد يتفاوت حجم المنطقة لنفس الطفل من منطقة لأخرى، أو في الأوقات المختلفة خلال عملية التعلم.</a:t>
            </a:r>
          </a:p>
          <a:p>
            <a:pPr marL="339470" indent="-339470" defTabSz="905255">
              <a:defRPr sz="2700">
                <a:solidFill>
                  <a:srgbClr val="7EC3D4"/>
                </a:solidFill>
                <a:effectLst>
                  <a:outerShdw sx="100000" sy="100000" kx="0" ky="0" algn="b" rotWithShape="0" blurRad="50800" dist="50292" dir="2700000">
                    <a:srgbClr val="000000">
                      <a:alpha val="43137"/>
                    </a:srgbClr>
                  </a:outerShdw>
                </a:effectLst>
              </a:defRPr>
            </a:pPr>
            <a:r>
              <a:t>كيف استفيد كمعلمة من هذه النظرية؟</a:t>
            </a:r>
            <a:br/>
          </a:p>
        </p:txBody>
      </p:sp>
      <p:sp>
        <p:nvSpPr>
          <p:cNvPr id="260" name="Shape 260"/>
          <p:cNvSpPr/>
          <p:nvPr>
            <p:ph type="title"/>
          </p:nvPr>
        </p:nvSpPr>
        <p:spPr>
          <a:xfrm>
            <a:off x="457200" y="152400"/>
            <a:ext cx="8229600" cy="1265238"/>
          </a:xfrm>
          <a:prstGeom prst="rect">
            <a:avLst/>
          </a:prstGeom>
        </p:spPr>
        <p:txBody>
          <a:bodyPr/>
          <a:lstStyle/>
          <a:p>
            <a:pPr rtl="1">
              <a:defRPr/>
            </a:pP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7" name="Shape 117"/>
          <p:cNvSpPr/>
          <p:nvPr>
            <p:ph type="body" idx="1"/>
          </p:nvPr>
        </p:nvSpPr>
        <p:spPr>
          <a:xfrm>
            <a:off x="457200" y="1600200"/>
            <a:ext cx="8229600" cy="4525963"/>
          </a:xfrm>
          <a:prstGeom prst="rect">
            <a:avLst/>
          </a:prstGeom>
        </p:spPr>
        <p:txBody>
          <a:bodyPr/>
          <a:lstStyle/>
          <a:p>
            <a:pPr rtl="1">
              <a:defRPr/>
            </a:pPr>
            <a:r>
              <a:t>التفكير الحسي الحركي (0-2)</a:t>
            </a:r>
          </a:p>
          <a:p>
            <a:pPr rtl="1">
              <a:defRPr/>
            </a:pPr>
            <a:r>
              <a:t>مرحلة ما قبل العمليات (2-7) وتتفرع الى:</a:t>
            </a:r>
          </a:p>
          <a:p>
            <a:pPr rtl="1">
              <a:buFontTx/>
              <a:buChar char="-"/>
              <a:defRPr/>
            </a:pPr>
            <a:r>
              <a:t>مرحلة ما قبل المفاهيم (2-4)</a:t>
            </a:r>
          </a:p>
          <a:p>
            <a:pPr rtl="1">
              <a:buFontTx/>
              <a:buChar char="-"/>
              <a:defRPr/>
            </a:pPr>
            <a:r>
              <a:t>مرحلة التفكير الحدسي (4-7)</a:t>
            </a:r>
          </a:p>
        </p:txBody>
      </p:sp>
      <p:sp>
        <p:nvSpPr>
          <p:cNvPr id="118" name="Shape 118"/>
          <p:cNvSpPr/>
          <p:nvPr>
            <p:ph type="title"/>
          </p:nvPr>
        </p:nvSpPr>
        <p:spPr>
          <a:xfrm>
            <a:off x="457200" y="152400"/>
            <a:ext cx="8229600" cy="1265238"/>
          </a:xfrm>
          <a:prstGeom prst="rect">
            <a:avLst/>
          </a:prstGeom>
        </p:spPr>
        <p:txBody>
          <a:bodyPr/>
          <a:lstStyle>
            <a:lvl1pPr algn="ctr">
              <a:defRPr sz="3600">
                <a:latin typeface="+mn-lt"/>
                <a:ea typeface="+mn-ea"/>
                <a:cs typeface="+mn-cs"/>
                <a:sym typeface="Helvetica"/>
              </a:defRPr>
            </a:lvl1pPr>
          </a:lstStyle>
          <a:p>
            <a:pPr/>
            <a:r>
              <a:t>مراحل النمو المعرفي  في الطفولة المبكرة عند بياجيه</a:t>
            </a:r>
          </a:p>
        </p:txBody>
      </p:sp>
    </p:spTree>
  </p:cSld>
  <p:clrMapOvr>
    <a:masterClrMapping/>
  </p:clrMapOvr>
  <p:transition xmlns:p14="http://schemas.microsoft.com/office/powerpoint/2010/main" spd="med" advClick="1" p14:dur="1000"/>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2" name="Shape 262"/>
          <p:cNvSpPr/>
          <p:nvPr>
            <p:ph type="body" idx="1"/>
          </p:nvPr>
        </p:nvSpPr>
        <p:spPr>
          <a:xfrm>
            <a:off x="457200" y="1600200"/>
            <a:ext cx="8229600" cy="4525963"/>
          </a:xfrm>
          <a:prstGeom prst="rect">
            <a:avLst/>
          </a:prstGeom>
        </p:spPr>
        <p:txBody>
          <a:bodyPr/>
          <a:lstStyle/>
          <a:p>
            <a:pPr marL="325754" indent="-325754" defTabSz="868680">
              <a:defRPr sz="2600">
                <a:solidFill>
                  <a:srgbClr val="7EC3D4"/>
                </a:solidFill>
                <a:effectLst>
                  <a:outerShdw sx="100000" sy="100000" kx="0" ky="0" algn="b" rotWithShape="0" blurRad="50800" dist="48260" dir="2700000">
                    <a:srgbClr val="000000">
                      <a:alpha val="43137"/>
                    </a:srgbClr>
                  </a:outerShdw>
                </a:effectLst>
              </a:defRPr>
            </a:pPr>
            <a:r>
              <a:t>المهام السهلة: تولد الملل وعدم الاهتمام لدى الطفل</a:t>
            </a:r>
          </a:p>
          <a:p>
            <a:pPr marL="325754" indent="-325754" defTabSz="868680">
              <a:defRPr sz="2600">
                <a:solidFill>
                  <a:srgbClr val="7EC3D4"/>
                </a:solidFill>
                <a:effectLst>
                  <a:outerShdw sx="100000" sy="100000" kx="0" ky="0" algn="b" rotWithShape="0" blurRad="50800" dist="48260" dir="2700000">
                    <a:srgbClr val="000000">
                      <a:alpha val="43137"/>
                    </a:srgbClr>
                  </a:outerShdw>
                </a:effectLst>
              </a:defRPr>
            </a:pPr>
            <a:r>
              <a:t>المهام الصعبة: تولد الشعور بالإحباط والعجز</a:t>
            </a:r>
          </a:p>
          <a:p>
            <a:pPr marL="325754" indent="-325754" defTabSz="868680">
              <a:defRPr sz="2600">
                <a:solidFill>
                  <a:srgbClr val="7EC3D4"/>
                </a:solidFill>
                <a:effectLst>
                  <a:outerShdw sx="100000" sy="100000" kx="0" ky="0" algn="b" rotWithShape="0" blurRad="50800" dist="48260" dir="2700000">
                    <a:srgbClr val="000000">
                      <a:alpha val="43137"/>
                    </a:srgbClr>
                  </a:outerShdw>
                </a:effectLst>
              </a:defRPr>
            </a:pPr>
          </a:p>
          <a:p>
            <a:pPr marL="325754" indent="-325754" defTabSz="868680">
              <a:defRPr sz="2600">
                <a:solidFill>
                  <a:srgbClr val="7EC3D4"/>
                </a:solidFill>
                <a:effectLst>
                  <a:outerShdw sx="100000" sy="100000" kx="0" ky="0" algn="b" rotWithShape="0" blurRad="50800" dist="48260" dir="2700000">
                    <a:srgbClr val="000000">
                      <a:alpha val="43137"/>
                    </a:srgbClr>
                  </a:outerShdw>
                </a:effectLst>
              </a:defRPr>
            </a:pPr>
            <a:r>
              <a:t>ما الحل؟</a:t>
            </a:r>
          </a:p>
          <a:p>
            <a:pPr marL="0" indent="0" defTabSz="868680">
              <a:buSzTx/>
              <a:buNone/>
              <a:defRPr sz="2600">
                <a:effectLst>
                  <a:outerShdw sx="100000" sy="100000" kx="0" ky="0" algn="b" rotWithShape="0" blurRad="50800" dist="48260" dir="2700000">
                    <a:srgbClr val="000000">
                      <a:alpha val="43137"/>
                    </a:srgbClr>
                  </a:outerShdw>
                </a:effectLst>
              </a:defRPr>
            </a:pPr>
            <a:r>
              <a:t>تقديم مهام تكون اكبر بقليل من قدرة الطفل الحالية ، بحيث يكون الطفل غالباً قادرا على أدائها لكن بمساعدة الاخرين (المعلمة او الاقران)</a:t>
            </a:r>
          </a:p>
          <a:p>
            <a:pPr marL="0" indent="0" defTabSz="868680">
              <a:buSzTx/>
              <a:buNone/>
              <a:defRPr sz="2600">
                <a:effectLst>
                  <a:outerShdw sx="100000" sy="100000" kx="0" ky="0" algn="b" rotWithShape="0" blurRad="50800" dist="48260" dir="2700000">
                    <a:srgbClr val="000000">
                      <a:alpha val="43137"/>
                    </a:srgbClr>
                  </a:outerShdw>
                </a:effectLst>
              </a:defRPr>
            </a:pPr>
            <a:r>
              <a:t>بعد ان يقوم الطفل بانجازها  بمساعدة الاخرين، يكون الطفل قادرا على إنجازها لوحده</a:t>
            </a:r>
          </a:p>
        </p:txBody>
      </p:sp>
      <p:sp>
        <p:nvSpPr>
          <p:cNvPr id="263" name="Shape 263"/>
          <p:cNvSpPr/>
          <p:nvPr>
            <p:ph type="title"/>
          </p:nvPr>
        </p:nvSpPr>
        <p:spPr>
          <a:xfrm>
            <a:off x="457200" y="152400"/>
            <a:ext cx="8229600" cy="1265238"/>
          </a:xfrm>
          <a:prstGeom prst="rect">
            <a:avLst/>
          </a:prstGeom>
        </p:spPr>
        <p:txBody>
          <a:bodyPr/>
          <a:lstStyle/>
          <a:p>
            <a:pPr rtl="1">
              <a:defRPr/>
            </a:pP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62">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262">
                                            <p:txEl>
                                              <p:pRg st="0" end="0"/>
                                            </p:txEl>
                                          </p:spTgt>
                                        </p:tgtEl>
                                        <p:attrNameLst>
                                          <p:attrName>style.visibility</p:attrName>
                                        </p:attrNameLst>
                                      </p:cBhvr>
                                      <p:to>
                                        <p:strVal val="visible"/>
                                      </p:to>
                                    </p:set>
                                  </p:childTnLst>
                                </p:cTn>
                              </p:par>
                            </p:childTnLst>
                          </p:cTn>
                        </p:par>
                        <p:par>
                          <p:cTn id="9" fill="hold">
                            <p:stCondLst>
                              <p:cond delay="0"/>
                            </p:stCondLst>
                            <p:childTnLst>
                              <p:par>
                                <p:cTn id="10" presetClass="entr" nodeType="afterEffect" presetSubtype="0" presetID="1" grpId="1" fill="hold">
                                  <p:stCondLst>
                                    <p:cond delay="0"/>
                                  </p:stCondLst>
                                  <p:iterate type="el" backwards="0">
                                    <p:tmAbs val="0"/>
                                  </p:iterate>
                                  <p:childTnLst>
                                    <p:set>
                                      <p:cBhvr>
                                        <p:cTn id="11" fill="hold"/>
                                        <p:tgtEl>
                                          <p:spTgt spid="262">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Class="entr" nodeType="clickEffect" presetSubtype="0" presetID="1" grpId="1" fill="hold">
                                  <p:stCondLst>
                                    <p:cond delay="0"/>
                                  </p:stCondLst>
                                  <p:iterate type="el" backwards="0">
                                    <p:tmAbs val="0"/>
                                  </p:iterate>
                                  <p:childTnLst>
                                    <p:set>
                                      <p:cBhvr>
                                        <p:cTn id="15" fill="hold"/>
                                        <p:tgtEl>
                                          <p:spTgt spid="262">
                                            <p:txEl>
                                              <p:pRg st="2" end="2"/>
                                            </p:txEl>
                                          </p:spTgt>
                                        </p:tgtEl>
                                        <p:attrNameLst>
                                          <p:attrName>style.visibility</p:attrName>
                                        </p:attrNameLst>
                                      </p:cBhvr>
                                      <p:to>
                                        <p:strVal val="visible"/>
                                      </p:to>
                                    </p:set>
                                  </p:childTnLst>
                                </p:cTn>
                              </p:par>
                            </p:childTnLst>
                          </p:cTn>
                        </p:par>
                        <p:par>
                          <p:cTn id="16" fill="hold">
                            <p:stCondLst>
                              <p:cond delay="0"/>
                            </p:stCondLst>
                            <p:childTnLst>
                              <p:par>
                                <p:cTn id="17" presetClass="entr" nodeType="afterEffect" presetSubtype="0" presetID="1" grpId="1" fill="hold">
                                  <p:stCondLst>
                                    <p:cond delay="0"/>
                                  </p:stCondLst>
                                  <p:iterate type="el" backwards="0">
                                    <p:tmAbs val="0"/>
                                  </p:iterate>
                                  <p:childTnLst>
                                    <p:set>
                                      <p:cBhvr>
                                        <p:cTn id="18" fill="hold"/>
                                        <p:tgtEl>
                                          <p:spTgt spid="26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0" presetID="1" grpId="1" fill="hold">
                                  <p:stCondLst>
                                    <p:cond delay="0"/>
                                  </p:stCondLst>
                                  <p:iterate type="el" backwards="0">
                                    <p:tmAbs val="0"/>
                                  </p:iterate>
                                  <p:childTnLst>
                                    <p:set>
                                      <p:cBhvr>
                                        <p:cTn id="22" fill="hold"/>
                                        <p:tgtEl>
                                          <p:spTgt spid="26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0" presetID="1" grpId="1" fill="hold">
                                  <p:stCondLst>
                                    <p:cond delay="0"/>
                                  </p:stCondLst>
                                  <p:iterate type="el" backwards="0">
                                    <p:tmAbs val="0"/>
                                  </p:iterate>
                                  <p:childTnLst>
                                    <p:set>
                                      <p:cBhvr>
                                        <p:cTn id="26" fill="hold"/>
                                        <p:tgtEl>
                                          <p:spTgt spid="262">
                                            <p:txEl>
                                              <p:pRg st="5" end="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62" grpId="1"/>
    </p:bldLst>
  </p:timing>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0" name="Shape 120"/>
          <p:cNvSpPr/>
          <p:nvPr>
            <p:ph type="title"/>
          </p:nvPr>
        </p:nvSpPr>
        <p:spPr>
          <a:xfrm>
            <a:off x="457200" y="152400"/>
            <a:ext cx="8229600" cy="1265238"/>
          </a:xfrm>
          <a:prstGeom prst="rect">
            <a:avLst/>
          </a:prstGeom>
        </p:spPr>
        <p:txBody>
          <a:bodyPr/>
          <a:lstStyle/>
          <a:p>
            <a:pPr defTabSz="850391">
              <a:defRPr sz="3300">
                <a:solidFill>
                  <a:srgbClr val="FF0000"/>
                </a:solidFill>
                <a:effectLst>
                  <a:outerShdw sx="100000" sy="100000" kx="0" ky="0" algn="b" rotWithShape="0" blurRad="50800" dist="47244" dir="2700000">
                    <a:srgbClr val="000000">
                      <a:alpha val="43137"/>
                    </a:srgbClr>
                  </a:outerShdw>
                </a:effectLst>
                <a:latin typeface="+mn-lt"/>
                <a:ea typeface="+mn-ea"/>
                <a:cs typeface="+mn-cs"/>
                <a:sym typeface="Helvetica"/>
              </a:defRPr>
            </a:pPr>
            <a:r>
              <a:t>المرحلة الحسية الحركية </a:t>
            </a:r>
            <a:r>
              <a:rPr>
                <a:solidFill>
                  <a:srgbClr val="FFFFFF"/>
                </a:solidFill>
                <a:latin typeface="Bookman Old Style"/>
                <a:ea typeface="Bookman Old Style"/>
                <a:cs typeface="Bookman Old Style"/>
                <a:sym typeface="Bookman Old Style"/>
              </a:rPr>
              <a:t>/</a:t>
            </a:r>
            <a:r>
              <a:rPr>
                <a:solidFill>
                  <a:srgbClr val="FFFFFF"/>
                </a:solidFill>
              </a:rPr>
              <a:t>تتميز بالنمو السريع وهي حاسمة للنمو العقلي ، ومن خصائصها</a:t>
            </a:r>
            <a:r>
              <a:rPr>
                <a:solidFill>
                  <a:srgbClr val="FFFFFF"/>
                </a:solidFill>
                <a:latin typeface="Bookman Old Style"/>
                <a:ea typeface="Bookman Old Style"/>
                <a:cs typeface="Bookman Old Style"/>
                <a:sym typeface="Bookman Old Style"/>
              </a:rPr>
              <a:t>:</a:t>
            </a:r>
          </a:p>
        </p:txBody>
      </p:sp>
      <p:grpSp>
        <p:nvGrpSpPr>
          <p:cNvPr id="141" name="Group 141"/>
          <p:cNvGrpSpPr/>
          <p:nvPr/>
        </p:nvGrpSpPr>
        <p:grpSpPr>
          <a:xfrm>
            <a:off x="2205825" y="1600199"/>
            <a:ext cx="4732352" cy="4179346"/>
            <a:chOff x="0" y="864205"/>
            <a:chExt cx="4732351" cy="4179345"/>
          </a:xfrm>
        </p:grpSpPr>
        <p:grpSp>
          <p:nvGrpSpPr>
            <p:cNvPr id="123" name="Group 123"/>
            <p:cNvGrpSpPr/>
            <p:nvPr/>
          </p:nvGrpSpPr>
          <p:grpSpPr>
            <a:xfrm>
              <a:off x="1726100" y="864205"/>
              <a:ext cx="1280151" cy="896106"/>
              <a:chOff x="0" y="864205"/>
              <a:chExt cx="1280149" cy="896104"/>
            </a:xfrm>
          </p:grpSpPr>
          <p:sp>
            <p:nvSpPr>
              <p:cNvPr id="121" name="Shape 121"/>
              <p:cNvSpPr/>
              <p:nvPr/>
            </p:nvSpPr>
            <p:spPr>
              <a:xfrm>
                <a:off x="0" y="864205"/>
                <a:ext cx="1280150" cy="896106"/>
              </a:xfrm>
              <a:prstGeom prst="roundRect">
                <a:avLst>
                  <a:gd name="adj" fmla="val 20000"/>
                </a:avLst>
              </a:prstGeom>
              <a:gradFill flip="none" rotWithShape="1">
                <a:gsLst>
                  <a:gs pos="0">
                    <a:schemeClr val="accent1">
                      <a:alpha val="90000"/>
                    </a:schemeClr>
                  </a:gs>
                  <a:gs pos="64999">
                    <a:schemeClr val="accent1">
                      <a:alpha val="90000"/>
                    </a:schemeClr>
                  </a:gs>
                  <a:gs pos="100000">
                    <a:schemeClr val="accent1">
                      <a:alpha val="90000"/>
                    </a:schemeClr>
                  </a:gs>
                </a:gsLst>
                <a:lin ang="16200000" scaled="0"/>
              </a:gradFill>
              <a:ln w="12700" cap="flat">
                <a:noFill/>
                <a:miter lim="400000"/>
                <a:tailEnd type="triangle" w="med" len="med"/>
              </a:ln>
              <a:effectLst>
                <a:outerShdw sx="100000" sy="100000" kx="0" ky="0" algn="b" rotWithShape="0" blurRad="38100" dist="25400" dir="5400000">
                  <a:srgbClr val="000000">
                    <a:alpha val="35000"/>
                  </a:srgbClr>
                </a:outerShdw>
              </a:effectLst>
            </p:spPr>
            <p:txBody>
              <a:bodyPr wrap="square" lIns="45718" tIns="45718" rIns="45718" bIns="45718" numCol="1" anchor="ctr">
                <a:noAutofit/>
              </a:bodyPr>
              <a:lstStyle/>
              <a:p>
                <a:pPr algn="ctr" rtl="0">
                  <a:defRPr b="1" sz="2400">
                    <a:solidFill>
                      <a:srgbClr val="FFFFFF"/>
                    </a:solidFill>
                    <a:latin typeface="Segoe Condensed"/>
                    <a:ea typeface="Segoe Condensed"/>
                    <a:cs typeface="Segoe Condensed"/>
                    <a:sym typeface="Segoe Condensed"/>
                  </a:defRPr>
                </a:pPr>
              </a:p>
            </p:txBody>
          </p:sp>
          <p:sp>
            <p:nvSpPr>
              <p:cNvPr id="122" name="Shape 122"/>
              <p:cNvSpPr/>
              <p:nvPr/>
            </p:nvSpPr>
            <p:spPr>
              <a:xfrm>
                <a:off x="52480" y="953023"/>
                <a:ext cx="1175190" cy="7184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ctr">
                <a:spAutoFit/>
              </a:bodyPr>
              <a:lstStyle>
                <a:lvl1pPr algn="ctr">
                  <a:defRPr b="1" sz="1200">
                    <a:solidFill>
                      <a:srgbClr val="FFFFFF"/>
                    </a:solidFill>
                    <a:latin typeface="Segoe Condensed"/>
                    <a:ea typeface="Segoe Condensed"/>
                    <a:cs typeface="Segoe Condensed"/>
                    <a:sym typeface="Segoe Condensed"/>
                  </a:defRPr>
                </a:lvl1pPr>
              </a:lstStyle>
              <a:p>
                <a:pPr rtl="0">
                  <a:defRPr/>
                </a:pPr>
                <a:r>
                  <a:t>استخدام الحواس للحصول على المعلومات</a:t>
                </a:r>
              </a:p>
            </p:txBody>
          </p:sp>
        </p:grpSp>
        <p:sp>
          <p:nvSpPr>
            <p:cNvPr id="124" name="Shape 124"/>
            <p:cNvSpPr/>
            <p:nvPr/>
          </p:nvSpPr>
          <p:spPr>
            <a:xfrm>
              <a:off x="3161383" y="1495766"/>
              <a:ext cx="613045" cy="4866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8361" y="5139"/>
                    <a:pt x="15732" y="12508"/>
                    <a:pt x="21600" y="21600"/>
                  </a:cubicBezTo>
                </a:path>
              </a:pathLst>
            </a:custGeom>
            <a:noFill/>
            <a:ln w="6350" cap="rnd">
              <a:solidFill>
                <a:srgbClr val="358A9F"/>
              </a:solidFill>
              <a:prstDash val="solid"/>
              <a:round/>
              <a:tailEnd type="triangle" w="med" len="med"/>
            </a:ln>
            <a:effectLst/>
          </p:spPr>
          <p:txBody>
            <a:bodyPr wrap="square" lIns="45718" tIns="45718" rIns="45718" bIns="45718" numCol="1" anchor="ctr">
              <a:noAutofit/>
            </a:bodyPr>
            <a:lstStyle/>
            <a:p>
              <a:pPr rtl="0">
                <a:defRPr>
                  <a:latin typeface="Segoe Condensed"/>
                  <a:ea typeface="Segoe Condensed"/>
                  <a:cs typeface="Segoe Condensed"/>
                  <a:sym typeface="Segoe Condensed"/>
                </a:defRPr>
              </a:pPr>
            </a:p>
          </p:txBody>
        </p:sp>
        <p:grpSp>
          <p:nvGrpSpPr>
            <p:cNvPr id="127" name="Group 127"/>
            <p:cNvGrpSpPr/>
            <p:nvPr/>
          </p:nvGrpSpPr>
          <p:grpSpPr>
            <a:xfrm>
              <a:off x="3452203" y="2118291"/>
              <a:ext cx="1280149" cy="896106"/>
              <a:chOff x="0" y="0"/>
              <a:chExt cx="1280148" cy="896104"/>
            </a:xfrm>
          </p:grpSpPr>
          <p:sp>
            <p:nvSpPr>
              <p:cNvPr id="125" name="Shape 125"/>
              <p:cNvSpPr/>
              <p:nvPr/>
            </p:nvSpPr>
            <p:spPr>
              <a:xfrm>
                <a:off x="0" y="0"/>
                <a:ext cx="1280149" cy="896105"/>
              </a:xfrm>
              <a:prstGeom prst="roundRect">
                <a:avLst>
                  <a:gd name="adj" fmla="val 20000"/>
                </a:avLst>
              </a:prstGeom>
              <a:gradFill flip="none" rotWithShape="1">
                <a:gsLst>
                  <a:gs pos="0">
                    <a:srgbClr val="386470">
                      <a:alpha val="90000"/>
                    </a:srgbClr>
                  </a:gs>
                  <a:gs pos="64999">
                    <a:srgbClr val="386470">
                      <a:alpha val="90000"/>
                    </a:srgbClr>
                  </a:gs>
                  <a:gs pos="100000">
                    <a:srgbClr val="386470">
                      <a:alpha val="90000"/>
                    </a:srgbClr>
                  </a:gs>
                </a:gsLst>
                <a:lin ang="16200000" scaled="0"/>
              </a:gradFill>
              <a:ln w="12700" cap="flat">
                <a:noFill/>
                <a:miter lim="400000"/>
                <a:tailEnd type="triangle" w="med" len="med"/>
              </a:ln>
              <a:effectLst>
                <a:outerShdw sx="100000" sy="100000" kx="0" ky="0" algn="b" rotWithShape="0" blurRad="38100" dist="25400" dir="5400000">
                  <a:srgbClr val="000000">
                    <a:alpha val="35000"/>
                  </a:srgbClr>
                </a:outerShdw>
              </a:effectLst>
            </p:spPr>
            <p:txBody>
              <a:bodyPr wrap="square" lIns="45718" tIns="45718" rIns="45718" bIns="45718" numCol="1" anchor="ctr">
                <a:noAutofit/>
              </a:bodyPr>
              <a:lstStyle/>
              <a:p>
                <a:pPr algn="ctr" rtl="0">
                  <a:defRPr b="1" sz="1400">
                    <a:solidFill>
                      <a:srgbClr val="FFFFFF"/>
                    </a:solidFill>
                    <a:latin typeface="Segoe Condensed"/>
                    <a:ea typeface="Segoe Condensed"/>
                    <a:cs typeface="Segoe Condensed"/>
                    <a:sym typeface="Segoe Condensed"/>
                  </a:defRPr>
                </a:pPr>
              </a:p>
            </p:txBody>
          </p:sp>
          <p:sp>
            <p:nvSpPr>
              <p:cNvPr id="126" name="Shape 126"/>
              <p:cNvSpPr/>
              <p:nvPr/>
            </p:nvSpPr>
            <p:spPr>
              <a:xfrm>
                <a:off x="52480" y="156429"/>
                <a:ext cx="1175188" cy="5832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ctr">
                <a:spAutoFit/>
              </a:bodyPr>
              <a:lstStyle>
                <a:lvl1pPr algn="ctr">
                  <a:defRPr b="1" sz="1400">
                    <a:solidFill>
                      <a:srgbClr val="FFFFFF"/>
                    </a:solidFill>
                    <a:latin typeface="Segoe Condensed"/>
                    <a:ea typeface="Segoe Condensed"/>
                    <a:cs typeface="Segoe Condensed"/>
                    <a:sym typeface="Segoe Condensed"/>
                  </a:defRPr>
                </a:lvl1pPr>
              </a:lstStyle>
              <a:p>
                <a:pPr rtl="0">
                  <a:defRPr/>
                </a:pPr>
                <a:r>
                  <a:t>التفكير المتمركز حول الذات</a:t>
                </a:r>
              </a:p>
            </p:txBody>
          </p:sp>
        </p:grpSp>
        <p:sp>
          <p:nvSpPr>
            <p:cNvPr id="128" name="Shape 128"/>
            <p:cNvSpPr/>
            <p:nvPr/>
          </p:nvSpPr>
          <p:spPr>
            <a:xfrm>
              <a:off x="3960456" y="3193735"/>
              <a:ext cx="219306" cy="8004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0590" y="7560"/>
                    <a:pt x="13192" y="14956"/>
                    <a:pt x="0" y="21600"/>
                  </a:cubicBezTo>
                </a:path>
              </a:pathLst>
            </a:custGeom>
            <a:noFill/>
            <a:ln w="6350" cap="rnd">
              <a:solidFill>
                <a:srgbClr val="46707C"/>
              </a:solidFill>
              <a:prstDash val="solid"/>
              <a:round/>
              <a:tailEnd type="triangle" w="med" len="med"/>
            </a:ln>
            <a:effectLst/>
          </p:spPr>
          <p:txBody>
            <a:bodyPr wrap="square" lIns="45718" tIns="45718" rIns="45718" bIns="45718" numCol="1" anchor="ctr">
              <a:noAutofit/>
            </a:bodyPr>
            <a:lstStyle/>
            <a:p>
              <a:pPr rtl="0">
                <a:defRPr>
                  <a:latin typeface="Segoe Condensed"/>
                  <a:ea typeface="Segoe Condensed"/>
                  <a:cs typeface="Segoe Condensed"/>
                  <a:sym typeface="Segoe Condensed"/>
                </a:defRPr>
              </a:pPr>
            </a:p>
          </p:txBody>
        </p:sp>
        <p:grpSp>
          <p:nvGrpSpPr>
            <p:cNvPr id="131" name="Group 131"/>
            <p:cNvGrpSpPr/>
            <p:nvPr/>
          </p:nvGrpSpPr>
          <p:grpSpPr>
            <a:xfrm>
              <a:off x="2792891" y="4147445"/>
              <a:ext cx="1280149" cy="896106"/>
              <a:chOff x="0" y="0"/>
              <a:chExt cx="1280148" cy="896105"/>
            </a:xfrm>
          </p:grpSpPr>
          <p:sp>
            <p:nvSpPr>
              <p:cNvPr id="129" name="Shape 129"/>
              <p:cNvSpPr/>
              <p:nvPr/>
            </p:nvSpPr>
            <p:spPr>
              <a:xfrm>
                <a:off x="0" y="0"/>
                <a:ext cx="1280149" cy="896106"/>
              </a:xfrm>
              <a:prstGeom prst="roundRect">
                <a:avLst>
                  <a:gd name="adj" fmla="val 20000"/>
                </a:avLst>
              </a:prstGeom>
              <a:gradFill flip="none" rotWithShape="1">
                <a:gsLst>
                  <a:gs pos="0">
                    <a:srgbClr val="386470">
                      <a:alpha val="90000"/>
                    </a:srgbClr>
                  </a:gs>
                  <a:gs pos="64999">
                    <a:srgbClr val="386470">
                      <a:alpha val="90000"/>
                    </a:srgbClr>
                  </a:gs>
                  <a:gs pos="100000">
                    <a:srgbClr val="386470">
                      <a:alpha val="90000"/>
                    </a:srgbClr>
                  </a:gs>
                </a:gsLst>
                <a:lin ang="16200000" scaled="0"/>
              </a:gradFill>
              <a:ln w="12700" cap="flat">
                <a:noFill/>
                <a:miter lim="400000"/>
                <a:tailEnd type="triangle" w="med" len="med"/>
              </a:ln>
              <a:effectLst>
                <a:outerShdw sx="100000" sy="100000" kx="0" ky="0" algn="b" rotWithShape="0" blurRad="38100" dist="25400" dir="5400000">
                  <a:srgbClr val="000000">
                    <a:alpha val="35000"/>
                  </a:srgbClr>
                </a:outerShdw>
              </a:effectLst>
            </p:spPr>
            <p:txBody>
              <a:bodyPr wrap="square" lIns="45718" tIns="45718" rIns="45718" bIns="45718" numCol="1" anchor="ctr">
                <a:noAutofit/>
              </a:bodyPr>
              <a:lstStyle/>
              <a:p>
                <a:pPr algn="ctr" rtl="0">
                  <a:defRPr b="1" sz="2800">
                    <a:solidFill>
                      <a:srgbClr val="FFFFFF"/>
                    </a:solidFill>
                    <a:latin typeface="Segoe Condensed"/>
                    <a:ea typeface="Segoe Condensed"/>
                    <a:cs typeface="Segoe Condensed"/>
                    <a:sym typeface="Segoe Condensed"/>
                  </a:defRPr>
                </a:pPr>
              </a:p>
            </p:txBody>
          </p:sp>
          <p:sp>
            <p:nvSpPr>
              <p:cNvPr id="130" name="Shape 130"/>
              <p:cNvSpPr/>
              <p:nvPr/>
            </p:nvSpPr>
            <p:spPr>
              <a:xfrm>
                <a:off x="52480" y="185144"/>
                <a:ext cx="1175188" cy="5258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ctr">
                <a:spAutoFit/>
              </a:bodyPr>
              <a:lstStyle>
                <a:lvl1pPr algn="ctr">
                  <a:defRPr sz="2800">
                    <a:solidFill>
                      <a:srgbClr val="FFFFFF"/>
                    </a:solidFill>
                    <a:latin typeface="Segoe Condensed"/>
                    <a:ea typeface="Segoe Condensed"/>
                    <a:cs typeface="Segoe Condensed"/>
                    <a:sym typeface="Segoe Condensed"/>
                  </a:defRPr>
                </a:lvl1pPr>
              </a:lstStyle>
              <a:p>
                <a:pPr rtl="0">
                  <a:defRPr/>
                </a:pPr>
                <a:r>
                  <a:t>التقليد</a:t>
                </a:r>
              </a:p>
            </p:txBody>
          </p:sp>
        </p:grpSp>
        <p:sp>
          <p:nvSpPr>
            <p:cNvPr id="132" name="Shape 132"/>
            <p:cNvSpPr/>
            <p:nvPr/>
          </p:nvSpPr>
          <p:spPr>
            <a:xfrm>
              <a:off x="2066038" y="4917078"/>
              <a:ext cx="600275" cy="24957"/>
            </a:xfrm>
            <a:custGeom>
              <a:avLst/>
              <a:gdLst/>
              <a:ahLst/>
              <a:cxnLst>
                <a:cxn ang="0">
                  <a:pos x="wd2" y="hd2"/>
                </a:cxn>
                <a:cxn ang="5400000">
                  <a:pos x="wd2" y="hd2"/>
                </a:cxn>
                <a:cxn ang="10800000">
                  <a:pos x="wd2" y="hd2"/>
                </a:cxn>
                <a:cxn ang="16200000">
                  <a:pos x="wd2" y="hd2"/>
                </a:cxn>
              </a:cxnLst>
              <a:rect l="0" t="0" r="r" b="b"/>
              <a:pathLst>
                <a:path w="21600" h="16200" fill="norm" stroke="1" extrusionOk="0">
                  <a:moveTo>
                    <a:pt x="21600" y="0"/>
                  </a:moveTo>
                  <a:cubicBezTo>
                    <a:pt x="14446" y="21600"/>
                    <a:pt x="7154" y="21600"/>
                    <a:pt x="0" y="0"/>
                  </a:cubicBezTo>
                </a:path>
              </a:pathLst>
            </a:custGeom>
            <a:noFill/>
            <a:ln w="6350" cap="rnd">
              <a:solidFill>
                <a:srgbClr val="5B8693"/>
              </a:solidFill>
              <a:prstDash val="solid"/>
              <a:round/>
              <a:tailEnd type="triangle" w="med" len="med"/>
            </a:ln>
            <a:effectLst/>
          </p:spPr>
          <p:txBody>
            <a:bodyPr wrap="square" lIns="45718" tIns="45718" rIns="45718" bIns="45718" numCol="1" anchor="ctr">
              <a:noAutofit/>
            </a:bodyPr>
            <a:lstStyle/>
            <a:p>
              <a:pPr rtl="0">
                <a:defRPr>
                  <a:latin typeface="Segoe Condensed"/>
                  <a:ea typeface="Segoe Condensed"/>
                  <a:cs typeface="Segoe Condensed"/>
                  <a:sym typeface="Segoe Condensed"/>
                </a:defRPr>
              </a:pPr>
            </a:p>
          </p:txBody>
        </p:sp>
        <p:grpSp>
          <p:nvGrpSpPr>
            <p:cNvPr id="135" name="Group 135"/>
            <p:cNvGrpSpPr/>
            <p:nvPr/>
          </p:nvGrpSpPr>
          <p:grpSpPr>
            <a:xfrm>
              <a:off x="659312" y="4147444"/>
              <a:ext cx="1280149" cy="896106"/>
              <a:chOff x="0" y="220602"/>
              <a:chExt cx="1280148" cy="896104"/>
            </a:xfrm>
          </p:grpSpPr>
          <p:sp>
            <p:nvSpPr>
              <p:cNvPr id="133" name="Shape 133"/>
              <p:cNvSpPr/>
              <p:nvPr/>
            </p:nvSpPr>
            <p:spPr>
              <a:xfrm>
                <a:off x="0" y="220602"/>
                <a:ext cx="1280149" cy="896106"/>
              </a:xfrm>
              <a:prstGeom prst="roundRect">
                <a:avLst>
                  <a:gd name="adj" fmla="val 20000"/>
                </a:avLst>
              </a:prstGeom>
              <a:gradFill flip="none" rotWithShape="1">
                <a:gsLst>
                  <a:gs pos="0">
                    <a:srgbClr val="386470">
                      <a:alpha val="90000"/>
                    </a:srgbClr>
                  </a:gs>
                  <a:gs pos="64999">
                    <a:srgbClr val="386470">
                      <a:alpha val="90000"/>
                    </a:srgbClr>
                  </a:gs>
                  <a:gs pos="100000">
                    <a:srgbClr val="386470">
                      <a:alpha val="90000"/>
                    </a:srgbClr>
                  </a:gs>
                </a:gsLst>
                <a:lin ang="16200000" scaled="0"/>
              </a:gradFill>
              <a:ln w="12700" cap="flat">
                <a:noFill/>
                <a:miter lim="400000"/>
                <a:tailEnd type="triangle" w="med" len="med"/>
              </a:ln>
              <a:effectLst>
                <a:outerShdw sx="100000" sy="100000" kx="0" ky="0" algn="b" rotWithShape="0" blurRad="38100" dist="25400" dir="5400000">
                  <a:srgbClr val="000000">
                    <a:alpha val="35000"/>
                  </a:srgbClr>
                </a:outerShdw>
              </a:effectLst>
            </p:spPr>
            <p:txBody>
              <a:bodyPr wrap="square" lIns="45718" tIns="45718" rIns="45718" bIns="45718" numCol="1" anchor="ctr">
                <a:noAutofit/>
              </a:bodyPr>
              <a:lstStyle/>
              <a:p>
                <a:pPr algn="ctr" rtl="0">
                  <a:defRPr b="1" sz="2400">
                    <a:solidFill>
                      <a:srgbClr val="FFFFFF"/>
                    </a:solidFill>
                    <a:latin typeface="Segoe Condensed"/>
                    <a:ea typeface="Segoe Condensed"/>
                    <a:cs typeface="Segoe Condensed"/>
                    <a:sym typeface="Segoe Condensed"/>
                  </a:defRPr>
                </a:pPr>
              </a:p>
            </p:txBody>
          </p:sp>
          <p:sp>
            <p:nvSpPr>
              <p:cNvPr id="134" name="Shape 134"/>
              <p:cNvSpPr/>
              <p:nvPr/>
            </p:nvSpPr>
            <p:spPr>
              <a:xfrm>
                <a:off x="52480" y="338989"/>
                <a:ext cx="1175188" cy="6593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ctr">
                <a:spAutoFit/>
              </a:bodyPr>
              <a:lstStyle>
                <a:lvl1pPr algn="ctr">
                  <a:defRPr sz="1700">
                    <a:solidFill>
                      <a:srgbClr val="FFFFFF"/>
                    </a:solidFill>
                    <a:latin typeface="Segoe Condensed"/>
                    <a:ea typeface="Segoe Condensed"/>
                    <a:cs typeface="Segoe Condensed"/>
                    <a:sym typeface="Segoe Condensed"/>
                  </a:defRPr>
                </a:lvl1pPr>
              </a:lstStyle>
              <a:p>
                <a:pPr rtl="0">
                  <a:defRPr/>
                </a:pPr>
                <a:r>
                  <a:t>ديممة (دوام) الاشياء</a:t>
                </a:r>
              </a:p>
            </p:txBody>
          </p:sp>
        </p:grpSp>
        <p:sp>
          <p:nvSpPr>
            <p:cNvPr id="136" name="Shape 136"/>
            <p:cNvSpPr/>
            <p:nvPr/>
          </p:nvSpPr>
          <p:spPr>
            <a:xfrm>
              <a:off x="552588" y="3193735"/>
              <a:ext cx="219306" cy="8004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8408" y="14956"/>
                    <a:pt x="1010" y="7560"/>
                    <a:pt x="0" y="0"/>
                  </a:cubicBezTo>
                </a:path>
              </a:pathLst>
            </a:custGeom>
            <a:noFill/>
            <a:ln w="6350" cap="rnd">
              <a:solidFill>
                <a:srgbClr val="749CAA"/>
              </a:solidFill>
              <a:prstDash val="solid"/>
              <a:round/>
              <a:tailEnd type="triangle" w="med" len="med"/>
            </a:ln>
            <a:effectLst/>
          </p:spPr>
          <p:txBody>
            <a:bodyPr wrap="square" lIns="45718" tIns="45718" rIns="45718" bIns="45718" numCol="1" anchor="ctr">
              <a:noAutofit/>
            </a:bodyPr>
            <a:lstStyle/>
            <a:p>
              <a:pPr rtl="0">
                <a:defRPr>
                  <a:latin typeface="Segoe Condensed"/>
                  <a:ea typeface="Segoe Condensed"/>
                  <a:cs typeface="Segoe Condensed"/>
                  <a:sym typeface="Segoe Condensed"/>
                </a:defRPr>
              </a:pPr>
            </a:p>
          </p:txBody>
        </p:sp>
        <p:grpSp>
          <p:nvGrpSpPr>
            <p:cNvPr id="139" name="Group 139"/>
            <p:cNvGrpSpPr/>
            <p:nvPr/>
          </p:nvGrpSpPr>
          <p:grpSpPr>
            <a:xfrm>
              <a:off x="0" y="2118291"/>
              <a:ext cx="1280149" cy="896106"/>
              <a:chOff x="0" y="0"/>
              <a:chExt cx="1280148" cy="896104"/>
            </a:xfrm>
          </p:grpSpPr>
          <p:sp>
            <p:nvSpPr>
              <p:cNvPr id="137" name="Shape 137"/>
              <p:cNvSpPr/>
              <p:nvPr/>
            </p:nvSpPr>
            <p:spPr>
              <a:xfrm>
                <a:off x="0" y="0"/>
                <a:ext cx="1280149" cy="896105"/>
              </a:xfrm>
              <a:prstGeom prst="roundRect">
                <a:avLst>
                  <a:gd name="adj" fmla="val 20000"/>
                </a:avLst>
              </a:prstGeom>
              <a:gradFill flip="none" rotWithShape="1">
                <a:gsLst>
                  <a:gs pos="0">
                    <a:schemeClr val="accent1">
                      <a:alpha val="50000"/>
                    </a:schemeClr>
                  </a:gs>
                  <a:gs pos="64999">
                    <a:schemeClr val="accent1">
                      <a:alpha val="50000"/>
                    </a:schemeClr>
                  </a:gs>
                  <a:gs pos="100000">
                    <a:schemeClr val="accent1">
                      <a:alpha val="50000"/>
                    </a:schemeClr>
                  </a:gs>
                </a:gsLst>
                <a:lin ang="16200000" scaled="0"/>
              </a:gradFill>
              <a:ln w="12700" cap="flat">
                <a:noFill/>
                <a:miter lim="400000"/>
                <a:tailEnd type="triangle" w="med" len="med"/>
              </a:ln>
              <a:effectLst>
                <a:outerShdw sx="100000" sy="100000" kx="0" ky="0" algn="b" rotWithShape="0" blurRad="38100" dist="25400" dir="5400000">
                  <a:srgbClr val="000000">
                    <a:alpha val="35000"/>
                  </a:srgbClr>
                </a:outerShdw>
              </a:effectLst>
            </p:spPr>
            <p:txBody>
              <a:bodyPr wrap="square" lIns="45718" tIns="45718" rIns="45718" bIns="45718" numCol="1" anchor="ctr">
                <a:noAutofit/>
              </a:bodyPr>
              <a:lstStyle/>
              <a:p>
                <a:pPr algn="ctr" rtl="0">
                  <a:defRPr b="1" sz="1400">
                    <a:solidFill>
                      <a:srgbClr val="FFFFFF"/>
                    </a:solidFill>
                    <a:latin typeface="Segoe Condensed"/>
                    <a:ea typeface="Segoe Condensed"/>
                    <a:cs typeface="Segoe Condensed"/>
                    <a:sym typeface="Segoe Condensed"/>
                  </a:defRPr>
                </a:pPr>
              </a:p>
            </p:txBody>
          </p:sp>
          <p:sp>
            <p:nvSpPr>
              <p:cNvPr id="138" name="Shape 138"/>
              <p:cNvSpPr/>
              <p:nvPr/>
            </p:nvSpPr>
            <p:spPr>
              <a:xfrm>
                <a:off x="52480" y="158409"/>
                <a:ext cx="1175188" cy="57928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ctr">
                <a:spAutoFit/>
              </a:bodyPr>
              <a:lstStyle>
                <a:lvl1pPr algn="ctr">
                  <a:defRPr b="1" sz="1400">
                    <a:solidFill>
                      <a:srgbClr val="FFFFFF"/>
                    </a:solidFill>
                    <a:latin typeface="Segoe Condensed"/>
                    <a:ea typeface="Segoe Condensed"/>
                    <a:cs typeface="Segoe Condensed"/>
                    <a:sym typeface="Segoe Condensed"/>
                  </a:defRPr>
                </a:lvl1pPr>
              </a:lstStyle>
              <a:p>
                <a:pPr rtl="0">
                  <a:defRPr/>
                </a:pPr>
                <a:r>
                  <a:t>مفاهيم الحقيقة الواقعية</a:t>
                </a:r>
              </a:p>
            </p:txBody>
          </p:sp>
        </p:grpSp>
        <p:sp>
          <p:nvSpPr>
            <p:cNvPr id="140" name="Shape 140"/>
            <p:cNvSpPr/>
            <p:nvPr/>
          </p:nvSpPr>
          <p:spPr>
            <a:xfrm>
              <a:off x="957923" y="1495766"/>
              <a:ext cx="613045" cy="4866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5868" y="12508"/>
                    <a:pt x="13239" y="5139"/>
                    <a:pt x="21600" y="0"/>
                  </a:cubicBezTo>
                </a:path>
              </a:pathLst>
            </a:custGeom>
            <a:noFill/>
            <a:ln w="6350" cap="rnd">
              <a:solidFill>
                <a:srgbClr val="BDD1D8"/>
              </a:solidFill>
              <a:prstDash val="solid"/>
              <a:round/>
              <a:tailEnd type="triangle" w="med" len="med"/>
            </a:ln>
            <a:effectLst/>
          </p:spPr>
          <p:txBody>
            <a:bodyPr wrap="square" lIns="45718" tIns="45718" rIns="45718" bIns="45718" numCol="1" anchor="ctr">
              <a:noAutofit/>
            </a:bodyPr>
            <a:lstStyle/>
            <a:p>
              <a:pPr rtl="0">
                <a:defRPr>
                  <a:latin typeface="Segoe Condensed"/>
                  <a:ea typeface="Segoe Condensed"/>
                  <a:cs typeface="Segoe Condensed"/>
                  <a:sym typeface="Segoe Condensed"/>
                </a:defRPr>
              </a:pPr>
            </a:p>
          </p:txBody>
        </p:sp>
      </p:gr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Shape 143"/>
          <p:cNvSpPr/>
          <p:nvPr>
            <p:ph type="body" idx="1"/>
          </p:nvPr>
        </p:nvSpPr>
        <p:spPr>
          <a:xfrm>
            <a:off x="457200" y="1600200"/>
            <a:ext cx="8229600" cy="4525963"/>
          </a:xfrm>
          <a:prstGeom prst="rect">
            <a:avLst/>
          </a:prstGeom>
        </p:spPr>
        <p:txBody>
          <a:bodyPr/>
          <a:lstStyle/>
          <a:p>
            <a:pPr marL="308608" indent="-308608" defTabSz="822958">
              <a:lnSpc>
                <a:spcPct val="90000"/>
              </a:lnSpc>
              <a:defRPr sz="2500">
                <a:effectLst>
                  <a:outerShdw sx="100000" sy="100000" kx="0" ky="0" algn="b" rotWithShape="0" blurRad="50800" dist="45720" dir="2700000">
                    <a:srgbClr val="000000">
                      <a:alpha val="43137"/>
                    </a:srgbClr>
                  </a:outerShdw>
                </a:effectLst>
              </a:defRPr>
            </a:pPr>
            <a:r>
              <a:t>الصفة الرئيسية لهذه المرحلة القدرة على التعامل مع الرموز </a:t>
            </a:r>
            <a:r>
              <a:rPr>
                <a:solidFill>
                  <a:srgbClr val="FF0000"/>
                </a:solidFill>
              </a:rPr>
              <a:t>(المرحلة الأيقونية)</a:t>
            </a:r>
            <a:r>
              <a:t> فأصبح يفصل بين الصورة الذهنية وما تدل عليه.</a:t>
            </a:r>
          </a:p>
          <a:p>
            <a:pPr marL="308608" indent="-308608" defTabSz="822958">
              <a:lnSpc>
                <a:spcPct val="90000"/>
              </a:lnSpc>
              <a:defRPr sz="2500">
                <a:effectLst>
                  <a:outerShdw sx="100000" sy="100000" kx="0" ky="0" algn="b" rotWithShape="0" blurRad="50800" dist="45720" dir="2700000">
                    <a:srgbClr val="000000">
                      <a:alpha val="43137"/>
                    </a:srgbClr>
                  </a:outerShdw>
                </a:effectLst>
              </a:defRPr>
            </a:pPr>
            <a:r>
              <a:t>النمو اللغوي: استخدام الكلمات للتعبير عن شيء بدلا من الإشارة اليه، بالإضافة الى التعبير عن الماضي والحاضر والمستقبل</a:t>
            </a:r>
          </a:p>
          <a:p>
            <a:pPr marL="308608" indent="-308608" defTabSz="822958">
              <a:lnSpc>
                <a:spcPct val="90000"/>
              </a:lnSpc>
              <a:defRPr sz="2500">
                <a:effectLst>
                  <a:outerShdw sx="100000" sy="100000" kx="0" ky="0" algn="b" rotWithShape="0" blurRad="50800" dist="45720" dir="2700000">
                    <a:srgbClr val="000000">
                      <a:alpha val="43137"/>
                    </a:srgbClr>
                  </a:outerShdw>
                </a:effectLst>
              </a:defRPr>
            </a:pPr>
            <a:r>
              <a:t>يرى بياجيه ان العمليات العقلية العليا والمجردة يمكن ان تتجزأ الى أفعال ابسط وعلاقات متبادلة بين الأجزاء مثال  </a:t>
            </a:r>
            <a:r>
              <a:rPr>
                <a:solidFill>
                  <a:srgbClr val="FF0000"/>
                </a:solidFill>
              </a:rPr>
              <a:t>(الجمع والطرح) </a:t>
            </a:r>
            <a:endParaRPr>
              <a:solidFill>
                <a:srgbClr val="FF0000"/>
              </a:solidFill>
            </a:endParaRPr>
          </a:p>
          <a:p>
            <a:pPr marL="308608" indent="-308608" defTabSz="822958">
              <a:lnSpc>
                <a:spcPct val="90000"/>
              </a:lnSpc>
              <a:defRPr sz="2500">
                <a:solidFill>
                  <a:srgbClr val="FF0000"/>
                </a:solidFill>
                <a:effectLst>
                  <a:outerShdw sx="100000" sy="100000" kx="0" ky="0" algn="b" rotWithShape="0" blurRad="50800" dist="45720" dir="2700000">
                    <a:srgbClr val="000000">
                      <a:alpha val="43137"/>
                    </a:srgbClr>
                  </a:outerShdw>
                </a:effectLst>
              </a:defRPr>
            </a:pPr>
          </a:p>
          <a:p>
            <a:pPr marL="308608" indent="-308608" defTabSz="822958">
              <a:lnSpc>
                <a:spcPct val="90000"/>
              </a:lnSpc>
              <a:defRPr sz="2500">
                <a:effectLst>
                  <a:outerShdw sx="100000" sy="100000" kx="0" ky="0" algn="b" rotWithShape="0" blurRad="50800" dist="45720" dir="2700000">
                    <a:srgbClr val="000000">
                      <a:alpha val="43137"/>
                    </a:srgbClr>
                  </a:outerShdw>
                </a:effectLst>
              </a:defRPr>
            </a:pPr>
            <a:r>
              <a:t>الطفل بحاجه الى اللعب والاستكشاف والتجربة واستخدام الأدوات والمساحات ليتمكن من الكثير من العمليات العقلية مثال : </a:t>
            </a:r>
            <a:r>
              <a:rPr>
                <a:solidFill>
                  <a:srgbClr val="FF0000"/>
                </a:solidFill>
              </a:rPr>
              <a:t>التمييز بين الحروف  </a:t>
            </a:r>
          </a:p>
        </p:txBody>
      </p:sp>
      <p:sp>
        <p:nvSpPr>
          <p:cNvPr id="144" name="Shape 144"/>
          <p:cNvSpPr/>
          <p:nvPr>
            <p:ph type="title"/>
          </p:nvPr>
        </p:nvSpPr>
        <p:spPr>
          <a:xfrm>
            <a:off x="457200" y="152400"/>
            <a:ext cx="8229600" cy="1265238"/>
          </a:xfrm>
          <a:prstGeom prst="rect">
            <a:avLst/>
          </a:prstGeom>
        </p:spPr>
        <p:txBody>
          <a:bodyPr/>
          <a:lstStyle>
            <a:lvl1pPr algn="ctr">
              <a:defRPr>
                <a:latin typeface="+mn-lt"/>
                <a:ea typeface="+mn-ea"/>
                <a:cs typeface="+mn-cs"/>
                <a:sym typeface="Helvetica"/>
              </a:defRPr>
            </a:lvl1pPr>
          </a:lstStyle>
          <a:p>
            <a:pPr/>
            <a:r>
              <a:t>مرحلة ما قبل العمليات</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6" name="Shape 146"/>
          <p:cNvSpPr/>
          <p:nvPr>
            <p:ph type="body" idx="1"/>
          </p:nvPr>
        </p:nvSpPr>
        <p:spPr>
          <a:xfrm>
            <a:off x="457200" y="1600200"/>
            <a:ext cx="8229600" cy="4525963"/>
          </a:xfrm>
          <a:prstGeom prst="rect">
            <a:avLst/>
          </a:prstGeom>
        </p:spPr>
        <p:txBody>
          <a:bodyPr/>
          <a:lstStyle/>
          <a:p>
            <a:pPr marL="329184" indent="-329184" defTabSz="877822">
              <a:defRPr sz="2600">
                <a:effectLst>
                  <a:outerShdw sx="100000" sy="100000" kx="0" ky="0" algn="b" rotWithShape="0" blurRad="50800" dist="48768" dir="2700000">
                    <a:srgbClr val="000000">
                      <a:alpha val="43137"/>
                    </a:srgbClr>
                  </a:outerShdw>
                </a:effectLst>
              </a:defRPr>
            </a:pPr>
            <a:r>
              <a:t>أ- تركيب وتحويل المعلومات : الأطفال لديهم مشكلة في تحويل المعلومات والقواعد ونقلها من موقف الى اخر</a:t>
            </a:r>
          </a:p>
          <a:p>
            <a:pPr marL="0" indent="0" defTabSz="877822">
              <a:buSzTx/>
              <a:buNone/>
              <a:defRPr sz="2600">
                <a:solidFill>
                  <a:srgbClr val="FF0000"/>
                </a:solidFill>
                <a:effectLst>
                  <a:outerShdw sx="100000" sy="100000" kx="0" ky="0" algn="b" rotWithShape="0" blurRad="50800" dist="48768" dir="2700000">
                    <a:srgbClr val="000000">
                      <a:alpha val="43137"/>
                    </a:srgbClr>
                  </a:outerShdw>
                </a:effectLst>
              </a:defRPr>
            </a:pPr>
            <a:r>
              <a:t>أ </a:t>
            </a:r>
            <a:r>
              <a:rPr>
                <a:latin typeface="Arial"/>
                <a:ea typeface="Arial"/>
                <a:cs typeface="Arial"/>
                <a:sym typeface="Arial"/>
              </a:rPr>
              <a:t>اكبر من ب   و ب اكبر من ج    إذن أ اكبر من ج</a:t>
            </a:r>
            <a:endParaRPr>
              <a:latin typeface="Arial"/>
              <a:ea typeface="Arial"/>
              <a:cs typeface="Arial"/>
              <a:sym typeface="Arial"/>
            </a:endParaRPr>
          </a:p>
          <a:p>
            <a:pPr marL="329184" indent="-329184" defTabSz="877822">
              <a:defRPr sz="2600">
                <a:effectLst>
                  <a:outerShdw sx="100000" sy="100000" kx="0" ky="0" algn="b" rotWithShape="0" blurRad="50800" dist="48768" dir="2700000">
                    <a:srgbClr val="000000">
                      <a:alpha val="43137"/>
                    </a:srgbClr>
                  </a:outerShdw>
                </a:effectLst>
                <a:latin typeface="Arial"/>
                <a:ea typeface="Arial"/>
                <a:cs typeface="Arial"/>
                <a:sym typeface="Arial"/>
              </a:defRPr>
            </a:pPr>
            <a:r>
              <a:t>ب-عكس الملاحظات : </a:t>
            </a:r>
            <a:r>
              <a:rPr>
                <a:latin typeface="+mn-lt"/>
                <a:ea typeface="+mn-ea"/>
                <a:cs typeface="+mn-cs"/>
                <a:sym typeface="Helvetica"/>
              </a:rPr>
              <a:t>أوضحت اختبارات  احتفاظ الكم والحجم والعدد وغيرها أن الأطفال يركزون انتباههم على عنصر واحد فقط  ولا ينظرون لجانب </a:t>
            </a:r>
            <a:r>
              <a:rPr>
                <a:solidFill>
                  <a:srgbClr val="FF0000"/>
                </a:solidFill>
                <a:latin typeface="Segoe Condensed"/>
                <a:ea typeface="Segoe Condensed"/>
                <a:cs typeface="Segoe Condensed"/>
                <a:sym typeface="Segoe Condensed"/>
              </a:rPr>
              <a:t>( </a:t>
            </a:r>
            <a:r>
              <a:rPr>
                <a:solidFill>
                  <a:srgbClr val="FF0000"/>
                </a:solidFill>
                <a:latin typeface="+mn-lt"/>
                <a:ea typeface="+mn-ea"/>
                <a:cs typeface="+mn-cs"/>
                <a:sym typeface="Helvetica"/>
              </a:rPr>
              <a:t>التماثل </a:t>
            </a:r>
            <a:r>
              <a:rPr>
                <a:solidFill>
                  <a:srgbClr val="FF0000"/>
                </a:solidFill>
                <a:latin typeface="Segoe Condensed"/>
                <a:ea typeface="Segoe Condensed"/>
                <a:cs typeface="Segoe Condensed"/>
                <a:sym typeface="Segoe Condensed"/>
              </a:rPr>
              <a:t>) </a:t>
            </a:r>
            <a:r>
              <a:rPr>
                <a:latin typeface="+mn-lt"/>
                <a:ea typeface="+mn-ea"/>
                <a:cs typeface="+mn-cs"/>
                <a:sym typeface="Helvetica"/>
              </a:rPr>
              <a:t>و </a:t>
            </a:r>
            <a:r>
              <a:rPr>
                <a:solidFill>
                  <a:srgbClr val="FF0000"/>
                </a:solidFill>
                <a:latin typeface="Segoe Condensed"/>
                <a:ea typeface="Segoe Condensed"/>
                <a:cs typeface="Segoe Condensed"/>
                <a:sym typeface="Segoe Condensed"/>
              </a:rPr>
              <a:t>( </a:t>
            </a:r>
            <a:r>
              <a:rPr>
                <a:solidFill>
                  <a:srgbClr val="FF0000"/>
                </a:solidFill>
                <a:latin typeface="+mn-lt"/>
                <a:ea typeface="+mn-ea"/>
                <a:cs typeface="+mn-cs"/>
                <a:sym typeface="Helvetica"/>
              </a:rPr>
              <a:t>الانعكاسية</a:t>
            </a:r>
            <a:r>
              <a:rPr>
                <a:solidFill>
                  <a:srgbClr val="FF0000"/>
                </a:solidFill>
                <a:latin typeface="Segoe Condensed"/>
                <a:ea typeface="Segoe Condensed"/>
                <a:cs typeface="Segoe Condensed"/>
                <a:sym typeface="Segoe Condensed"/>
              </a:rPr>
              <a:t>) </a:t>
            </a:r>
            <a:r>
              <a:rPr>
                <a:latin typeface="+mn-lt"/>
                <a:ea typeface="+mn-ea"/>
                <a:cs typeface="+mn-cs"/>
                <a:sym typeface="Helvetica"/>
              </a:rPr>
              <a:t>بعين الاعتبار</a:t>
            </a:r>
          </a:p>
          <a:p>
            <a:pPr marL="329184" indent="-329184" defTabSz="877822">
              <a:defRPr sz="2600">
                <a:effectLst>
                  <a:outerShdw sx="100000" sy="100000" kx="0" ky="0" algn="b" rotWithShape="0" blurRad="50800" dist="48768" dir="2700000">
                    <a:srgbClr val="000000">
                      <a:alpha val="43137"/>
                    </a:srgbClr>
                  </a:outerShdw>
                </a:effectLst>
                <a:latin typeface="Arial"/>
                <a:ea typeface="Arial"/>
                <a:cs typeface="Arial"/>
                <a:sym typeface="Arial"/>
              </a:defRPr>
            </a:pPr>
            <a:r>
              <a:t>ج- مركزية الذات: يقصد بها الميل إلى عدم عكس العلاقات الاجتماعية وعدم القدرة على رؤية وجهات نظر الاخرين</a:t>
            </a:r>
          </a:p>
          <a:p>
            <a:pPr marL="329184" indent="-329184" defTabSz="877822">
              <a:defRPr sz="2600">
                <a:effectLst>
                  <a:outerShdw sx="100000" sy="100000" kx="0" ky="0" algn="b" rotWithShape="0" blurRad="50800" dist="48768" dir="2700000">
                    <a:srgbClr val="000000">
                      <a:alpha val="43137"/>
                    </a:srgbClr>
                  </a:outerShdw>
                </a:effectLst>
                <a:latin typeface="Arial"/>
                <a:ea typeface="Arial"/>
                <a:cs typeface="Arial"/>
                <a:sym typeface="Arial"/>
              </a:defRPr>
            </a:pPr>
            <a:r>
              <a:t>د- الإحيائية والاصطناعية</a:t>
            </a:r>
          </a:p>
        </p:txBody>
      </p:sp>
      <p:sp>
        <p:nvSpPr>
          <p:cNvPr id="147" name="Shape 147"/>
          <p:cNvSpPr/>
          <p:nvPr>
            <p:ph type="title"/>
          </p:nvPr>
        </p:nvSpPr>
        <p:spPr>
          <a:xfrm>
            <a:off x="457200" y="152400"/>
            <a:ext cx="8229600" cy="1265238"/>
          </a:xfrm>
          <a:prstGeom prst="rect">
            <a:avLst/>
          </a:prstGeom>
        </p:spPr>
        <p:txBody>
          <a:bodyPr/>
          <a:lstStyle>
            <a:lvl1pPr algn="ctr" defTabSz="850391">
              <a:defRPr sz="3300">
                <a:effectLst>
                  <a:outerShdw sx="100000" sy="100000" kx="0" ky="0" algn="b" rotWithShape="0" blurRad="50800" dist="47244" dir="2700000">
                    <a:srgbClr val="000000">
                      <a:alpha val="43137"/>
                    </a:srgbClr>
                  </a:outerShdw>
                </a:effectLst>
                <a:latin typeface="+mn-lt"/>
                <a:ea typeface="+mn-ea"/>
                <a:cs typeface="+mn-cs"/>
                <a:sym typeface="Helvetica"/>
              </a:defRPr>
            </a:lvl1pPr>
          </a:lstStyle>
          <a:p>
            <a:pPr/>
            <a:r>
              <a:t>الاختلافات الأساسية في نوع التفكير بين طفل ما قبل المدرسة والبالغ</a:t>
            </a:r>
          </a:p>
        </p:txBody>
      </p:sp>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9" name="Shape 149"/>
          <p:cNvSpPr/>
          <p:nvPr>
            <p:ph type="body" idx="1"/>
          </p:nvPr>
        </p:nvSpPr>
        <p:spPr>
          <a:xfrm>
            <a:off x="457200" y="1600200"/>
            <a:ext cx="8229600" cy="4525963"/>
          </a:xfrm>
          <a:prstGeom prst="rect">
            <a:avLst/>
          </a:prstGeom>
        </p:spPr>
        <p:txBody>
          <a:bodyPr/>
          <a:lstStyle/>
          <a:p>
            <a:pPr marL="322324" indent="-322324" defTabSz="859536">
              <a:lnSpc>
                <a:spcPct val="90000"/>
              </a:lnSpc>
              <a:defRPr sz="2600">
                <a:effectLst>
                  <a:outerShdw sx="100000" sy="100000" kx="0" ky="0" algn="b" rotWithShape="0" blurRad="50800" dist="47752" dir="2700000">
                    <a:srgbClr val="000000">
                      <a:alpha val="43137"/>
                    </a:srgbClr>
                  </a:outerShdw>
                </a:effectLst>
                <a:latin typeface="Arial"/>
                <a:ea typeface="Arial"/>
                <a:cs typeface="Arial"/>
                <a:sym typeface="Arial"/>
              </a:defRPr>
            </a:pPr>
            <a:r>
              <a:t>هـ- الحدسية والترابطية : تأكيد نتيجه دون إعطاء تفسيرات منطقية.</a:t>
            </a:r>
          </a:p>
          <a:p>
            <a:pPr marL="322324" indent="-322324" defTabSz="859536">
              <a:lnSpc>
                <a:spcPct val="90000"/>
              </a:lnSpc>
              <a:buSzTx/>
              <a:buNone/>
              <a:defRPr sz="2600">
                <a:solidFill>
                  <a:srgbClr val="F2F2F2"/>
                </a:solidFill>
                <a:effectLst>
                  <a:outerShdw sx="100000" sy="100000" kx="0" ky="0" algn="b" rotWithShape="0" blurRad="50800" dist="47752" dir="2700000">
                    <a:srgbClr val="000000">
                      <a:alpha val="43137"/>
                    </a:srgbClr>
                  </a:outerShdw>
                </a:effectLst>
                <a:latin typeface="Tahoma"/>
                <a:ea typeface="Tahoma"/>
                <a:cs typeface="Tahoma"/>
                <a:sym typeface="Tahoma"/>
              </a:defRPr>
            </a:pPr>
            <a:r>
              <a:t>- </a:t>
            </a:r>
            <a:r>
              <a:rPr>
                <a:solidFill>
                  <a:srgbClr val="FF0000"/>
                </a:solidFill>
                <a:latin typeface="+mn-lt"/>
                <a:ea typeface="+mn-ea"/>
                <a:cs typeface="+mn-cs"/>
                <a:sym typeface="Helvetica"/>
              </a:rPr>
              <a:t>يعتمد في تفكيره على الحواس و التخيُّـل </a:t>
            </a:r>
            <a:endParaRPr>
              <a:solidFill>
                <a:srgbClr val="FF0000"/>
              </a:solidFill>
            </a:endParaRPr>
          </a:p>
          <a:p>
            <a:pPr marL="322324" indent="-322324" defTabSz="859536">
              <a:lnSpc>
                <a:spcPct val="90000"/>
              </a:lnSpc>
              <a:buSzTx/>
              <a:buNone/>
              <a:defRPr sz="2600">
                <a:solidFill>
                  <a:srgbClr val="FF0000"/>
                </a:solidFill>
                <a:effectLst>
                  <a:outerShdw sx="100000" sy="100000" kx="0" ky="0" algn="b" rotWithShape="0" blurRad="50800" dist="47752" dir="2700000">
                    <a:srgbClr val="000000">
                      <a:alpha val="43137"/>
                    </a:srgbClr>
                  </a:outerShdw>
                </a:effectLst>
                <a:latin typeface="Tahoma"/>
                <a:ea typeface="Tahoma"/>
                <a:cs typeface="Tahoma"/>
                <a:sym typeface="Tahoma"/>
              </a:defRPr>
            </a:pPr>
            <a:r>
              <a:t>- </a:t>
            </a:r>
            <a:r>
              <a:rPr>
                <a:latin typeface="+mn-lt"/>
                <a:ea typeface="+mn-ea"/>
                <a:cs typeface="+mn-cs"/>
                <a:sym typeface="Helvetica"/>
              </a:rPr>
              <a:t>يعتمد في تفكيره على مايقوم به من أعمال وأدوات</a:t>
            </a:r>
          </a:p>
          <a:p>
            <a:pPr marL="322324" indent="-322324" defTabSz="859536">
              <a:lnSpc>
                <a:spcPct val="90000"/>
              </a:lnSpc>
              <a:buSzTx/>
              <a:buNone/>
              <a:defRPr sz="2600">
                <a:solidFill>
                  <a:srgbClr val="FF0000"/>
                </a:solidFill>
                <a:effectLst>
                  <a:outerShdw sx="100000" sy="100000" kx="0" ky="0" algn="b" rotWithShape="0" blurRad="50800" dist="47752" dir="2700000">
                    <a:srgbClr val="000000">
                      <a:alpha val="43137"/>
                    </a:srgbClr>
                  </a:outerShdw>
                </a:effectLst>
                <a:latin typeface="Tahoma"/>
                <a:ea typeface="Tahoma"/>
                <a:cs typeface="Tahoma"/>
                <a:sym typeface="Tahoma"/>
              </a:defRPr>
            </a:pPr>
            <a:r>
              <a:t> (</a:t>
            </a:r>
            <a:r>
              <a:rPr>
                <a:latin typeface="+mn-lt"/>
                <a:ea typeface="+mn-ea"/>
                <a:cs typeface="+mn-cs"/>
                <a:sym typeface="Helvetica"/>
              </a:rPr>
              <a:t>أحكامه متغيره حسب المواقف والظروف </a:t>
            </a:r>
            <a:r>
              <a:t>) </a:t>
            </a:r>
          </a:p>
          <a:p>
            <a:pPr marL="322324" indent="-322324" defTabSz="859536">
              <a:lnSpc>
                <a:spcPct val="90000"/>
              </a:lnSpc>
              <a:buSzTx/>
              <a:buNone/>
              <a:defRPr sz="2600">
                <a:solidFill>
                  <a:srgbClr val="FF0000"/>
                </a:solidFill>
                <a:effectLst>
                  <a:outerShdw sx="100000" sy="100000" kx="0" ky="0" algn="b" rotWithShape="0" blurRad="50800" dist="47752" dir="2700000">
                    <a:srgbClr val="000000">
                      <a:alpha val="43137"/>
                    </a:srgbClr>
                  </a:outerShdw>
                </a:effectLst>
                <a:latin typeface="Tahoma"/>
                <a:ea typeface="Tahoma"/>
                <a:cs typeface="Tahoma"/>
                <a:sym typeface="Tahoma"/>
              </a:defRPr>
            </a:pPr>
            <a:r>
              <a:t>- </a:t>
            </a:r>
            <a:r>
              <a:rPr>
                <a:latin typeface="+mn-lt"/>
                <a:ea typeface="+mn-ea"/>
                <a:cs typeface="+mn-cs"/>
                <a:sym typeface="Helvetica"/>
              </a:rPr>
              <a:t>يحاول الاجابة عن سؤال لماذا؟ غير ان الاسباب لا تكون منطقية </a:t>
            </a:r>
            <a:r>
              <a:t>( </a:t>
            </a:r>
            <a:r>
              <a:rPr>
                <a:latin typeface="+mn-lt"/>
                <a:ea typeface="+mn-ea"/>
                <a:cs typeface="+mn-cs"/>
                <a:sym typeface="Helvetica"/>
              </a:rPr>
              <a:t>الولد اسرع لانه اصغر</a:t>
            </a:r>
            <a:r>
              <a:t>- </a:t>
            </a:r>
            <a:r>
              <a:rPr>
                <a:latin typeface="+mn-lt"/>
                <a:ea typeface="+mn-ea"/>
                <a:cs typeface="+mn-cs"/>
                <a:sym typeface="Helvetica"/>
              </a:rPr>
              <a:t>الباخرة تطفو لانها كبيرة</a:t>
            </a:r>
            <a:r>
              <a:t>)</a:t>
            </a:r>
          </a:p>
          <a:p>
            <a:pPr marL="322324" indent="-322324" defTabSz="859536">
              <a:lnSpc>
                <a:spcPct val="90000"/>
              </a:lnSpc>
              <a:defRPr sz="2600">
                <a:effectLst>
                  <a:outerShdw sx="100000" sy="100000" kx="0" ky="0" algn="b" rotWithShape="0" blurRad="50800" dist="47752" dir="2700000">
                    <a:srgbClr val="000000">
                      <a:alpha val="43137"/>
                    </a:srgbClr>
                  </a:outerShdw>
                </a:effectLst>
              </a:defRPr>
            </a:pPr>
            <a:r>
              <a:t>و- السبب والنتيجة : </a:t>
            </a:r>
          </a:p>
          <a:p>
            <a:pPr marL="0" indent="0" defTabSz="859536">
              <a:lnSpc>
                <a:spcPct val="90000"/>
              </a:lnSpc>
              <a:buSzTx/>
              <a:buNone/>
              <a:defRPr sz="2600">
                <a:solidFill>
                  <a:srgbClr val="FF0000"/>
                </a:solidFill>
                <a:effectLst>
                  <a:outerShdw sx="100000" sy="100000" kx="0" ky="0" algn="b" rotWithShape="0" blurRad="50800" dist="47752" dir="2700000">
                    <a:srgbClr val="000000">
                      <a:alpha val="43137"/>
                    </a:srgbClr>
                  </a:outerShdw>
                </a:effectLst>
              </a:defRPr>
            </a:pPr>
            <a:r>
              <a:t>أهمية اللعب والتجريب والتفاعل مع الاخرين اكثر من الشرح اللفظي</a:t>
            </a:r>
          </a:p>
          <a:p>
            <a:pPr marL="322324" indent="-322324" defTabSz="859536">
              <a:lnSpc>
                <a:spcPct val="90000"/>
              </a:lnSpc>
              <a:defRPr sz="2600">
                <a:effectLst>
                  <a:outerShdw sx="100000" sy="100000" kx="0" ky="0" algn="b" rotWithShape="0" blurRad="50800" dist="47752" dir="2700000">
                    <a:srgbClr val="000000">
                      <a:alpha val="43137"/>
                    </a:srgbClr>
                  </a:outerShdw>
                </a:effectLst>
              </a:defRPr>
            </a:pPr>
            <a:r>
              <a:t>ز- التصنيف:</a:t>
            </a:r>
          </a:p>
        </p:txBody>
      </p:sp>
      <p:sp>
        <p:nvSpPr>
          <p:cNvPr id="150" name="Shape 150"/>
          <p:cNvSpPr/>
          <p:nvPr>
            <p:ph type="title"/>
          </p:nvPr>
        </p:nvSpPr>
        <p:spPr>
          <a:xfrm>
            <a:off x="457200" y="152400"/>
            <a:ext cx="8229600" cy="1265238"/>
          </a:xfrm>
          <a:prstGeom prst="rect">
            <a:avLst/>
          </a:prstGeom>
        </p:spPr>
        <p:txBody>
          <a:bodyPr/>
          <a:lstStyle/>
          <a:p>
            <a:pPr rtl="1">
              <a:defRPr/>
            </a:pPr>
          </a:p>
        </p:txBody>
      </p:sp>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52" name="image3.png"/>
          <p:cNvPicPr>
            <a:picLocks noChangeAspect="1"/>
          </p:cNvPicPr>
          <p:nvPr/>
        </p:nvPicPr>
        <p:blipFill>
          <a:blip r:embed="rId2">
            <a:extLst/>
          </a:blip>
          <a:stretch>
            <a:fillRect/>
          </a:stretch>
        </p:blipFill>
        <p:spPr>
          <a:xfrm>
            <a:off x="6516216" y="5085184"/>
            <a:ext cx="1103474" cy="743778"/>
          </a:xfrm>
          <a:prstGeom prst="rect">
            <a:avLst/>
          </a:prstGeom>
          <a:ln w="12700">
            <a:miter lim="400000"/>
          </a:ln>
        </p:spPr>
      </p:pic>
      <p:sp>
        <p:nvSpPr>
          <p:cNvPr id="153" name="Shape 153"/>
          <p:cNvSpPr/>
          <p:nvPr>
            <p:ph type="title"/>
          </p:nvPr>
        </p:nvSpPr>
        <p:spPr>
          <a:xfrm>
            <a:off x="457200" y="152400"/>
            <a:ext cx="8229600" cy="1265238"/>
          </a:xfrm>
          <a:prstGeom prst="rect">
            <a:avLst/>
          </a:prstGeom>
        </p:spPr>
        <p:txBody>
          <a:bodyPr/>
          <a:lstStyle>
            <a:lvl1pPr algn="ctr">
              <a:defRPr>
                <a:latin typeface="+mn-lt"/>
                <a:ea typeface="+mn-ea"/>
                <a:cs typeface="+mn-cs"/>
                <a:sym typeface="Helvetica"/>
              </a:defRPr>
            </a:lvl1pPr>
          </a:lstStyle>
          <a:p>
            <a:pPr/>
            <a:r>
              <a:t>صنفي الاشكال</a:t>
            </a:r>
          </a:p>
        </p:txBody>
      </p:sp>
      <p:sp>
        <p:nvSpPr>
          <p:cNvPr id="154" name="Shape 154"/>
          <p:cNvSpPr/>
          <p:nvPr/>
        </p:nvSpPr>
        <p:spPr>
          <a:xfrm>
            <a:off x="4716016" y="2132856"/>
            <a:ext cx="1080121" cy="720082"/>
          </a:xfrm>
          <a:prstGeom prst="triangle">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pic>
        <p:nvPicPr>
          <p:cNvPr id="155" name="image3.png"/>
          <p:cNvPicPr>
            <a:picLocks noChangeAspect="1"/>
          </p:cNvPicPr>
          <p:nvPr/>
        </p:nvPicPr>
        <p:blipFill>
          <a:blip r:embed="rId2">
            <a:extLst/>
          </a:blip>
          <a:stretch>
            <a:fillRect/>
          </a:stretch>
        </p:blipFill>
        <p:spPr>
          <a:xfrm>
            <a:off x="1403648" y="3693336"/>
            <a:ext cx="1103473" cy="743778"/>
          </a:xfrm>
          <a:prstGeom prst="rect">
            <a:avLst/>
          </a:prstGeom>
          <a:ln w="12700">
            <a:miter lim="400000"/>
          </a:ln>
        </p:spPr>
      </p:pic>
      <p:sp>
        <p:nvSpPr>
          <p:cNvPr id="156" name="Shape 156"/>
          <p:cNvSpPr/>
          <p:nvPr/>
        </p:nvSpPr>
        <p:spPr>
          <a:xfrm>
            <a:off x="6948264" y="3573016"/>
            <a:ext cx="1008114" cy="864097"/>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57" name="Shape 157"/>
          <p:cNvSpPr/>
          <p:nvPr/>
        </p:nvSpPr>
        <p:spPr>
          <a:xfrm>
            <a:off x="2483766" y="2094514"/>
            <a:ext cx="970824" cy="845262"/>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58" name="Shape 158"/>
          <p:cNvSpPr/>
          <p:nvPr/>
        </p:nvSpPr>
        <p:spPr>
          <a:xfrm>
            <a:off x="3923927" y="5517231"/>
            <a:ext cx="1008114" cy="864097"/>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59" name="Shape 159"/>
          <p:cNvSpPr/>
          <p:nvPr/>
        </p:nvSpPr>
        <p:spPr>
          <a:xfrm>
            <a:off x="4067943" y="3693336"/>
            <a:ext cx="1080123" cy="1008115"/>
          </a:xfrm>
          <a:prstGeom prst="ellipse">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60" name="Shape 160"/>
          <p:cNvSpPr/>
          <p:nvPr/>
        </p:nvSpPr>
        <p:spPr>
          <a:xfrm>
            <a:off x="6588224" y="2348880"/>
            <a:ext cx="1080123" cy="1008115"/>
          </a:xfrm>
          <a:prstGeom prst="ellipse">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61" name="Shape 161"/>
          <p:cNvSpPr/>
          <p:nvPr/>
        </p:nvSpPr>
        <p:spPr>
          <a:xfrm>
            <a:off x="1915727" y="5058905"/>
            <a:ext cx="1080123" cy="1008115"/>
          </a:xfrm>
          <a:prstGeom prst="ellipse">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62" name="Shape 162"/>
          <p:cNvSpPr/>
          <p:nvPr/>
        </p:nvSpPr>
        <p:spPr>
          <a:xfrm>
            <a:off x="1259632" y="2276872"/>
            <a:ext cx="1008114" cy="360042"/>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63" name="Shape 163"/>
          <p:cNvSpPr/>
          <p:nvPr/>
        </p:nvSpPr>
        <p:spPr>
          <a:xfrm>
            <a:off x="2663787" y="3819321"/>
            <a:ext cx="1008113" cy="360042"/>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64" name="Shape 164"/>
          <p:cNvSpPr/>
          <p:nvPr/>
        </p:nvSpPr>
        <p:spPr>
          <a:xfrm>
            <a:off x="5477662" y="3287414"/>
            <a:ext cx="1008114" cy="360042"/>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6" name="Shape 166"/>
          <p:cNvSpPr/>
          <p:nvPr/>
        </p:nvSpPr>
        <p:spPr>
          <a:xfrm>
            <a:off x="4843943" y="1844823"/>
            <a:ext cx="4248474" cy="4593933"/>
          </a:xfrm>
          <a:prstGeom prst="ellipse">
            <a:avLst/>
          </a:prstGeom>
          <a:solidFill>
            <a:srgbClr val="FFFFFF"/>
          </a:solidFill>
          <a:ln w="25400" cap="rnd">
            <a:solidFill>
              <a:schemeClr val="accent6"/>
            </a:solidFill>
            <a:tailEnd type="triangle"/>
          </a:ln>
        </p:spPr>
        <p:txBody>
          <a:bodyPr lIns="45718" tIns="45718" rIns="45718" bIns="45718" anchor="ctr"/>
          <a:lstStyle/>
          <a:p>
            <a:pPr algn="ctr" rtl="0">
              <a:defRPr>
                <a:latin typeface="Segoe Condensed"/>
                <a:ea typeface="Segoe Condensed"/>
                <a:cs typeface="Segoe Condensed"/>
                <a:sym typeface="Segoe Condensed"/>
              </a:defRPr>
            </a:pPr>
          </a:p>
        </p:txBody>
      </p:sp>
      <p:sp>
        <p:nvSpPr>
          <p:cNvPr id="167" name="Shape 167"/>
          <p:cNvSpPr/>
          <p:nvPr/>
        </p:nvSpPr>
        <p:spPr>
          <a:xfrm>
            <a:off x="179511" y="1787398"/>
            <a:ext cx="4248475" cy="4593932"/>
          </a:xfrm>
          <a:prstGeom prst="ellipse">
            <a:avLst/>
          </a:prstGeom>
          <a:solidFill>
            <a:srgbClr val="FFFFFF"/>
          </a:solidFill>
          <a:ln w="25400" cap="rnd">
            <a:solidFill>
              <a:schemeClr val="accent6"/>
            </a:solidFill>
            <a:tailEnd type="triangle"/>
          </a:ln>
        </p:spPr>
        <p:txBody>
          <a:bodyPr lIns="45718" tIns="45718" rIns="45718" bIns="45718" anchor="ctr"/>
          <a:lstStyle/>
          <a:p>
            <a:pPr algn="ctr" rtl="0">
              <a:defRPr>
                <a:latin typeface="Segoe Condensed"/>
                <a:ea typeface="Segoe Condensed"/>
                <a:cs typeface="Segoe Condensed"/>
                <a:sym typeface="Segoe Condensed"/>
              </a:defRPr>
            </a:pPr>
          </a:p>
        </p:txBody>
      </p:sp>
      <p:sp>
        <p:nvSpPr>
          <p:cNvPr id="168" name="Shape 168"/>
          <p:cNvSpPr/>
          <p:nvPr>
            <p:ph type="body" idx="1"/>
          </p:nvPr>
        </p:nvSpPr>
        <p:spPr>
          <a:xfrm>
            <a:off x="457200" y="1600200"/>
            <a:ext cx="8229600" cy="4525963"/>
          </a:xfrm>
          <a:prstGeom prst="rect">
            <a:avLst/>
          </a:prstGeom>
        </p:spPr>
        <p:txBody>
          <a:bodyPr/>
          <a:lstStyle/>
          <a:p>
            <a:pPr rtl="1">
              <a:defRPr/>
            </a:pPr>
          </a:p>
        </p:txBody>
      </p:sp>
      <p:sp>
        <p:nvSpPr>
          <p:cNvPr id="169" name="Shape 169"/>
          <p:cNvSpPr/>
          <p:nvPr>
            <p:ph type="title"/>
          </p:nvPr>
        </p:nvSpPr>
        <p:spPr>
          <a:xfrm>
            <a:off x="457200" y="152400"/>
            <a:ext cx="8229600" cy="1265238"/>
          </a:xfrm>
          <a:prstGeom prst="rect">
            <a:avLst/>
          </a:prstGeom>
        </p:spPr>
        <p:txBody>
          <a:bodyPr/>
          <a:lstStyle/>
          <a:p>
            <a:pPr algn="ctr">
              <a:defRPr>
                <a:latin typeface="+mn-lt"/>
                <a:ea typeface="+mn-ea"/>
                <a:cs typeface="+mn-cs"/>
                <a:sym typeface="Helvetica"/>
              </a:defRPr>
            </a:pPr>
            <a:r>
              <a:t>طفل </a:t>
            </a:r>
            <a:r>
              <a:rPr>
                <a:latin typeface="Bookman Old Style"/>
                <a:ea typeface="Bookman Old Style"/>
                <a:cs typeface="Bookman Old Style"/>
                <a:sym typeface="Bookman Old Style"/>
              </a:rPr>
              <a:t>1</a:t>
            </a:r>
          </a:p>
        </p:txBody>
      </p:sp>
      <p:sp>
        <p:nvSpPr>
          <p:cNvPr id="170" name="Shape 170"/>
          <p:cNvSpPr/>
          <p:nvPr/>
        </p:nvSpPr>
        <p:spPr>
          <a:xfrm>
            <a:off x="2267742" y="2276872"/>
            <a:ext cx="970824" cy="845264"/>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71" name="Shape 171"/>
          <p:cNvSpPr/>
          <p:nvPr/>
        </p:nvSpPr>
        <p:spPr>
          <a:xfrm>
            <a:off x="1003050" y="4869160"/>
            <a:ext cx="970823" cy="845264"/>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72" name="Shape 172"/>
          <p:cNvSpPr/>
          <p:nvPr/>
        </p:nvSpPr>
        <p:spPr>
          <a:xfrm>
            <a:off x="1187624" y="3472272"/>
            <a:ext cx="970823" cy="845264"/>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pic>
        <p:nvPicPr>
          <p:cNvPr id="173" name="image3.png"/>
          <p:cNvPicPr>
            <a:picLocks noChangeAspect="1"/>
          </p:cNvPicPr>
          <p:nvPr/>
        </p:nvPicPr>
        <p:blipFill>
          <a:blip r:embed="rId2">
            <a:extLst/>
          </a:blip>
          <a:stretch>
            <a:fillRect/>
          </a:stretch>
        </p:blipFill>
        <p:spPr>
          <a:xfrm>
            <a:off x="813975" y="2419967"/>
            <a:ext cx="1103473" cy="743778"/>
          </a:xfrm>
          <a:prstGeom prst="rect">
            <a:avLst/>
          </a:prstGeom>
          <a:ln w="12700">
            <a:miter lim="400000"/>
          </a:ln>
        </p:spPr>
      </p:pic>
      <p:pic>
        <p:nvPicPr>
          <p:cNvPr id="174" name="image3.png"/>
          <p:cNvPicPr>
            <a:picLocks noChangeAspect="1"/>
          </p:cNvPicPr>
          <p:nvPr/>
        </p:nvPicPr>
        <p:blipFill>
          <a:blip r:embed="rId2">
            <a:extLst/>
          </a:blip>
          <a:stretch>
            <a:fillRect/>
          </a:stretch>
        </p:blipFill>
        <p:spPr>
          <a:xfrm>
            <a:off x="2060588" y="4564407"/>
            <a:ext cx="1103474" cy="743778"/>
          </a:xfrm>
          <a:prstGeom prst="rect">
            <a:avLst/>
          </a:prstGeom>
          <a:ln w="12700">
            <a:miter lim="400000"/>
          </a:ln>
        </p:spPr>
      </p:pic>
      <p:pic>
        <p:nvPicPr>
          <p:cNvPr id="175" name="image3.png"/>
          <p:cNvPicPr>
            <a:picLocks noChangeAspect="1"/>
          </p:cNvPicPr>
          <p:nvPr/>
        </p:nvPicPr>
        <p:blipFill>
          <a:blip r:embed="rId2">
            <a:extLst/>
          </a:blip>
          <a:stretch>
            <a:fillRect/>
          </a:stretch>
        </p:blipFill>
        <p:spPr>
          <a:xfrm>
            <a:off x="2612326" y="3326881"/>
            <a:ext cx="1103472" cy="743778"/>
          </a:xfrm>
          <a:prstGeom prst="rect">
            <a:avLst/>
          </a:prstGeom>
          <a:ln w="12700">
            <a:miter lim="400000"/>
          </a:ln>
        </p:spPr>
      </p:pic>
      <p:sp>
        <p:nvSpPr>
          <p:cNvPr id="176" name="Shape 176"/>
          <p:cNvSpPr/>
          <p:nvPr/>
        </p:nvSpPr>
        <p:spPr>
          <a:xfrm>
            <a:off x="7287430" y="3284982"/>
            <a:ext cx="1080123" cy="1008115"/>
          </a:xfrm>
          <a:prstGeom prst="ellipse">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77" name="Shape 177"/>
          <p:cNvSpPr/>
          <p:nvPr/>
        </p:nvSpPr>
        <p:spPr>
          <a:xfrm>
            <a:off x="6233061" y="4653136"/>
            <a:ext cx="1080123" cy="1008115"/>
          </a:xfrm>
          <a:prstGeom prst="ellipse">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78" name="Shape 178"/>
          <p:cNvSpPr/>
          <p:nvPr/>
        </p:nvSpPr>
        <p:spPr>
          <a:xfrm>
            <a:off x="5888058" y="2382734"/>
            <a:ext cx="1080123" cy="1008115"/>
          </a:xfrm>
          <a:prstGeom prst="ellipse">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79" name="Shape 179"/>
          <p:cNvSpPr/>
          <p:nvPr/>
        </p:nvSpPr>
        <p:spPr>
          <a:xfrm>
            <a:off x="2251559" y="5606046"/>
            <a:ext cx="1008114" cy="360042"/>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80" name="Shape 180"/>
          <p:cNvSpPr/>
          <p:nvPr/>
        </p:nvSpPr>
        <p:spPr>
          <a:xfrm>
            <a:off x="1219742" y="4433975"/>
            <a:ext cx="1008114" cy="360042"/>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
        <p:nvSpPr>
          <p:cNvPr id="181" name="Shape 181"/>
          <p:cNvSpPr/>
          <p:nvPr/>
        </p:nvSpPr>
        <p:spPr>
          <a:xfrm>
            <a:off x="3075964" y="4404331"/>
            <a:ext cx="1008114" cy="360042"/>
          </a:xfrm>
          <a:prstGeom prst="rect">
            <a:avLst/>
          </a:prstGeom>
          <a:solidFill>
            <a:schemeClr val="accent1"/>
          </a:solidFill>
          <a:ln w="25400" cap="rnd">
            <a:solidFill>
              <a:srgbClr val="296A7A"/>
            </a:solidFill>
            <a:tailEnd type="triangle"/>
          </a:ln>
        </p:spPr>
        <p:txBody>
          <a:bodyPr lIns="45718" tIns="45718" rIns="45718" bIns="45718" anchor="ctr"/>
          <a:lstStyle/>
          <a:p>
            <a:pPr algn="ctr" rtl="0">
              <a:defRPr>
                <a:solidFill>
                  <a:srgbClr val="FFFFFF"/>
                </a:solidFill>
                <a:latin typeface="Segoe Condensed"/>
                <a:ea typeface="Segoe Condensed"/>
                <a:cs typeface="Segoe Condensed"/>
                <a:sym typeface="Segoe Condensed"/>
              </a:defRPr>
            </a:pPr>
          </a:p>
        </p:txBody>
      </p:sp>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EdBackToSchl">
  <a:themeElements>
    <a:clrScheme name="EdBackToSchl">
      <a:dk1>
        <a:srgbClr val="000000"/>
      </a:dk1>
      <a:lt1>
        <a:srgbClr val="FFFFFF"/>
      </a:lt1>
      <a:dk2>
        <a:srgbClr val="A7A7A7"/>
      </a:dk2>
      <a:lt2>
        <a:srgbClr val="535353"/>
      </a:lt2>
      <a:accent1>
        <a:srgbClr val="3891A7"/>
      </a:accent1>
      <a:accent2>
        <a:srgbClr val="FEB80A"/>
      </a:accent2>
      <a:accent3>
        <a:srgbClr val="C32D2E"/>
      </a:accent3>
      <a:accent4>
        <a:srgbClr val="84AA33"/>
      </a:accent4>
      <a:accent5>
        <a:srgbClr val="964305"/>
      </a:accent5>
      <a:accent6>
        <a:srgbClr val="475A8D"/>
      </a:accent6>
      <a:hlink>
        <a:srgbClr val="0000FF"/>
      </a:hlink>
      <a:folHlink>
        <a:srgbClr val="FF00FF"/>
      </a:folHlink>
    </a:clrScheme>
    <a:fontScheme name="EdBackToSchl">
      <a:majorFont>
        <a:latin typeface="Calibri"/>
        <a:ea typeface="Calibri"/>
        <a:cs typeface="Calibri"/>
      </a:majorFont>
      <a:minorFont>
        <a:latin typeface="Helvetica"/>
        <a:ea typeface="Helvetica"/>
        <a:cs typeface="Helvetica"/>
      </a:minorFont>
    </a:fontScheme>
    <a:fmtScheme name="EdBackToSch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35000"/>
              </a:srgbClr>
            </a:outerShdw>
          </a:effectLst>
        </a:effectStyle>
        <a:effectStyle>
          <a:effectLst>
            <a:outerShdw sx="100000" sy="100000" kx="0" ky="0" algn="b" rotWithShape="0" blurRad="38100" dist="25400" dir="5400000">
              <a:srgbClr val="000000">
                <a:alpha val="35000"/>
              </a:srgbClr>
            </a:outerShdw>
          </a:effectLst>
        </a:effectStyle>
        <a:effectStyle>
          <a:effectLst>
            <a:outerShdw sx="100000" sy="100000" kx="0" ky="0" algn="b" rotWithShape="0" blurRad="38100" dist="25400" dir="540000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5400" dir="5400000">
            <a:srgbClr val="000000">
              <a:alpha val="35000"/>
            </a:srgbClr>
          </a:outerShdw>
        </a:effectLst>
        <a:sp3d/>
      </a:spPr>
      <a:bodyPr rot="0" spcFirstLastPara="1" vertOverflow="overflow" horzOverflow="overflow" vert="horz" wrap="square" lIns="45718" tIns="45718" rIns="45718" bIns="45718" numCol="1" spcCol="38100" rtlCol="0" anchor="ctr" upright="0">
        <a:spAutoFit/>
      </a:bodyPr>
      <a:lstStyle>
        <a:def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5400" dir="5400000">
            <a:srgbClr val="000000">
              <a:alpha val="35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EdBackToSchl">
  <a:themeElements>
    <a:clrScheme name="EdBackToSchl">
      <a:dk1>
        <a:srgbClr val="000000"/>
      </a:dk1>
      <a:lt1>
        <a:srgbClr val="FFFFFF"/>
      </a:lt1>
      <a:dk2>
        <a:srgbClr val="A7A7A7"/>
      </a:dk2>
      <a:lt2>
        <a:srgbClr val="535353"/>
      </a:lt2>
      <a:accent1>
        <a:srgbClr val="3891A7"/>
      </a:accent1>
      <a:accent2>
        <a:srgbClr val="FEB80A"/>
      </a:accent2>
      <a:accent3>
        <a:srgbClr val="C32D2E"/>
      </a:accent3>
      <a:accent4>
        <a:srgbClr val="84AA33"/>
      </a:accent4>
      <a:accent5>
        <a:srgbClr val="964305"/>
      </a:accent5>
      <a:accent6>
        <a:srgbClr val="475A8D"/>
      </a:accent6>
      <a:hlink>
        <a:srgbClr val="0000FF"/>
      </a:hlink>
      <a:folHlink>
        <a:srgbClr val="FF00FF"/>
      </a:folHlink>
    </a:clrScheme>
    <a:fontScheme name="EdBackToSchl">
      <a:majorFont>
        <a:latin typeface="Calibri"/>
        <a:ea typeface="Calibri"/>
        <a:cs typeface="Calibri"/>
      </a:majorFont>
      <a:minorFont>
        <a:latin typeface="Helvetica"/>
        <a:ea typeface="Helvetica"/>
        <a:cs typeface="Helvetica"/>
      </a:minorFont>
    </a:fontScheme>
    <a:fmtScheme name="EdBackToSch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35000"/>
              </a:srgbClr>
            </a:outerShdw>
          </a:effectLst>
        </a:effectStyle>
        <a:effectStyle>
          <a:effectLst>
            <a:outerShdw sx="100000" sy="100000" kx="0" ky="0" algn="b" rotWithShape="0" blurRad="38100" dist="25400" dir="5400000">
              <a:srgbClr val="000000">
                <a:alpha val="35000"/>
              </a:srgbClr>
            </a:outerShdw>
          </a:effectLst>
        </a:effectStyle>
        <a:effectStyle>
          <a:effectLst>
            <a:outerShdw sx="100000" sy="100000" kx="0" ky="0" algn="b" rotWithShape="0" blurRad="38100" dist="25400" dir="540000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5400" dir="5400000">
            <a:srgbClr val="000000">
              <a:alpha val="35000"/>
            </a:srgbClr>
          </a:outerShdw>
        </a:effectLst>
        <a:sp3d/>
      </a:spPr>
      <a:bodyPr rot="0" spcFirstLastPara="1" vertOverflow="overflow" horzOverflow="overflow" vert="horz" wrap="square" lIns="45718" tIns="45718" rIns="45718" bIns="45718" numCol="1" spcCol="38100" rtlCol="0" anchor="ctr" upright="0">
        <a:spAutoFit/>
      </a:bodyPr>
      <a:lstStyle>
        <a:def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5400" dir="5400000">
            <a:srgbClr val="000000">
              <a:alpha val="35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914400" rtl="1"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