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29/05/1440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buNone/>
            </a:pPr>
            <a:r>
              <a:rPr lang="ar-SA" sz="3600" dirty="0" smtClean="0"/>
              <a:t> 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600" dirty="0" smtClean="0"/>
              <a:t>عوامل تطور السياحة في القرن العشرين.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600" dirty="0" smtClean="0"/>
              <a:t>المؤثرات الاجتماعية والثقافية للسياحة.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600" dirty="0" smtClean="0"/>
              <a:t>المستقبل السياحي.</a:t>
            </a:r>
          </a:p>
          <a:p>
            <a:pPr algn="r" rtl="1">
              <a:buFont typeface="Wingdings" pitchFamily="2" charset="2"/>
              <a:buChar char="ü"/>
            </a:pPr>
            <a:r>
              <a:rPr lang="ar-SA" sz="3600" dirty="0" smtClean="0"/>
              <a:t>الفرق بين السياحة والسفر و الانتقال والعلاقة بينهم.</a:t>
            </a:r>
          </a:p>
          <a:p>
            <a:pPr marL="109728" indent="0" algn="r" rtl="1"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محاور المحاضرة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تستمر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الداخلیة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الدول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النامیة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النمو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السریع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وان كان ذلك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مرھون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بالاستقرار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السیاسي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سیظل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إقلیم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آسیا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والمحیط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الھادي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یتمتع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بأعلى معدلات نمو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نظرا لتنوع عناصر الجذب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فیه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نظرا لخبرة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فإن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ھذا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سیدفعھم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إلى البحث عن أسواق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جدیدة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ویستبدلون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السنویة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الطویلة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متعددة لفترات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قصیرة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المستقبل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7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4.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یتوقع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أن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یزید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الإقبال على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الاستجمام وممارسة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الریاضة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والمغامرة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الثقافیة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والریفیة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ar-SA" sz="2800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5.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سیتم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الدمج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وسائل النقل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البریة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والبحریة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والجویة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في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الرحلة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الواحدة ،ودمج أكثر من نوع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الرحلة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الواحدة.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6. ستبقى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الشواطئ الأكثر انتشارا، رغم مزاحمة أشكال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   أخرى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لھا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7. نظرا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للتطور الھائل في الاتصالات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التقنیة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فسیزداد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استخدام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الكمبیوتر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تخطیط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وإدارة الخدمات.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8.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سیتم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تبني أسلوب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التخطیط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العلمي الشامل للنشاط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كثیر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دول العالم، مع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الاھتمام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بوضع حلول بالمشكلات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البیئیة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والاجتماعیة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4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9.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سیتطور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الوعي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البیئي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العالم ،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وستظھر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جمعیات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تطالب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بالتقلیل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تدمیر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الطبیعة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وتلوثھا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بحجة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الترویج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10-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سیتجه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نظر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المھتمین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إلى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أبعد من حدود الأرض. </a:t>
            </a:r>
            <a:endParaRPr lang="ar-SA" sz="2800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11-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تستمر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الداخلیة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الدول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النامیة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النمو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السریع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وان كان ذلك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مرھون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بالاستقرار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السیاسي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1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12-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سیظل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إقلیم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آسیا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والمحیط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الھادي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یتمتع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بأعلى معدلات نمو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نظرا لتنوع عناصر الجذب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فیھما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13- نظرا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لخبرة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فإن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ھذا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سیدفعھم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إلى البحث عن أسواق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جدیدة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ویستبدلون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السنویة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الطویلة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متعددة لفترات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قصیرة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0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028868"/>
              </p:ext>
            </p:extLst>
          </p:nvPr>
        </p:nvGraphicFramePr>
        <p:xfrm>
          <a:off x="611560" y="1700808"/>
          <a:ext cx="7920880" cy="3030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5128"/>
                <a:gridCol w="1345752"/>
              </a:tblGrid>
              <a:tr h="944449"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ھو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انتقال الإنسان من أجل 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تلبیة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احتیاجاته</a:t>
                      </a:r>
                      <a:r>
                        <a:rPr lang="ar-SA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الأساسیة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قدیما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ویغلب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علیه</a:t>
                      </a:r>
                      <a:r>
                        <a:rPr lang="ar-SA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عدم </a:t>
                      </a: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التخطیط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3020" marR="70485" marT="1016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الانتقال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3020" marR="70485" marT="10160" marB="0">
                    <a:solidFill>
                      <a:schemeClr val="bg1"/>
                    </a:solidFill>
                  </a:tcPr>
                </a:tc>
              </a:tr>
              <a:tr h="1141647"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</a:rPr>
                        <a:t>ھو الانتقال من مكان إلى آخر لأسباب متعددة سیاحیة أو تجاریة أو دینیة أو تعلیمیة... الخ.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3020" marR="70485" marT="1016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السفر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3020" marR="70485" marT="10160" marB="0">
                    <a:solidFill>
                      <a:schemeClr val="bg1"/>
                    </a:solidFill>
                  </a:tcPr>
                </a:tc>
              </a:tr>
              <a:tr h="944449"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1800" dirty="0" smtClean="0">
                          <a:solidFill>
                            <a:schemeClr val="tx1"/>
                          </a:solidFill>
                          <a:effectLst/>
                        </a:rPr>
                        <a:t>ھي 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نشاط السفر المخطط بدقة لغرض محدد </a:t>
                      </a:r>
                      <a:r>
                        <a:rPr lang="ar-SA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كالترفیه</a:t>
                      </a:r>
                      <a:r>
                        <a:rPr lang="ar-SA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أو المتعة أو الاستجمام.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3020" marR="70485" marT="1016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1800" dirty="0" err="1">
                          <a:solidFill>
                            <a:schemeClr val="tx1"/>
                          </a:solidFill>
                          <a:effectLst/>
                        </a:rPr>
                        <a:t>السیاحة</a:t>
                      </a: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33020" marR="70485" marT="1016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االفرق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بین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الانتقال والسفر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والسیاحة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9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SzPts val="2200"/>
              <a:buNone/>
              <a:tabLst>
                <a:tab pos="0" algn="r"/>
              </a:tabLst>
            </a:pPr>
            <a:endParaRPr lang="ar-SA" sz="3600" dirty="0" smtClean="0">
              <a:solidFill>
                <a:srgbClr val="000000"/>
              </a:solidFill>
              <a:latin typeface="Arial"/>
              <a:ea typeface="Arial"/>
              <a:cs typeface="Times New Roman"/>
            </a:endParaRPr>
          </a:p>
          <a:p>
            <a:pPr marL="0" marR="57150" lvl="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SzPts val="2200"/>
              <a:buNone/>
              <a:tabLst>
                <a:tab pos="0" algn="r"/>
              </a:tabLst>
            </a:pPr>
            <a:r>
              <a:rPr lang="ar-SA" sz="3600" dirty="0" smtClean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فالعلاقة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بینھم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علاقة عموم وخصوص: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فالسیاحة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ھي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سفر وانتقال،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ولیس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 الانتقال أو السفر بالضرورة </a:t>
            </a:r>
            <a:r>
              <a:rPr lang="ar-SA" sz="3600" dirty="0" err="1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سیاحة</a:t>
            </a:r>
            <a:r>
              <a:rPr lang="ar-SA" sz="3600" dirty="0">
                <a:solidFill>
                  <a:srgbClr val="000000"/>
                </a:solidFill>
                <a:latin typeface="Arial"/>
                <a:ea typeface="Arial"/>
                <a:cs typeface="Times New Roman"/>
              </a:rPr>
              <a:t>.</a:t>
            </a:r>
            <a:endParaRPr lang="en-US" sz="36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 smtClean="0">
                <a:solidFill>
                  <a:srgbClr val="000000"/>
                </a:solidFill>
                <a:effectLst/>
                <a:ea typeface="Arial"/>
                <a:cs typeface="Times New Roman"/>
              </a:rPr>
              <a:t>العلاقة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بین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  <a:cs typeface="Times New Roman"/>
              </a:rPr>
              <a:t> الانتقال والسفر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  <a:cs typeface="Times New Roman"/>
              </a:rPr>
              <a:t>والسیاحة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03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انتهت المحاضرة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5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التطور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الكبیر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والتغیر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المستمر في وسائل النقل المختلفة (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جویة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بریة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-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بحریة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) خاصة في عنصر الأمان والسرعة، الأمر الذي كان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لھ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أثر بالغ على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والسفر الدولي.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تقدم وسائل الإعلام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وتنوعھا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(المقروءة – المسموعة-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المرئیة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) مع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سھولة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وسرعة نقل الأخبار المختلفة وقت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حدوثھا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عبر قارات العالم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ودوله،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وما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یترتب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على ذلك من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زیادة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رغبة الأفراد في السفر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وزیارة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بلاد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جدیدة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والتعرف على ما سمعوه أو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شاھدوه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عوامل تطور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في القرن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العشرین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7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التحسن المطرد في النواحي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الاقتصادیة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مع ارتفاع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مستویات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المعیشة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وزیادة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متوسط دخل الفرد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كثیر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دول العالم، مما جعل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ھناك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فائضا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ینفق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جزء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منه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تزاید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أوقات الفراغ والإجازات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السنویة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المدفوعة الأجر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نتیجة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تطبیق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العدید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التشریعات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العالمیة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الدول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الصناعیة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الكبرى، بالإضافة إلى ارتفاع المستوى الاجتماعي والثقافي والعلمي لشعوب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ھذه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الدول والذي انعكس على الاتجاه إلى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والاھتمام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عوامل تطور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في القرن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العشرین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تشجیع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الدول المختلفة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للسیاحة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وحرصھا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على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تنمیتھا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وتخطیطھا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وإیجاد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الحلول المناسبة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لمشكلاتھا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مما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أسھم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تقدم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وانتعاشھا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قیام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العدید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المنظمات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والھیئات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(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الدولیة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–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الإقلیمیة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-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المحلیة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)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الحكومیة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منھا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أو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غیر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الحكومیة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والتي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استھدفت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تنظیم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العمل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ورفع العائد و الوعي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السیاحیین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،وإثارة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اھتمام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المجتمع الدولي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وتعاونه لإيجاد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مستقبل أفضل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ینعم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 smtClean="0">
                <a:solidFill>
                  <a:srgbClr val="000000"/>
                </a:solidFill>
                <a:latin typeface="Arial"/>
                <a:ea typeface="Arial"/>
              </a:rPr>
              <a:t>فیه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الإنسان بالرخاء والسلام.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عوامل تطور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في القرن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العشرین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0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None/>
              <a:tabLst>
                <a:tab pos="0" algn="r"/>
              </a:tabLst>
            </a:pP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المؤثرات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الاجتماعیة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والثقافیة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للسیاحة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ھي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الطرق التي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تسھم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بھا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للتغیر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في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قیمة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النظم والسلوك الفردي والعلاقات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العائلیة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وأسلوب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الحیاة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(</a:t>
            </a:r>
            <a:r>
              <a:rPr lang="en-US" sz="2800" b="1" dirty="0">
                <a:solidFill>
                  <a:srgbClr val="000000"/>
                </a:solidFill>
                <a:latin typeface="Arial"/>
                <a:ea typeface="Arial"/>
              </a:rPr>
              <a:t>Live style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) والمستوى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المعیشي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أو الطبقي والاتصال والطقوس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والتقالید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 والنظم </a:t>
            </a:r>
            <a:r>
              <a:rPr lang="ar-SA" sz="2800" b="1" dirty="0" err="1">
                <a:solidFill>
                  <a:srgbClr val="000000"/>
                </a:solidFill>
                <a:latin typeface="Arial"/>
                <a:ea typeface="Arial"/>
              </a:rPr>
              <a:t>الاجتماعیة</a:t>
            </a:r>
            <a:r>
              <a:rPr lang="ar-SA" sz="2800" b="1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960868"/>
              </p:ext>
            </p:extLst>
          </p:nvPr>
        </p:nvGraphicFramePr>
        <p:xfrm>
          <a:off x="539552" y="1844823"/>
          <a:ext cx="7848872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392155"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من </a:t>
                      </a:r>
                      <a:r>
                        <a:rPr lang="ar-SA" sz="2000" dirty="0" err="1">
                          <a:solidFill>
                            <a:schemeClr val="tx1"/>
                          </a:solidFill>
                          <a:effectLst/>
                        </a:rPr>
                        <a:t>حیث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  <a:effectLst/>
                        </a:rPr>
                        <a:t>دوافعه </a:t>
                      </a:r>
                      <a:r>
                        <a:rPr lang="ar-SA" sz="2000" dirty="0" err="1">
                          <a:solidFill>
                            <a:schemeClr val="tx1"/>
                          </a:solidFill>
                          <a:effectLst/>
                        </a:rPr>
                        <a:t>للسیاحة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،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  <a:effectLst/>
                        </a:rPr>
                        <a:t>ومتطلباته 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من </a:t>
                      </a:r>
                      <a:r>
                        <a:rPr lang="ar-SA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خدماتھا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، </a:t>
                      </a:r>
                      <a:r>
                        <a:rPr lang="ar-SA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واتجاھاته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المتعددة.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98755" marR="67310" marT="1016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السائح: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98755" marR="67310" marT="10160" marB="0">
                    <a:solidFill>
                      <a:schemeClr val="bg1"/>
                    </a:solidFill>
                  </a:tcPr>
                </a:tc>
              </a:tr>
              <a:tr h="1392155"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2000">
                          <a:solidFill>
                            <a:schemeClr val="tx1"/>
                          </a:solidFill>
                          <a:effectLst/>
                        </a:rPr>
                        <a:t>وشكلھا وخدماتھا، وأسلوب تحسین تقدیم الخدمات السیاحیة.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98755" marR="67310" marT="1016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2000" dirty="0" err="1">
                          <a:solidFill>
                            <a:schemeClr val="tx1"/>
                          </a:solidFill>
                          <a:effectLst/>
                        </a:rPr>
                        <a:t>الضیافة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98755" marR="67310" marT="10160" marB="0">
                    <a:solidFill>
                      <a:schemeClr val="bg1"/>
                    </a:solidFill>
                  </a:tcPr>
                </a:tc>
              </a:tr>
              <a:tr h="1392155"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2000" dirty="0" err="1">
                          <a:solidFill>
                            <a:schemeClr val="tx1"/>
                          </a:solidFill>
                          <a:effectLst/>
                        </a:rPr>
                        <a:t>وتھتم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 بدراسة الاتصال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  <a:effectLst/>
                        </a:rPr>
                        <a:t>الطبيعي 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بینھما وما </a:t>
                      </a:r>
                      <a:r>
                        <a:rPr lang="ar-SA" sz="2000" dirty="0" smtClean="0">
                          <a:solidFill>
                            <a:schemeClr val="tx1"/>
                          </a:solidFill>
                          <a:effectLst/>
                        </a:rPr>
                        <a:t>ينتج عنها وتوقعاته المستقبلية.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98755" marR="67310" marT="1016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7150" indent="0" algn="r" rtl="1">
                        <a:lnSpc>
                          <a:spcPct val="154000"/>
                        </a:lnSpc>
                        <a:spcBef>
                          <a:spcPts val="0"/>
                        </a:spcBef>
                        <a:spcAft>
                          <a:spcPts val="145"/>
                        </a:spcAft>
                        <a:tabLst>
                          <a:tab pos="0" algn="r"/>
                        </a:tabLst>
                      </a:pP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العلاقة </a:t>
                      </a:r>
                      <a:r>
                        <a:rPr lang="ar-SA" sz="2000" dirty="0" err="1">
                          <a:solidFill>
                            <a:schemeClr val="tx1"/>
                          </a:solidFill>
                          <a:effectLst/>
                        </a:rPr>
                        <a:t>بین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 السائح </a:t>
                      </a:r>
                      <a:r>
                        <a:rPr lang="ar-SA" sz="2000" dirty="0" err="1">
                          <a:solidFill>
                            <a:schemeClr val="tx1"/>
                          </a:solidFill>
                          <a:effectLst/>
                        </a:rPr>
                        <a:t>والمضیف</a:t>
                      </a:r>
                      <a:r>
                        <a:rPr lang="ar-SA" sz="20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198755" marR="67310" marT="1016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4400" dirty="0" smtClean="0">
                <a:solidFill>
                  <a:srgbClr val="000000"/>
                </a:solidFill>
                <a:effectLst/>
                <a:ea typeface="Arial"/>
              </a:rPr>
              <a:t>دراسة المؤثرات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الاجتماعیة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والثقافیة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للسیاحة</a:t>
            </a:r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9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marR="57150" indent="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من المتوقع أن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یتواصل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التقدم التكنولوجي الھائل خلال الفترة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العامین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(٢٠٠٠- ٢٠٢٠م) وسوف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یؤثر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ھذا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التقدم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جمیع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جوانب الحیاة،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وسیضطر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الإنسان إلى الاعتماد على الخدمات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الآلیة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التي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ستوفرھا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التقنیة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مما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یقلل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احتكاكه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بالآخرین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وسوف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یفقد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الإنسان الحیاة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الاجتماعیة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وسیتوق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لمخالطة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الآخرین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وسوف تلعب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دورا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رئیسیا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تحقیق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الاتصال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بین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الناس.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المستقبل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0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أصبح السفر جزءا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عادیا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طبیعة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حیاة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كثیر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من الناس الذي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یرصدون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جزءا من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موازناتھم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المالیة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لھدف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وحتى في أوقات الركود الاقتصادي فإن تأثر حركة السفر الجوي والبري والبحري لم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یكن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كبیرا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وإن كان قد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ساھم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تقلیل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حجم الموازنات المرصودة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للسیاحة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وقضاء الإجازات.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المستقبل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7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یتوقع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أن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یشكل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الشرق الأوسط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أھم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سوق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في المستقبل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القریب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، نظرا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لمخزونه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الھائل من عناصر الجذب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السیاحي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342900" marR="57150" lvl="0" indent="-342900" algn="r" rtl="1">
              <a:lnSpc>
                <a:spcPct val="154000"/>
              </a:lnSpc>
              <a:spcBef>
                <a:spcPts val="0"/>
              </a:spcBef>
              <a:spcAft>
                <a:spcPts val="145"/>
              </a:spcAft>
              <a:buFont typeface="+mj-lt"/>
              <a:buAutoNum type="arabicPeriod"/>
              <a:tabLst>
                <a:tab pos="0" algn="r"/>
              </a:tabLst>
            </a:pP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یتوقع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أن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یصل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عدد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إلى ٦٣٧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ملیون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سائح، وعائدات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السیاحة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ستزاد بنسبة </a:t>
            </a:r>
            <a:r>
              <a:rPr lang="ar-SA" sz="2800" dirty="0" smtClean="0">
                <a:solidFill>
                  <a:srgbClr val="000000"/>
                </a:solidFill>
                <a:latin typeface="Arial"/>
                <a:ea typeface="Arial"/>
              </a:rPr>
              <a:t>90 ٪ 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لتصل ٥٢٧ </a:t>
            </a:r>
            <a:r>
              <a:rPr lang="ar-SA" sz="2800" dirty="0" err="1">
                <a:solidFill>
                  <a:srgbClr val="000000"/>
                </a:solidFill>
                <a:latin typeface="Arial"/>
                <a:ea typeface="Arial"/>
              </a:rPr>
              <a:t>ملیار</a:t>
            </a:r>
            <a:r>
              <a:rPr lang="ar-SA" sz="2800" dirty="0">
                <a:solidFill>
                  <a:srgbClr val="000000"/>
                </a:solidFill>
                <a:latin typeface="Arial"/>
                <a:ea typeface="Arial"/>
              </a:rPr>
              <a:t> دولار. </a:t>
            </a:r>
            <a:endParaRPr lang="en-US" sz="28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109728" indent="0"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dirty="0">
                <a:solidFill>
                  <a:srgbClr val="000000"/>
                </a:solidFill>
                <a:effectLst/>
                <a:ea typeface="Arial"/>
              </a:rPr>
              <a:t>المستقبل </a:t>
            </a:r>
            <a:r>
              <a:rPr lang="ar-SA" sz="4400" dirty="0" err="1">
                <a:solidFill>
                  <a:srgbClr val="000000"/>
                </a:solidFill>
                <a:effectLst/>
                <a:ea typeface="Arial"/>
              </a:rPr>
              <a:t>السیاحي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06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810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محاور المحاضرة</vt:lpstr>
      <vt:lpstr>عوامل تطور السیاحة في القرن العشرین</vt:lpstr>
      <vt:lpstr>عوامل تطور السیاحة في القرن العشرین</vt:lpstr>
      <vt:lpstr>عوامل تطور السیاحة في القرن العشرین</vt:lpstr>
      <vt:lpstr>PowerPoint Presentation</vt:lpstr>
      <vt:lpstr>دراسة المؤثرات الاجتماعیة والثقافیة للسیاحة </vt:lpstr>
      <vt:lpstr>المستقبل السیاحي</vt:lpstr>
      <vt:lpstr>المستقبل السیاحي</vt:lpstr>
      <vt:lpstr>المستقبل السیاحي</vt:lpstr>
      <vt:lpstr>المستقبل السیاحي</vt:lpstr>
      <vt:lpstr>PowerPoint Presentation</vt:lpstr>
      <vt:lpstr>PowerPoint Presentation</vt:lpstr>
      <vt:lpstr>PowerPoint Presentation</vt:lpstr>
      <vt:lpstr>PowerPoint Presentation</vt:lpstr>
      <vt:lpstr>االفرق بین الانتقال والسفر والسیاحة</vt:lpstr>
      <vt:lpstr>العلاقة بین الانتقال والسفر والسیاحة</vt:lpstr>
      <vt:lpstr>انتهت المحاضرة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</dc:creator>
  <cp:lastModifiedBy>Windows User</cp:lastModifiedBy>
  <cp:revision>5</cp:revision>
  <dcterms:created xsi:type="dcterms:W3CDTF">2018-09-18T06:35:33Z</dcterms:created>
  <dcterms:modified xsi:type="dcterms:W3CDTF">2019-02-04T09:46:06Z</dcterms:modified>
</cp:coreProperties>
</file>