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diagrams/drawing2.xml" ContentType="application/vnd.ms-office.drawingml.diagramDrawing+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diagrams/quickStyle2.xml" ContentType="application/vnd.openxmlformats-officedocument.drawingml.diagramStyle+xml"/>
  <Override PartName="/ppt/diagrams/drawing1.xml" ContentType="application/vnd.ms-office.drawingml.diagramDrawing+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diagrams/quickStyle1.xml" ContentType="application/vnd.openxmlformats-officedocument.drawingml.diagramStyle+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diagrams/layout2.xml" ContentType="application/vnd.openxmlformats-officedocument.drawingml.diagramLayout+xml"/>
  <Override PartName="/ppt/diagrams/layout1.xml" ContentType="application/vnd.openxmlformats-officedocument.drawingml.diagramLayout+xml"/>
  <Override PartName="/ppt/diagrams/data2.xml" ContentType="application/vnd.openxmlformats-officedocument.drawingml.diagramData+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diagrams/colors2.xml" ContentType="application/vnd.openxmlformats-officedocument.drawingml.diagramColor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70" r:id="rId4"/>
    <p:sldId id="258" r:id="rId5"/>
    <p:sldId id="259" r:id="rId6"/>
    <p:sldId id="260" r:id="rId7"/>
    <p:sldId id="261" r:id="rId8"/>
    <p:sldId id="262" r:id="rId9"/>
    <p:sldId id="263" r:id="rId10"/>
    <p:sldId id="264" r:id="rId11"/>
    <p:sldId id="265" r:id="rId12"/>
    <p:sldId id="266" r:id="rId13"/>
    <p:sldId id="267" r:id="rId14"/>
    <p:sldId id="268" r:id="rId15"/>
    <p:sldId id="269" r:id="rId16"/>
    <p:sldId id="271" r:id="rId1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horzBarState="maximized">
    <p:restoredLeft sz="15987" autoAdjust="0"/>
    <p:restoredTop sz="94660"/>
  </p:normalViewPr>
  <p:slideViewPr>
    <p:cSldViewPr snapToGrid="0">
      <p:cViewPr>
        <p:scale>
          <a:sx n="78" d="100"/>
          <a:sy n="78" d="100"/>
        </p:scale>
        <p:origin x="-778" y="-298"/>
      </p:cViewPr>
      <p:guideLst>
        <p:guide orient="horz" pos="2160"/>
        <p:guide pos="384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7ED2FA3-1660-4C64-9969-F5550C1EBACC}" type="doc">
      <dgm:prSet loTypeId="urn:microsoft.com/office/officeart/2005/8/layout/list1" loCatId="list" qsTypeId="urn:microsoft.com/office/officeart/2005/8/quickstyle/simple1" qsCatId="simple" csTypeId="urn:microsoft.com/office/officeart/2005/8/colors/accent1_2" csCatId="accent1" phldr="1"/>
      <dgm:spPr/>
      <dgm:t>
        <a:bodyPr/>
        <a:lstStyle/>
        <a:p>
          <a:pPr rtl="1"/>
          <a:endParaRPr lang="ar-SA"/>
        </a:p>
      </dgm:t>
    </dgm:pt>
    <dgm:pt modelId="{7D01F43D-AA7C-44EC-8FC6-5F49FCB4AB55}">
      <dgm:prSet phldrT="[نص]" custT="1"/>
      <dgm:spPr/>
      <dgm:t>
        <a:bodyPr/>
        <a:lstStyle/>
        <a:p>
          <a:pPr algn="r" rtl="1"/>
          <a:r>
            <a:rPr lang="ar-SA" sz="2800" b="1" dirty="0" smtClean="0"/>
            <a:t>أولاً :نظرية تخلف النضج.</a:t>
          </a:r>
          <a:endParaRPr lang="ar-SA" sz="2800" b="1" dirty="0"/>
        </a:p>
      </dgm:t>
    </dgm:pt>
    <dgm:pt modelId="{9EA88A37-AD0B-4C7E-BC9F-26FBBC2E10B6}" type="parTrans" cxnId="{28C649A1-DA78-4D7C-8A21-6C430EF2D96A}">
      <dgm:prSet/>
      <dgm:spPr/>
      <dgm:t>
        <a:bodyPr/>
        <a:lstStyle/>
        <a:p>
          <a:pPr rtl="1"/>
          <a:endParaRPr lang="ar-SA"/>
        </a:p>
      </dgm:t>
    </dgm:pt>
    <dgm:pt modelId="{7F613DBE-3CAF-456C-B91A-BFB840C50BD1}" type="sibTrans" cxnId="{28C649A1-DA78-4D7C-8A21-6C430EF2D96A}">
      <dgm:prSet/>
      <dgm:spPr/>
      <dgm:t>
        <a:bodyPr/>
        <a:lstStyle/>
        <a:p>
          <a:pPr rtl="1"/>
          <a:endParaRPr lang="ar-SA"/>
        </a:p>
      </dgm:t>
    </dgm:pt>
    <dgm:pt modelId="{1E9761E5-1066-4B21-A913-C505CBB4E808}">
      <dgm:prSet phldrT="[نص]" custT="1"/>
      <dgm:spPr/>
      <dgm:t>
        <a:bodyPr/>
        <a:lstStyle/>
        <a:p>
          <a:pPr algn="r" rtl="1"/>
          <a:r>
            <a:rPr lang="ar-SA" sz="2400" b="1" dirty="0" smtClean="0"/>
            <a:t>ثانياً: مراحل نضج النمو لدى </a:t>
          </a:r>
          <a:r>
            <a:rPr lang="ar-SA" sz="2400" b="1" dirty="0" err="1" smtClean="0"/>
            <a:t>بياجيه</a:t>
          </a:r>
          <a:endParaRPr lang="ar-SA" sz="2400" b="1" dirty="0"/>
        </a:p>
      </dgm:t>
    </dgm:pt>
    <dgm:pt modelId="{C605CB5B-5DF3-4E88-8E04-B54782964454}" type="parTrans" cxnId="{27C9DA9B-E6E3-40F7-BB8E-FEF2AA73CE80}">
      <dgm:prSet/>
      <dgm:spPr/>
      <dgm:t>
        <a:bodyPr/>
        <a:lstStyle/>
        <a:p>
          <a:pPr rtl="1"/>
          <a:endParaRPr lang="ar-SA"/>
        </a:p>
      </dgm:t>
    </dgm:pt>
    <dgm:pt modelId="{5A26F623-C849-4D05-8251-5ED8BF2CEC61}" type="sibTrans" cxnId="{27C9DA9B-E6E3-40F7-BB8E-FEF2AA73CE80}">
      <dgm:prSet/>
      <dgm:spPr/>
      <dgm:t>
        <a:bodyPr/>
        <a:lstStyle/>
        <a:p>
          <a:pPr rtl="1"/>
          <a:endParaRPr lang="ar-SA"/>
        </a:p>
      </dgm:t>
    </dgm:pt>
    <dgm:pt modelId="{0839E2C9-2A41-482D-8F63-02835F5CC7D2}">
      <dgm:prSet phldrT="[نص]" custT="1"/>
      <dgm:spPr/>
      <dgm:t>
        <a:bodyPr/>
        <a:lstStyle/>
        <a:p>
          <a:pPr algn="r" rtl="1"/>
          <a:r>
            <a:rPr lang="ar-SA" sz="2000" b="1" dirty="0" smtClean="0"/>
            <a:t>ثالثاً: المضمون التطبيقي لنظريات النضج في مجال صعوبات التعلم </a:t>
          </a:r>
          <a:endParaRPr lang="ar-SA" sz="2000" b="1" dirty="0"/>
        </a:p>
      </dgm:t>
    </dgm:pt>
    <dgm:pt modelId="{9CF6DCAB-7761-41A5-8CE8-21BDF026E2D2}" type="parTrans" cxnId="{ACED8B14-2980-4C9F-9B41-15A3F37EAA99}">
      <dgm:prSet/>
      <dgm:spPr/>
      <dgm:t>
        <a:bodyPr/>
        <a:lstStyle/>
        <a:p>
          <a:pPr rtl="1"/>
          <a:endParaRPr lang="ar-SA"/>
        </a:p>
      </dgm:t>
    </dgm:pt>
    <dgm:pt modelId="{1C0C3751-AECD-408C-A04C-381482E1C7E7}" type="sibTrans" cxnId="{ACED8B14-2980-4C9F-9B41-15A3F37EAA99}">
      <dgm:prSet/>
      <dgm:spPr/>
      <dgm:t>
        <a:bodyPr/>
        <a:lstStyle/>
        <a:p>
          <a:pPr rtl="1"/>
          <a:endParaRPr lang="ar-SA"/>
        </a:p>
      </dgm:t>
    </dgm:pt>
    <dgm:pt modelId="{EF64810B-0C88-4F05-81FF-1E4190404511}" type="pres">
      <dgm:prSet presAssocID="{07ED2FA3-1660-4C64-9969-F5550C1EBACC}" presName="linear" presStyleCnt="0">
        <dgm:presLayoutVars>
          <dgm:dir/>
          <dgm:animLvl val="lvl"/>
          <dgm:resizeHandles val="exact"/>
        </dgm:presLayoutVars>
      </dgm:prSet>
      <dgm:spPr/>
      <dgm:t>
        <a:bodyPr/>
        <a:lstStyle/>
        <a:p>
          <a:pPr rtl="1"/>
          <a:endParaRPr lang="ar-SA"/>
        </a:p>
      </dgm:t>
    </dgm:pt>
    <dgm:pt modelId="{EB7BD5E9-E4B8-47FC-845C-9E961A7F115B}" type="pres">
      <dgm:prSet presAssocID="{7D01F43D-AA7C-44EC-8FC6-5F49FCB4AB55}" presName="parentLin" presStyleCnt="0"/>
      <dgm:spPr/>
    </dgm:pt>
    <dgm:pt modelId="{717ECFC0-91AD-4187-8D93-8D5A8C9ECE4D}" type="pres">
      <dgm:prSet presAssocID="{7D01F43D-AA7C-44EC-8FC6-5F49FCB4AB55}" presName="parentLeftMargin" presStyleLbl="node1" presStyleIdx="0" presStyleCnt="3"/>
      <dgm:spPr/>
      <dgm:t>
        <a:bodyPr/>
        <a:lstStyle/>
        <a:p>
          <a:pPr rtl="1"/>
          <a:endParaRPr lang="ar-SA"/>
        </a:p>
      </dgm:t>
    </dgm:pt>
    <dgm:pt modelId="{C3254706-1948-46C0-8161-DDAB029B524A}" type="pres">
      <dgm:prSet presAssocID="{7D01F43D-AA7C-44EC-8FC6-5F49FCB4AB55}" presName="parentText" presStyleLbl="node1" presStyleIdx="0" presStyleCnt="3" custScaleY="168607" custLinFactX="16273" custLinFactNeighborX="100000" custLinFactNeighborY="22635">
        <dgm:presLayoutVars>
          <dgm:chMax val="0"/>
          <dgm:bulletEnabled val="1"/>
        </dgm:presLayoutVars>
      </dgm:prSet>
      <dgm:spPr/>
      <dgm:t>
        <a:bodyPr/>
        <a:lstStyle/>
        <a:p>
          <a:pPr rtl="1"/>
          <a:endParaRPr lang="ar-SA"/>
        </a:p>
      </dgm:t>
    </dgm:pt>
    <dgm:pt modelId="{4AB1D7DA-0481-479F-B745-F0AEACFCC419}" type="pres">
      <dgm:prSet presAssocID="{7D01F43D-AA7C-44EC-8FC6-5F49FCB4AB55}" presName="negativeSpace" presStyleCnt="0"/>
      <dgm:spPr/>
    </dgm:pt>
    <dgm:pt modelId="{EE3B45A2-3000-401A-8580-1D203E9CDF06}" type="pres">
      <dgm:prSet presAssocID="{7D01F43D-AA7C-44EC-8FC6-5F49FCB4AB55}" presName="childText" presStyleLbl="conFgAcc1" presStyleIdx="0" presStyleCnt="3" custLinFactNeighborX="42" custLinFactNeighborY="65735">
        <dgm:presLayoutVars>
          <dgm:bulletEnabled val="1"/>
        </dgm:presLayoutVars>
      </dgm:prSet>
      <dgm:spPr/>
    </dgm:pt>
    <dgm:pt modelId="{4B60DB7C-8FFA-4109-85D7-47E0125390CB}" type="pres">
      <dgm:prSet presAssocID="{7F613DBE-3CAF-456C-B91A-BFB840C50BD1}" presName="spaceBetweenRectangles" presStyleCnt="0"/>
      <dgm:spPr/>
    </dgm:pt>
    <dgm:pt modelId="{07E4AC8C-B7F7-4368-8A04-5611B4690B6A}" type="pres">
      <dgm:prSet presAssocID="{1E9761E5-1066-4B21-A913-C505CBB4E808}" presName="parentLin" presStyleCnt="0"/>
      <dgm:spPr/>
    </dgm:pt>
    <dgm:pt modelId="{DD391BE0-FF53-4A36-82AB-FB758DC7FB81}" type="pres">
      <dgm:prSet presAssocID="{1E9761E5-1066-4B21-A913-C505CBB4E808}" presName="parentLeftMargin" presStyleLbl="node1" presStyleIdx="0" presStyleCnt="3"/>
      <dgm:spPr/>
      <dgm:t>
        <a:bodyPr/>
        <a:lstStyle/>
        <a:p>
          <a:pPr rtl="1"/>
          <a:endParaRPr lang="ar-SA"/>
        </a:p>
      </dgm:t>
    </dgm:pt>
    <dgm:pt modelId="{636AE3BD-0F12-47FE-899A-639D7F0D7E87}" type="pres">
      <dgm:prSet presAssocID="{1E9761E5-1066-4B21-A913-C505CBB4E808}" presName="parentText" presStyleLbl="node1" presStyleIdx="1" presStyleCnt="3" custScaleY="209163" custLinFactX="4500" custLinFactNeighborX="100000" custLinFactNeighborY="6507">
        <dgm:presLayoutVars>
          <dgm:chMax val="0"/>
          <dgm:bulletEnabled val="1"/>
        </dgm:presLayoutVars>
      </dgm:prSet>
      <dgm:spPr/>
      <dgm:t>
        <a:bodyPr/>
        <a:lstStyle/>
        <a:p>
          <a:pPr rtl="1"/>
          <a:endParaRPr lang="ar-SA"/>
        </a:p>
      </dgm:t>
    </dgm:pt>
    <dgm:pt modelId="{C2799CB0-6CBB-4F21-AF2A-25D0349941A7}" type="pres">
      <dgm:prSet presAssocID="{1E9761E5-1066-4B21-A913-C505CBB4E808}" presName="negativeSpace" presStyleCnt="0"/>
      <dgm:spPr/>
    </dgm:pt>
    <dgm:pt modelId="{D372D5AA-A24B-4D24-BC19-E9466524CCEE}" type="pres">
      <dgm:prSet presAssocID="{1E9761E5-1066-4B21-A913-C505CBB4E808}" presName="childText" presStyleLbl="conFgAcc1" presStyleIdx="1" presStyleCnt="3">
        <dgm:presLayoutVars>
          <dgm:bulletEnabled val="1"/>
        </dgm:presLayoutVars>
      </dgm:prSet>
      <dgm:spPr/>
    </dgm:pt>
    <dgm:pt modelId="{A26832DD-E2D1-48A6-B084-54E69F5D9CF0}" type="pres">
      <dgm:prSet presAssocID="{5A26F623-C849-4D05-8251-5ED8BF2CEC61}" presName="spaceBetweenRectangles" presStyleCnt="0"/>
      <dgm:spPr/>
    </dgm:pt>
    <dgm:pt modelId="{FE41C93D-BA6F-4CD0-85A1-371592C206DA}" type="pres">
      <dgm:prSet presAssocID="{0839E2C9-2A41-482D-8F63-02835F5CC7D2}" presName="parentLin" presStyleCnt="0"/>
      <dgm:spPr/>
    </dgm:pt>
    <dgm:pt modelId="{6C53E604-8A83-4330-BAAC-3435C7D64CAB}" type="pres">
      <dgm:prSet presAssocID="{0839E2C9-2A41-482D-8F63-02835F5CC7D2}" presName="parentLeftMargin" presStyleLbl="node1" presStyleIdx="1" presStyleCnt="3"/>
      <dgm:spPr/>
      <dgm:t>
        <a:bodyPr/>
        <a:lstStyle/>
        <a:p>
          <a:pPr rtl="1"/>
          <a:endParaRPr lang="ar-SA"/>
        </a:p>
      </dgm:t>
    </dgm:pt>
    <dgm:pt modelId="{9623E6F0-3192-46B2-A0B7-D005AAAE9D75}" type="pres">
      <dgm:prSet presAssocID="{0839E2C9-2A41-482D-8F63-02835F5CC7D2}" presName="parentText" presStyleLbl="node1" presStyleIdx="2" presStyleCnt="3" custScaleY="215669" custLinFactNeighborX="-99167">
        <dgm:presLayoutVars>
          <dgm:chMax val="0"/>
          <dgm:bulletEnabled val="1"/>
        </dgm:presLayoutVars>
      </dgm:prSet>
      <dgm:spPr/>
      <dgm:t>
        <a:bodyPr/>
        <a:lstStyle/>
        <a:p>
          <a:pPr rtl="1"/>
          <a:endParaRPr lang="ar-SA"/>
        </a:p>
      </dgm:t>
    </dgm:pt>
    <dgm:pt modelId="{AFEC316C-6281-40CA-A48D-FD272A2875FA}" type="pres">
      <dgm:prSet presAssocID="{0839E2C9-2A41-482D-8F63-02835F5CC7D2}" presName="negativeSpace" presStyleCnt="0"/>
      <dgm:spPr/>
    </dgm:pt>
    <dgm:pt modelId="{84AA86AD-54BA-410E-8DB6-C89A361E0726}" type="pres">
      <dgm:prSet presAssocID="{0839E2C9-2A41-482D-8F63-02835F5CC7D2}" presName="childText" presStyleLbl="conFgAcc1" presStyleIdx="2" presStyleCnt="3">
        <dgm:presLayoutVars>
          <dgm:bulletEnabled val="1"/>
        </dgm:presLayoutVars>
      </dgm:prSet>
      <dgm:spPr/>
    </dgm:pt>
  </dgm:ptLst>
  <dgm:cxnLst>
    <dgm:cxn modelId="{35D9F7F6-D293-435F-9ED8-B518E3E87DA6}" type="presOf" srcId="{7D01F43D-AA7C-44EC-8FC6-5F49FCB4AB55}" destId="{C3254706-1948-46C0-8161-DDAB029B524A}" srcOrd="1" destOrd="0" presId="urn:microsoft.com/office/officeart/2005/8/layout/list1"/>
    <dgm:cxn modelId="{28C649A1-DA78-4D7C-8A21-6C430EF2D96A}" srcId="{07ED2FA3-1660-4C64-9969-F5550C1EBACC}" destId="{7D01F43D-AA7C-44EC-8FC6-5F49FCB4AB55}" srcOrd="0" destOrd="0" parTransId="{9EA88A37-AD0B-4C7E-BC9F-26FBBC2E10B6}" sibTransId="{7F613DBE-3CAF-456C-B91A-BFB840C50BD1}"/>
    <dgm:cxn modelId="{8A0CE9B7-F5BE-410F-B147-D0A8BFB29FD9}" type="presOf" srcId="{1E9761E5-1066-4B21-A913-C505CBB4E808}" destId="{636AE3BD-0F12-47FE-899A-639D7F0D7E87}" srcOrd="1" destOrd="0" presId="urn:microsoft.com/office/officeart/2005/8/layout/list1"/>
    <dgm:cxn modelId="{27C9DA9B-E6E3-40F7-BB8E-FEF2AA73CE80}" srcId="{07ED2FA3-1660-4C64-9969-F5550C1EBACC}" destId="{1E9761E5-1066-4B21-A913-C505CBB4E808}" srcOrd="1" destOrd="0" parTransId="{C605CB5B-5DF3-4E88-8E04-B54782964454}" sibTransId="{5A26F623-C849-4D05-8251-5ED8BF2CEC61}"/>
    <dgm:cxn modelId="{A69C2AA0-B1E1-4E2F-B3E4-DF66F6B6AB79}" type="presOf" srcId="{0839E2C9-2A41-482D-8F63-02835F5CC7D2}" destId="{6C53E604-8A83-4330-BAAC-3435C7D64CAB}" srcOrd="0" destOrd="0" presId="urn:microsoft.com/office/officeart/2005/8/layout/list1"/>
    <dgm:cxn modelId="{2F075AAA-421B-4D38-90DB-8238BCB3CA96}" type="presOf" srcId="{1E9761E5-1066-4B21-A913-C505CBB4E808}" destId="{DD391BE0-FF53-4A36-82AB-FB758DC7FB81}" srcOrd="0" destOrd="0" presId="urn:microsoft.com/office/officeart/2005/8/layout/list1"/>
    <dgm:cxn modelId="{FC3AF9CC-7175-44E5-9B63-273EFD7D8256}" type="presOf" srcId="{7D01F43D-AA7C-44EC-8FC6-5F49FCB4AB55}" destId="{717ECFC0-91AD-4187-8D93-8D5A8C9ECE4D}" srcOrd="0" destOrd="0" presId="urn:microsoft.com/office/officeart/2005/8/layout/list1"/>
    <dgm:cxn modelId="{ACED8B14-2980-4C9F-9B41-15A3F37EAA99}" srcId="{07ED2FA3-1660-4C64-9969-F5550C1EBACC}" destId="{0839E2C9-2A41-482D-8F63-02835F5CC7D2}" srcOrd="2" destOrd="0" parTransId="{9CF6DCAB-7761-41A5-8CE8-21BDF026E2D2}" sibTransId="{1C0C3751-AECD-408C-A04C-381482E1C7E7}"/>
    <dgm:cxn modelId="{C51A7C5E-EB34-4837-BD8A-33A5D8549DA5}" type="presOf" srcId="{0839E2C9-2A41-482D-8F63-02835F5CC7D2}" destId="{9623E6F0-3192-46B2-A0B7-D005AAAE9D75}" srcOrd="1" destOrd="0" presId="urn:microsoft.com/office/officeart/2005/8/layout/list1"/>
    <dgm:cxn modelId="{BB474712-5DFC-4835-8DD5-6B6B8322B372}" type="presOf" srcId="{07ED2FA3-1660-4C64-9969-F5550C1EBACC}" destId="{EF64810B-0C88-4F05-81FF-1E4190404511}" srcOrd="0" destOrd="0" presId="urn:microsoft.com/office/officeart/2005/8/layout/list1"/>
    <dgm:cxn modelId="{279A1529-9AC9-4EEC-93E7-DC0BECD1AC03}" type="presParOf" srcId="{EF64810B-0C88-4F05-81FF-1E4190404511}" destId="{EB7BD5E9-E4B8-47FC-845C-9E961A7F115B}" srcOrd="0" destOrd="0" presId="urn:microsoft.com/office/officeart/2005/8/layout/list1"/>
    <dgm:cxn modelId="{DDC45C62-F59D-48F2-9561-379C10B6C82B}" type="presParOf" srcId="{EB7BD5E9-E4B8-47FC-845C-9E961A7F115B}" destId="{717ECFC0-91AD-4187-8D93-8D5A8C9ECE4D}" srcOrd="0" destOrd="0" presId="urn:microsoft.com/office/officeart/2005/8/layout/list1"/>
    <dgm:cxn modelId="{783382A0-A638-4B0F-A03E-C924EBDA723B}" type="presParOf" srcId="{EB7BD5E9-E4B8-47FC-845C-9E961A7F115B}" destId="{C3254706-1948-46C0-8161-DDAB029B524A}" srcOrd="1" destOrd="0" presId="urn:microsoft.com/office/officeart/2005/8/layout/list1"/>
    <dgm:cxn modelId="{496FE7E3-7E42-4018-BD62-9EFF5E5CA63D}" type="presParOf" srcId="{EF64810B-0C88-4F05-81FF-1E4190404511}" destId="{4AB1D7DA-0481-479F-B745-F0AEACFCC419}" srcOrd="1" destOrd="0" presId="urn:microsoft.com/office/officeart/2005/8/layout/list1"/>
    <dgm:cxn modelId="{843D1B79-FC5D-4CE4-A0FB-605F34D48863}" type="presParOf" srcId="{EF64810B-0C88-4F05-81FF-1E4190404511}" destId="{EE3B45A2-3000-401A-8580-1D203E9CDF06}" srcOrd="2" destOrd="0" presId="urn:microsoft.com/office/officeart/2005/8/layout/list1"/>
    <dgm:cxn modelId="{3CBB563B-6738-45E3-9A10-3495C55789FE}" type="presParOf" srcId="{EF64810B-0C88-4F05-81FF-1E4190404511}" destId="{4B60DB7C-8FFA-4109-85D7-47E0125390CB}" srcOrd="3" destOrd="0" presId="urn:microsoft.com/office/officeart/2005/8/layout/list1"/>
    <dgm:cxn modelId="{CEB0CE5E-35B5-40C7-BB71-39EF71698008}" type="presParOf" srcId="{EF64810B-0C88-4F05-81FF-1E4190404511}" destId="{07E4AC8C-B7F7-4368-8A04-5611B4690B6A}" srcOrd="4" destOrd="0" presId="urn:microsoft.com/office/officeart/2005/8/layout/list1"/>
    <dgm:cxn modelId="{6656EA7A-8172-46FD-B442-A31D0119CF52}" type="presParOf" srcId="{07E4AC8C-B7F7-4368-8A04-5611B4690B6A}" destId="{DD391BE0-FF53-4A36-82AB-FB758DC7FB81}" srcOrd="0" destOrd="0" presId="urn:microsoft.com/office/officeart/2005/8/layout/list1"/>
    <dgm:cxn modelId="{A76F6CA5-5824-4F4C-A1C9-75F83BD08676}" type="presParOf" srcId="{07E4AC8C-B7F7-4368-8A04-5611B4690B6A}" destId="{636AE3BD-0F12-47FE-899A-639D7F0D7E87}" srcOrd="1" destOrd="0" presId="urn:microsoft.com/office/officeart/2005/8/layout/list1"/>
    <dgm:cxn modelId="{701C38E4-A396-4260-8BA2-94EB66BB5687}" type="presParOf" srcId="{EF64810B-0C88-4F05-81FF-1E4190404511}" destId="{C2799CB0-6CBB-4F21-AF2A-25D0349941A7}" srcOrd="5" destOrd="0" presId="urn:microsoft.com/office/officeart/2005/8/layout/list1"/>
    <dgm:cxn modelId="{0E8D3972-AC90-467D-9495-182F9B12F935}" type="presParOf" srcId="{EF64810B-0C88-4F05-81FF-1E4190404511}" destId="{D372D5AA-A24B-4D24-BC19-E9466524CCEE}" srcOrd="6" destOrd="0" presId="urn:microsoft.com/office/officeart/2005/8/layout/list1"/>
    <dgm:cxn modelId="{FB11C408-37F4-4AF1-BC4B-329EFA45AEF5}" type="presParOf" srcId="{EF64810B-0C88-4F05-81FF-1E4190404511}" destId="{A26832DD-E2D1-48A6-B084-54E69F5D9CF0}" srcOrd="7" destOrd="0" presId="urn:microsoft.com/office/officeart/2005/8/layout/list1"/>
    <dgm:cxn modelId="{BCBC963C-8695-491C-8C80-CD661D7E94F2}" type="presParOf" srcId="{EF64810B-0C88-4F05-81FF-1E4190404511}" destId="{FE41C93D-BA6F-4CD0-85A1-371592C206DA}" srcOrd="8" destOrd="0" presId="urn:microsoft.com/office/officeart/2005/8/layout/list1"/>
    <dgm:cxn modelId="{CCCE955A-4609-46A4-9C70-48C8ABE35AEB}" type="presParOf" srcId="{FE41C93D-BA6F-4CD0-85A1-371592C206DA}" destId="{6C53E604-8A83-4330-BAAC-3435C7D64CAB}" srcOrd="0" destOrd="0" presId="urn:microsoft.com/office/officeart/2005/8/layout/list1"/>
    <dgm:cxn modelId="{5AD49718-1D4C-4F3A-80C5-3088DD6B484C}" type="presParOf" srcId="{FE41C93D-BA6F-4CD0-85A1-371592C206DA}" destId="{9623E6F0-3192-46B2-A0B7-D005AAAE9D75}" srcOrd="1" destOrd="0" presId="urn:microsoft.com/office/officeart/2005/8/layout/list1"/>
    <dgm:cxn modelId="{A5CA4AAA-3164-4779-897B-0770FA7C7A74}" type="presParOf" srcId="{EF64810B-0C88-4F05-81FF-1E4190404511}" destId="{AFEC316C-6281-40CA-A48D-FD272A2875FA}" srcOrd="9" destOrd="0" presId="urn:microsoft.com/office/officeart/2005/8/layout/list1"/>
    <dgm:cxn modelId="{C8CD36B3-4F5F-434D-A2D6-217AC9933C06}" type="presParOf" srcId="{EF64810B-0C88-4F05-81FF-1E4190404511}" destId="{84AA86AD-54BA-410E-8DB6-C89A361E0726}" srcOrd="10" destOrd="0" presId="urn:microsoft.com/office/officeart/2005/8/layout/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76DB113D-0A42-4382-8F01-98AA8D6AAB3C}" type="doc">
      <dgm:prSet loTypeId="urn:microsoft.com/office/officeart/2009/layout/ReverseList" loCatId="relationship" qsTypeId="urn:microsoft.com/office/officeart/2005/8/quickstyle/simple1" qsCatId="simple" csTypeId="urn:microsoft.com/office/officeart/2005/8/colors/accent1_2" csCatId="accent1" phldr="1"/>
      <dgm:spPr/>
      <dgm:t>
        <a:bodyPr/>
        <a:lstStyle/>
        <a:p>
          <a:pPr rtl="1"/>
          <a:endParaRPr lang="ar-SA"/>
        </a:p>
      </dgm:t>
    </dgm:pt>
    <dgm:pt modelId="{1C672D43-5142-446F-A5C3-CFC3FA880401}">
      <dgm:prSet phldrT="[نص]"/>
      <dgm:spPr/>
      <dgm:t>
        <a:bodyPr/>
        <a:lstStyle/>
        <a:p>
          <a:pPr rtl="1"/>
          <a:r>
            <a:rPr lang="ar-SA" b="0" dirty="0" smtClean="0"/>
            <a:t>فإن لكل فرد معدلاً معيّناً يسير عليه نموه في عوامل وراثية عديدة ومتنوعة من النماء الإنساني بما في ذلك الوظيفة المعرفية</a:t>
          </a:r>
          <a:endParaRPr lang="ar-SA" b="0" dirty="0"/>
        </a:p>
      </dgm:t>
    </dgm:pt>
    <dgm:pt modelId="{9CB9EA0A-431E-4B89-957F-F434E06440F5}" type="parTrans" cxnId="{B8DB472C-84E7-4D5E-9092-5D8D8F9BB89C}">
      <dgm:prSet/>
      <dgm:spPr/>
      <dgm:t>
        <a:bodyPr/>
        <a:lstStyle/>
        <a:p>
          <a:pPr rtl="1"/>
          <a:endParaRPr lang="ar-SA"/>
        </a:p>
      </dgm:t>
    </dgm:pt>
    <dgm:pt modelId="{AE4BA638-6938-4887-96C2-F2E9CE49E7FB}" type="sibTrans" cxnId="{B8DB472C-84E7-4D5E-9092-5D8D8F9BB89C}">
      <dgm:prSet/>
      <dgm:spPr/>
      <dgm:t>
        <a:bodyPr/>
        <a:lstStyle/>
        <a:p>
          <a:pPr rtl="1"/>
          <a:endParaRPr lang="ar-SA"/>
        </a:p>
      </dgm:t>
    </dgm:pt>
    <dgm:pt modelId="{F84812A8-E8BD-4C0E-9F2D-AEBB09F6A89E}">
      <dgm:prSet phldrT="[نص]"/>
      <dgm:spPr/>
      <dgm:t>
        <a:bodyPr/>
        <a:lstStyle/>
        <a:p>
          <a:pPr rtl="1"/>
          <a:r>
            <a:rPr lang="ar-SA" b="0" dirty="0" smtClean="0"/>
            <a:t>من افتراض وجود تباطؤ وضعف في جوانب معينة مسؤولة عن نمو الجهاز العصبي ونضجه </a:t>
          </a:r>
          <a:endParaRPr lang="ar-SA" b="0" dirty="0"/>
        </a:p>
      </dgm:t>
    </dgm:pt>
    <dgm:pt modelId="{B35155D1-AC9E-4506-8ACE-561076C59B5F}" type="parTrans" cxnId="{CA2311D5-F7BA-47F1-BF17-9C75FB031BA1}">
      <dgm:prSet/>
      <dgm:spPr/>
      <dgm:t>
        <a:bodyPr/>
        <a:lstStyle/>
        <a:p>
          <a:pPr rtl="1"/>
          <a:endParaRPr lang="ar-SA"/>
        </a:p>
      </dgm:t>
    </dgm:pt>
    <dgm:pt modelId="{EF856C88-A8F5-45C2-920A-14A3E6920609}" type="sibTrans" cxnId="{CA2311D5-F7BA-47F1-BF17-9C75FB031BA1}">
      <dgm:prSet/>
      <dgm:spPr/>
      <dgm:t>
        <a:bodyPr/>
        <a:lstStyle/>
        <a:p>
          <a:pPr rtl="1"/>
          <a:endParaRPr lang="ar-SA"/>
        </a:p>
      </dgm:t>
    </dgm:pt>
    <dgm:pt modelId="{4CA52AC2-04DE-490B-BE17-12BCA6E0FFD7}" type="pres">
      <dgm:prSet presAssocID="{76DB113D-0A42-4382-8F01-98AA8D6AAB3C}" presName="Name0" presStyleCnt="0">
        <dgm:presLayoutVars>
          <dgm:chMax val="2"/>
          <dgm:chPref val="2"/>
          <dgm:animLvl val="lvl"/>
        </dgm:presLayoutVars>
      </dgm:prSet>
      <dgm:spPr/>
      <dgm:t>
        <a:bodyPr/>
        <a:lstStyle/>
        <a:p>
          <a:pPr rtl="1"/>
          <a:endParaRPr lang="ar-SA"/>
        </a:p>
      </dgm:t>
    </dgm:pt>
    <dgm:pt modelId="{B586EBC6-2DD3-4CD9-91E7-2FA2A544A3C9}" type="pres">
      <dgm:prSet presAssocID="{76DB113D-0A42-4382-8F01-98AA8D6AAB3C}" presName="LeftText" presStyleLbl="revTx" presStyleIdx="0" presStyleCnt="0">
        <dgm:presLayoutVars>
          <dgm:bulletEnabled val="1"/>
        </dgm:presLayoutVars>
      </dgm:prSet>
      <dgm:spPr/>
      <dgm:t>
        <a:bodyPr/>
        <a:lstStyle/>
        <a:p>
          <a:pPr rtl="1"/>
          <a:endParaRPr lang="ar-SA"/>
        </a:p>
      </dgm:t>
    </dgm:pt>
    <dgm:pt modelId="{A6BF2DD2-3D68-4406-A09F-F13EDA7EC8AB}" type="pres">
      <dgm:prSet presAssocID="{76DB113D-0A42-4382-8F01-98AA8D6AAB3C}" presName="LeftNode" presStyleLbl="bgImgPlace1" presStyleIdx="0" presStyleCnt="2" custScaleX="188919" custScaleY="127340" custLinFactNeighborX="-61769" custLinFactNeighborY="4011">
        <dgm:presLayoutVars>
          <dgm:chMax val="2"/>
          <dgm:chPref val="2"/>
        </dgm:presLayoutVars>
      </dgm:prSet>
      <dgm:spPr/>
      <dgm:t>
        <a:bodyPr/>
        <a:lstStyle/>
        <a:p>
          <a:pPr rtl="1"/>
          <a:endParaRPr lang="ar-SA"/>
        </a:p>
      </dgm:t>
    </dgm:pt>
    <dgm:pt modelId="{DD6E6491-E226-4627-BD0D-989CB400CA7D}" type="pres">
      <dgm:prSet presAssocID="{76DB113D-0A42-4382-8F01-98AA8D6AAB3C}" presName="RightText" presStyleLbl="revTx" presStyleIdx="0" presStyleCnt="0">
        <dgm:presLayoutVars>
          <dgm:bulletEnabled val="1"/>
        </dgm:presLayoutVars>
      </dgm:prSet>
      <dgm:spPr/>
      <dgm:t>
        <a:bodyPr/>
        <a:lstStyle/>
        <a:p>
          <a:pPr rtl="1"/>
          <a:endParaRPr lang="ar-SA"/>
        </a:p>
      </dgm:t>
    </dgm:pt>
    <dgm:pt modelId="{BBC5ABB3-AA9A-44B0-8CA4-943C83795076}" type="pres">
      <dgm:prSet presAssocID="{76DB113D-0A42-4382-8F01-98AA8D6AAB3C}" presName="RightNode" presStyleLbl="bgImgPlace1" presStyleIdx="1" presStyleCnt="2" custScaleX="149109" custScaleY="129720" custLinFactNeighborX="-8097" custLinFactNeighborY="12606">
        <dgm:presLayoutVars>
          <dgm:chMax val="0"/>
          <dgm:chPref val="0"/>
        </dgm:presLayoutVars>
      </dgm:prSet>
      <dgm:spPr/>
      <dgm:t>
        <a:bodyPr/>
        <a:lstStyle/>
        <a:p>
          <a:pPr rtl="1"/>
          <a:endParaRPr lang="ar-SA"/>
        </a:p>
      </dgm:t>
    </dgm:pt>
    <dgm:pt modelId="{4F0A24C0-7488-49A7-9761-FC49BC88DB7F}" type="pres">
      <dgm:prSet presAssocID="{76DB113D-0A42-4382-8F01-98AA8D6AAB3C}" presName="TopArrow" presStyleLbl="node1" presStyleIdx="0" presStyleCnt="2" custLinFactNeighborX="-26002" custLinFactNeighborY="-3940"/>
      <dgm:spPr/>
    </dgm:pt>
    <dgm:pt modelId="{7C670C72-5FE1-48A9-BBAC-F9B51EE00F47}" type="pres">
      <dgm:prSet presAssocID="{76DB113D-0A42-4382-8F01-98AA8D6AAB3C}" presName="BottomArrow" presStyleLbl="node1" presStyleIdx="1" presStyleCnt="2" custLinFactNeighborX="-27184" custLinFactNeighborY="1182"/>
      <dgm:spPr/>
    </dgm:pt>
  </dgm:ptLst>
  <dgm:cxnLst>
    <dgm:cxn modelId="{3453581B-ECC2-4C5B-B003-115DB9A3121E}" type="presOf" srcId="{76DB113D-0A42-4382-8F01-98AA8D6AAB3C}" destId="{4CA52AC2-04DE-490B-BE17-12BCA6E0FFD7}" srcOrd="0" destOrd="0" presId="urn:microsoft.com/office/officeart/2009/layout/ReverseList"/>
    <dgm:cxn modelId="{260ACC1A-2A1F-4053-9B29-3EB72C97F461}" type="presOf" srcId="{1C672D43-5142-446F-A5C3-CFC3FA880401}" destId="{A6BF2DD2-3D68-4406-A09F-F13EDA7EC8AB}" srcOrd="1" destOrd="0" presId="urn:microsoft.com/office/officeart/2009/layout/ReverseList"/>
    <dgm:cxn modelId="{CA2311D5-F7BA-47F1-BF17-9C75FB031BA1}" srcId="{76DB113D-0A42-4382-8F01-98AA8D6AAB3C}" destId="{F84812A8-E8BD-4C0E-9F2D-AEBB09F6A89E}" srcOrd="1" destOrd="0" parTransId="{B35155D1-AC9E-4506-8ACE-561076C59B5F}" sibTransId="{EF856C88-A8F5-45C2-920A-14A3E6920609}"/>
    <dgm:cxn modelId="{EB9A1AB4-E054-4ACF-BD16-AC42CB753DB2}" type="presOf" srcId="{1C672D43-5142-446F-A5C3-CFC3FA880401}" destId="{B586EBC6-2DD3-4CD9-91E7-2FA2A544A3C9}" srcOrd="0" destOrd="0" presId="urn:microsoft.com/office/officeart/2009/layout/ReverseList"/>
    <dgm:cxn modelId="{960AD46E-3148-4FD1-AF52-3C9566660F24}" type="presOf" srcId="{F84812A8-E8BD-4C0E-9F2D-AEBB09F6A89E}" destId="{BBC5ABB3-AA9A-44B0-8CA4-943C83795076}" srcOrd="1" destOrd="0" presId="urn:microsoft.com/office/officeart/2009/layout/ReverseList"/>
    <dgm:cxn modelId="{4817F2B0-5A85-4025-B691-704FFA994B13}" type="presOf" srcId="{F84812A8-E8BD-4C0E-9F2D-AEBB09F6A89E}" destId="{DD6E6491-E226-4627-BD0D-989CB400CA7D}" srcOrd="0" destOrd="0" presId="urn:microsoft.com/office/officeart/2009/layout/ReverseList"/>
    <dgm:cxn modelId="{B8DB472C-84E7-4D5E-9092-5D8D8F9BB89C}" srcId="{76DB113D-0A42-4382-8F01-98AA8D6AAB3C}" destId="{1C672D43-5142-446F-A5C3-CFC3FA880401}" srcOrd="0" destOrd="0" parTransId="{9CB9EA0A-431E-4B89-957F-F434E06440F5}" sibTransId="{AE4BA638-6938-4887-96C2-F2E9CE49E7FB}"/>
    <dgm:cxn modelId="{27EED7EA-9F4D-4748-8937-0DC61CACF157}" type="presParOf" srcId="{4CA52AC2-04DE-490B-BE17-12BCA6E0FFD7}" destId="{B586EBC6-2DD3-4CD9-91E7-2FA2A544A3C9}" srcOrd="0" destOrd="0" presId="urn:microsoft.com/office/officeart/2009/layout/ReverseList"/>
    <dgm:cxn modelId="{5FE95B89-4FFD-4609-A29F-ADEC3D41D71A}" type="presParOf" srcId="{4CA52AC2-04DE-490B-BE17-12BCA6E0FFD7}" destId="{A6BF2DD2-3D68-4406-A09F-F13EDA7EC8AB}" srcOrd="1" destOrd="0" presId="urn:microsoft.com/office/officeart/2009/layout/ReverseList"/>
    <dgm:cxn modelId="{193167F3-84CD-49E4-B8BD-E3E3A1CECD43}" type="presParOf" srcId="{4CA52AC2-04DE-490B-BE17-12BCA6E0FFD7}" destId="{DD6E6491-E226-4627-BD0D-989CB400CA7D}" srcOrd="2" destOrd="0" presId="urn:microsoft.com/office/officeart/2009/layout/ReverseList"/>
    <dgm:cxn modelId="{3305A129-24AD-43AA-87C0-88C94E5AB71A}" type="presParOf" srcId="{4CA52AC2-04DE-490B-BE17-12BCA6E0FFD7}" destId="{BBC5ABB3-AA9A-44B0-8CA4-943C83795076}" srcOrd="3" destOrd="0" presId="urn:microsoft.com/office/officeart/2009/layout/ReverseList"/>
    <dgm:cxn modelId="{7392BDF9-A1C0-44DC-804E-371BF65E2931}" type="presParOf" srcId="{4CA52AC2-04DE-490B-BE17-12BCA6E0FFD7}" destId="{4F0A24C0-7488-49A7-9761-FC49BC88DB7F}" srcOrd="4" destOrd="0" presId="urn:microsoft.com/office/officeart/2009/layout/ReverseList"/>
    <dgm:cxn modelId="{6DC9FC23-90CF-42B7-A5D9-545A9495EDE2}" type="presParOf" srcId="{4CA52AC2-04DE-490B-BE17-12BCA6E0FFD7}" destId="{7C670C72-5FE1-48A9-BBAC-F9B51EE00F47}" srcOrd="5" destOrd="0" presId="urn:microsoft.com/office/officeart/2009/layout/ReverseList"/>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E3B45A2-3000-401A-8580-1D203E9CDF06}">
      <dsp:nvSpPr>
        <dsp:cNvPr id="0" name=""/>
        <dsp:cNvSpPr/>
      </dsp:nvSpPr>
      <dsp:spPr>
        <a:xfrm>
          <a:off x="0" y="927042"/>
          <a:ext cx="8915400" cy="579600"/>
        </a:xfrm>
        <a:prstGeom prst="rect">
          <a:avLst/>
        </a:prstGeom>
        <a:solidFill>
          <a:schemeClr val="lt1">
            <a:alpha val="90000"/>
            <a:hueOff val="0"/>
            <a:satOff val="0"/>
            <a:lumOff val="0"/>
            <a:alphaOff val="0"/>
          </a:schemeClr>
        </a:solidFill>
        <a:ln w="1587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C3254706-1948-46C0-8161-DDAB029B524A}">
      <dsp:nvSpPr>
        <dsp:cNvPr id="0" name=""/>
        <dsp:cNvSpPr/>
      </dsp:nvSpPr>
      <dsp:spPr>
        <a:xfrm>
          <a:off x="1907102" y="193788"/>
          <a:ext cx="6240780" cy="1144774"/>
        </a:xfrm>
        <a:prstGeom prst="roundRect">
          <a:avLst/>
        </a:prstGeom>
        <a:solidFill>
          <a:schemeClr val="accent1">
            <a:hueOff val="0"/>
            <a:satOff val="0"/>
            <a:lumOff val="0"/>
            <a:alphaOff val="0"/>
          </a:schemeClr>
        </a:solidFill>
        <a:ln w="1587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35887" tIns="0" rIns="235887" bIns="0" numCol="1" spcCol="1270" anchor="ctr" anchorCtr="0">
          <a:noAutofit/>
        </a:bodyPr>
        <a:lstStyle/>
        <a:p>
          <a:pPr lvl="0" algn="r" defTabSz="1244600" rtl="1">
            <a:lnSpc>
              <a:spcPct val="90000"/>
            </a:lnSpc>
            <a:spcBef>
              <a:spcPct val="0"/>
            </a:spcBef>
            <a:spcAft>
              <a:spcPct val="35000"/>
            </a:spcAft>
          </a:pPr>
          <a:r>
            <a:rPr lang="ar-SA" sz="2800" b="1" kern="1200" dirty="0" smtClean="0"/>
            <a:t>أولاً :نظرية تخلف النضج.</a:t>
          </a:r>
          <a:endParaRPr lang="ar-SA" sz="2800" b="1" kern="1200" dirty="0"/>
        </a:p>
      </dsp:txBody>
      <dsp:txXfrm>
        <a:off x="1962985" y="249671"/>
        <a:ext cx="6129014" cy="1033008"/>
      </dsp:txXfrm>
    </dsp:sp>
    <dsp:sp modelId="{D372D5AA-A24B-4D24-BC19-E9466524CCEE}">
      <dsp:nvSpPr>
        <dsp:cNvPr id="0" name=""/>
        <dsp:cNvSpPr/>
      </dsp:nvSpPr>
      <dsp:spPr>
        <a:xfrm>
          <a:off x="0" y="2629852"/>
          <a:ext cx="8915400" cy="579600"/>
        </a:xfrm>
        <a:prstGeom prst="rect">
          <a:avLst/>
        </a:prstGeom>
        <a:solidFill>
          <a:schemeClr val="lt1">
            <a:alpha val="90000"/>
            <a:hueOff val="0"/>
            <a:satOff val="0"/>
            <a:lumOff val="0"/>
            <a:alphaOff val="0"/>
          </a:schemeClr>
        </a:solidFill>
        <a:ln w="1587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636AE3BD-0F12-47FE-899A-639D7F0D7E87}">
      <dsp:nvSpPr>
        <dsp:cNvPr id="0" name=""/>
        <dsp:cNvSpPr/>
      </dsp:nvSpPr>
      <dsp:spPr>
        <a:xfrm>
          <a:off x="1172375" y="1593379"/>
          <a:ext cx="6240780" cy="1420133"/>
        </a:xfrm>
        <a:prstGeom prst="roundRect">
          <a:avLst/>
        </a:prstGeom>
        <a:solidFill>
          <a:schemeClr val="accent1">
            <a:hueOff val="0"/>
            <a:satOff val="0"/>
            <a:lumOff val="0"/>
            <a:alphaOff val="0"/>
          </a:schemeClr>
        </a:solidFill>
        <a:ln w="1587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35887" tIns="0" rIns="235887" bIns="0" numCol="1" spcCol="1270" anchor="ctr" anchorCtr="0">
          <a:noAutofit/>
        </a:bodyPr>
        <a:lstStyle/>
        <a:p>
          <a:pPr lvl="0" algn="r" defTabSz="1066800" rtl="1">
            <a:lnSpc>
              <a:spcPct val="90000"/>
            </a:lnSpc>
            <a:spcBef>
              <a:spcPct val="0"/>
            </a:spcBef>
            <a:spcAft>
              <a:spcPct val="35000"/>
            </a:spcAft>
          </a:pPr>
          <a:r>
            <a:rPr lang="ar-SA" sz="2400" b="1" kern="1200" dirty="0" smtClean="0"/>
            <a:t>ثانياً: مراحل نضج النمو لدى </a:t>
          </a:r>
          <a:r>
            <a:rPr lang="ar-SA" sz="2400" b="1" kern="1200" dirty="0" err="1" smtClean="0"/>
            <a:t>بياجيه</a:t>
          </a:r>
          <a:endParaRPr lang="ar-SA" sz="2400" b="1" kern="1200" dirty="0"/>
        </a:p>
      </dsp:txBody>
      <dsp:txXfrm>
        <a:off x="1241700" y="1662704"/>
        <a:ext cx="6102130" cy="1281483"/>
      </dsp:txXfrm>
    </dsp:sp>
    <dsp:sp modelId="{84AA86AD-54BA-410E-8DB6-C89A361E0726}">
      <dsp:nvSpPr>
        <dsp:cNvPr id="0" name=""/>
        <dsp:cNvSpPr/>
      </dsp:nvSpPr>
      <dsp:spPr>
        <a:xfrm>
          <a:off x="0" y="4458479"/>
          <a:ext cx="8915400" cy="579600"/>
        </a:xfrm>
        <a:prstGeom prst="rect">
          <a:avLst/>
        </a:prstGeom>
        <a:solidFill>
          <a:schemeClr val="lt1">
            <a:alpha val="90000"/>
            <a:hueOff val="0"/>
            <a:satOff val="0"/>
            <a:lumOff val="0"/>
            <a:alphaOff val="0"/>
          </a:schemeClr>
        </a:solidFill>
        <a:ln w="15875" cap="rnd"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9623E6F0-3192-46B2-A0B7-D005AAAE9D75}">
      <dsp:nvSpPr>
        <dsp:cNvPr id="0" name=""/>
        <dsp:cNvSpPr/>
      </dsp:nvSpPr>
      <dsp:spPr>
        <a:xfrm>
          <a:off x="3713" y="3333652"/>
          <a:ext cx="6240780" cy="1464306"/>
        </a:xfrm>
        <a:prstGeom prst="roundRect">
          <a:avLst/>
        </a:prstGeom>
        <a:solidFill>
          <a:schemeClr val="accent1">
            <a:hueOff val="0"/>
            <a:satOff val="0"/>
            <a:lumOff val="0"/>
            <a:alphaOff val="0"/>
          </a:schemeClr>
        </a:solidFill>
        <a:ln w="1587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35887" tIns="0" rIns="235887" bIns="0" numCol="1" spcCol="1270" anchor="ctr" anchorCtr="0">
          <a:noAutofit/>
        </a:bodyPr>
        <a:lstStyle/>
        <a:p>
          <a:pPr lvl="0" algn="r" defTabSz="889000" rtl="1">
            <a:lnSpc>
              <a:spcPct val="90000"/>
            </a:lnSpc>
            <a:spcBef>
              <a:spcPct val="0"/>
            </a:spcBef>
            <a:spcAft>
              <a:spcPct val="35000"/>
            </a:spcAft>
          </a:pPr>
          <a:r>
            <a:rPr lang="ar-SA" sz="2000" b="1" kern="1200" dirty="0" smtClean="0"/>
            <a:t>ثالثاً: المضمون التطبيقي لنظريات النضج في مجال صعوبات التعلم </a:t>
          </a:r>
          <a:endParaRPr lang="ar-SA" sz="2000" b="1" kern="1200" dirty="0"/>
        </a:p>
      </dsp:txBody>
      <dsp:txXfrm>
        <a:off x="75195" y="3405134"/>
        <a:ext cx="6097816" cy="1321342"/>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6BF2DD2-3D68-4406-A09F-F13EDA7EC8AB}">
      <dsp:nvSpPr>
        <dsp:cNvPr id="0" name=""/>
        <dsp:cNvSpPr/>
      </dsp:nvSpPr>
      <dsp:spPr>
        <a:xfrm rot="16200000">
          <a:off x="327234" y="780665"/>
          <a:ext cx="4130616" cy="3744917"/>
        </a:xfrm>
        <a:prstGeom prst="round2SameRect">
          <a:avLst>
            <a:gd name="adj1" fmla="val 16670"/>
            <a:gd name="adj2" fmla="val 0"/>
          </a:avLst>
        </a:prstGeom>
        <a:solidFill>
          <a:schemeClr val="accent1">
            <a:tint val="50000"/>
            <a:hueOff val="0"/>
            <a:satOff val="0"/>
            <a:lumOff val="0"/>
            <a:alphaOff val="0"/>
          </a:schemeClr>
        </a:solidFill>
        <a:ln w="1587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0490" tIns="184150" rIns="165735" bIns="184150" numCol="1" spcCol="1270" anchor="t" anchorCtr="0">
          <a:noAutofit/>
        </a:bodyPr>
        <a:lstStyle/>
        <a:p>
          <a:pPr lvl="0" algn="ctr" defTabSz="1289050" rtl="1">
            <a:lnSpc>
              <a:spcPct val="90000"/>
            </a:lnSpc>
            <a:spcBef>
              <a:spcPct val="0"/>
            </a:spcBef>
            <a:spcAft>
              <a:spcPct val="35000"/>
            </a:spcAft>
          </a:pPr>
          <a:r>
            <a:rPr lang="ar-SA" sz="2900" b="0" kern="1200" dirty="0" smtClean="0"/>
            <a:t>فإن لكل فرد معدلاً معيّناً يسير عليه نموه في عوامل وراثية عديدة ومتنوعة من النماء الإنساني بما في ذلك الوظيفة المعرفية</a:t>
          </a:r>
          <a:endParaRPr lang="ar-SA" sz="2900" b="0" kern="1200" dirty="0"/>
        </a:p>
      </dsp:txBody>
      <dsp:txXfrm rot="5400000">
        <a:off x="702929" y="770660"/>
        <a:ext cx="3562072" cy="3764926"/>
      </dsp:txXfrm>
    </dsp:sp>
    <dsp:sp modelId="{BBC5ABB3-AA9A-44B0-8CA4-943C83795076}">
      <dsp:nvSpPr>
        <dsp:cNvPr id="0" name=""/>
        <dsp:cNvSpPr/>
      </dsp:nvSpPr>
      <dsp:spPr>
        <a:xfrm rot="5400000">
          <a:off x="3356774" y="1463734"/>
          <a:ext cx="4207818" cy="2955768"/>
        </a:xfrm>
        <a:prstGeom prst="round2SameRect">
          <a:avLst>
            <a:gd name="adj1" fmla="val 16670"/>
            <a:gd name="adj2" fmla="val 0"/>
          </a:avLst>
        </a:prstGeom>
        <a:solidFill>
          <a:schemeClr val="accent1">
            <a:tint val="50000"/>
            <a:hueOff val="0"/>
            <a:satOff val="0"/>
            <a:lumOff val="0"/>
            <a:alphaOff val="0"/>
          </a:schemeClr>
        </a:solidFill>
        <a:ln w="1587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60020" tIns="177800" rIns="106680" bIns="177800" numCol="1" spcCol="1270" anchor="t" anchorCtr="0">
          <a:noAutofit/>
        </a:bodyPr>
        <a:lstStyle/>
        <a:p>
          <a:pPr lvl="0" algn="ctr" defTabSz="1244600" rtl="1">
            <a:lnSpc>
              <a:spcPct val="90000"/>
            </a:lnSpc>
            <a:spcBef>
              <a:spcPct val="0"/>
            </a:spcBef>
            <a:spcAft>
              <a:spcPct val="35000"/>
            </a:spcAft>
          </a:pPr>
          <a:r>
            <a:rPr lang="ar-SA" sz="2800" b="0" kern="1200" dirty="0" smtClean="0"/>
            <a:t>من افتراض وجود تباطؤ وضعف في جوانب معينة مسؤولة عن نمو الجهاز العصبي ونضجه </a:t>
          </a:r>
          <a:endParaRPr lang="ar-SA" sz="2800" b="0" kern="1200" dirty="0"/>
        </a:p>
      </dsp:txBody>
      <dsp:txXfrm rot="-5400000">
        <a:off x="3982799" y="982025"/>
        <a:ext cx="2811453" cy="3919188"/>
      </dsp:txXfrm>
    </dsp:sp>
    <dsp:sp modelId="{4F0A24C0-7488-49A7-9761-FC49BC88DB7F}">
      <dsp:nvSpPr>
        <dsp:cNvPr id="0" name=""/>
        <dsp:cNvSpPr/>
      </dsp:nvSpPr>
      <dsp:spPr>
        <a:xfrm>
          <a:off x="3077939" y="-81644"/>
          <a:ext cx="2072299" cy="2072198"/>
        </a:xfrm>
        <a:prstGeom prst="circularArrow">
          <a:avLst>
            <a:gd name="adj1" fmla="val 12500"/>
            <a:gd name="adj2" fmla="val 1142322"/>
            <a:gd name="adj3" fmla="val 20457678"/>
            <a:gd name="adj4" fmla="val 10800000"/>
            <a:gd name="adj5" fmla="val 12500"/>
          </a:avLst>
        </a:prstGeom>
        <a:solidFill>
          <a:schemeClr val="accent1">
            <a:hueOff val="0"/>
            <a:satOff val="0"/>
            <a:lumOff val="0"/>
            <a:alphaOff val="0"/>
          </a:schemeClr>
        </a:solidFill>
        <a:ln w="1587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7C670C72-5FE1-48A9-BBAC-F9B51EE00F47}">
      <dsp:nvSpPr>
        <dsp:cNvPr id="0" name=""/>
        <dsp:cNvSpPr/>
      </dsp:nvSpPr>
      <dsp:spPr>
        <a:xfrm rot="10800000">
          <a:off x="3053445" y="2997823"/>
          <a:ext cx="2072299" cy="2072198"/>
        </a:xfrm>
        <a:prstGeom prst="circularArrow">
          <a:avLst>
            <a:gd name="adj1" fmla="val 12500"/>
            <a:gd name="adj2" fmla="val 1142322"/>
            <a:gd name="adj3" fmla="val 20457678"/>
            <a:gd name="adj4" fmla="val 10800000"/>
            <a:gd name="adj5" fmla="val 12500"/>
          </a:avLst>
        </a:prstGeom>
        <a:solidFill>
          <a:schemeClr val="accent1">
            <a:hueOff val="0"/>
            <a:satOff val="0"/>
            <a:lumOff val="0"/>
            <a:alphaOff val="0"/>
          </a:schemeClr>
        </a:solidFill>
        <a:ln w="1587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Tree>
</dsp:drawing>
</file>

<file path=ppt/diagrams/layout1.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9/layout/ReverseList">
  <dgm:title val=""/>
  <dgm:desc val=""/>
  <dgm:catLst>
    <dgm:cat type="relationship" pri="3800"/>
  </dgm:catLst>
  <dgm:sampData>
    <dgm:dataModel>
      <dgm:ptLst>
        <dgm:pt modelId="0" type="doc"/>
        <dgm:pt modelId="10">
          <dgm:prSet phldr="1"/>
        </dgm:pt>
        <dgm:pt modelId="20">
          <dgm:prSet phldr="1"/>
        </dgm:pt>
      </dgm:ptLst>
      <dgm:cxnLst>
        <dgm:cxn modelId="40" srcId="0" destId="10" srcOrd="0" destOrd="0"/>
        <dgm:cxn modelId="50" srcId="0" destId="20" srcOrd="1" destOrd="0"/>
      </dgm:cxnLst>
      <dgm:bg/>
      <dgm:whole/>
    </dgm:dataModel>
  </dgm:sampData>
  <dgm:styleData>
    <dgm:dataModel>
      <dgm:ptLst>
        <dgm:pt modelId="0" type="doc"/>
        <dgm:pt modelId="10">
          <dgm:prSet phldr="1"/>
        </dgm:pt>
        <dgm:pt modelId="20">
          <dgm:prSet phldr="1"/>
        </dgm:pt>
      </dgm:ptLst>
      <dgm:cxnLst>
        <dgm:cxn modelId="40" srcId="0" destId="10" srcOrd="0" destOrd="0"/>
        <dgm:cxn modelId="50" srcId="0" destId="20" srcOrd="1" destOrd="0"/>
      </dgm:cxnLst>
      <dgm:bg/>
      <dgm:whole/>
    </dgm:dataModel>
  </dgm:styleData>
  <dgm:clrData>
    <dgm:dataModel>
      <dgm:ptLst>
        <dgm:pt modelId="0" type="doc"/>
        <dgm:pt modelId="10">
          <dgm:prSet phldr="1"/>
        </dgm:pt>
        <dgm:pt modelId="20">
          <dgm:prSet phldr="1"/>
        </dgm:pt>
      </dgm:ptLst>
      <dgm:cxnLst>
        <dgm:cxn modelId="40" srcId="0" destId="10" srcOrd="0" destOrd="0"/>
        <dgm:cxn modelId="50" srcId="0" destId="20" srcOrd="1" destOrd="0"/>
      </dgm:cxnLst>
      <dgm:bg/>
      <dgm:whole/>
    </dgm:dataModel>
  </dgm:clrData>
  <dgm:layoutNode name="Name0">
    <dgm:varLst>
      <dgm:chMax val="2"/>
      <dgm:chPref val="2"/>
      <dgm:animLvl val="lvl"/>
    </dgm:varLst>
    <dgm:choose name="Name1">
      <dgm:if name="Name2" axis="ch" ptType="node" func="cnt" op="lte" val="1">
        <dgm:alg type="composite">
          <dgm:param type="ar" val="0.9993"/>
        </dgm:alg>
      </dgm:if>
      <dgm:else name="Name3">
        <dgm:alg type="composite">
          <dgm:param type="ar" val="0.8036"/>
        </dgm:alg>
      </dgm:else>
    </dgm:choose>
    <dgm:shape xmlns:r="http://schemas.openxmlformats.org/officeDocument/2006/relationships" r:blip="">
      <dgm:adjLst/>
    </dgm:shape>
    <dgm:choose name="Name4">
      <dgm:if name="Name5" axis="ch" ptType="node" func="cnt" op="lte" val="1">
        <dgm:constrLst>
          <dgm:constr type="primFontSz" for="des" ptType="node" op="equ" val="65"/>
          <dgm:constr type="l" for="ch" forName="LeftNode" refType="w" fact="0"/>
          <dgm:constr type="t" for="ch" forName="LeftNode" refType="h" fact="0.25"/>
          <dgm:constr type="w" for="ch" forName="LeftNode" refType="w" fact="0.5"/>
          <dgm:constr type="h" for="ch" forName="LeftNode" refType="h"/>
          <dgm:constr type="l" for="ch" forName="LeftText" refType="w" fact="0"/>
          <dgm:constr type="t" for="ch" forName="LeftText" refType="h" fact="0.25"/>
          <dgm:constr type="w" for="ch" forName="LeftText" refType="w" fact="0.5"/>
          <dgm:constr type="h" for="ch" forName="LeftText" refType="h"/>
        </dgm:constrLst>
      </dgm:if>
      <dgm:else name="Name6">
        <dgm:constrLst>
          <dgm:constr type="primFontSz" for="des" ptType="node" op="equ" val="65"/>
          <dgm:constr type="l" for="ch" forName="LeftNode" refType="w" fact="0"/>
          <dgm:constr type="t" for="ch" forName="LeftNode" refType="h" fact="0.1786"/>
          <dgm:constr type="w" for="ch" forName="LeftNode" refType="w" fact="0.4889"/>
          <dgm:constr type="h" for="ch" forName="LeftNode" refType="h" fact="0.6429"/>
          <dgm:constr type="l" for="ch" forName="LeftText" refType="w" fact="0"/>
          <dgm:constr type="t" for="ch" forName="LeftText" refType="h" fact="0.1786"/>
          <dgm:constr type="w" for="ch" forName="LeftText" refType="w" fact="0.4889"/>
          <dgm:constr type="h" for="ch" forName="LeftText" refType="h" fact="0.6429"/>
          <dgm:constr type="l" for="ch" forName="RightNode" refType="w" fact="0.5111"/>
          <dgm:constr type="t" for="ch" forName="RightNode" refType="h" fact="0.1786"/>
          <dgm:constr type="w" for="ch" forName="RightNode" refType="w" fact="0.4889"/>
          <dgm:constr type="h" for="ch" forName="RightNode" refType="h" fact="0.6429"/>
          <dgm:constr type="l" for="ch" forName="RightText" refType="w" fact="0.5111"/>
          <dgm:constr type="t" for="ch" forName="RightText" refType="h" fact="0.1786"/>
          <dgm:constr type="w" for="ch" forName="RightText" refType="w" fact="0.4889"/>
          <dgm:constr type="h" for="ch" forName="RightText" refType="h" fact="0.6429"/>
          <dgm:constr type="l" for="ch" forName="TopArrow" refType="w" fact="0.2444"/>
          <dgm:constr type="t" for="ch" forName="TopArrow" refType="h" fact="0"/>
          <dgm:constr type="w" for="ch" forName="TopArrow" refType="w" fact="0.5111"/>
          <dgm:constr type="h" for="ch" forName="TopArrow" refType="h" fact="0.4107"/>
          <dgm:constr type="l" for="ch" forName="BottomArrow" refType="w" fact="0.2444"/>
          <dgm:constr type="t" for="ch" forName="BottomArrow" refType="h" fact="0.5893"/>
          <dgm:constr type="w" for="ch" forName="BottomArrow" refType="w" fact="0.5111"/>
          <dgm:constr type="h" for="ch" forName="BottomArrow" refType="h" fact="0.4107"/>
        </dgm:constrLst>
      </dgm:else>
    </dgm:choose>
    <dgm:choose name="Name7">
      <dgm:if name="Name8" axis="ch" ptType="node" func="cnt" op="gte" val="1">
        <dgm:layoutNode name="LeftText" styleLbl="revTx" moveWith="LeftNode">
          <dgm:varLst>
            <dgm:bulletEnabled val="1"/>
          </dgm:varLst>
          <dgm:alg type="tx">
            <dgm:param type="txAnchorVert" val="t"/>
            <dgm:param type="parTxLTRAlign" val="l"/>
          </dgm:alg>
          <dgm:choose name="Name9">
            <dgm:if name="Name10" axis="ch" ptType="node" func="cnt" op="lte" val="1">
              <dgm:shape xmlns:r="http://schemas.openxmlformats.org/officeDocument/2006/relationships" type="roundRect" r:blip="" hideGeom="1">
                <dgm:adjLst>
                  <dgm:adj idx="1" val="0.1667"/>
                  <dgm:adj idx="2" val="0"/>
                </dgm:adjLst>
              </dgm:shape>
              <dgm:presOf axis="ch desOrSelf" ptType="node node" st="1 1" cnt="1 0"/>
              <dgm:constrLst>
                <dgm:constr type="lMarg" refType="primFontSz" fact="0.3"/>
                <dgm:constr type="rMarg" refType="primFontSz" fact="0.3"/>
                <dgm:constr type="tMarg" refType="primFontSz" fact="0.5"/>
                <dgm:constr type="bMarg" refType="primFontSz" fact="0.5"/>
              </dgm:constrLst>
            </dgm:if>
            <dgm:else name="Name11">
              <dgm:shape xmlns:r="http://schemas.openxmlformats.org/officeDocument/2006/relationships" rot="270" type="round2SameRect" r:blip="" hideGeom="1">
                <dgm:adjLst>
                  <dgm:adj idx="1" val="0.1667"/>
                  <dgm:adj idx="2" val="0"/>
                </dgm:adjLst>
              </dgm:shape>
              <dgm:presOf axis="ch desOrSelf" ptType="node node" st="1 1" cnt="1 0"/>
              <dgm:constrLst>
                <dgm:constr type="lMarg" refType="primFontSz" fact="0.3"/>
                <dgm:constr type="rMarg" refType="primFontSz" fact="0.45"/>
                <dgm:constr type="tMarg" refType="primFontSz" fact="0.5"/>
                <dgm:constr type="bMarg" refType="primFontSz" fact="0.5"/>
              </dgm:constrLst>
            </dgm:else>
          </dgm:choose>
          <dgm:ruleLst>
            <dgm:rule type="primFontSz" val="5" fact="NaN" max="NaN"/>
          </dgm:ruleLst>
        </dgm:layoutNode>
        <dgm:layoutNode name="LeftNode" styleLbl="bgImgPlace1">
          <dgm:varLst>
            <dgm:chMax val="2"/>
            <dgm:chPref val="2"/>
          </dgm:varLst>
          <dgm:alg type="sp"/>
          <dgm:choose name="Name12">
            <dgm:if name="Name13" axis="ch" ptType="node" func="cnt" op="lte" val="1">
              <dgm:shape xmlns:r="http://schemas.openxmlformats.org/officeDocument/2006/relationships" type="roundRect" r:blip="">
                <dgm:adjLst>
                  <dgm:adj idx="1" val="0.1667"/>
                  <dgm:adj idx="2" val="0"/>
                </dgm:adjLst>
              </dgm:shape>
            </dgm:if>
            <dgm:else name="Name14">
              <dgm:shape xmlns:r="http://schemas.openxmlformats.org/officeDocument/2006/relationships" rot="270" type="round2SameRect" r:blip="">
                <dgm:adjLst>
                  <dgm:adj idx="1" val="0.1667"/>
                  <dgm:adj idx="2" val="0"/>
                </dgm:adjLst>
              </dgm:shape>
            </dgm:else>
          </dgm:choose>
          <dgm:presOf axis="ch desOrSelf" ptType="node node" st="1 1" cnt="1 0"/>
        </dgm:layoutNode>
        <dgm:choose name="Name15">
          <dgm:if name="Name16" axis="ch" ptType="node" func="cnt" op="gte" val="2">
            <dgm:layoutNode name="RightText" styleLbl="revTx" moveWith="RightNode">
              <dgm:varLst>
                <dgm:bulletEnabled val="1"/>
              </dgm:varLst>
              <dgm:alg type="tx">
                <dgm:param type="txAnchorVert" val="t"/>
                <dgm:param type="parTxLTRAlign" val="l"/>
              </dgm:alg>
              <dgm:shape xmlns:r="http://schemas.openxmlformats.org/officeDocument/2006/relationships" rot="90" type="round2SameRect" r:blip="" hideGeom="1">
                <dgm:adjLst>
                  <dgm:adj idx="1" val="0.1667"/>
                  <dgm:adj idx="2" val="0"/>
                </dgm:adjLst>
              </dgm:shape>
              <dgm:presOf axis="ch desOrSelf" ptType="node node" st="2 1" cnt="1 0"/>
              <dgm:constrLst>
                <dgm:constr type="lMarg" refType="primFontSz" fact="0.45"/>
                <dgm:constr type="rMarg" refType="primFontSz" fact="0.3"/>
                <dgm:constr type="tMarg" refType="primFontSz" fact="0.5"/>
                <dgm:constr type="bMarg" refType="primFontSz" fact="0.5"/>
              </dgm:constrLst>
              <dgm:ruleLst>
                <dgm:rule type="primFontSz" val="5" fact="NaN" max="NaN"/>
              </dgm:ruleLst>
            </dgm:layoutNode>
            <dgm:layoutNode name="RightNode" styleLbl="bgImgPlace1">
              <dgm:varLst>
                <dgm:chMax val="0"/>
                <dgm:chPref val="0"/>
              </dgm:varLst>
              <dgm:alg type="sp"/>
              <dgm:shape xmlns:r="http://schemas.openxmlformats.org/officeDocument/2006/relationships" rot="90" type="round2SameRect" r:blip="">
                <dgm:adjLst>
                  <dgm:adj idx="1" val="0.1667"/>
                  <dgm:adj idx="2" val="0"/>
                </dgm:adjLst>
              </dgm:shape>
              <dgm:presOf axis="ch desOrSelf" ptType="node node" st="2 1" cnt="1 0"/>
            </dgm:layoutNode>
            <dgm:layoutNode name="TopArrow">
              <dgm:alg type="sp"/>
              <dgm:shape xmlns:r="http://schemas.openxmlformats.org/officeDocument/2006/relationships" type="circularArrow" r:blip="">
                <dgm:adjLst>
                  <dgm:adj idx="1" val="0.125"/>
                  <dgm:adj idx="2" val="19.0387"/>
                  <dgm:adj idx="3" val="-19.0387"/>
                  <dgm:adj idx="4" val="180"/>
                  <dgm:adj idx="5" val="0.125"/>
                </dgm:adjLst>
              </dgm:shape>
              <dgm:presOf/>
            </dgm:layoutNode>
            <dgm:layoutNode name="BottomArrow">
              <dgm:alg type="sp"/>
              <dgm:shape xmlns:r="http://schemas.openxmlformats.org/officeDocument/2006/relationships" rot="180" type="circularArrow" r:blip="">
                <dgm:adjLst>
                  <dgm:adj idx="1" val="0.125"/>
                  <dgm:adj idx="2" val="19.0387"/>
                  <dgm:adj idx="3" val="-19.0387"/>
                  <dgm:adj idx="4" val="180"/>
                  <dgm:adj idx="5" val="0.125"/>
                </dgm:adjLst>
              </dgm:shape>
              <dgm:presOf/>
            </dgm:layoutNode>
          </dgm:if>
          <dgm:else name="Name17"/>
        </dgm:choose>
      </dgm:if>
      <dgm:else name="Name18"/>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ar-SA" smtClean="0"/>
              <a:t>انقر لتحرير نمط العنوان الرئيسي</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العنوان والتسمية ال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اقتباس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ar-SA" smtClean="0"/>
              <a:t>انقر لتحرير نمط العنوان الرئيسي</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بطاقة اسم">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ar-SA" smtClean="0"/>
              <a:t>انقر لتحرير نمط العنوان الرئيسي</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بطاقة اسم ذات اقتباس">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ar-SA" smtClean="0"/>
              <a:t>انقر لتحرير نمط العنوان الرئيسي</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صواب أو خطأ">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ar-SA" smtClean="0"/>
              <a:t>انقر لتحرير نمط العنوان الرئيسي</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ar-SA" smtClean="0"/>
              <a:t>انقر لتحرير أنماط النص الرئيسي</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p:txBody>
          <a:bodyPr vert="eaVert" ancho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ar-SA" smtClean="0"/>
              <a:t>انقر لتحرير نمط العنوان الرئيسي</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Date Placeholder 3"/>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ar-SA" smtClean="0"/>
              <a:t>انقر لتحرير نمط العنوان الرئيسي</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SA" smtClean="0"/>
              <a:t>انقر لتحرير نمط العنوان الرئيسي</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ar-SA" smtClean="0"/>
              <a:t>انقر لتحرير نمط العنوان الرئيسي</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مع تسمية توضيحية">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ar-SA" smtClean="0"/>
              <a:t>انقر لتحرير نمط العنوان الرئيسي</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ar-SA" smtClean="0"/>
              <a:t>انقر فوق الأيقونة لإضافة صورة</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Date Placeholder 4"/>
          <p:cNvSpPr>
            <a:spLocks noGrp="1"/>
          </p:cNvSpPr>
          <p:nvPr>
            <p:ph type="dt" sz="half" idx="10"/>
          </p:nvPr>
        </p:nvSpPr>
        <p:spPr/>
        <p:txBody>
          <a:bodyPr/>
          <a:lstStyle/>
          <a:p>
            <a:fld id="{B61BEF0D-F0BB-DE4B-95CE-6DB70DBA9567}" type="datetimeFigureOut">
              <a:rPr lang="en-US" dirty="0"/>
              <a:pPr/>
              <a:t>10/16/2016</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ar-SA" smtClean="0"/>
              <a:t>انقر لتحرير نمط العنوان الرئيسي</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10/16/2016</a:t>
            </a:fld>
            <a:endParaRPr lang="en-US"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2" r:id="rId12"/>
    <p:sldLayoutId id="2147483663" r:id="rId13"/>
    <p:sldLayoutId id="2147483664" r:id="rId14"/>
    <p:sldLayoutId id="2147483658" r:id="rId15"/>
    <p:sldLayoutId id="2147483659" r:id="rId16"/>
  </p:sldLayoutIdLst>
  <p:txStyles>
    <p:titleStyle>
      <a:lvl1pPr algn="l" defTabSz="457200" rtl="1" eaLnBrk="1" latinLnBrk="0" hangingPunct="1">
        <a:spcBef>
          <a:spcPct val="0"/>
        </a:spcBef>
        <a:buNone/>
        <a:defRPr sz="3600" kern="1200">
          <a:solidFill>
            <a:schemeClr val="tx1">
              <a:lumMod val="85000"/>
              <a:lumOff val="15000"/>
            </a:schemeClr>
          </a:solidFill>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342900" indent="-342900" algn="r" defTabSz="457200" rtl="1"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r" defTabSz="457200" rtl="1"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r" defTabSz="457200" rtl="1"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r" defTabSz="457200" rtl="1"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r" defTabSz="457200" rtl="1" eaLnBrk="1" latinLnBrk="0" hangingPunct="1">
        <a:defRPr sz="1800" kern="1200">
          <a:solidFill>
            <a:schemeClr val="tx1"/>
          </a:solidFill>
          <a:latin typeface="+mn-lt"/>
          <a:ea typeface="+mn-ea"/>
          <a:cs typeface="+mn-cs"/>
        </a:defRPr>
      </a:lvl1pPr>
      <a:lvl2pPr marL="457200" algn="r" defTabSz="457200" rtl="1" eaLnBrk="1" latinLnBrk="0" hangingPunct="1">
        <a:defRPr sz="1800" kern="1200">
          <a:solidFill>
            <a:schemeClr val="tx1"/>
          </a:solidFill>
          <a:latin typeface="+mn-lt"/>
          <a:ea typeface="+mn-ea"/>
          <a:cs typeface="+mn-cs"/>
        </a:defRPr>
      </a:lvl2pPr>
      <a:lvl3pPr marL="914400" algn="r" defTabSz="457200" rtl="1" eaLnBrk="1" latinLnBrk="0" hangingPunct="1">
        <a:defRPr sz="1800" kern="1200">
          <a:solidFill>
            <a:schemeClr val="tx1"/>
          </a:solidFill>
          <a:latin typeface="+mn-lt"/>
          <a:ea typeface="+mn-ea"/>
          <a:cs typeface="+mn-cs"/>
        </a:defRPr>
      </a:lvl3pPr>
      <a:lvl4pPr marL="1371600" algn="r" defTabSz="457200" rtl="1" eaLnBrk="1" latinLnBrk="0" hangingPunct="1">
        <a:defRPr sz="1800" kern="1200">
          <a:solidFill>
            <a:schemeClr val="tx1"/>
          </a:solidFill>
          <a:latin typeface="+mn-lt"/>
          <a:ea typeface="+mn-ea"/>
          <a:cs typeface="+mn-cs"/>
        </a:defRPr>
      </a:lvl4pPr>
      <a:lvl5pPr marL="1828800" algn="r" defTabSz="457200" rtl="1" eaLnBrk="1" latinLnBrk="0" hangingPunct="1">
        <a:defRPr sz="1800" kern="1200">
          <a:solidFill>
            <a:schemeClr val="tx1"/>
          </a:solidFill>
          <a:latin typeface="+mn-lt"/>
          <a:ea typeface="+mn-ea"/>
          <a:cs typeface="+mn-cs"/>
        </a:defRPr>
      </a:lvl5pPr>
      <a:lvl6pPr marL="2286000" algn="r" defTabSz="457200" rtl="1" eaLnBrk="1" latinLnBrk="0" hangingPunct="1">
        <a:defRPr sz="1800" kern="1200">
          <a:solidFill>
            <a:schemeClr val="tx1"/>
          </a:solidFill>
          <a:latin typeface="+mn-lt"/>
          <a:ea typeface="+mn-ea"/>
          <a:cs typeface="+mn-cs"/>
        </a:defRPr>
      </a:lvl6pPr>
      <a:lvl7pPr marL="2743200" algn="r" defTabSz="457200" rtl="1" eaLnBrk="1" latinLnBrk="0" hangingPunct="1">
        <a:defRPr sz="1800" kern="1200">
          <a:solidFill>
            <a:schemeClr val="tx1"/>
          </a:solidFill>
          <a:latin typeface="+mn-lt"/>
          <a:ea typeface="+mn-ea"/>
          <a:cs typeface="+mn-cs"/>
        </a:defRPr>
      </a:lvl7pPr>
      <a:lvl8pPr marL="3200400" algn="r" defTabSz="457200" rtl="1" eaLnBrk="1" latinLnBrk="0" hangingPunct="1">
        <a:defRPr sz="1800" kern="1200">
          <a:solidFill>
            <a:schemeClr val="tx1"/>
          </a:solidFill>
          <a:latin typeface="+mn-lt"/>
          <a:ea typeface="+mn-ea"/>
          <a:cs typeface="+mn-cs"/>
        </a:defRPr>
      </a:lvl8pPr>
      <a:lvl9pPr marL="3657600" algn="r" defTabSz="4572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2074863" y="1396976"/>
            <a:ext cx="8457066" cy="3322864"/>
          </a:xfrm>
        </p:spPr>
        <p:txBody>
          <a:bodyPr>
            <a:normAutofit fontScale="90000"/>
          </a:bodyPr>
          <a:lstStyle/>
          <a:p>
            <a:pPr algn="ctr"/>
            <a:r>
              <a:rPr lang="ar-SA" b="1" dirty="0">
                <a:solidFill>
                  <a:srgbClr val="C00000"/>
                </a:solidFill>
              </a:rPr>
              <a:t>علم النفس </a:t>
            </a:r>
            <a:r>
              <a:rPr lang="ar-SA" b="1" dirty="0" err="1">
                <a:solidFill>
                  <a:srgbClr val="C00000"/>
                </a:solidFill>
              </a:rPr>
              <a:t>النّمائي</a:t>
            </a:r>
            <a:r>
              <a:rPr lang="en-US" b="1" dirty="0">
                <a:solidFill>
                  <a:srgbClr val="C00000"/>
                </a:solidFill>
              </a:rPr>
              <a:t/>
            </a:r>
            <a:br>
              <a:rPr lang="en-US" b="1" dirty="0">
                <a:solidFill>
                  <a:srgbClr val="C00000"/>
                </a:solidFill>
              </a:rPr>
            </a:br>
            <a:r>
              <a:rPr lang="ar-SA" b="1" dirty="0">
                <a:solidFill>
                  <a:srgbClr val="C00000"/>
                </a:solidFill>
              </a:rPr>
              <a:t>ونظريات النضج في مجال صعوبات التعلّم</a:t>
            </a:r>
            <a:r>
              <a:rPr lang="en-US" dirty="0"/>
              <a:t/>
            </a:r>
            <a:br>
              <a:rPr lang="en-US" dirty="0"/>
            </a:br>
            <a:endParaRPr lang="ar-SA" dirty="0"/>
          </a:p>
        </p:txBody>
      </p:sp>
      <p:sp>
        <p:nvSpPr>
          <p:cNvPr id="3" name="عنوان فرعي 2"/>
          <p:cNvSpPr>
            <a:spLocks noGrp="1"/>
          </p:cNvSpPr>
          <p:nvPr>
            <p:ph type="subTitle" idx="1"/>
          </p:nvPr>
        </p:nvSpPr>
        <p:spPr/>
        <p:txBody>
          <a:bodyPr>
            <a:normAutofit/>
          </a:bodyPr>
          <a:lstStyle/>
          <a:p>
            <a:r>
              <a:rPr lang="ar-SA" sz="2400" b="1" dirty="0" smtClean="0"/>
              <a:t>المحاضرة الثالثة </a:t>
            </a:r>
            <a:endParaRPr lang="ar-SA" sz="2400" b="1" dirty="0"/>
          </a:p>
        </p:txBody>
      </p:sp>
    </p:spTree>
    <p:extLst>
      <p:ext uri="{BB962C8B-B14F-4D97-AF65-F5344CB8AC3E}">
        <p14:creationId xmlns:p14="http://schemas.microsoft.com/office/powerpoint/2010/main" xmlns="" val="373565382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Autofit/>
          </a:bodyPr>
          <a:lstStyle/>
          <a:p>
            <a:pPr algn="r"/>
            <a:r>
              <a:rPr lang="ar-SA" sz="2800" b="1" dirty="0" smtClean="0">
                <a:solidFill>
                  <a:srgbClr val="00B050"/>
                </a:solidFill>
              </a:rPr>
              <a:t>قدم </a:t>
            </a:r>
            <a:r>
              <a:rPr lang="ar-SA" sz="2800" b="1" dirty="0" err="1">
                <a:solidFill>
                  <a:srgbClr val="00B050"/>
                </a:solidFill>
              </a:rPr>
              <a:t>بياجيه</a:t>
            </a:r>
            <a:r>
              <a:rPr lang="ar-SA" sz="2800" b="1" dirty="0">
                <a:solidFill>
                  <a:srgbClr val="00B050"/>
                </a:solidFill>
              </a:rPr>
              <a:t> الوصف التخطيطي التالي لكل مرحلة من مراحل النمو المعرفي التي يمر بها الطفل </a:t>
            </a:r>
            <a:r>
              <a:rPr lang="ar-SA" sz="2800" b="1" dirty="0" smtClean="0">
                <a:solidFill>
                  <a:srgbClr val="00B050"/>
                </a:solidFill>
              </a:rPr>
              <a:t>العادي، </a:t>
            </a:r>
            <a:r>
              <a:rPr lang="ar-SA" sz="2800" b="1" dirty="0">
                <a:solidFill>
                  <a:srgbClr val="00B050"/>
                </a:solidFill>
              </a:rPr>
              <a:t>وهي:</a:t>
            </a:r>
            <a:r>
              <a:rPr lang="en-US" sz="2800" dirty="0">
                <a:solidFill>
                  <a:srgbClr val="00B050"/>
                </a:solidFill>
              </a:rPr>
              <a:t/>
            </a:r>
            <a:br>
              <a:rPr lang="en-US" sz="2800" dirty="0">
                <a:solidFill>
                  <a:srgbClr val="00B050"/>
                </a:solidFill>
              </a:rPr>
            </a:br>
            <a:endParaRPr lang="ar-SA" sz="2800" dirty="0">
              <a:solidFill>
                <a:srgbClr val="00B050"/>
              </a:solidFill>
            </a:endParaRPr>
          </a:p>
        </p:txBody>
      </p:sp>
      <p:sp>
        <p:nvSpPr>
          <p:cNvPr id="3" name="عنصر نائب للمحتوى 2"/>
          <p:cNvSpPr>
            <a:spLocks noGrp="1"/>
          </p:cNvSpPr>
          <p:nvPr>
            <p:ph idx="1"/>
          </p:nvPr>
        </p:nvSpPr>
        <p:spPr/>
        <p:txBody>
          <a:bodyPr/>
          <a:lstStyle/>
          <a:p>
            <a:r>
              <a:rPr lang="ar-SA" sz="2000" b="1" dirty="0">
                <a:solidFill>
                  <a:srgbClr val="0070C0"/>
                </a:solidFill>
              </a:rPr>
              <a:t>1. المرحلة الحسية الحركية (من الميلاد حتى الثانية):</a:t>
            </a:r>
            <a:endParaRPr lang="en-US" sz="2000" b="1" dirty="0">
              <a:solidFill>
                <a:srgbClr val="0070C0"/>
              </a:solidFill>
            </a:endParaRPr>
          </a:p>
          <a:p>
            <a:r>
              <a:rPr lang="ar-SA" b="1" dirty="0"/>
              <a:t>وهذه المرحلة النمائية تقابل من حيث الزمن الفترة المحددة للطفولة المبكرة والتي تشمل السنتين الأوليين من عمر الطفل، وخلال هذه الفترة يتعلم الأطفال أشياء كثيرة عن طريق حواسهم وتحركاتهم في البيئة المادية المحيطة بهم ومن خلال احتكاكهم بتلك البيئة وتفاعلهم معها، فعن طريق التنقل والتحرك، ولمس الأشياء، وضربها وعضها وما إلى ذلك، ومن خلال التلاعب المادي (الجسدي) بالأشياء يتعلم الأطفال الشيء الكثير عن خواص المكان والزمان، والموقع، والدوام (البقاء والاستمرار)،والسببية.</a:t>
            </a:r>
            <a:endParaRPr lang="en-US" dirty="0"/>
          </a:p>
          <a:p>
            <a:r>
              <a:rPr lang="ar-SA" b="1" dirty="0"/>
              <a:t>وينبغي أن نتيح لبعض الأطفال الذين يعانون من صعوبات في تعلمهم مزيداً من الفرص والمواقف والأوضاع التي تمكنهم من الاستكشاف الحركي، أي من اكتشاف الأشياء ومعرفتها عن طريق الحركة.</a:t>
            </a:r>
            <a:endParaRPr lang="en-US" dirty="0"/>
          </a:p>
          <a:p>
            <a:pPr marL="0" indent="0">
              <a:buNone/>
            </a:pPr>
            <a:endParaRPr lang="ar-SA" dirty="0"/>
          </a:p>
        </p:txBody>
      </p:sp>
    </p:spTree>
    <p:extLst>
      <p:ext uri="{BB962C8B-B14F-4D97-AF65-F5344CB8AC3E}">
        <p14:creationId xmlns:p14="http://schemas.microsoft.com/office/powerpoint/2010/main" xmlns="" val="98435950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477736" y="653143"/>
            <a:ext cx="10026876" cy="6049735"/>
          </a:xfrm>
        </p:spPr>
        <p:txBody>
          <a:bodyPr>
            <a:normAutofit/>
          </a:bodyPr>
          <a:lstStyle/>
          <a:p>
            <a:r>
              <a:rPr lang="ar-SA" b="1" u="sng" dirty="0">
                <a:solidFill>
                  <a:srgbClr val="0070C0"/>
                </a:solidFill>
              </a:rPr>
              <a:t>2</a:t>
            </a:r>
            <a:r>
              <a:rPr lang="ar-SA" sz="2200" b="1" u="sng" dirty="0">
                <a:solidFill>
                  <a:srgbClr val="0070C0"/>
                </a:solidFill>
              </a:rPr>
              <a:t>. مرحلة التفكير التصوري أو مرحلة ما قبل العمليات (من نهاية سن الثانية حتى السابعة):</a:t>
            </a:r>
            <a:endParaRPr lang="en-US" sz="2200" b="1" u="sng" dirty="0">
              <a:solidFill>
                <a:srgbClr val="0070C0"/>
              </a:solidFill>
            </a:endParaRPr>
          </a:p>
          <a:p>
            <a:r>
              <a:rPr lang="ar-SA" b="1" dirty="0"/>
              <a:t>يقوم الأطفال خلال هذه المرحلة بعمل أحكام </a:t>
            </a:r>
            <a:r>
              <a:rPr lang="ar-SA" b="1" dirty="0" smtClean="0"/>
              <a:t>مبنية </a:t>
            </a:r>
            <a:r>
              <a:rPr lang="ar-SA" b="1" dirty="0"/>
              <a:t>على الحدس </a:t>
            </a:r>
            <a:r>
              <a:rPr lang="ar-SA" b="1" dirty="0" smtClean="0"/>
              <a:t>والبديهة </a:t>
            </a:r>
            <a:r>
              <a:rPr lang="ar-SA" b="1" dirty="0"/>
              <a:t>عن العلاقات بين ما يشاهدونه أو يتلاعبون به من </a:t>
            </a:r>
            <a:r>
              <a:rPr lang="ar-SA" b="1" dirty="0" smtClean="0"/>
              <a:t>أشياء .</a:t>
            </a:r>
          </a:p>
          <a:p>
            <a:r>
              <a:rPr lang="ar-SA" b="1" dirty="0" smtClean="0"/>
              <a:t> </a:t>
            </a:r>
            <a:r>
              <a:rPr lang="ar-SA" b="1" dirty="0"/>
              <a:t>كما </a:t>
            </a:r>
            <a:r>
              <a:rPr lang="ar-SA" b="1" dirty="0" err="1"/>
              <a:t>يبدأون</a:t>
            </a:r>
            <a:r>
              <a:rPr lang="ar-SA" b="1" dirty="0"/>
              <a:t> في التفكير باستخدام </a:t>
            </a:r>
            <a:r>
              <a:rPr lang="ar-SA" b="1" dirty="0" smtClean="0"/>
              <a:t>الرموز .</a:t>
            </a:r>
          </a:p>
          <a:p>
            <a:r>
              <a:rPr lang="ar-SA" b="1" dirty="0" smtClean="0"/>
              <a:t>في </a:t>
            </a:r>
            <a:r>
              <a:rPr lang="ar-SA" b="1" dirty="0"/>
              <a:t>هذه المرحلة تتزايد أهمية اللغة بشكل مكثف، ويتعلم الأطفال كيف يستخدمون الرموز في التعبير عن العالم الحسي (أي التعبير عن كل ما هو حسي وملموس في العالم المحيط </a:t>
            </a:r>
            <a:r>
              <a:rPr lang="ar-SA" b="1" dirty="0" smtClean="0"/>
              <a:t>بهم). </a:t>
            </a:r>
          </a:p>
          <a:p>
            <a:r>
              <a:rPr lang="ar-SA" b="1" dirty="0" smtClean="0"/>
              <a:t>كذلك </a:t>
            </a:r>
            <a:r>
              <a:rPr lang="ar-SA" b="1" dirty="0"/>
              <a:t>فإنهم </a:t>
            </a:r>
            <a:r>
              <a:rPr lang="ar-SA" b="1" dirty="0" err="1"/>
              <a:t>يبدأون</a:t>
            </a:r>
            <a:r>
              <a:rPr lang="ar-SA" b="1" dirty="0"/>
              <a:t> خلالها في تعلم الإلمام بخصائص وسمات العالم المحيط </a:t>
            </a:r>
            <a:r>
              <a:rPr lang="ar-SA" b="1" dirty="0" smtClean="0"/>
              <a:t>بهم.</a:t>
            </a:r>
          </a:p>
          <a:p>
            <a:r>
              <a:rPr lang="ar-SA" b="1" dirty="0" smtClean="0"/>
              <a:t>كما </a:t>
            </a:r>
            <a:r>
              <a:rPr lang="ar-SA" b="1" dirty="0"/>
              <a:t>يغلب الجانب الإدراكي على تفكيرهم</a:t>
            </a:r>
            <a:r>
              <a:rPr lang="ar-SA" b="1" dirty="0" smtClean="0"/>
              <a:t>.</a:t>
            </a:r>
          </a:p>
          <a:p>
            <a:pPr marL="0" indent="0">
              <a:buNone/>
            </a:pPr>
            <a:endParaRPr lang="en-US" dirty="0"/>
          </a:p>
          <a:p>
            <a:r>
              <a:rPr lang="ar-SA" sz="2200" b="1" dirty="0">
                <a:solidFill>
                  <a:srgbClr val="FF0000"/>
                </a:solidFill>
              </a:rPr>
              <a:t>خصائص مرحلة التفكير التصوري (ما قبل العمليات):</a:t>
            </a:r>
            <a:endParaRPr lang="en-US" sz="2200" b="1" dirty="0">
              <a:solidFill>
                <a:srgbClr val="FF0000"/>
              </a:solidFill>
            </a:endParaRPr>
          </a:p>
          <a:p>
            <a:r>
              <a:rPr lang="ar-SA" b="1" dirty="0"/>
              <a:t>يتمكن الأطفال خلال هذه المرحلة من إلصاق صفة واحدة فقط بشيء ما من الأشياء أو من ربط  عمل واحد </a:t>
            </a:r>
            <a:r>
              <a:rPr lang="ar-SA" b="1" dirty="0" err="1" smtClean="0"/>
              <a:t>به</a:t>
            </a:r>
            <a:r>
              <a:rPr lang="ar-SA" b="1" dirty="0" smtClean="0"/>
              <a:t> </a:t>
            </a:r>
            <a:r>
              <a:rPr lang="ar-SA" b="1" dirty="0" smtClean="0"/>
              <a:t>.</a:t>
            </a:r>
            <a:endParaRPr lang="en-US" dirty="0"/>
          </a:p>
          <a:p>
            <a:pPr marL="0" indent="0">
              <a:buNone/>
            </a:pPr>
            <a:endParaRPr lang="ar-SA" dirty="0"/>
          </a:p>
        </p:txBody>
      </p:sp>
    </p:spTree>
    <p:extLst>
      <p:ext uri="{BB962C8B-B14F-4D97-AF65-F5344CB8AC3E}">
        <p14:creationId xmlns:p14="http://schemas.microsoft.com/office/powerpoint/2010/main" xmlns="" val="164802168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103312" y="138792"/>
            <a:ext cx="10383837" cy="6270171"/>
          </a:xfrm>
        </p:spPr>
        <p:txBody>
          <a:bodyPr/>
          <a:lstStyle/>
          <a:p>
            <a:r>
              <a:rPr lang="ar-SA" sz="2400" b="1" u="sng" dirty="0">
                <a:solidFill>
                  <a:srgbClr val="0070C0"/>
                </a:solidFill>
              </a:rPr>
              <a:t>3. مرحلة العمليات المحسوسة (وتقع بين سن السابعة والحادية عشرة</a:t>
            </a:r>
            <a:r>
              <a:rPr lang="ar-SA" sz="2400" b="1" u="sng" dirty="0" smtClean="0">
                <a:solidFill>
                  <a:srgbClr val="0070C0"/>
                </a:solidFill>
              </a:rPr>
              <a:t>):</a:t>
            </a:r>
          </a:p>
          <a:p>
            <a:pPr marL="0" indent="0">
              <a:buNone/>
            </a:pPr>
            <a:endParaRPr lang="en-US" sz="2400" b="1" u="sng" dirty="0">
              <a:solidFill>
                <a:srgbClr val="0070C0"/>
              </a:solidFill>
            </a:endParaRPr>
          </a:p>
          <a:p>
            <a:r>
              <a:rPr lang="ar-SA" sz="2400" dirty="0"/>
              <a:t>وفي هذه المرحلة يتمكن الأطفال من</a:t>
            </a:r>
            <a:r>
              <a:rPr lang="ar-SA" sz="2400" u="sng" dirty="0"/>
              <a:t> التفكير </a:t>
            </a:r>
            <a:r>
              <a:rPr lang="ar-SA" sz="2400" dirty="0"/>
              <a:t>من خلال العلاقات الموجودة بين </a:t>
            </a:r>
            <a:r>
              <a:rPr lang="ar-SA" sz="2400" dirty="0" smtClean="0"/>
              <a:t>الأشياء.</a:t>
            </a:r>
          </a:p>
          <a:p>
            <a:r>
              <a:rPr lang="ar-SA" sz="2400" dirty="0" smtClean="0"/>
              <a:t>كما </a:t>
            </a:r>
            <a:r>
              <a:rPr lang="ar-SA" sz="2400" u="sng" dirty="0"/>
              <a:t>يدركون</a:t>
            </a:r>
            <a:r>
              <a:rPr lang="ar-SA" sz="2400" dirty="0"/>
              <a:t> النتائج أو العواقب المترتبة على الأفعال، بالإضافة إلى تمكّنهم من تجميع الكينونات ووضعها في مجموعات على نحو </a:t>
            </a:r>
            <a:r>
              <a:rPr lang="ar-SA" sz="2400" dirty="0" smtClean="0"/>
              <a:t>منطقي.</a:t>
            </a:r>
          </a:p>
          <a:p>
            <a:r>
              <a:rPr lang="ar-SA" sz="2400" dirty="0" smtClean="0"/>
              <a:t>كذلك </a:t>
            </a:r>
            <a:r>
              <a:rPr lang="ar-SA" sz="2400" dirty="0"/>
              <a:t>فإنهم يصبحون أكثر قدرة على</a:t>
            </a:r>
            <a:r>
              <a:rPr lang="ar-SA" sz="2400" u="sng" dirty="0"/>
              <a:t> تصنيف </a:t>
            </a:r>
            <a:r>
              <a:rPr lang="ar-SA" sz="2400" dirty="0"/>
              <a:t>أفكارهم وترتيبها </a:t>
            </a:r>
            <a:r>
              <a:rPr lang="ar-SA" sz="2400" dirty="0" smtClean="0"/>
              <a:t>وتنظيمها.</a:t>
            </a:r>
          </a:p>
          <a:p>
            <a:r>
              <a:rPr lang="ar-SA" sz="2400" dirty="0" smtClean="0"/>
              <a:t>وتتشكل </a:t>
            </a:r>
            <a:r>
              <a:rPr lang="ar-SA" sz="2400" dirty="0"/>
              <a:t>أفكارهم إلى حدٍ كبير على أساس من خبراتهم وتجاربهم التي مروا بها وعايشوها من </a:t>
            </a:r>
            <a:r>
              <a:rPr lang="ar-SA" sz="2400" dirty="0" smtClean="0"/>
              <a:t>قبل.</a:t>
            </a:r>
          </a:p>
          <a:p>
            <a:r>
              <a:rPr lang="ar-SA" sz="2400" dirty="0" smtClean="0"/>
              <a:t>كما </a:t>
            </a:r>
            <a:r>
              <a:rPr lang="ar-SA" sz="2400" dirty="0"/>
              <a:t>تعتمد بدرجة كبيرة على الأشياء الحسية الملموسة التي سبق وأن عالجوها وتلاعبوا بها بل وفهموها من خلال حواسهم، فعلى سبيل المثال، يمكن للطفل في هذه المرحلة أن يتعرف على مجموعة مكونة من أربعة أشياء دون أن يقوم بلمسها بيده، أو أن يقوم حتى بعدِّها.</a:t>
            </a:r>
            <a:endParaRPr lang="en-US" sz="2400" dirty="0"/>
          </a:p>
          <a:p>
            <a:pPr marL="0" indent="0">
              <a:buNone/>
            </a:pPr>
            <a:endParaRPr lang="ar-SA" dirty="0"/>
          </a:p>
        </p:txBody>
      </p:sp>
    </p:spTree>
    <p:extLst>
      <p:ext uri="{BB962C8B-B14F-4D97-AF65-F5344CB8AC3E}">
        <p14:creationId xmlns:p14="http://schemas.microsoft.com/office/powerpoint/2010/main" xmlns="" val="288978198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502229" y="122464"/>
            <a:ext cx="9945233" cy="6221186"/>
          </a:xfrm>
        </p:spPr>
        <p:txBody>
          <a:bodyPr>
            <a:normAutofit/>
          </a:bodyPr>
          <a:lstStyle/>
          <a:p>
            <a:pPr marL="0" indent="0">
              <a:buNone/>
            </a:pPr>
            <a:endParaRPr lang="en-US" dirty="0"/>
          </a:p>
          <a:p>
            <a:r>
              <a:rPr lang="ar-SA" sz="3000" b="1" u="sng" dirty="0">
                <a:solidFill>
                  <a:srgbClr val="0070C0"/>
                </a:solidFill>
              </a:rPr>
              <a:t>4. مرحلة العمليات الشكلية المنطقية</a:t>
            </a:r>
            <a:r>
              <a:rPr lang="ar-SA" sz="3000" b="1" u="sng" dirty="0" smtClean="0">
                <a:solidFill>
                  <a:srgbClr val="0070C0"/>
                </a:solidFill>
              </a:rPr>
              <a:t>:</a:t>
            </a:r>
          </a:p>
          <a:p>
            <a:pPr marL="0" indent="0">
              <a:buNone/>
            </a:pPr>
            <a:endParaRPr lang="en-US" sz="3000" b="1" u="sng" dirty="0">
              <a:solidFill>
                <a:srgbClr val="0070C0"/>
              </a:solidFill>
            </a:endParaRPr>
          </a:p>
          <a:p>
            <a:r>
              <a:rPr lang="ar-SA" sz="2000" b="1" dirty="0"/>
              <a:t>وتبدأ  هذه المرحلة من حوالي سن 11 ــ 12 وتصل إلى حالة توازن فيما يقارب سن 14 ــ 15 </a:t>
            </a:r>
            <a:r>
              <a:rPr lang="ar-SA" sz="2000" b="1" dirty="0" smtClean="0"/>
              <a:t>سنة.</a:t>
            </a:r>
          </a:p>
          <a:p>
            <a:r>
              <a:rPr lang="ar-SA" sz="2000" b="1" dirty="0" smtClean="0"/>
              <a:t>كما </a:t>
            </a:r>
            <a:r>
              <a:rPr lang="ar-SA" sz="2000" b="1" dirty="0"/>
              <a:t>تعكس ما يحدث من تحول انتقالي </a:t>
            </a:r>
            <a:r>
              <a:rPr lang="ar-SA" sz="2000" b="1" dirty="0" smtClean="0"/>
              <a:t>رئيسي </a:t>
            </a:r>
            <a:r>
              <a:rPr lang="ar-SA" sz="2000" b="1" dirty="0"/>
              <a:t>في عملية </a:t>
            </a:r>
            <a:r>
              <a:rPr lang="ar-SA" sz="2000" b="1" dirty="0" smtClean="0"/>
              <a:t>التفكير </a:t>
            </a:r>
            <a:r>
              <a:rPr lang="ar-SA" sz="2000" b="1" dirty="0"/>
              <a:t>ففي هذه المرحلة يتحول الطفل عن جعل ملاحظاته ومدركاته الواقعية المحسوسة توجه تفكيره إلى جعل تفكيره هو موجهاً لما يدركه ويلاحظه في العالم الواقعي المادي </a:t>
            </a:r>
            <a:r>
              <a:rPr lang="ar-SA" sz="2000" b="1" dirty="0" smtClean="0"/>
              <a:t>المحسوس.</a:t>
            </a:r>
          </a:p>
          <a:p>
            <a:r>
              <a:rPr lang="ar-SA" sz="2000" b="1" dirty="0" smtClean="0"/>
              <a:t>كما </a:t>
            </a:r>
            <a:r>
              <a:rPr lang="ar-SA" sz="2000" b="1" dirty="0"/>
              <a:t>يملك الأطفال في هذه المرحلة القدرة على التعامل مع الأفكار والمعاني المجردة (غير الحساسة) كالحق والباطل والخير والشر، والصدق والكذب، والجمال، والقبح، و الحسنة والسيئة، وطهارة القلب، والعِرض </a:t>
            </a:r>
            <a:r>
              <a:rPr lang="ar-SA" sz="2000" b="1" dirty="0" smtClean="0"/>
              <a:t>والشرف.</a:t>
            </a:r>
          </a:p>
          <a:p>
            <a:r>
              <a:rPr lang="ar-SA" sz="2000" b="1" dirty="0" smtClean="0"/>
              <a:t>كما </a:t>
            </a:r>
            <a:r>
              <a:rPr lang="ar-SA" sz="2000" b="1" dirty="0"/>
              <a:t>يصبحون قادرين على التعامل مع النظريات والعلاقات السببية المنطقية دون حاجة إلى الرجوع إلى مدلولاتها المادية الملموسة المدركة بالحواس.</a:t>
            </a:r>
            <a:endParaRPr lang="en-US" sz="2000" b="1" dirty="0"/>
          </a:p>
          <a:p>
            <a:r>
              <a:rPr lang="ar-SA" sz="2000" b="1" dirty="0"/>
              <a:t>ويمكن القول بأن مرحلة العمليات العقلية الشكلية تزود الأطفال بتوجيه عام نحو القيام بحل المشكلات </a:t>
            </a:r>
            <a:r>
              <a:rPr lang="en-US" sz="2000" b="1" dirty="0"/>
              <a:t>problem solving</a:t>
            </a:r>
            <a:r>
              <a:rPr lang="ar-SA" sz="2000" b="1" dirty="0"/>
              <a:t>.</a:t>
            </a:r>
            <a:endParaRPr lang="en-US" sz="2000" b="1" dirty="0"/>
          </a:p>
          <a:p>
            <a:endParaRPr lang="ar-SA" dirty="0"/>
          </a:p>
        </p:txBody>
      </p:sp>
    </p:spTree>
    <p:extLst>
      <p:ext uri="{BB962C8B-B14F-4D97-AF65-F5344CB8AC3E}">
        <p14:creationId xmlns:p14="http://schemas.microsoft.com/office/powerpoint/2010/main" xmlns="" val="280594220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pPr algn="r"/>
            <a:r>
              <a:rPr lang="ar-SA" b="1" u="sng" dirty="0">
                <a:solidFill>
                  <a:srgbClr val="00B050"/>
                </a:solidFill>
              </a:rPr>
              <a:t>المضمون التطبيقي لمراحل (</a:t>
            </a:r>
            <a:r>
              <a:rPr lang="ar-SA" b="1" u="sng" dirty="0" err="1">
                <a:solidFill>
                  <a:srgbClr val="00B050"/>
                </a:solidFill>
              </a:rPr>
              <a:t>بياجيه</a:t>
            </a:r>
            <a:r>
              <a:rPr lang="ar-SA" b="1" u="sng" dirty="0">
                <a:solidFill>
                  <a:srgbClr val="00B050"/>
                </a:solidFill>
              </a:rPr>
              <a:t>) في النمو المعرفي:</a:t>
            </a:r>
            <a:r>
              <a:rPr lang="en-US" dirty="0"/>
              <a:t/>
            </a:r>
            <a:br>
              <a:rPr lang="en-US" dirty="0"/>
            </a:br>
            <a:endParaRPr lang="ar-SA" dirty="0"/>
          </a:p>
        </p:txBody>
      </p:sp>
      <p:sp>
        <p:nvSpPr>
          <p:cNvPr id="3" name="عنصر نائب للمحتوى 2"/>
          <p:cNvSpPr>
            <a:spLocks noGrp="1"/>
          </p:cNvSpPr>
          <p:nvPr>
            <p:ph idx="1"/>
          </p:nvPr>
        </p:nvSpPr>
        <p:spPr/>
        <p:txBody>
          <a:bodyPr/>
          <a:lstStyle/>
          <a:p>
            <a:pPr>
              <a:buNone/>
            </a:pPr>
            <a:r>
              <a:rPr lang="ar-SA" sz="2000" b="1" dirty="0" smtClean="0"/>
              <a:t>من المهم معرفة أن أية محالة لتدريس الطفل أفكارا </a:t>
            </a:r>
            <a:r>
              <a:rPr lang="ar-SA" sz="2000" b="1" dirty="0" err="1" smtClean="0"/>
              <a:t>أ</a:t>
            </a:r>
            <a:r>
              <a:rPr lang="ar-SA" sz="2000" b="1" dirty="0" smtClean="0"/>
              <a:t> مبادئ </a:t>
            </a:r>
            <a:r>
              <a:rPr lang="ar-SA" sz="2000" b="1" dirty="0" err="1" smtClean="0"/>
              <a:t>أ</a:t>
            </a:r>
            <a:r>
              <a:rPr lang="ar-SA" sz="2000" b="1" dirty="0" smtClean="0"/>
              <a:t> مفاهيم منطقية تجريدية (غير مادية لا محسوسة ) بعيدا عن أي فهم تجريبي حقيقي وواقعي من جانب الطفل نفسه قد تؤدي إلى تعلم غير كافي (</a:t>
            </a:r>
            <a:r>
              <a:rPr lang="ar-SA" sz="2000" b="1" u="sng" dirty="0" smtClean="0"/>
              <a:t>أي عندما تكن المعلومات مجردة وحصل تعليم بدون فهم لا يكون التعليم فعال )</a:t>
            </a:r>
          </a:p>
          <a:p>
            <a:r>
              <a:rPr lang="ar-SA" sz="2000" b="1" dirty="0" smtClean="0"/>
              <a:t>من </a:t>
            </a:r>
            <a:r>
              <a:rPr lang="ar-SA" sz="2000" b="1" dirty="0"/>
              <a:t>المهم بالنسبة لمن يتحملون مسؤولية توفير بيئة تعليمية ملائمة للطفل أن يكونوا على وعي بكل من:</a:t>
            </a:r>
            <a:endParaRPr lang="en-US" sz="2000" dirty="0"/>
          </a:p>
          <a:p>
            <a:r>
              <a:rPr lang="ar-SA" sz="2000" b="1" dirty="0"/>
              <a:t>(1) مرحلة النضج التي يمر بها الطفل.</a:t>
            </a:r>
            <a:endParaRPr lang="en-US" sz="2000" dirty="0"/>
          </a:p>
          <a:p>
            <a:r>
              <a:rPr lang="ar-SA" sz="2000" b="1" dirty="0"/>
              <a:t>(2) ما قد يكون موجوداً في الطفل من جوانب دالة على تأخر نضج النمو وتباطؤه (</a:t>
            </a:r>
            <a:r>
              <a:rPr lang="en-US" sz="2000" b="1" dirty="0"/>
              <a:t>Lerner, 1988</a:t>
            </a:r>
            <a:r>
              <a:rPr lang="ar-SA" sz="2000" b="1" dirty="0"/>
              <a:t>).</a:t>
            </a:r>
            <a:endParaRPr lang="en-US" sz="2000" dirty="0"/>
          </a:p>
          <a:p>
            <a:pPr marL="0" indent="0">
              <a:buNone/>
            </a:pPr>
            <a:endParaRPr lang="ar-SA" dirty="0"/>
          </a:p>
        </p:txBody>
      </p:sp>
    </p:spTree>
    <p:extLst>
      <p:ext uri="{BB962C8B-B14F-4D97-AF65-F5344CB8AC3E}">
        <p14:creationId xmlns:p14="http://schemas.microsoft.com/office/powerpoint/2010/main" xmlns="" val="58312611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2560268" y="142418"/>
            <a:ext cx="8911687" cy="1280890"/>
          </a:xfrm>
        </p:spPr>
        <p:txBody>
          <a:bodyPr>
            <a:normAutofit fontScale="90000"/>
          </a:bodyPr>
          <a:lstStyle/>
          <a:p>
            <a:pPr algn="r"/>
            <a:r>
              <a:rPr lang="ar-SA" b="1" u="sng" dirty="0">
                <a:solidFill>
                  <a:srgbClr val="FF0000"/>
                </a:solidFill>
              </a:rPr>
              <a:t>ثالثاً: المضمون التطبيقي لنظريات النضج في مجال صعوبات التعلم:</a:t>
            </a:r>
            <a:r>
              <a:rPr lang="en-US" b="1" u="sng" dirty="0">
                <a:solidFill>
                  <a:srgbClr val="FF0000"/>
                </a:solidFill>
              </a:rPr>
              <a:t/>
            </a:r>
            <a:br>
              <a:rPr lang="en-US" b="1" u="sng" dirty="0">
                <a:solidFill>
                  <a:srgbClr val="FF0000"/>
                </a:solidFill>
              </a:rPr>
            </a:br>
            <a:endParaRPr lang="ar-SA" b="1" u="sng" dirty="0">
              <a:solidFill>
                <a:srgbClr val="FF0000"/>
              </a:solidFill>
            </a:endParaRPr>
          </a:p>
        </p:txBody>
      </p:sp>
      <p:sp>
        <p:nvSpPr>
          <p:cNvPr id="3" name="عنصر نائب للمحتوى 2"/>
          <p:cNvSpPr>
            <a:spLocks noGrp="1"/>
          </p:cNvSpPr>
          <p:nvPr>
            <p:ph idx="1"/>
          </p:nvPr>
        </p:nvSpPr>
        <p:spPr>
          <a:xfrm>
            <a:off x="947057" y="1641021"/>
            <a:ext cx="10459583" cy="5216979"/>
          </a:xfrm>
        </p:spPr>
        <p:txBody>
          <a:bodyPr>
            <a:normAutofit/>
          </a:bodyPr>
          <a:lstStyle/>
          <a:p>
            <a:r>
              <a:rPr lang="ar-SA" b="1" dirty="0"/>
              <a:t>فما عرضناه سابقاً من نظريات في هذا الإطار يوحي </a:t>
            </a:r>
            <a:r>
              <a:rPr lang="ar-SA" b="1" dirty="0" smtClean="0"/>
              <a:t>بأن :</a:t>
            </a:r>
          </a:p>
          <a:p>
            <a:r>
              <a:rPr lang="ar-SA" b="1" dirty="0" smtClean="0"/>
              <a:t> </a:t>
            </a:r>
            <a:r>
              <a:rPr lang="ar-SA" b="1" dirty="0"/>
              <a:t>القدرات المعرفية التي يمتلكها الطفل تختلف اختلافاً نوعياً عن القدرات المعرفية التي يمتلكها بالغو سن الرشد من الطلاب. </a:t>
            </a:r>
            <a:endParaRPr lang="ar-SA" b="1" dirty="0" smtClean="0"/>
          </a:p>
          <a:p>
            <a:r>
              <a:rPr lang="ar-SA" b="1" dirty="0" smtClean="0"/>
              <a:t>كما </a:t>
            </a:r>
            <a:r>
              <a:rPr lang="ar-SA" b="1" dirty="0"/>
              <a:t>توحي بأن تلك القدرات المعرفية تنمو  وتتطور (تتقدم) على نحو متسلسل متعاقب لا يمكن تبديله أو </a:t>
            </a:r>
            <a:r>
              <a:rPr lang="ar-SA" b="1" dirty="0" smtClean="0"/>
              <a:t>تعديله . </a:t>
            </a:r>
          </a:p>
          <a:p>
            <a:r>
              <a:rPr lang="ar-SA" b="1" dirty="0" smtClean="0"/>
              <a:t>علاوة </a:t>
            </a:r>
            <a:r>
              <a:rPr lang="ar-SA" b="1" dirty="0"/>
              <a:t>على ذلك فإن طرق التفكير لدى الأطفال </a:t>
            </a:r>
            <a:r>
              <a:rPr lang="ar-SA" b="1" dirty="0" smtClean="0"/>
              <a:t>تتغير باستمرار </a:t>
            </a:r>
            <a:r>
              <a:rPr lang="ar-SA" b="1" dirty="0"/>
              <a:t>كلما بلغوا مستوى معيناً من النضج.</a:t>
            </a:r>
            <a:endParaRPr lang="en-US" dirty="0"/>
          </a:p>
          <a:p>
            <a:r>
              <a:rPr lang="ar-SA" b="1" dirty="0"/>
              <a:t>ومن المضامين المهمة لهذه النظريات أنه يجب على المدرسين أن يقوموا بإعداد وتصميم خبرات تعليمية تفضي إلى إثراء وترسيخ نمو الأطفال على نحو تطوري (تقدمي) طبيعي، ولكن </a:t>
            </a:r>
            <a:r>
              <a:rPr lang="ar-SA" b="1" dirty="0" smtClean="0"/>
              <a:t>هناك </a:t>
            </a:r>
            <a:r>
              <a:rPr lang="ar-SA" b="1" dirty="0"/>
              <a:t>حالات قد تؤدي فيها البيئة المدرسية التعليمية إلى إيقاف نمو الطفل وإعاقة تعلمه ونمائه المعرفي، بدلاً من مساعدة هذا النمو على التقدم في اتجاه </a:t>
            </a:r>
            <a:r>
              <a:rPr lang="ar-SA" b="1" dirty="0" smtClean="0"/>
              <a:t>النضج </a:t>
            </a:r>
            <a:r>
              <a:rPr lang="ar-SA" b="1" dirty="0" smtClean="0"/>
              <a:t>.(عندما يتم فرض متطلبات على الطفل لم يكتمل نضجها لديه فإن ذلك يخلق مشكلات في تعلمه وبالتالي الحاجة الماسة إلى نوع من التعليم ينمي الخبرات التي تساعده على نضج النمو )</a:t>
            </a:r>
            <a:endParaRPr lang="en-US" dirty="0"/>
          </a:p>
          <a:p>
            <a:r>
              <a:rPr lang="ar-SA" b="1" dirty="0"/>
              <a:t>ومن بين الأهداف </a:t>
            </a:r>
            <a:r>
              <a:rPr lang="ar-SA" b="1" dirty="0" smtClean="0"/>
              <a:t>المهمة </a:t>
            </a:r>
            <a:r>
              <a:rPr lang="ar-SA" b="1" dirty="0"/>
              <a:t>التي ينبغي لمدارسنا أن تعمل على تحقيقها للأطفال بناء وترسيخ أساس متين لتفكيرهم بحيث يمكنهم أن يتخذوا منه منطلقاً </a:t>
            </a:r>
            <a:r>
              <a:rPr lang="ar-SA" b="1" dirty="0" smtClean="0"/>
              <a:t>إلى التقدم </a:t>
            </a:r>
            <a:r>
              <a:rPr lang="ar-SA" b="1" dirty="0"/>
              <a:t>في </a:t>
            </a:r>
            <a:r>
              <a:rPr lang="ar-SA" b="1" dirty="0" smtClean="0"/>
              <a:t>تعلمهم.</a:t>
            </a:r>
            <a:endParaRPr lang="en-US" dirty="0"/>
          </a:p>
          <a:p>
            <a:pPr marL="0" indent="0">
              <a:buNone/>
            </a:pPr>
            <a:endParaRPr lang="ar-SA" dirty="0"/>
          </a:p>
        </p:txBody>
      </p:sp>
    </p:spTree>
    <p:extLst>
      <p:ext uri="{BB962C8B-B14F-4D97-AF65-F5344CB8AC3E}">
        <p14:creationId xmlns:p14="http://schemas.microsoft.com/office/powerpoint/2010/main" xmlns="" val="388256894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681843" y="778329"/>
            <a:ext cx="9920741" cy="3777622"/>
          </a:xfrm>
        </p:spPr>
        <p:txBody>
          <a:bodyPr>
            <a:noAutofit/>
          </a:bodyPr>
          <a:lstStyle/>
          <a:p>
            <a:r>
              <a:rPr lang="ar-SA" b="1" u="sng" dirty="0">
                <a:solidFill>
                  <a:srgbClr val="FF0000"/>
                </a:solidFill>
              </a:rPr>
              <a:t>إن المربين غالباً ما يستخدمون مصطلح (الاستعداد) </a:t>
            </a:r>
            <a:r>
              <a:rPr lang="en-US" b="1" u="sng" dirty="0">
                <a:solidFill>
                  <a:srgbClr val="FF0000"/>
                </a:solidFill>
              </a:rPr>
              <a:t>readiness </a:t>
            </a:r>
            <a:r>
              <a:rPr lang="ar-SA" b="1" u="sng" dirty="0">
                <a:solidFill>
                  <a:srgbClr val="FF0000"/>
                </a:solidFill>
              </a:rPr>
              <a:t>للإشارة إلى حالة من اكتمال النمو ونضجه</a:t>
            </a:r>
            <a:r>
              <a:rPr lang="ar-SA" b="1" dirty="0"/>
              <a:t>، والتي لابد للطفل أن يبلغها قبل أن نتوقع منه تعلم بعض المهارات المرغوبة، فاستعداد الطفل للمشي مثلاً يتطلب أن يكون جهازه العصبي قد بلغ مستوى معيناً من النمو، كما يتطلب تمتّع الطفل بقوة عضلية كافية، بالإضافة إلى نمو وظائف حركية معينة لا يمكن للطفل أن يتعلم المشي بدونها، وهذا يعني أنه لا فائدة تُرجى من وراء أية محاولة لتعليم الطفل الرضيع مهارة المشي قبل أن يكتمل لديه نمو تلك الوظائف وقبل أن تتوفر له القدرات.</a:t>
            </a:r>
            <a:endParaRPr lang="ar-SA" dirty="0"/>
          </a:p>
          <a:p>
            <a:r>
              <a:rPr lang="ar-SA" b="1" dirty="0"/>
              <a:t>ويمكننا أن نوضح مفهوم الاستعداد بمثال أوضح في مجال مختلف جداً من مجالات التعلم، فالطالب الذي يريد أن يستفيد حقاً من دراسة مقرر في علم الحساب لابد أن يكون قد سبق له اكتساب مهارات معينة ومعرفة جيدة بالرياضيات.</a:t>
            </a:r>
            <a:endParaRPr lang="en-US" dirty="0"/>
          </a:p>
          <a:p>
            <a:r>
              <a:rPr lang="ar-SA" b="1" dirty="0"/>
              <a:t>وفي حين يمكن للأطفال العاديين اكتساب مهارات الاستعداد بشكل عَرَضي تلقائي فإن ذوي صعوبات التعلم النمائية من الأطفال (والذين يعانون من نقص أو عجز </a:t>
            </a:r>
            <a:r>
              <a:rPr lang="ar-SA" b="1"/>
              <a:t>في </a:t>
            </a:r>
            <a:r>
              <a:rPr lang="ar-SA" b="1" smtClean="0"/>
              <a:t>الانتباه</a:t>
            </a:r>
            <a:r>
              <a:rPr lang="ar-SA" b="1" dirty="0"/>
              <a:t>، أو في الذاكرة أو في الإدراك، أو في التفكير، أو في اكتساب مهارات الكلام)، يحتاجون إلى اهتمام خاص لمساعدتهم على اكتساب وتقوية قدرات الاستعداد الأساسية اللازمة للخطوة التالية من التعلم، وعلى الرغم من أنه لا ينبغي للمعلمين أن يجبروا طلابهم على تعلّم موضوع أو مادة معينة دون أن يكون لديهم استعداد لذلك فإن التقييم والتشخيص الدقيقين (بل والتدريس الكلينيكي كذلك) يمكن أن يساعدا الطلاب على اكتساب القدرات الضرورية اللازمة كشرط أساسي لتعلم تلك المادة.</a:t>
            </a:r>
            <a:endParaRPr lang="en-US" dirty="0"/>
          </a:p>
          <a:p>
            <a:pPr marL="0" indent="0">
              <a:buNone/>
            </a:pPr>
            <a:endParaRPr lang="ar-SA" dirty="0"/>
          </a:p>
        </p:txBody>
      </p:sp>
    </p:spTree>
    <p:extLst>
      <p:ext uri="{BB962C8B-B14F-4D97-AF65-F5344CB8AC3E}">
        <p14:creationId xmlns:p14="http://schemas.microsoft.com/office/powerpoint/2010/main" xmlns="" val="355056565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b="1" dirty="0" smtClean="0">
                <a:solidFill>
                  <a:srgbClr val="C00000"/>
                </a:solidFill>
              </a:rPr>
              <a:t>كيف بنى المختصون في قضايا النضج ومظاهره نظرياتهم في صعوبات لتعلم ؟</a:t>
            </a:r>
            <a:endParaRPr lang="ar-SA" b="1" dirty="0">
              <a:solidFill>
                <a:srgbClr val="C00000"/>
              </a:solidFill>
            </a:endParaRPr>
          </a:p>
        </p:txBody>
      </p:sp>
      <p:sp>
        <p:nvSpPr>
          <p:cNvPr id="3" name="عنصر نائب للمحتوى 2"/>
          <p:cNvSpPr>
            <a:spLocks noGrp="1"/>
          </p:cNvSpPr>
          <p:nvPr>
            <p:ph idx="1"/>
          </p:nvPr>
        </p:nvSpPr>
        <p:spPr/>
        <p:txBody>
          <a:bodyPr>
            <a:noAutofit/>
          </a:bodyPr>
          <a:lstStyle/>
          <a:p>
            <a:pPr>
              <a:lnSpc>
                <a:spcPct val="150000"/>
              </a:lnSpc>
            </a:pPr>
            <a:r>
              <a:rPr lang="ar-SA" sz="2000" b="1" dirty="0" smtClean="0"/>
              <a:t>إما بالاعتماد على مفاهيم ومبادئ علم النفس </a:t>
            </a:r>
            <a:r>
              <a:rPr lang="ar-SA" sz="2000" b="1" dirty="0" err="1" smtClean="0"/>
              <a:t>النمائي</a:t>
            </a:r>
            <a:r>
              <a:rPr lang="ar-SA" sz="2000" b="1" dirty="0" smtClean="0"/>
              <a:t> .</a:t>
            </a:r>
          </a:p>
          <a:p>
            <a:pPr>
              <a:lnSpc>
                <a:spcPct val="150000"/>
              </a:lnSpc>
            </a:pPr>
            <a:r>
              <a:rPr lang="ar-SA" sz="2000" b="1" dirty="0" smtClean="0"/>
              <a:t>أو بالاعتماد على تدارس تعلم الأطفال </a:t>
            </a:r>
            <a:r>
              <a:rPr lang="ar-SA" sz="2000" b="1" dirty="0"/>
              <a:t>من خلال ما يجري من تتابع في </a:t>
            </a:r>
            <a:r>
              <a:rPr lang="ar-SA" sz="2000" b="1" dirty="0" smtClean="0"/>
              <a:t>نضج </a:t>
            </a:r>
            <a:r>
              <a:rPr lang="ar-SA" sz="2000" b="1" dirty="0"/>
              <a:t>قدراتهم </a:t>
            </a:r>
            <a:r>
              <a:rPr lang="ar-SA" sz="2000" b="1" dirty="0" smtClean="0"/>
              <a:t>المعرفية .</a:t>
            </a:r>
          </a:p>
          <a:p>
            <a:pPr>
              <a:lnSpc>
                <a:spcPct val="150000"/>
              </a:lnSpc>
            </a:pPr>
            <a:r>
              <a:rPr lang="en-US" b="1" dirty="0"/>
              <a:t> </a:t>
            </a:r>
            <a:r>
              <a:rPr lang="ar-SA" b="1" dirty="0"/>
              <a:t>أن معرفتنا بماهية نضج النمو وطبيعته ومظاهره في </a:t>
            </a:r>
            <a:r>
              <a:rPr lang="ar-SA" b="1" dirty="0" smtClean="0"/>
              <a:t>الأطفال ووقوفنا </a:t>
            </a:r>
            <a:r>
              <a:rPr lang="ar-SA" b="1" dirty="0"/>
              <a:t>على مظاهر نموهم المعرفي العادي </a:t>
            </a:r>
            <a:r>
              <a:rPr lang="ar-SA" b="1" u="sng" dirty="0"/>
              <a:t>يشكلان أساساً لمقارنة الأطفال ذوي صعوبات التعلم بعضهم ببعض انطلاقاً من</a:t>
            </a:r>
            <a:r>
              <a:rPr lang="ar-SA" b="1" u="sng" dirty="0">
                <a:solidFill>
                  <a:srgbClr val="FF0000"/>
                </a:solidFill>
              </a:rPr>
              <a:t> أن حالة النضج لدى الطفل تؤثر في قدرته على التعلم.</a:t>
            </a:r>
            <a:endParaRPr lang="en-US" b="1" u="sng" dirty="0">
              <a:solidFill>
                <a:srgbClr val="FF0000"/>
              </a:solidFill>
            </a:endParaRPr>
          </a:p>
          <a:p>
            <a:pPr marL="0" indent="0">
              <a:lnSpc>
                <a:spcPct val="150000"/>
              </a:lnSpc>
              <a:buNone/>
            </a:pPr>
            <a:endParaRPr lang="ar-SA" b="1" dirty="0"/>
          </a:p>
        </p:txBody>
      </p:sp>
    </p:spTree>
    <p:extLst>
      <p:ext uri="{BB962C8B-B14F-4D97-AF65-F5344CB8AC3E}">
        <p14:creationId xmlns:p14="http://schemas.microsoft.com/office/powerpoint/2010/main" xmlns="" val="251581346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Autofit/>
          </a:bodyPr>
          <a:lstStyle/>
          <a:p>
            <a:pPr algn="r"/>
            <a:r>
              <a:rPr lang="ar-SA" sz="4000" b="1" dirty="0" smtClean="0">
                <a:solidFill>
                  <a:srgbClr val="C00000"/>
                </a:solidFill>
              </a:rPr>
              <a:t>أهم المحاور :</a:t>
            </a:r>
            <a:br>
              <a:rPr lang="ar-SA" sz="4000" b="1" dirty="0" smtClean="0">
                <a:solidFill>
                  <a:srgbClr val="C00000"/>
                </a:solidFill>
              </a:rPr>
            </a:br>
            <a:endParaRPr lang="ar-SA" sz="4000" b="1" dirty="0">
              <a:solidFill>
                <a:srgbClr val="C00000"/>
              </a:solidFill>
            </a:endParaRPr>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xmlns="" val="3653514928"/>
              </p:ext>
            </p:extLst>
          </p:nvPr>
        </p:nvGraphicFramePr>
        <p:xfrm>
          <a:off x="2589212" y="1600201"/>
          <a:ext cx="8915400" cy="507818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xmlns="" val="302203918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u="sng" dirty="0">
                <a:solidFill>
                  <a:srgbClr val="FF0000"/>
                </a:solidFill>
              </a:rPr>
              <a:t>أولاً: نظرية تخلّف النضج </a:t>
            </a:r>
            <a:r>
              <a:rPr lang="en-US" u="sng" dirty="0">
                <a:solidFill>
                  <a:srgbClr val="FF0000"/>
                </a:solidFill>
              </a:rPr>
              <a:t>Maturational Lag </a:t>
            </a:r>
          </a:p>
        </p:txBody>
      </p:sp>
      <p:graphicFrame>
        <p:nvGraphicFramePr>
          <p:cNvPr id="5" name="عنصر نائب للمحتوى 4"/>
          <p:cNvGraphicFramePr>
            <a:graphicFrameLocks noGrp="1"/>
          </p:cNvGraphicFramePr>
          <p:nvPr>
            <p:ph idx="1"/>
            <p:extLst>
              <p:ext uri="{D42A27DB-BD31-4B8C-83A1-F6EECF244321}">
                <p14:modId xmlns:p14="http://schemas.microsoft.com/office/powerpoint/2010/main" xmlns="" val="1454635572"/>
              </p:ext>
            </p:extLst>
          </p:nvPr>
        </p:nvGraphicFramePr>
        <p:xfrm>
          <a:off x="2592925" y="1485901"/>
          <a:ext cx="8911688" cy="504552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xmlns="" val="7941553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338944" y="1333501"/>
            <a:ext cx="9871755" cy="3777622"/>
          </a:xfrm>
        </p:spPr>
        <p:txBody>
          <a:bodyPr>
            <a:noAutofit/>
          </a:bodyPr>
          <a:lstStyle/>
          <a:p>
            <a:r>
              <a:rPr lang="ar-SA" sz="2000" b="1" dirty="0" smtClean="0"/>
              <a:t>حين </a:t>
            </a:r>
            <a:r>
              <a:rPr lang="ar-SA" sz="2000" b="1" dirty="0"/>
              <a:t>يُبدي بعض الأطفال تناقضاً (تبايناً) بين ما يملكونه من قدرات فرعية عديدة فإن ذلك لا يعني بالضرورة أنهم يعانون من خلل وظيفي في جهازهم العصبي المركزي أو من تلف أو تحطم في المخ؛ إذ إن ما تكشف عنه هذه التناقضات (التباينات) في الأصح هو </a:t>
            </a:r>
            <a:r>
              <a:rPr lang="ar-SA" sz="2000" b="1" u="sng" dirty="0"/>
              <a:t>أن هؤلاء الأطفال يملكون عديداً من القدرات التي تسير  في اتجاه النضج ولكن بمعدلات (سرعات) مختلفة.</a:t>
            </a:r>
            <a:endParaRPr lang="en-US" sz="2000" u="sng" dirty="0"/>
          </a:p>
          <a:p>
            <a:r>
              <a:rPr lang="ar-SA" sz="2000" b="1" dirty="0"/>
              <a:t>ويفترض المؤيدون لمفهوم «تخلُّف النضج» </a:t>
            </a:r>
            <a:r>
              <a:rPr lang="ar-SA" sz="2000" b="1" u="sng" dirty="0"/>
              <a:t>أن الأطفال الذين يواجهون اضطرابات في تعلمهم لا يختلفون إلى حد كبير عن الأطفال الذين لا يواجهون تلك الاضطرابات، فهي مسألة توقيت ليس إلاّ، </a:t>
            </a:r>
            <a:r>
              <a:rPr lang="ar-SA" sz="2000" b="1" dirty="0"/>
              <a:t>إذ يُنظر إلى تأخر نضج النمو في مهارات معينة على أنه تأخر مؤقت لا يمكث طويلاً، فمصيره إلى الزوال باكتمال النمو</a:t>
            </a:r>
            <a:r>
              <a:rPr lang="ar-SA" sz="2000" b="1" dirty="0" smtClean="0"/>
              <a:t>.</a:t>
            </a:r>
          </a:p>
          <a:p>
            <a:r>
              <a:rPr lang="en-US" sz="2000" b="1" dirty="0"/>
              <a:t> </a:t>
            </a:r>
            <a:r>
              <a:rPr lang="ar-SA" sz="2000" b="1" dirty="0"/>
              <a:t>قادت فكرة «تخلف النضج» إلى وجهتي نظر ترى إحداهما أن كثيراً من صعوبات التعلم إنما تنشأ نتيجة لما يمارسه المجتمع من ضغوط على الأطفال الصغار </a:t>
            </a:r>
            <a:r>
              <a:rPr lang="ar-SA" sz="2000" b="1" dirty="0" smtClean="0"/>
              <a:t>ليبذلوا </a:t>
            </a:r>
            <a:r>
              <a:rPr lang="ar-SA" sz="2000" b="1" dirty="0"/>
              <a:t>محاولات مختلفة لتحقيق أداء أكاديمي (دراسي) في المهارات المدرسية بالرغم من أنهم ليسوا مهيئين أو مستعدين بعد لبذل تلك المحاولات. </a:t>
            </a:r>
            <a:endParaRPr lang="en-US" sz="2000" dirty="0"/>
          </a:p>
        </p:txBody>
      </p:sp>
    </p:spTree>
    <p:extLst>
      <p:ext uri="{BB962C8B-B14F-4D97-AF65-F5344CB8AC3E}">
        <p14:creationId xmlns:p14="http://schemas.microsoft.com/office/powerpoint/2010/main" xmlns="" val="68628378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u="sng" dirty="0">
                <a:solidFill>
                  <a:srgbClr val="00B050"/>
                </a:solidFill>
              </a:rPr>
              <a:t>دراسات مؤيدة لنظرية تخلّف النضج</a:t>
            </a:r>
            <a:r>
              <a:rPr lang="ar-SA" u="sng" dirty="0">
                <a:solidFill>
                  <a:srgbClr val="00B050"/>
                </a:solidFill>
              </a:rPr>
              <a:t>:</a:t>
            </a:r>
            <a:r>
              <a:rPr lang="en-US" u="sng" dirty="0">
                <a:solidFill>
                  <a:srgbClr val="00B050"/>
                </a:solidFill>
              </a:rPr>
              <a:t/>
            </a:r>
            <a:br>
              <a:rPr lang="en-US" u="sng" dirty="0">
                <a:solidFill>
                  <a:srgbClr val="00B050"/>
                </a:solidFill>
              </a:rPr>
            </a:br>
            <a:endParaRPr lang="ar-SA" u="sng" dirty="0">
              <a:solidFill>
                <a:srgbClr val="00B050"/>
              </a:solidFill>
            </a:endParaRPr>
          </a:p>
        </p:txBody>
      </p:sp>
      <p:sp>
        <p:nvSpPr>
          <p:cNvPr id="3" name="عنصر نائب للمحتوى 2"/>
          <p:cNvSpPr>
            <a:spLocks noGrp="1"/>
          </p:cNvSpPr>
          <p:nvPr>
            <p:ph idx="1"/>
          </p:nvPr>
        </p:nvSpPr>
        <p:spPr>
          <a:xfrm>
            <a:off x="873579" y="1314450"/>
            <a:ext cx="10631033" cy="5372100"/>
          </a:xfrm>
        </p:spPr>
        <p:txBody>
          <a:bodyPr>
            <a:normAutofit fontScale="92500" lnSpcReduction="10000"/>
          </a:bodyPr>
          <a:lstStyle/>
          <a:p>
            <a:r>
              <a:rPr lang="ar-SA" sz="3400" b="1" dirty="0">
                <a:solidFill>
                  <a:srgbClr val="FF0000"/>
                </a:solidFill>
              </a:rPr>
              <a:t>1) دراسة </a:t>
            </a:r>
            <a:r>
              <a:rPr lang="ar-SA" sz="3400" b="1" dirty="0" err="1">
                <a:solidFill>
                  <a:srgbClr val="FF0000"/>
                </a:solidFill>
              </a:rPr>
              <a:t>كوبيتز</a:t>
            </a:r>
            <a:r>
              <a:rPr lang="ar-SA" sz="3400" b="1" dirty="0">
                <a:solidFill>
                  <a:srgbClr val="FF0000"/>
                </a:solidFill>
              </a:rPr>
              <a:t>:</a:t>
            </a:r>
            <a:endParaRPr lang="en-US" sz="3400" b="1" dirty="0">
              <a:solidFill>
                <a:srgbClr val="FF0000"/>
              </a:solidFill>
            </a:endParaRPr>
          </a:p>
          <a:p>
            <a:r>
              <a:rPr lang="ar-SA" b="1" dirty="0"/>
              <a:t>أجرت </a:t>
            </a:r>
            <a:r>
              <a:rPr lang="ar-SA" b="1" dirty="0" err="1"/>
              <a:t>كوبيتز</a:t>
            </a:r>
            <a:r>
              <a:rPr lang="ar-SA" b="1" dirty="0"/>
              <a:t> (</a:t>
            </a:r>
            <a:r>
              <a:rPr lang="en-US" b="1" dirty="0" err="1"/>
              <a:t>Koppitz</a:t>
            </a:r>
            <a:r>
              <a:rPr lang="en-US" b="1" dirty="0"/>
              <a:t>, 1972-1973</a:t>
            </a:r>
            <a:r>
              <a:rPr lang="ar-SA" b="1" dirty="0"/>
              <a:t>) دراسة (طولية)  </a:t>
            </a:r>
            <a:r>
              <a:rPr lang="ar-SA" b="1" dirty="0" err="1"/>
              <a:t>تتبعية</a:t>
            </a:r>
            <a:r>
              <a:rPr lang="ar-SA" b="1" dirty="0"/>
              <a:t> لمجموعة من ذوي صعوبات التعلم بلغ عدد أفرادها 177 تلميذاً، وكانوا قد وُضعوا في فصول خاصة بهم لتلقي برامج علاجية خاصة، وقد تبين من نتائج هذه الدراسة أن </a:t>
            </a:r>
            <a:r>
              <a:rPr lang="ar-SA" b="1" dirty="0">
                <a:solidFill>
                  <a:srgbClr val="FF0000"/>
                </a:solidFill>
              </a:rPr>
              <a:t>«تأخُّر النضج» </a:t>
            </a:r>
            <a:r>
              <a:rPr lang="ar-SA" b="1" dirty="0"/>
              <a:t>كان السمة السائدة التي وُصفت بها هؤلاء التلاميذ، كذلك فقد توصلت </a:t>
            </a:r>
            <a:r>
              <a:rPr lang="ar-SA" b="1" dirty="0" err="1"/>
              <a:t>كوبيتز</a:t>
            </a:r>
            <a:r>
              <a:rPr lang="ar-SA" b="1" dirty="0"/>
              <a:t> من دراستها إلى النتائج التالية:</a:t>
            </a:r>
            <a:endParaRPr lang="en-US" dirty="0"/>
          </a:p>
          <a:p>
            <a:r>
              <a:rPr lang="ar-SA" b="1" dirty="0"/>
              <a:t>(1) أن هؤلاء التلاميذ كانوا أقل نضجاً من غالبية التلاميذ العاديين.</a:t>
            </a:r>
            <a:endParaRPr lang="en-US" dirty="0"/>
          </a:p>
          <a:p>
            <a:r>
              <a:rPr lang="ar-SA" b="1" dirty="0"/>
              <a:t>(2) أنهم كانوا قد أُدمجوا في الفصول العادية التي تضم أقرانهم من التلاميذ العاديين ولكن بدرجة أقل (أي في قليل من الدروس).</a:t>
            </a:r>
            <a:endParaRPr lang="en-US" dirty="0"/>
          </a:p>
          <a:p>
            <a:r>
              <a:rPr lang="ar-SA" b="1" dirty="0"/>
              <a:t>(3) أنهم كانوا في حاجة إلى مزيد من الوقت للتعلم والنهوض بمستوى أدائهم وتحصيلهم الدراسي.</a:t>
            </a:r>
            <a:endParaRPr lang="en-US" dirty="0"/>
          </a:p>
          <a:p>
            <a:r>
              <a:rPr lang="ar-SA" b="1" dirty="0"/>
              <a:t>(4) أن كثيراً من ذوي صعوبات التعلم من التلاميذ كانوا في حاجة إلى وقت إضافي لكي يعوّضوا أنفسهم عما يعانونه من نقص وبطء وتأخر في نمو جهازهم العصبي.</a:t>
            </a:r>
            <a:endParaRPr lang="en-US" dirty="0"/>
          </a:p>
          <a:p>
            <a:r>
              <a:rPr lang="ar-SA" b="1" dirty="0"/>
              <a:t>(5) إن كثيراً منهم كانوا في حاجة إلى فترة زمنية (تتراوح بين عام واحد إلى عامين دراسيين) أطول من الفترة التي يقضيها عادة أقرانهم من التلاميذ العاديين، وذلك كي يتمكنوا من إنهاء تعليمهم في المرحلة (أو المراحل) الدراسية التي يدرسون بها (كأن يقضوا سبع سنوات أو ثماني سنوات في المرحلة الابتدائية مثلاً).</a:t>
            </a:r>
            <a:endParaRPr lang="en-US" dirty="0"/>
          </a:p>
          <a:p>
            <a:r>
              <a:rPr lang="ar-SA" b="1" dirty="0"/>
              <a:t>وبالإضافة إلى تلك النتائج السابقة، فإن دراسة </a:t>
            </a:r>
            <a:r>
              <a:rPr lang="ar-SA" b="1" dirty="0" err="1"/>
              <a:t>كوبيتز</a:t>
            </a:r>
            <a:r>
              <a:rPr lang="ar-SA" b="1" dirty="0"/>
              <a:t> قد أشارت إلى أنه يمكن لذوي صعوبات التعلم من الأطفال أن يحققوا في الغالب تقدماً أكاديمياً (دراسياً) جيداً إذا مُنحوا </a:t>
            </a:r>
            <a:r>
              <a:rPr lang="ar-SA" b="1" dirty="0">
                <a:solidFill>
                  <a:srgbClr val="FF0000"/>
                </a:solidFill>
              </a:rPr>
              <a:t>وقتاً إضافياً كافياً لأداء </a:t>
            </a:r>
            <a:r>
              <a:rPr lang="ar-SA" b="1" dirty="0"/>
              <a:t>وإنهاء ما يكلفون به من مهام ومتطلبات دراسية وإذا قُدّمت لهم </a:t>
            </a:r>
            <a:r>
              <a:rPr lang="ar-SA" b="1" dirty="0">
                <a:solidFill>
                  <a:srgbClr val="FF0000"/>
                </a:solidFill>
              </a:rPr>
              <a:t>المساعدات اللازمة</a:t>
            </a:r>
            <a:r>
              <a:rPr lang="ar-SA" b="1" dirty="0"/>
              <a:t>.</a:t>
            </a:r>
            <a:endParaRPr lang="en-US" dirty="0"/>
          </a:p>
        </p:txBody>
      </p:sp>
    </p:spTree>
    <p:extLst>
      <p:ext uri="{BB962C8B-B14F-4D97-AF65-F5344CB8AC3E}">
        <p14:creationId xmlns:p14="http://schemas.microsoft.com/office/powerpoint/2010/main" xmlns="" val="417896210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175659" y="489857"/>
            <a:ext cx="10582048" cy="5551715"/>
          </a:xfrm>
        </p:spPr>
        <p:txBody>
          <a:bodyPr>
            <a:normAutofit lnSpcReduction="10000"/>
          </a:bodyPr>
          <a:lstStyle/>
          <a:p>
            <a:r>
              <a:rPr lang="ar-SA" sz="3200" b="1" dirty="0">
                <a:solidFill>
                  <a:srgbClr val="FF0000"/>
                </a:solidFill>
              </a:rPr>
              <a:t>(2) دراسة سيلفر وهاجين</a:t>
            </a:r>
            <a:r>
              <a:rPr lang="ar-SA" sz="3200" b="1" dirty="0" smtClean="0">
                <a:solidFill>
                  <a:srgbClr val="FF0000"/>
                </a:solidFill>
              </a:rPr>
              <a:t>:</a:t>
            </a:r>
          </a:p>
          <a:p>
            <a:pPr marL="0" indent="0">
              <a:buNone/>
            </a:pPr>
            <a:endParaRPr lang="en-US" sz="2400" b="1" u="sng" dirty="0"/>
          </a:p>
          <a:p>
            <a:pPr>
              <a:lnSpc>
                <a:spcPct val="150000"/>
              </a:lnSpc>
            </a:pPr>
            <a:r>
              <a:rPr lang="ar-SA" sz="2000" b="1" dirty="0" smtClean="0"/>
              <a:t>أجرى (</a:t>
            </a:r>
            <a:r>
              <a:rPr lang="ar-SA" sz="2000" b="1" dirty="0" err="1" smtClean="0"/>
              <a:t>سيلفر</a:t>
            </a:r>
            <a:r>
              <a:rPr lang="ar-SA" sz="2000" b="1" dirty="0" smtClean="0"/>
              <a:t> </a:t>
            </a:r>
            <a:r>
              <a:rPr lang="ar-SA" sz="2000" b="1" dirty="0"/>
              <a:t>وهاجين)  (</a:t>
            </a:r>
            <a:r>
              <a:rPr lang="en-US" sz="2000" b="1" dirty="0"/>
              <a:t>Silver &amp; </a:t>
            </a:r>
            <a:r>
              <a:rPr lang="en-US" sz="2000" b="1" dirty="0" err="1"/>
              <a:t>Hagin</a:t>
            </a:r>
            <a:r>
              <a:rPr lang="en-US" sz="2000" b="1" dirty="0"/>
              <a:t>, 1966</a:t>
            </a:r>
            <a:r>
              <a:rPr lang="ar-SA" sz="2000" b="1" dirty="0"/>
              <a:t>) على مجموعة من الأطفال الذين كانوا قد شُخصوا ــ بل وعولجوا كذلك ــ على أنهم يعانون من صعوبات في تعلم القراءة، وفي وقت لاحق وبعد مرور عدة سنوات على العلاج تم استدعاؤهم لمتابعتهم وتقييم ما حققوه من تقدم في مهاراتهم القرائية، بعد أن أصبحوا شباباً يافعين تراوحت أعمارهم ما بين ستة عشر إلى أربعة عشرين عاماً، وقد أوضحت تلك المتابعة أن كثيراً منهم لم يعد يواجه أية صعوبة في تعلم مهارات مثل: التوجه المكاني للرموز الكتابية (كالحروف أو غيرها)، أو التمييز السمعي، أو تمييز اليمين من الشمال، أو غير ذلك من الصعوبات التي كانوا قد عانوا منها حين كانوا أطفالاً صغاراً، ومن خلال عملية النضج ومع تقدم العمر بهم اختفت تلك الصعوبات بشكل واضح لدى بعضهم، في حين ظل بعضهم الآخر يعاني منها.</a:t>
            </a:r>
            <a:endParaRPr lang="en-US" sz="2000" dirty="0"/>
          </a:p>
          <a:p>
            <a:pPr marL="0" indent="0">
              <a:buNone/>
            </a:pPr>
            <a:endParaRPr lang="en-US" dirty="0"/>
          </a:p>
        </p:txBody>
      </p:sp>
    </p:spTree>
    <p:extLst>
      <p:ext uri="{BB962C8B-B14F-4D97-AF65-F5344CB8AC3E}">
        <p14:creationId xmlns:p14="http://schemas.microsoft.com/office/powerpoint/2010/main" xmlns="" val="191763359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134836" y="187779"/>
            <a:ext cx="10884126" cy="6572250"/>
          </a:xfrm>
        </p:spPr>
        <p:txBody>
          <a:bodyPr>
            <a:normAutofit lnSpcReduction="10000"/>
          </a:bodyPr>
          <a:lstStyle/>
          <a:p>
            <a:r>
              <a:rPr lang="ar-SA" sz="3200" b="1" dirty="0">
                <a:solidFill>
                  <a:srgbClr val="FF0000"/>
                </a:solidFill>
              </a:rPr>
              <a:t>(3) وجهة نظر كيرك حول تأثير النضج</a:t>
            </a:r>
            <a:r>
              <a:rPr lang="ar-SA" sz="3200" b="1" dirty="0" smtClean="0">
                <a:solidFill>
                  <a:srgbClr val="FF0000"/>
                </a:solidFill>
              </a:rPr>
              <a:t>:</a:t>
            </a:r>
          </a:p>
          <a:p>
            <a:pPr marL="0" indent="0">
              <a:buNone/>
            </a:pPr>
            <a:endParaRPr lang="en-US" dirty="0"/>
          </a:p>
          <a:p>
            <a:r>
              <a:rPr lang="ar-SA" sz="2000" dirty="0" smtClean="0"/>
              <a:t>وجهة </a:t>
            </a:r>
            <a:r>
              <a:rPr lang="ar-SA" sz="2000" dirty="0" err="1" smtClean="0"/>
              <a:t>نظر</a:t>
            </a:r>
            <a:r>
              <a:rPr lang="ar-SA" sz="2000" dirty="0" err="1" smtClean="0"/>
              <a:t>صمويل</a:t>
            </a:r>
            <a:r>
              <a:rPr lang="ar-SA" sz="2000" dirty="0" smtClean="0"/>
              <a:t> </a:t>
            </a:r>
            <a:r>
              <a:rPr lang="ar-SA" sz="2000" dirty="0"/>
              <a:t>كيرك (</a:t>
            </a:r>
            <a:r>
              <a:rPr lang="en-US" sz="2000" dirty="0"/>
              <a:t>Kirk, 1986</a:t>
            </a:r>
            <a:r>
              <a:rPr lang="ar-SA" sz="2000" dirty="0"/>
              <a:t>) </a:t>
            </a:r>
            <a:r>
              <a:rPr lang="ar-SA" sz="2000" dirty="0" smtClean="0"/>
              <a:t>حول </a:t>
            </a:r>
            <a:r>
              <a:rPr lang="ar-SA" sz="2000" dirty="0"/>
              <a:t>تأثير  «حالة النضج» على الطالب الذي يعاني من صعوبات في التعلم، </a:t>
            </a:r>
            <a:r>
              <a:rPr lang="ar-SA" sz="2000" dirty="0" smtClean="0"/>
              <a:t>يرى </a:t>
            </a:r>
            <a:r>
              <a:rPr lang="ar-SA" sz="2000" dirty="0"/>
              <a:t>أن هذا الطالب عادة ما يميل خلال مراحل النمو إلى القيام بأعمال يشعر معها بالراحة والتشجيع، بينما يتجنب القيام بأعمال لا يشعر معها بذلك. ونظراً لأن ذوي صعوبات التعلم من التلاميذ يعانون من تأخر نضج النمو في عمليات معينة، بحيث لم تزل تلك العمليات غير قادرة بعد على أداء وظائفها بشكل ملائم، فإن هؤلاء التلاميذ يتجنبون القيام بأية أنشطة تستلزم تلك العمليات. ونتيجة لذلك فإن إغفال تلك العمليات يؤدي بنموها إلى الإخفاق والتأخر، فتقوى بالتالي صعوبات التعلم لديهم وتتفاقم خطورتها.</a:t>
            </a:r>
            <a:endParaRPr lang="en-US" sz="2000" dirty="0"/>
          </a:p>
          <a:p>
            <a:r>
              <a:rPr lang="ar-SA" sz="2000" dirty="0"/>
              <a:t>وتوحي فكرة (النضج) هذه بأن «عدم النضج أو تخلّفه» يُعدّ سبباً رئيساً في معاناة الطفل من صعوبات في تعلمه، وطبقاً لهذه النظرية فإنها تحمل مضموناً يقضي بأن: «</a:t>
            </a:r>
            <a:r>
              <a:rPr lang="ar-SA" sz="2000" u="sng" dirty="0"/>
              <a:t>الأطفال الأصغر عمراً والأقل نضجاً في صف ما من الصفوف الدراسية سوف يواجهون صعوبات تعلم في المدرسة أكثر مما </a:t>
            </a:r>
            <a:r>
              <a:rPr lang="ar-SA" sz="2000" u="sng" dirty="0" err="1"/>
              <a:t>يواجهه</a:t>
            </a:r>
            <a:r>
              <a:rPr lang="ar-SA" sz="2000" u="sng" dirty="0"/>
              <a:t> أقرانهم الأكبر عمراً الذين يدرسون معهم في نفس الصف».</a:t>
            </a:r>
            <a:endParaRPr lang="en-US" sz="2000" u="sng" dirty="0"/>
          </a:p>
          <a:p>
            <a:r>
              <a:rPr lang="ar-SA" sz="2000" dirty="0"/>
              <a:t>وفي الحقيقة لقد أكدت دراسات وبحوث عديدة </a:t>
            </a:r>
            <a:r>
              <a:rPr lang="ar-SA" sz="2000" dirty="0" err="1"/>
              <a:t>هذاالمضمون</a:t>
            </a:r>
            <a:r>
              <a:rPr lang="ar-SA" sz="2000" dirty="0"/>
              <a:t>، حيث وجدت أن الأطفال الأصغر سناً الذين يتلقون تعليمهم في الصفوف الابتدائية المتقدمة (الأول والثاني، والثالث ... ) يعانون من عديد من صعوبات التعلم كما أنه حين تمت مقارنة تواريخ ميلاد جميع الأطفال الذين شملتهم هذه الدراسة بنسبة الأطفال الذين أحيلوا إلى غرفة المصادر لتلقي خدمات تربوية لعلاج ما يعانونه من صعوبات وجد الباحثون أن الأطفال الأصغر سناً قد شكّلوا الغالبية العظمى من هذه النسبة وأن تواريخ ميلادهم كانت قريبة نوعاً ما من الحد الأدنى لسن دخول المدرسة (وهو ست سنوات)، والذي لم يبلغوه في الحقيقة عند دخولها، ولقد سمي الباحثون هذه الظاهرة «بظاهرة تأثير تاريخ الميلاد» (</a:t>
            </a:r>
            <a:r>
              <a:rPr lang="en-US" sz="2000" dirty="0"/>
              <a:t>Diamond, 1983› Di Pasquale et al.,1980</a:t>
            </a:r>
            <a:r>
              <a:rPr lang="ar-SA" sz="2000" dirty="0" smtClean="0"/>
              <a:t>).</a:t>
            </a:r>
            <a:endParaRPr lang="en-US" sz="2000" dirty="0"/>
          </a:p>
        </p:txBody>
      </p:sp>
    </p:spTree>
    <p:extLst>
      <p:ext uri="{BB962C8B-B14F-4D97-AF65-F5344CB8AC3E}">
        <p14:creationId xmlns:p14="http://schemas.microsoft.com/office/powerpoint/2010/main" xmlns="" val="49531367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Autofit/>
          </a:bodyPr>
          <a:lstStyle/>
          <a:p>
            <a:r>
              <a:rPr lang="ar-SA" sz="4000" b="1" u="sng" dirty="0">
                <a:solidFill>
                  <a:srgbClr val="FF0000"/>
                </a:solidFill>
              </a:rPr>
              <a:t>ثانياً: مراحل نضج النمو لدى </a:t>
            </a:r>
            <a:r>
              <a:rPr lang="ar-SA" sz="4000" b="1" u="sng" dirty="0" err="1">
                <a:solidFill>
                  <a:srgbClr val="FF0000"/>
                </a:solidFill>
              </a:rPr>
              <a:t>بياجيه</a:t>
            </a:r>
            <a:r>
              <a:rPr lang="en-US" sz="4000" b="1" u="sng" dirty="0">
                <a:solidFill>
                  <a:srgbClr val="FF0000"/>
                </a:solidFill>
              </a:rPr>
              <a:t/>
            </a:r>
            <a:br>
              <a:rPr lang="en-US" sz="4000" b="1" u="sng" dirty="0">
                <a:solidFill>
                  <a:srgbClr val="FF0000"/>
                </a:solidFill>
              </a:rPr>
            </a:br>
            <a:endParaRPr lang="ar-SA" sz="4000" b="1" u="sng" dirty="0">
              <a:solidFill>
                <a:srgbClr val="FF0000"/>
              </a:solidFill>
            </a:endParaRPr>
          </a:p>
        </p:txBody>
      </p:sp>
      <p:sp>
        <p:nvSpPr>
          <p:cNvPr id="3" name="عنصر نائب للمحتوى 2"/>
          <p:cNvSpPr>
            <a:spLocks noGrp="1"/>
          </p:cNvSpPr>
          <p:nvPr>
            <p:ph idx="1"/>
          </p:nvPr>
        </p:nvSpPr>
        <p:spPr/>
        <p:txBody>
          <a:bodyPr/>
          <a:lstStyle/>
          <a:p>
            <a:pPr>
              <a:buNone/>
            </a:pPr>
            <a:r>
              <a:rPr lang="ar-SA" b="1" dirty="0" smtClean="0"/>
              <a:t>أن النمو المعرفي يتم لدى الطفل من خلال مروره في سلسلة من المراحل المختلفة والمعتمدة على بعضها البعض ولكل مرحلة مهمات معرفية معينة كما أن قدرة الطفل تتغير مع تقدمه بالعمر.</a:t>
            </a:r>
          </a:p>
          <a:p>
            <a:pPr>
              <a:buNone/>
            </a:pPr>
            <a:r>
              <a:rPr lang="ar-SA" b="1" dirty="0" smtClean="0"/>
              <a:t>ويرى </a:t>
            </a:r>
            <a:r>
              <a:rPr lang="ar-SA" b="1" dirty="0" err="1" smtClean="0"/>
              <a:t>بياجيه</a:t>
            </a:r>
            <a:r>
              <a:rPr lang="ar-SA" b="1" dirty="0" smtClean="0"/>
              <a:t> أن كلا من :</a:t>
            </a:r>
            <a:endParaRPr lang="ar-SA" b="1" dirty="0" smtClean="0"/>
          </a:p>
          <a:p>
            <a:r>
              <a:rPr lang="ar-SA" b="1" dirty="0" smtClean="0"/>
              <a:t>كمية </a:t>
            </a:r>
            <a:r>
              <a:rPr lang="ar-SA" b="1" dirty="0"/>
              <a:t>(مقدار) التعلم (</a:t>
            </a:r>
            <a:r>
              <a:rPr lang="en-US" b="1" dirty="0"/>
              <a:t>learning quantity</a:t>
            </a:r>
            <a:r>
              <a:rPr lang="ar-SA" b="1" dirty="0"/>
              <a:t>).</a:t>
            </a:r>
            <a:endParaRPr lang="en-US" dirty="0"/>
          </a:p>
          <a:p>
            <a:r>
              <a:rPr lang="ar-SA" b="1" dirty="0"/>
              <a:t>نوعية التعلم  (</a:t>
            </a:r>
            <a:r>
              <a:rPr lang="en-US" b="1" dirty="0"/>
              <a:t>learning quality</a:t>
            </a:r>
            <a:r>
              <a:rPr lang="ar-SA" b="1" dirty="0"/>
              <a:t>)</a:t>
            </a:r>
            <a:endParaRPr lang="en-US" dirty="0"/>
          </a:p>
          <a:p>
            <a:r>
              <a:rPr lang="ar-SA" b="1" dirty="0"/>
              <a:t>عمق التعلم (</a:t>
            </a:r>
            <a:r>
              <a:rPr lang="en-US" b="1" dirty="0"/>
              <a:t>learning depth</a:t>
            </a:r>
            <a:r>
              <a:rPr lang="ar-SA" b="1" dirty="0"/>
              <a:t>)</a:t>
            </a:r>
            <a:endParaRPr lang="en-US" dirty="0"/>
          </a:p>
          <a:p>
            <a:r>
              <a:rPr lang="ar-SA" b="1" dirty="0"/>
              <a:t>اتساع أفق التعلُّم (</a:t>
            </a:r>
            <a:r>
              <a:rPr lang="en-US" b="1" dirty="0"/>
              <a:t>learning breadth</a:t>
            </a:r>
            <a:r>
              <a:rPr lang="ar-SA" b="1" dirty="0" smtClean="0"/>
              <a:t>)</a:t>
            </a:r>
          </a:p>
          <a:p>
            <a:pPr>
              <a:buNone/>
            </a:pPr>
            <a:r>
              <a:rPr lang="ar-SA" b="1" dirty="0" smtClean="0"/>
              <a:t>تحدث كوظيفة دالة على </a:t>
            </a:r>
            <a:r>
              <a:rPr lang="ar-SA" b="1" dirty="0" smtClean="0"/>
              <a:t>ما يتم تعلمه </a:t>
            </a:r>
            <a:r>
              <a:rPr lang="ar-SA" b="1" dirty="0" smtClean="0"/>
              <a:t>في كل مرحلة من تلك المراحل .</a:t>
            </a:r>
            <a:endParaRPr lang="en-US" dirty="0"/>
          </a:p>
          <a:p>
            <a:pPr marL="0" indent="0">
              <a:buNone/>
            </a:pPr>
            <a:endParaRPr lang="ar-SA" dirty="0"/>
          </a:p>
        </p:txBody>
      </p:sp>
    </p:spTree>
    <p:extLst>
      <p:ext uri="{BB962C8B-B14F-4D97-AF65-F5344CB8AC3E}">
        <p14:creationId xmlns:p14="http://schemas.microsoft.com/office/powerpoint/2010/main" xmlns="" val="410652769"/>
      </p:ext>
    </p:extLst>
  </p:cSld>
  <p:clrMapOvr>
    <a:masterClrMapping/>
  </p:clrMapOvr>
  <p:timing>
    <p:tnLst>
      <p:par>
        <p:cTn id="1" dur="indefinite" restart="never" nodeType="tmRoot"/>
      </p:par>
    </p:tnLst>
  </p:timing>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xmlns=""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647</TotalTime>
  <Words>2253</Words>
  <Application>Microsoft Office PowerPoint</Application>
  <PresentationFormat>مخصص</PresentationFormat>
  <Paragraphs>84</Paragraphs>
  <Slides>16</Slides>
  <Notes>0</Notes>
  <HiddenSlides>0</HiddenSlides>
  <MMClips>0</MMClips>
  <ScaleCrop>false</ScaleCrop>
  <HeadingPairs>
    <vt:vector size="4" baseType="variant">
      <vt:variant>
        <vt:lpstr>سمة</vt:lpstr>
      </vt:variant>
      <vt:variant>
        <vt:i4>1</vt:i4>
      </vt:variant>
      <vt:variant>
        <vt:lpstr>عناوين الشرائح</vt:lpstr>
      </vt:variant>
      <vt:variant>
        <vt:i4>16</vt:i4>
      </vt:variant>
    </vt:vector>
  </HeadingPairs>
  <TitlesOfParts>
    <vt:vector size="17" baseType="lpstr">
      <vt:lpstr>Wisp</vt:lpstr>
      <vt:lpstr>علم النفس النّمائي ونظريات النضج في مجال صعوبات التعلّم </vt:lpstr>
      <vt:lpstr>كيف بنى المختصون في قضايا النضج ومظاهره نظرياتهم في صعوبات لتعلم ؟</vt:lpstr>
      <vt:lpstr>أهم المحاور : </vt:lpstr>
      <vt:lpstr>أولاً: نظرية تخلّف النضج Maturational Lag </vt:lpstr>
      <vt:lpstr>الشريحة 5</vt:lpstr>
      <vt:lpstr>دراسات مؤيدة لنظرية تخلّف النضج: </vt:lpstr>
      <vt:lpstr>الشريحة 7</vt:lpstr>
      <vt:lpstr>الشريحة 8</vt:lpstr>
      <vt:lpstr>ثانياً: مراحل نضج النمو لدى بياجيه </vt:lpstr>
      <vt:lpstr>قدم بياجيه الوصف التخطيطي التالي لكل مرحلة من مراحل النمو المعرفي التي يمر بها الطفل العادي، وهي: </vt:lpstr>
      <vt:lpstr>الشريحة 11</vt:lpstr>
      <vt:lpstr>الشريحة 12</vt:lpstr>
      <vt:lpstr>الشريحة 13</vt:lpstr>
      <vt:lpstr>المضمون التطبيقي لمراحل (بياجيه) في النمو المعرفي: </vt:lpstr>
      <vt:lpstr>ثالثاً: المضمون التطبيقي لنظريات النضج في مجال صعوبات التعلم: </vt:lpstr>
      <vt:lpstr>الشريحة 16</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عرض تقديمي في PowerPoint</dc:title>
  <dc:creator>alsahman</dc:creator>
  <cp:lastModifiedBy>admin</cp:lastModifiedBy>
  <cp:revision>42</cp:revision>
  <dcterms:created xsi:type="dcterms:W3CDTF">2013-10-21T13:09:16Z</dcterms:created>
  <dcterms:modified xsi:type="dcterms:W3CDTF">2016-10-15T22:35:32Z</dcterms:modified>
</cp:coreProperties>
</file>

<file path=docProps/thumbnail.jpeg>
</file>