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996" r:id="rId1"/>
    <p:sldMasterId id="2147484008" r:id="rId2"/>
  </p:sldMasterIdLst>
  <p:notesMasterIdLst>
    <p:notesMasterId r:id="rId38"/>
  </p:notesMasterIdLst>
  <p:sldIdLst>
    <p:sldId id="278" r:id="rId3"/>
    <p:sldId id="305" r:id="rId4"/>
    <p:sldId id="293" r:id="rId5"/>
    <p:sldId id="321" r:id="rId6"/>
    <p:sldId id="323" r:id="rId7"/>
    <p:sldId id="324" r:id="rId8"/>
    <p:sldId id="325" r:id="rId9"/>
    <p:sldId id="327" r:id="rId10"/>
    <p:sldId id="329" r:id="rId11"/>
    <p:sldId id="334" r:id="rId12"/>
    <p:sldId id="331" r:id="rId13"/>
    <p:sldId id="332" r:id="rId14"/>
    <p:sldId id="350" r:id="rId15"/>
    <p:sldId id="336" r:id="rId16"/>
    <p:sldId id="335" r:id="rId17"/>
    <p:sldId id="351" r:id="rId18"/>
    <p:sldId id="338" r:id="rId19"/>
    <p:sldId id="343" r:id="rId20"/>
    <p:sldId id="346" r:id="rId21"/>
    <p:sldId id="347" r:id="rId22"/>
    <p:sldId id="344" r:id="rId23"/>
    <p:sldId id="345" r:id="rId24"/>
    <p:sldId id="349" r:id="rId25"/>
    <p:sldId id="339" r:id="rId26"/>
    <p:sldId id="342" r:id="rId27"/>
    <p:sldId id="340" r:id="rId28"/>
    <p:sldId id="352" r:id="rId29"/>
    <p:sldId id="353" r:id="rId30"/>
    <p:sldId id="354" r:id="rId31"/>
    <p:sldId id="355" r:id="rId32"/>
    <p:sldId id="357" r:id="rId33"/>
    <p:sldId id="358" r:id="rId34"/>
    <p:sldId id="359" r:id="rId35"/>
    <p:sldId id="362" r:id="rId36"/>
    <p:sldId id="361" r:id="rId3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0" d="100"/>
          <a:sy n="70" d="100"/>
        </p:scale>
        <p:origin x="-130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50F4E56-F05E-424E-9363-72A37A0A59E5}" type="datetimeFigureOut">
              <a:rPr lang="ar-SA" smtClean="0"/>
              <a:pPr/>
              <a:t>29/05/38</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8E2FDD3-F75D-49CC-90A7-8291C1BAF1F0}" type="slidenum">
              <a:rPr lang="ar-SA" smtClean="0"/>
              <a:pPr/>
              <a:t>‹#›</a:t>
            </a:fld>
            <a:endParaRPr lang="ar-SA"/>
          </a:p>
        </p:txBody>
      </p:sp>
    </p:spTree>
    <p:extLst>
      <p:ext uri="{BB962C8B-B14F-4D97-AF65-F5344CB8AC3E}">
        <p14:creationId xmlns:p14="http://schemas.microsoft.com/office/powerpoint/2010/main" val="127799047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38E2FDD3-F75D-49CC-90A7-8291C1BAF1F0}" type="slidenum">
              <a:rPr lang="ar-SA" smtClean="0"/>
              <a:pPr/>
              <a:t>1</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E847A5F5-28A4-4D7E-A1BF-D0120977EA30}" type="datetime1">
              <a:rPr lang="ar-SA" smtClean="0"/>
              <a:t>29/05/38</a:t>
            </a:fld>
            <a:endParaRPr lang="ar-SA"/>
          </a:p>
        </p:txBody>
      </p:sp>
      <p:sp>
        <p:nvSpPr>
          <p:cNvPr id="5" name="Footer Placeholder 4"/>
          <p:cNvSpPr>
            <a:spLocks noGrp="1"/>
          </p:cNvSpPr>
          <p:nvPr>
            <p:ph type="ftr" sz="quarter" idx="11"/>
          </p:nvPr>
        </p:nvSpPr>
        <p:spPr/>
        <p:txBody>
          <a:bodyPr/>
          <a:lstStyle/>
          <a:p>
            <a:r>
              <a:rPr lang="ar-SA" smtClean="0"/>
              <a:t>أ.مشاعل المطلق</a:t>
            </a:r>
            <a:endParaRPr lang="ar-SA"/>
          </a:p>
        </p:txBody>
      </p:sp>
      <p:sp>
        <p:nvSpPr>
          <p:cNvPr id="6" name="Slide Number Placeholder 5"/>
          <p:cNvSpPr>
            <a:spLocks noGrp="1"/>
          </p:cNvSpPr>
          <p:nvPr>
            <p:ph type="sldNum" sz="quarter" idx="12"/>
          </p:nvPr>
        </p:nvSpPr>
        <p:spPr/>
        <p:txBody>
          <a:bodyPr/>
          <a:lstStyle/>
          <a:p>
            <a:fld id="{18478C4D-2779-46D5-8A3D-BEDA95C1E510}" type="slidenum">
              <a:rPr lang="ar-SA" smtClean="0"/>
              <a:pPr/>
              <a:t>‹#›</a:t>
            </a:fld>
            <a:endParaRPr lang="ar-SA"/>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94AA5C80-399B-4576-9657-37AE6A9FA32F}" type="datetime1">
              <a:rPr lang="ar-SA" smtClean="0"/>
              <a:t>29/05/38</a:t>
            </a:fld>
            <a:endParaRPr lang="ar-SA"/>
          </a:p>
        </p:txBody>
      </p:sp>
      <p:sp>
        <p:nvSpPr>
          <p:cNvPr id="5" name="Footer Placeholder 4"/>
          <p:cNvSpPr>
            <a:spLocks noGrp="1"/>
          </p:cNvSpPr>
          <p:nvPr>
            <p:ph type="ftr" sz="quarter" idx="11"/>
          </p:nvPr>
        </p:nvSpPr>
        <p:spPr/>
        <p:txBody>
          <a:bodyPr/>
          <a:lstStyle/>
          <a:p>
            <a:r>
              <a:rPr lang="ar-SA" smtClean="0"/>
              <a:t>أ.مشاعل المطلق</a:t>
            </a:r>
            <a:endParaRPr lang="ar-SA"/>
          </a:p>
        </p:txBody>
      </p:sp>
      <p:sp>
        <p:nvSpPr>
          <p:cNvPr id="6" name="Slide Number Placeholder 5"/>
          <p:cNvSpPr>
            <a:spLocks noGrp="1"/>
          </p:cNvSpPr>
          <p:nvPr>
            <p:ph type="sldNum" sz="quarter" idx="12"/>
          </p:nvPr>
        </p:nvSpPr>
        <p:spPr/>
        <p:txBody>
          <a:bodyPr/>
          <a:lstStyle/>
          <a:p>
            <a:fld id="{18478C4D-2779-46D5-8A3D-BEDA95C1E510}"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08B2B157-63BB-4957-9678-6C5D3E6D566E}" type="datetime1">
              <a:rPr lang="ar-SA" smtClean="0"/>
              <a:t>29/05/38</a:t>
            </a:fld>
            <a:endParaRPr lang="ar-SA"/>
          </a:p>
        </p:txBody>
      </p:sp>
      <p:sp>
        <p:nvSpPr>
          <p:cNvPr id="5" name="Footer Placeholder 4"/>
          <p:cNvSpPr>
            <a:spLocks noGrp="1"/>
          </p:cNvSpPr>
          <p:nvPr>
            <p:ph type="ftr" sz="quarter" idx="11"/>
          </p:nvPr>
        </p:nvSpPr>
        <p:spPr/>
        <p:txBody>
          <a:bodyPr/>
          <a:lstStyle/>
          <a:p>
            <a:r>
              <a:rPr lang="ar-SA" smtClean="0"/>
              <a:t>أ.مشاعل المطلق</a:t>
            </a:r>
            <a:endParaRPr lang="ar-SA"/>
          </a:p>
        </p:txBody>
      </p:sp>
      <p:sp>
        <p:nvSpPr>
          <p:cNvPr id="6" name="Slide Number Placeholder 5"/>
          <p:cNvSpPr>
            <a:spLocks noGrp="1"/>
          </p:cNvSpPr>
          <p:nvPr>
            <p:ph type="sldNum" sz="quarter" idx="12"/>
          </p:nvPr>
        </p:nvSpPr>
        <p:spPr/>
        <p:txBody>
          <a:bodyPr/>
          <a:lstStyle/>
          <a:p>
            <a:fld id="{18478C4D-2779-46D5-8A3D-BEDA95C1E510}"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E847A5F5-28A4-4D7E-A1BF-D0120977EA30}" type="datetime1">
              <a:rPr lang="ar-SA" smtClean="0"/>
              <a:t>29/05/38</a:t>
            </a:fld>
            <a:endParaRPr lang="ar-SA"/>
          </a:p>
        </p:txBody>
      </p:sp>
      <p:sp>
        <p:nvSpPr>
          <p:cNvPr id="5" name="Footer Placeholder 4"/>
          <p:cNvSpPr>
            <a:spLocks noGrp="1"/>
          </p:cNvSpPr>
          <p:nvPr>
            <p:ph type="ftr" sz="quarter" idx="11"/>
          </p:nvPr>
        </p:nvSpPr>
        <p:spPr/>
        <p:txBody>
          <a:bodyPr/>
          <a:lstStyle/>
          <a:p>
            <a:r>
              <a:rPr lang="ar-SA" smtClean="0"/>
              <a:t>أ.مشاعل المطلق</a:t>
            </a:r>
            <a:endParaRPr lang="ar-SA"/>
          </a:p>
        </p:txBody>
      </p:sp>
      <p:sp>
        <p:nvSpPr>
          <p:cNvPr id="6" name="Slide Number Placeholder 5"/>
          <p:cNvSpPr>
            <a:spLocks noGrp="1"/>
          </p:cNvSpPr>
          <p:nvPr>
            <p:ph type="sldNum" sz="quarter" idx="12"/>
          </p:nvPr>
        </p:nvSpPr>
        <p:spPr/>
        <p:txBody>
          <a:bodyPr/>
          <a:lstStyle/>
          <a:p>
            <a:fld id="{18478C4D-2779-46D5-8A3D-BEDA95C1E510}" type="slidenum">
              <a:rPr lang="ar-SA" smtClean="0"/>
              <a:pPr/>
              <a:t>‹#›</a:t>
            </a:fld>
            <a:endParaRPr lang="ar-SA"/>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DE011566-3923-4445-BC4B-538F22770B17}" type="datetime1">
              <a:rPr lang="ar-SA" smtClean="0"/>
              <a:t>29/05/38</a:t>
            </a:fld>
            <a:endParaRPr lang="ar-SA"/>
          </a:p>
        </p:txBody>
      </p:sp>
      <p:sp>
        <p:nvSpPr>
          <p:cNvPr id="5" name="Footer Placeholder 4"/>
          <p:cNvSpPr>
            <a:spLocks noGrp="1"/>
          </p:cNvSpPr>
          <p:nvPr>
            <p:ph type="ftr" sz="quarter" idx="11"/>
          </p:nvPr>
        </p:nvSpPr>
        <p:spPr/>
        <p:txBody>
          <a:bodyPr/>
          <a:lstStyle/>
          <a:p>
            <a:r>
              <a:rPr lang="ar-SA" smtClean="0"/>
              <a:t>أ.مشاعل المطلق</a:t>
            </a:r>
            <a:endParaRPr lang="ar-SA"/>
          </a:p>
        </p:txBody>
      </p:sp>
      <p:sp>
        <p:nvSpPr>
          <p:cNvPr id="6" name="Slide Number Placeholder 5"/>
          <p:cNvSpPr>
            <a:spLocks noGrp="1"/>
          </p:cNvSpPr>
          <p:nvPr>
            <p:ph type="sldNum" sz="quarter" idx="12"/>
          </p:nvPr>
        </p:nvSpPr>
        <p:spPr/>
        <p:txBody>
          <a:bodyPr/>
          <a:lstStyle/>
          <a:p>
            <a:fld id="{18478C4D-2779-46D5-8A3D-BEDA95C1E510}" type="slidenum">
              <a:rPr lang="ar-SA" smtClean="0"/>
              <a:pPr/>
              <a:t>‹#›</a:t>
            </a:fld>
            <a:endParaRPr lang="ar-S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E8BF33-FDAE-4957-B9D1-5C010C8F04CF}" type="datetime1">
              <a:rPr lang="ar-SA" smtClean="0"/>
              <a:t>29/05/38</a:t>
            </a:fld>
            <a:endParaRPr lang="ar-SA"/>
          </a:p>
        </p:txBody>
      </p:sp>
      <p:sp>
        <p:nvSpPr>
          <p:cNvPr id="5" name="Footer Placeholder 4"/>
          <p:cNvSpPr>
            <a:spLocks noGrp="1"/>
          </p:cNvSpPr>
          <p:nvPr>
            <p:ph type="ftr" sz="quarter" idx="11"/>
          </p:nvPr>
        </p:nvSpPr>
        <p:spPr/>
        <p:txBody>
          <a:bodyPr/>
          <a:lstStyle/>
          <a:p>
            <a:r>
              <a:rPr lang="ar-SA" smtClean="0"/>
              <a:t>أ.مشاعل المطلق</a:t>
            </a:r>
            <a:endParaRPr lang="ar-SA"/>
          </a:p>
        </p:txBody>
      </p:sp>
      <p:sp>
        <p:nvSpPr>
          <p:cNvPr id="6" name="Slide Number Placeholder 5"/>
          <p:cNvSpPr>
            <a:spLocks noGrp="1"/>
          </p:cNvSpPr>
          <p:nvPr>
            <p:ph type="sldNum" sz="quarter" idx="12"/>
          </p:nvPr>
        </p:nvSpPr>
        <p:spPr/>
        <p:txBody>
          <a:bodyPr/>
          <a:lstStyle/>
          <a:p>
            <a:fld id="{18478C4D-2779-46D5-8A3D-BEDA95C1E510}" type="slidenum">
              <a:rPr lang="ar-SA" smtClean="0"/>
              <a:pPr/>
              <a:t>‹#›</a:t>
            </a:fld>
            <a:endParaRPr lang="ar-SA"/>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Date Placeholder 4"/>
          <p:cNvSpPr>
            <a:spLocks noGrp="1"/>
          </p:cNvSpPr>
          <p:nvPr>
            <p:ph type="dt" sz="half" idx="10"/>
          </p:nvPr>
        </p:nvSpPr>
        <p:spPr/>
        <p:txBody>
          <a:bodyPr/>
          <a:lstStyle/>
          <a:p>
            <a:fld id="{4814D386-5F4A-415A-9758-2E96E743EABC}" type="datetime1">
              <a:rPr lang="ar-SA" smtClean="0"/>
              <a:t>29/05/38</a:t>
            </a:fld>
            <a:endParaRPr lang="ar-SA"/>
          </a:p>
        </p:txBody>
      </p:sp>
      <p:sp>
        <p:nvSpPr>
          <p:cNvPr id="6" name="Footer Placeholder 5"/>
          <p:cNvSpPr>
            <a:spLocks noGrp="1"/>
          </p:cNvSpPr>
          <p:nvPr>
            <p:ph type="ftr" sz="quarter" idx="11"/>
          </p:nvPr>
        </p:nvSpPr>
        <p:spPr/>
        <p:txBody>
          <a:bodyPr/>
          <a:lstStyle/>
          <a:p>
            <a:r>
              <a:rPr lang="ar-SA" smtClean="0"/>
              <a:t>أ.مشاعل المطلق</a:t>
            </a:r>
            <a:endParaRPr lang="ar-SA"/>
          </a:p>
        </p:txBody>
      </p:sp>
      <p:sp>
        <p:nvSpPr>
          <p:cNvPr id="7" name="Slide Number Placeholder 6"/>
          <p:cNvSpPr>
            <a:spLocks noGrp="1"/>
          </p:cNvSpPr>
          <p:nvPr>
            <p:ph type="sldNum" sz="quarter" idx="12"/>
          </p:nvPr>
        </p:nvSpPr>
        <p:spPr/>
        <p:txBody>
          <a:bodyPr/>
          <a:lstStyle/>
          <a:p>
            <a:fld id="{18478C4D-2779-46D5-8A3D-BEDA95C1E510}" type="slidenum">
              <a:rPr lang="ar-SA" smtClean="0"/>
              <a:pPr/>
              <a:t>‹#›</a:t>
            </a:fld>
            <a:endParaRPr lang="ar-S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2059BC8F-D2EF-40FF-930A-531D8AF6287B}" type="datetime1">
              <a:rPr lang="ar-SA" smtClean="0"/>
              <a:t>29/05/38</a:t>
            </a:fld>
            <a:endParaRPr lang="ar-SA"/>
          </a:p>
        </p:txBody>
      </p:sp>
      <p:sp>
        <p:nvSpPr>
          <p:cNvPr id="8" name="Footer Placeholder 7"/>
          <p:cNvSpPr>
            <a:spLocks noGrp="1"/>
          </p:cNvSpPr>
          <p:nvPr>
            <p:ph type="ftr" sz="quarter" idx="11"/>
          </p:nvPr>
        </p:nvSpPr>
        <p:spPr/>
        <p:txBody>
          <a:bodyPr/>
          <a:lstStyle/>
          <a:p>
            <a:r>
              <a:rPr lang="ar-SA" smtClean="0"/>
              <a:t>أ.مشاعل المطلق</a:t>
            </a:r>
            <a:endParaRPr lang="ar-SA"/>
          </a:p>
        </p:txBody>
      </p:sp>
      <p:sp>
        <p:nvSpPr>
          <p:cNvPr id="9" name="Slide Number Placeholder 8"/>
          <p:cNvSpPr>
            <a:spLocks noGrp="1"/>
          </p:cNvSpPr>
          <p:nvPr>
            <p:ph type="sldNum" sz="quarter" idx="12"/>
          </p:nvPr>
        </p:nvSpPr>
        <p:spPr/>
        <p:txBody>
          <a:bodyPr/>
          <a:lstStyle/>
          <a:p>
            <a:fld id="{18478C4D-2779-46D5-8A3D-BEDA95C1E510}" type="slidenum">
              <a:rPr lang="ar-SA" smtClean="0"/>
              <a:pPr/>
              <a:t>‹#›</a:t>
            </a:fld>
            <a:endParaRPr lang="ar-SA"/>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C4F79BD6-B715-46D2-B00F-2651B0CF2966}" type="datetime1">
              <a:rPr lang="ar-SA" smtClean="0"/>
              <a:t>29/05/38</a:t>
            </a:fld>
            <a:endParaRPr lang="ar-SA"/>
          </a:p>
        </p:txBody>
      </p:sp>
      <p:sp>
        <p:nvSpPr>
          <p:cNvPr id="4" name="Footer Placeholder 3"/>
          <p:cNvSpPr>
            <a:spLocks noGrp="1"/>
          </p:cNvSpPr>
          <p:nvPr>
            <p:ph type="ftr" sz="quarter" idx="11"/>
          </p:nvPr>
        </p:nvSpPr>
        <p:spPr/>
        <p:txBody>
          <a:bodyPr/>
          <a:lstStyle/>
          <a:p>
            <a:r>
              <a:rPr lang="ar-SA" smtClean="0"/>
              <a:t>أ.مشاعل المطلق</a:t>
            </a:r>
            <a:endParaRPr lang="ar-SA"/>
          </a:p>
        </p:txBody>
      </p:sp>
      <p:sp>
        <p:nvSpPr>
          <p:cNvPr id="5" name="Slide Number Placeholder 4"/>
          <p:cNvSpPr>
            <a:spLocks noGrp="1"/>
          </p:cNvSpPr>
          <p:nvPr>
            <p:ph type="sldNum" sz="quarter" idx="12"/>
          </p:nvPr>
        </p:nvSpPr>
        <p:spPr/>
        <p:txBody>
          <a:bodyPr/>
          <a:lstStyle/>
          <a:p>
            <a:fld id="{18478C4D-2779-46D5-8A3D-BEDA95C1E510}" type="slidenum">
              <a:rPr lang="ar-SA" smtClean="0"/>
              <a:pPr/>
              <a:t>‹#›</a:t>
            </a:fld>
            <a:endParaRPr lang="ar-S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253CF1-5D1D-4503-A3BF-3C83524ABC34}" type="datetime1">
              <a:rPr lang="ar-SA" smtClean="0"/>
              <a:t>29/05/38</a:t>
            </a:fld>
            <a:endParaRPr lang="ar-SA"/>
          </a:p>
        </p:txBody>
      </p:sp>
      <p:sp>
        <p:nvSpPr>
          <p:cNvPr id="3" name="Footer Placeholder 2"/>
          <p:cNvSpPr>
            <a:spLocks noGrp="1"/>
          </p:cNvSpPr>
          <p:nvPr>
            <p:ph type="ftr" sz="quarter" idx="11"/>
          </p:nvPr>
        </p:nvSpPr>
        <p:spPr/>
        <p:txBody>
          <a:bodyPr/>
          <a:lstStyle/>
          <a:p>
            <a:r>
              <a:rPr lang="ar-SA" smtClean="0"/>
              <a:t>أ.مشاعل المطلق</a:t>
            </a:r>
            <a:endParaRPr lang="ar-SA"/>
          </a:p>
        </p:txBody>
      </p:sp>
      <p:sp>
        <p:nvSpPr>
          <p:cNvPr id="4" name="Slide Number Placeholder 3"/>
          <p:cNvSpPr>
            <a:spLocks noGrp="1"/>
          </p:cNvSpPr>
          <p:nvPr>
            <p:ph type="sldNum" sz="quarter" idx="12"/>
          </p:nvPr>
        </p:nvSpPr>
        <p:spPr/>
        <p:txBody>
          <a:bodyPr/>
          <a:lstStyle/>
          <a:p>
            <a:fld id="{18478C4D-2779-46D5-8A3D-BEDA95C1E510}" type="slidenum">
              <a:rPr lang="ar-SA" smtClean="0"/>
              <a:pPr/>
              <a:t>‹#›</a:t>
            </a:fld>
            <a:endParaRPr lang="ar-S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564229DA-0927-4487-AE67-03BE1ACBF50B}" type="datetime1">
              <a:rPr lang="ar-SA" smtClean="0"/>
              <a:t>29/05/38</a:t>
            </a:fld>
            <a:endParaRPr lang="ar-SA"/>
          </a:p>
        </p:txBody>
      </p:sp>
      <p:sp>
        <p:nvSpPr>
          <p:cNvPr id="6" name="Footer Placeholder 5"/>
          <p:cNvSpPr>
            <a:spLocks noGrp="1"/>
          </p:cNvSpPr>
          <p:nvPr>
            <p:ph type="ftr" sz="quarter" idx="11"/>
          </p:nvPr>
        </p:nvSpPr>
        <p:spPr/>
        <p:txBody>
          <a:bodyPr/>
          <a:lstStyle/>
          <a:p>
            <a:r>
              <a:rPr lang="ar-SA" smtClean="0"/>
              <a:t>أ.مشاعل المطلق</a:t>
            </a:r>
            <a:endParaRPr lang="ar-SA"/>
          </a:p>
        </p:txBody>
      </p:sp>
      <p:sp>
        <p:nvSpPr>
          <p:cNvPr id="7" name="Slide Number Placeholder 6"/>
          <p:cNvSpPr>
            <a:spLocks noGrp="1"/>
          </p:cNvSpPr>
          <p:nvPr>
            <p:ph type="sldNum" sz="quarter" idx="12"/>
          </p:nvPr>
        </p:nvSpPr>
        <p:spPr/>
        <p:txBody>
          <a:bodyPr/>
          <a:lstStyle/>
          <a:p>
            <a:fld id="{18478C4D-2779-46D5-8A3D-BEDA95C1E510}" type="slidenum">
              <a:rPr lang="ar-SA" smtClean="0"/>
              <a:pPr/>
              <a:t>‹#›</a:t>
            </a:fld>
            <a:endParaRPr lang="ar-SA"/>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011566-3923-4445-BC4B-538F22770B17}" type="datetime1">
              <a:rPr lang="ar-SA" smtClean="0"/>
              <a:t>29/05/38</a:t>
            </a:fld>
            <a:endParaRPr lang="ar-SA"/>
          </a:p>
        </p:txBody>
      </p:sp>
      <p:sp>
        <p:nvSpPr>
          <p:cNvPr id="5" name="Footer Placeholder 4"/>
          <p:cNvSpPr>
            <a:spLocks noGrp="1"/>
          </p:cNvSpPr>
          <p:nvPr>
            <p:ph type="ftr" sz="quarter" idx="11"/>
          </p:nvPr>
        </p:nvSpPr>
        <p:spPr/>
        <p:txBody>
          <a:bodyPr/>
          <a:lstStyle/>
          <a:p>
            <a:r>
              <a:rPr lang="ar-SA" smtClean="0"/>
              <a:t>أ.مشاعل المطلق</a:t>
            </a:r>
            <a:endParaRPr lang="ar-SA"/>
          </a:p>
        </p:txBody>
      </p:sp>
      <p:sp>
        <p:nvSpPr>
          <p:cNvPr id="6" name="Slide Number Placeholder 5"/>
          <p:cNvSpPr>
            <a:spLocks noGrp="1"/>
          </p:cNvSpPr>
          <p:nvPr>
            <p:ph type="sldNum" sz="quarter" idx="12"/>
          </p:nvPr>
        </p:nvSpPr>
        <p:spPr/>
        <p:txBody>
          <a:bodyPr/>
          <a:lstStyle/>
          <a:p>
            <a:fld id="{18478C4D-2779-46D5-8A3D-BEDA95C1E510}" type="slidenum">
              <a:rPr lang="ar-SA" smtClean="0"/>
              <a:pPr/>
              <a:t>‹#›</a:t>
            </a:fld>
            <a:endParaRPr lang="ar-SA"/>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94BB882-ADDB-4400-8FCD-0593CBEB2042}" type="datetime1">
              <a:rPr lang="ar-SA" smtClean="0"/>
              <a:t>29/05/38</a:t>
            </a:fld>
            <a:endParaRPr lang="ar-SA"/>
          </a:p>
        </p:txBody>
      </p:sp>
      <p:sp>
        <p:nvSpPr>
          <p:cNvPr id="6" name="Footer Placeholder 5"/>
          <p:cNvSpPr>
            <a:spLocks noGrp="1"/>
          </p:cNvSpPr>
          <p:nvPr>
            <p:ph type="ftr" sz="quarter" idx="11"/>
          </p:nvPr>
        </p:nvSpPr>
        <p:spPr/>
        <p:txBody>
          <a:bodyPr/>
          <a:lstStyle/>
          <a:p>
            <a:r>
              <a:rPr lang="ar-SA" smtClean="0"/>
              <a:t>أ.مشاعل المطلق</a:t>
            </a:r>
            <a:endParaRPr lang="ar-SA"/>
          </a:p>
        </p:txBody>
      </p:sp>
      <p:sp>
        <p:nvSpPr>
          <p:cNvPr id="7" name="Slide Number Placeholder 6"/>
          <p:cNvSpPr>
            <a:spLocks noGrp="1"/>
          </p:cNvSpPr>
          <p:nvPr>
            <p:ph type="sldNum" sz="quarter" idx="12"/>
          </p:nvPr>
        </p:nvSpPr>
        <p:spPr/>
        <p:txBody>
          <a:bodyPr/>
          <a:lstStyle/>
          <a:p>
            <a:fld id="{18478C4D-2779-46D5-8A3D-BEDA95C1E510}" type="slidenum">
              <a:rPr lang="ar-SA" smtClean="0"/>
              <a:pPr/>
              <a:t>‹#›</a:t>
            </a:fld>
            <a:endParaRPr lang="ar-S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94AA5C80-399B-4576-9657-37AE6A9FA32F}" type="datetime1">
              <a:rPr lang="ar-SA" smtClean="0"/>
              <a:t>29/05/38</a:t>
            </a:fld>
            <a:endParaRPr lang="ar-SA"/>
          </a:p>
        </p:txBody>
      </p:sp>
      <p:sp>
        <p:nvSpPr>
          <p:cNvPr id="5" name="Footer Placeholder 4"/>
          <p:cNvSpPr>
            <a:spLocks noGrp="1"/>
          </p:cNvSpPr>
          <p:nvPr>
            <p:ph type="ftr" sz="quarter" idx="11"/>
          </p:nvPr>
        </p:nvSpPr>
        <p:spPr/>
        <p:txBody>
          <a:bodyPr/>
          <a:lstStyle/>
          <a:p>
            <a:r>
              <a:rPr lang="ar-SA" smtClean="0"/>
              <a:t>أ.مشاعل المطلق</a:t>
            </a:r>
            <a:endParaRPr lang="ar-SA"/>
          </a:p>
        </p:txBody>
      </p:sp>
      <p:sp>
        <p:nvSpPr>
          <p:cNvPr id="6" name="Slide Number Placeholder 5"/>
          <p:cNvSpPr>
            <a:spLocks noGrp="1"/>
          </p:cNvSpPr>
          <p:nvPr>
            <p:ph type="sldNum" sz="quarter" idx="12"/>
          </p:nvPr>
        </p:nvSpPr>
        <p:spPr/>
        <p:txBody>
          <a:bodyPr/>
          <a:lstStyle/>
          <a:p>
            <a:fld id="{18478C4D-2779-46D5-8A3D-BEDA95C1E510}" type="slidenum">
              <a:rPr lang="ar-SA" smtClean="0"/>
              <a:pPr/>
              <a:t>‹#›</a:t>
            </a:fld>
            <a:endParaRPr lang="ar-S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08B2B157-63BB-4957-9678-6C5D3E6D566E}" type="datetime1">
              <a:rPr lang="ar-SA" smtClean="0"/>
              <a:t>29/05/38</a:t>
            </a:fld>
            <a:endParaRPr lang="ar-SA"/>
          </a:p>
        </p:txBody>
      </p:sp>
      <p:sp>
        <p:nvSpPr>
          <p:cNvPr id="5" name="Footer Placeholder 4"/>
          <p:cNvSpPr>
            <a:spLocks noGrp="1"/>
          </p:cNvSpPr>
          <p:nvPr>
            <p:ph type="ftr" sz="quarter" idx="11"/>
          </p:nvPr>
        </p:nvSpPr>
        <p:spPr/>
        <p:txBody>
          <a:bodyPr/>
          <a:lstStyle/>
          <a:p>
            <a:r>
              <a:rPr lang="ar-SA" smtClean="0"/>
              <a:t>أ.مشاعل المطلق</a:t>
            </a:r>
            <a:endParaRPr lang="ar-SA"/>
          </a:p>
        </p:txBody>
      </p:sp>
      <p:sp>
        <p:nvSpPr>
          <p:cNvPr id="6" name="Slide Number Placeholder 5"/>
          <p:cNvSpPr>
            <a:spLocks noGrp="1"/>
          </p:cNvSpPr>
          <p:nvPr>
            <p:ph type="sldNum" sz="quarter" idx="12"/>
          </p:nvPr>
        </p:nvSpPr>
        <p:spPr/>
        <p:txBody>
          <a:bodyPr/>
          <a:lstStyle/>
          <a:p>
            <a:fld id="{18478C4D-2779-46D5-8A3D-BEDA95C1E510}"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E8BF33-FDAE-4957-B9D1-5C010C8F04CF}" type="datetime1">
              <a:rPr lang="ar-SA" smtClean="0"/>
              <a:t>29/05/38</a:t>
            </a:fld>
            <a:endParaRPr lang="ar-SA"/>
          </a:p>
        </p:txBody>
      </p:sp>
      <p:sp>
        <p:nvSpPr>
          <p:cNvPr id="5" name="Footer Placeholder 4"/>
          <p:cNvSpPr>
            <a:spLocks noGrp="1"/>
          </p:cNvSpPr>
          <p:nvPr>
            <p:ph type="ftr" sz="quarter" idx="11"/>
          </p:nvPr>
        </p:nvSpPr>
        <p:spPr/>
        <p:txBody>
          <a:bodyPr/>
          <a:lstStyle/>
          <a:p>
            <a:r>
              <a:rPr lang="ar-SA" smtClean="0"/>
              <a:t>أ.مشاعل المطلق</a:t>
            </a:r>
            <a:endParaRPr lang="ar-SA"/>
          </a:p>
        </p:txBody>
      </p:sp>
      <p:sp>
        <p:nvSpPr>
          <p:cNvPr id="6" name="Slide Number Placeholder 5"/>
          <p:cNvSpPr>
            <a:spLocks noGrp="1"/>
          </p:cNvSpPr>
          <p:nvPr>
            <p:ph type="sldNum" sz="quarter" idx="12"/>
          </p:nvPr>
        </p:nvSpPr>
        <p:spPr/>
        <p:txBody>
          <a:bodyPr/>
          <a:lstStyle/>
          <a:p>
            <a:fld id="{18478C4D-2779-46D5-8A3D-BEDA95C1E510}"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14D386-5F4A-415A-9758-2E96E743EABC}" type="datetime1">
              <a:rPr lang="ar-SA" smtClean="0"/>
              <a:t>29/05/38</a:t>
            </a:fld>
            <a:endParaRPr lang="ar-SA"/>
          </a:p>
        </p:txBody>
      </p:sp>
      <p:sp>
        <p:nvSpPr>
          <p:cNvPr id="6" name="Footer Placeholder 5"/>
          <p:cNvSpPr>
            <a:spLocks noGrp="1"/>
          </p:cNvSpPr>
          <p:nvPr>
            <p:ph type="ftr" sz="quarter" idx="11"/>
          </p:nvPr>
        </p:nvSpPr>
        <p:spPr/>
        <p:txBody>
          <a:bodyPr/>
          <a:lstStyle/>
          <a:p>
            <a:r>
              <a:rPr lang="ar-SA" smtClean="0"/>
              <a:t>أ.مشاعل المطلق</a:t>
            </a:r>
            <a:endParaRPr lang="ar-SA"/>
          </a:p>
        </p:txBody>
      </p:sp>
      <p:sp>
        <p:nvSpPr>
          <p:cNvPr id="7" name="Slide Number Placeholder 6"/>
          <p:cNvSpPr>
            <a:spLocks noGrp="1"/>
          </p:cNvSpPr>
          <p:nvPr>
            <p:ph type="sldNum" sz="quarter" idx="12"/>
          </p:nvPr>
        </p:nvSpPr>
        <p:spPr/>
        <p:txBody>
          <a:bodyPr/>
          <a:lstStyle/>
          <a:p>
            <a:fld id="{18478C4D-2779-46D5-8A3D-BEDA95C1E510}" type="slidenum">
              <a:rPr lang="ar-SA" smtClean="0"/>
              <a:pPr/>
              <a:t>‹#›</a:t>
            </a:fld>
            <a:endParaRPr lang="ar-SA"/>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ar-SA" smtClean="0"/>
              <a:t>انقر لتحرير أنماط النص الرئيسي</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2059BC8F-D2EF-40FF-930A-531D8AF6287B}" type="datetime1">
              <a:rPr lang="ar-SA" smtClean="0"/>
              <a:t>29/05/38</a:t>
            </a:fld>
            <a:endParaRPr lang="ar-SA"/>
          </a:p>
        </p:txBody>
      </p:sp>
      <p:sp>
        <p:nvSpPr>
          <p:cNvPr id="8" name="Footer Placeholder 7"/>
          <p:cNvSpPr>
            <a:spLocks noGrp="1"/>
          </p:cNvSpPr>
          <p:nvPr>
            <p:ph type="ftr" sz="quarter" idx="11"/>
          </p:nvPr>
        </p:nvSpPr>
        <p:spPr/>
        <p:txBody>
          <a:bodyPr/>
          <a:lstStyle/>
          <a:p>
            <a:r>
              <a:rPr lang="ar-SA" smtClean="0"/>
              <a:t>أ.مشاعل المطلق</a:t>
            </a:r>
            <a:endParaRPr lang="ar-SA"/>
          </a:p>
        </p:txBody>
      </p:sp>
      <p:sp>
        <p:nvSpPr>
          <p:cNvPr id="9" name="Slide Number Placeholder 8"/>
          <p:cNvSpPr>
            <a:spLocks noGrp="1"/>
          </p:cNvSpPr>
          <p:nvPr>
            <p:ph type="sldNum" sz="quarter" idx="12"/>
          </p:nvPr>
        </p:nvSpPr>
        <p:spPr/>
        <p:txBody>
          <a:bodyPr/>
          <a:lstStyle/>
          <a:p>
            <a:fld id="{18478C4D-2779-46D5-8A3D-BEDA95C1E510}" type="slidenum">
              <a:rPr lang="ar-SA" smtClean="0"/>
              <a:pPr/>
              <a:t>‹#›</a:t>
            </a:fld>
            <a:endParaRPr lang="ar-SA"/>
          </a:p>
        </p:txBody>
      </p:sp>
      <p:sp>
        <p:nvSpPr>
          <p:cNvPr id="10" name="Title 9"/>
          <p:cNvSpPr>
            <a:spLocks noGrp="1"/>
          </p:cNvSpPr>
          <p:nvPr>
            <p:ph type="title"/>
          </p:nvPr>
        </p:nvSpPr>
        <p:spPr/>
        <p:txBody>
          <a:body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C4F79BD6-B715-46D2-B00F-2651B0CF2966}" type="datetime1">
              <a:rPr lang="ar-SA" smtClean="0"/>
              <a:t>29/05/38</a:t>
            </a:fld>
            <a:endParaRPr lang="ar-SA"/>
          </a:p>
        </p:txBody>
      </p:sp>
      <p:sp>
        <p:nvSpPr>
          <p:cNvPr id="4" name="Footer Placeholder 3"/>
          <p:cNvSpPr>
            <a:spLocks noGrp="1"/>
          </p:cNvSpPr>
          <p:nvPr>
            <p:ph type="ftr" sz="quarter" idx="11"/>
          </p:nvPr>
        </p:nvSpPr>
        <p:spPr/>
        <p:txBody>
          <a:bodyPr/>
          <a:lstStyle/>
          <a:p>
            <a:r>
              <a:rPr lang="ar-SA" smtClean="0"/>
              <a:t>أ.مشاعل المطلق</a:t>
            </a:r>
            <a:endParaRPr lang="ar-SA"/>
          </a:p>
        </p:txBody>
      </p:sp>
      <p:sp>
        <p:nvSpPr>
          <p:cNvPr id="5" name="Slide Number Placeholder 4"/>
          <p:cNvSpPr>
            <a:spLocks noGrp="1"/>
          </p:cNvSpPr>
          <p:nvPr>
            <p:ph type="sldNum" sz="quarter" idx="12"/>
          </p:nvPr>
        </p:nvSpPr>
        <p:spPr/>
        <p:txBody>
          <a:bodyPr/>
          <a:lstStyle/>
          <a:p>
            <a:fld id="{18478C4D-2779-46D5-8A3D-BEDA95C1E510}"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253CF1-5D1D-4503-A3BF-3C83524ABC34}" type="datetime1">
              <a:rPr lang="ar-SA" smtClean="0"/>
              <a:t>29/05/38</a:t>
            </a:fld>
            <a:endParaRPr lang="ar-SA"/>
          </a:p>
        </p:txBody>
      </p:sp>
      <p:sp>
        <p:nvSpPr>
          <p:cNvPr id="3" name="Footer Placeholder 2"/>
          <p:cNvSpPr>
            <a:spLocks noGrp="1"/>
          </p:cNvSpPr>
          <p:nvPr>
            <p:ph type="ftr" sz="quarter" idx="11"/>
          </p:nvPr>
        </p:nvSpPr>
        <p:spPr/>
        <p:txBody>
          <a:bodyPr/>
          <a:lstStyle/>
          <a:p>
            <a:r>
              <a:rPr lang="ar-SA" smtClean="0"/>
              <a:t>أ.مشاعل المطلق</a:t>
            </a:r>
            <a:endParaRPr lang="ar-SA"/>
          </a:p>
        </p:txBody>
      </p:sp>
      <p:sp>
        <p:nvSpPr>
          <p:cNvPr id="4" name="Slide Number Placeholder 3"/>
          <p:cNvSpPr>
            <a:spLocks noGrp="1"/>
          </p:cNvSpPr>
          <p:nvPr>
            <p:ph type="sldNum" sz="quarter" idx="12"/>
          </p:nvPr>
        </p:nvSpPr>
        <p:spPr/>
        <p:txBody>
          <a:bodyPr/>
          <a:lstStyle/>
          <a:p>
            <a:fld id="{18478C4D-2779-46D5-8A3D-BEDA95C1E510}"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564229DA-0927-4487-AE67-03BE1ACBF50B}" type="datetime1">
              <a:rPr lang="ar-SA" smtClean="0"/>
              <a:t>29/05/38</a:t>
            </a:fld>
            <a:endParaRPr lang="ar-SA"/>
          </a:p>
        </p:txBody>
      </p:sp>
      <p:sp>
        <p:nvSpPr>
          <p:cNvPr id="6" name="Footer Placeholder 5"/>
          <p:cNvSpPr>
            <a:spLocks noGrp="1"/>
          </p:cNvSpPr>
          <p:nvPr>
            <p:ph type="ftr" sz="quarter" idx="11"/>
          </p:nvPr>
        </p:nvSpPr>
        <p:spPr/>
        <p:txBody>
          <a:bodyPr/>
          <a:lstStyle/>
          <a:p>
            <a:r>
              <a:rPr lang="ar-SA" smtClean="0"/>
              <a:t>أ.مشاعل المطلق</a:t>
            </a:r>
            <a:endParaRPr lang="ar-SA"/>
          </a:p>
        </p:txBody>
      </p:sp>
      <p:sp>
        <p:nvSpPr>
          <p:cNvPr id="7" name="Slide Number Placeholder 6"/>
          <p:cNvSpPr>
            <a:spLocks noGrp="1"/>
          </p:cNvSpPr>
          <p:nvPr>
            <p:ph type="sldNum" sz="quarter" idx="12"/>
          </p:nvPr>
        </p:nvSpPr>
        <p:spPr/>
        <p:txBody>
          <a:bodyPr/>
          <a:lstStyle/>
          <a:p>
            <a:fld id="{18478C4D-2779-46D5-8A3D-BEDA95C1E510}"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94BB882-ADDB-4400-8FCD-0593CBEB2042}" type="datetime1">
              <a:rPr lang="ar-SA" smtClean="0"/>
              <a:t>29/05/38</a:t>
            </a:fld>
            <a:endParaRPr lang="ar-SA"/>
          </a:p>
        </p:txBody>
      </p:sp>
      <p:sp>
        <p:nvSpPr>
          <p:cNvPr id="6" name="Footer Placeholder 5"/>
          <p:cNvSpPr>
            <a:spLocks noGrp="1"/>
          </p:cNvSpPr>
          <p:nvPr>
            <p:ph type="ftr" sz="quarter" idx="11"/>
          </p:nvPr>
        </p:nvSpPr>
        <p:spPr/>
        <p:txBody>
          <a:bodyPr/>
          <a:lstStyle/>
          <a:p>
            <a:r>
              <a:rPr lang="ar-SA" smtClean="0"/>
              <a:t>أ.مشاعل المطلق</a:t>
            </a:r>
            <a:endParaRPr lang="ar-SA"/>
          </a:p>
        </p:txBody>
      </p:sp>
      <p:sp>
        <p:nvSpPr>
          <p:cNvPr id="7" name="Slide Number Placeholder 6"/>
          <p:cNvSpPr>
            <a:spLocks noGrp="1"/>
          </p:cNvSpPr>
          <p:nvPr>
            <p:ph type="sldNum" sz="quarter" idx="12"/>
          </p:nvPr>
        </p:nvSpPr>
        <p:spPr/>
        <p:txBody>
          <a:bodyPr/>
          <a:lstStyle/>
          <a:p>
            <a:fld id="{18478C4D-2779-46D5-8A3D-BEDA95C1E510}" type="slidenum">
              <a:rPr lang="ar-SA" smtClean="0"/>
              <a:pPr/>
              <a:t>‹#›</a:t>
            </a:fld>
            <a:endParaRPr lang="ar-SA"/>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B839D7D-061B-4F31-BE35-D1075AAAF9B4}" type="datetime1">
              <a:rPr lang="ar-SA" smtClean="0"/>
              <a:t>29/05/38</a:t>
            </a:fld>
            <a:endParaRPr lang="ar-SA"/>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ar-SA" smtClean="0"/>
              <a:t>أ.مشاعل المطلق</a:t>
            </a:r>
            <a:endParaRPr lang="ar-SA"/>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8478C4D-2779-46D5-8A3D-BEDA95C1E510}"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B839D7D-061B-4F31-BE35-D1075AAAF9B4}" type="datetime1">
              <a:rPr lang="ar-SA" smtClean="0"/>
              <a:t>29/05/38</a:t>
            </a:fld>
            <a:endParaRPr lang="ar-SA"/>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ar-SA" smtClean="0"/>
              <a:t>أ.مشاعل المطلق</a:t>
            </a:r>
            <a:endParaRPr lang="ar-SA"/>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18478C4D-2779-46D5-8A3D-BEDA95C1E510}" type="slidenum">
              <a:rPr lang="ar-SA" smtClean="0"/>
              <a:pPr/>
              <a:t>‹#›</a:t>
            </a:fld>
            <a:endParaRPr lang="ar-SA"/>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164743" y="3717032"/>
            <a:ext cx="7023041" cy="923330"/>
          </a:xfrm>
          <a:prstGeom prst="rect">
            <a:avLst/>
          </a:prstGeom>
          <a:noFill/>
        </p:spPr>
        <p:txBody>
          <a:bodyPr wrap="square" lIns="91440" tIns="45720" rIns="91440" bIns="45720">
            <a:spAutoFit/>
          </a:bodyPr>
          <a:lstStyle/>
          <a:p>
            <a:pPr algn="ctr"/>
            <a:r>
              <a:rPr lang="ar-SA"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الصيرفة الإلكترونية</a:t>
            </a:r>
            <a:endParaRPr lang="ar-SA"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
        <p:nvSpPr>
          <p:cNvPr id="2" name="Rectangle 1"/>
          <p:cNvSpPr/>
          <p:nvPr/>
        </p:nvSpPr>
        <p:spPr>
          <a:xfrm>
            <a:off x="3779912" y="5197842"/>
            <a:ext cx="3456384" cy="64807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3200" dirty="0">
                <a:solidFill>
                  <a:srgbClr val="0070C0"/>
                </a:solidFill>
              </a:rPr>
              <a:t>المحاضرة الثالثة </a:t>
            </a:r>
          </a:p>
        </p:txBody>
      </p:sp>
      <p:sp>
        <p:nvSpPr>
          <p:cNvPr id="3" name="مربع نص 2"/>
          <p:cNvSpPr txBox="1"/>
          <p:nvPr/>
        </p:nvSpPr>
        <p:spPr>
          <a:xfrm>
            <a:off x="323528" y="6237312"/>
            <a:ext cx="2448272" cy="369332"/>
          </a:xfrm>
          <a:prstGeom prst="rect">
            <a:avLst/>
          </a:prstGeom>
          <a:noFill/>
        </p:spPr>
        <p:txBody>
          <a:bodyPr wrap="square" rtlCol="0">
            <a:spAutoFit/>
          </a:bodyPr>
          <a:lstStyle/>
          <a:p>
            <a:r>
              <a:rPr lang="ar-SA" dirty="0" smtClean="0"/>
              <a:t>أ . مشاعل المطلق</a:t>
            </a:r>
            <a:endParaRPr lang="en-US" dirty="0"/>
          </a:p>
        </p:txBody>
      </p:sp>
      <p:pic>
        <p:nvPicPr>
          <p:cNvPr id="9218" name="Picture 2" descr="صورة ذات صل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76484"/>
            <a:ext cx="7167056" cy="3396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6603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10</a:t>
            </a:fld>
            <a:endParaRPr lang="ar-SA"/>
          </a:p>
        </p:txBody>
      </p:sp>
      <p:sp>
        <p:nvSpPr>
          <p:cNvPr id="4" name="TextBox 3"/>
          <p:cNvSpPr txBox="1"/>
          <p:nvPr/>
        </p:nvSpPr>
        <p:spPr>
          <a:xfrm>
            <a:off x="2411760" y="479665"/>
            <a:ext cx="4752528" cy="923330"/>
          </a:xfrm>
          <a:prstGeom prst="rect">
            <a:avLst/>
          </a:prstGeom>
          <a:noFill/>
        </p:spPr>
        <p:txBody>
          <a:bodyPr wrap="square" rtlCol="1">
            <a:spAutoFit/>
          </a:bodyPr>
          <a:lstStyle/>
          <a:p>
            <a:pPr>
              <a:lnSpc>
                <a:spcPct val="150000"/>
              </a:lnSpc>
            </a:pPr>
            <a:r>
              <a:rPr lang="ar-SA" sz="3600" b="1" u="sng" dirty="0" smtClean="0">
                <a:solidFill>
                  <a:schemeClr val="bg2">
                    <a:lumMod val="50000"/>
                  </a:schemeClr>
                </a:solidFill>
                <a:latin typeface="Arial" pitchFamily="34" charset="0"/>
                <a:cs typeface="Arial" pitchFamily="34" charset="0"/>
              </a:rPr>
              <a:t>أشكال الصيرفة الالكترونية </a:t>
            </a:r>
            <a:endParaRPr lang="ar-SA" sz="3200" dirty="0"/>
          </a:p>
        </p:txBody>
      </p:sp>
      <p:pic>
        <p:nvPicPr>
          <p:cNvPr id="3074" name="Picture 2" descr="صورة ذات صلة"/>
          <p:cNvPicPr>
            <a:picLocks noChangeAspect="1" noChangeArrowheads="1"/>
          </p:cNvPicPr>
          <p:nvPr/>
        </p:nvPicPr>
        <p:blipFill rotWithShape="1">
          <a:blip r:embed="rId2">
            <a:extLst>
              <a:ext uri="{28A0092B-C50C-407E-A947-70E740481C1C}">
                <a14:useLocalDpi xmlns:a14="http://schemas.microsoft.com/office/drawing/2010/main" val="0"/>
              </a:ext>
            </a:extLst>
          </a:blip>
          <a:srcRect t="33293" b="22477"/>
          <a:stretch/>
        </p:blipFill>
        <p:spPr bwMode="auto">
          <a:xfrm>
            <a:off x="1115616" y="1603947"/>
            <a:ext cx="3524986" cy="23264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نتيجة بحث الصور عن الراجحي موباي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7" y="4233395"/>
            <a:ext cx="3672408" cy="213072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صورة ذات صلة"/>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603947"/>
            <a:ext cx="3456384" cy="232641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نتيجة بحث الصور عن صراف سامبا"/>
          <p:cNvPicPr>
            <a:picLocks noChangeAspect="1" noChangeArrowheads="1"/>
          </p:cNvPicPr>
          <p:nvPr/>
        </p:nvPicPr>
        <p:blipFill rotWithShape="1">
          <a:blip r:embed="rId5">
            <a:extLst>
              <a:ext uri="{28A0092B-C50C-407E-A947-70E740481C1C}">
                <a14:useLocalDpi xmlns:a14="http://schemas.microsoft.com/office/drawing/2010/main" val="0"/>
              </a:ext>
            </a:extLst>
          </a:blip>
          <a:srcRect l="36548"/>
          <a:stretch/>
        </p:blipFill>
        <p:spPr bwMode="auto">
          <a:xfrm>
            <a:off x="5148064" y="4077072"/>
            <a:ext cx="3456384" cy="2173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01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8478C4D-2779-46D5-8A3D-BEDA95C1E510}" type="slidenum">
              <a:rPr lang="ar-SA" smtClean="0"/>
              <a:pPr/>
              <a:t>11</a:t>
            </a:fld>
            <a:endParaRPr lang="ar-SA"/>
          </a:p>
        </p:txBody>
      </p:sp>
      <p:sp>
        <p:nvSpPr>
          <p:cNvPr id="6" name="TextBox 3"/>
          <p:cNvSpPr txBox="1"/>
          <p:nvPr/>
        </p:nvSpPr>
        <p:spPr>
          <a:xfrm>
            <a:off x="3634074" y="292660"/>
            <a:ext cx="5356674" cy="5632311"/>
          </a:xfrm>
          <a:prstGeom prst="rect">
            <a:avLst/>
          </a:prstGeom>
          <a:noFill/>
        </p:spPr>
        <p:txBody>
          <a:bodyPr wrap="square" rtlCol="1">
            <a:spAutoFit/>
          </a:bodyPr>
          <a:lstStyle/>
          <a:p>
            <a:pPr>
              <a:lnSpc>
                <a:spcPct val="150000"/>
              </a:lnSpc>
            </a:pPr>
            <a:r>
              <a:rPr lang="ar-SA" sz="2400" b="1" u="sng" dirty="0" smtClean="0">
                <a:solidFill>
                  <a:schemeClr val="bg2">
                    <a:lumMod val="50000"/>
                  </a:schemeClr>
                </a:solidFill>
                <a:latin typeface="Arial" pitchFamily="34" charset="0"/>
                <a:cs typeface="Arial" pitchFamily="34" charset="0"/>
              </a:rPr>
              <a:t>1. آلة الصراف الآلي :</a:t>
            </a:r>
          </a:p>
          <a:p>
            <a:pPr algn="just">
              <a:lnSpc>
                <a:spcPct val="150000"/>
              </a:lnSpc>
            </a:pPr>
            <a:r>
              <a:rPr lang="ar-SA" sz="2400" dirty="0"/>
              <a:t>ظهرت أجهزة الصراف الالي في </a:t>
            </a:r>
            <a:r>
              <a:rPr lang="ar-SA" sz="2400" dirty="0" smtClean="0"/>
              <a:t>السبعينات </a:t>
            </a:r>
            <a:r>
              <a:rPr lang="ar-SA" sz="2400" dirty="0"/>
              <a:t>من القرن </a:t>
            </a:r>
            <a:r>
              <a:rPr lang="ar-SA" sz="2400" dirty="0" smtClean="0"/>
              <a:t>الماضي </a:t>
            </a:r>
            <a:r>
              <a:rPr lang="ar-SA" sz="2400" dirty="0"/>
              <a:t>كبديل لموظفي الصرافة في الفروع المصرفية لتقليل عدد المعاملات داخل البنك </a:t>
            </a:r>
            <a:r>
              <a:rPr lang="ar-SA" sz="2400" dirty="0" smtClean="0"/>
              <a:t>. تعتبر الصرافات الآلية  أولى خطوات  تطور العمل المصرفي الالكتروني حيث تعتمد على وجود شبكة من الاتصالات تربط فروع البنك الواحد أو البنوك الاخرى في حالة قيامها بخدمة أي عميل من أي بنك  . </a:t>
            </a:r>
            <a:endParaRPr lang="ar-SA" sz="2400" dirty="0"/>
          </a:p>
        </p:txBody>
      </p:sp>
      <p:pic>
        <p:nvPicPr>
          <p:cNvPr id="7172" name="Picture 4" descr="نتيجة بحث الصور عن ‪AT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025" y="908881"/>
            <a:ext cx="3456384" cy="4095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4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8478C4D-2779-46D5-8A3D-BEDA95C1E510}" type="slidenum">
              <a:rPr lang="ar-SA" smtClean="0"/>
              <a:pPr/>
              <a:t>12</a:t>
            </a:fld>
            <a:endParaRPr lang="ar-SA"/>
          </a:p>
        </p:txBody>
      </p:sp>
      <p:sp>
        <p:nvSpPr>
          <p:cNvPr id="6" name="TextBox 3"/>
          <p:cNvSpPr txBox="1"/>
          <p:nvPr/>
        </p:nvSpPr>
        <p:spPr>
          <a:xfrm>
            <a:off x="281281" y="836712"/>
            <a:ext cx="8496944" cy="5770811"/>
          </a:xfrm>
          <a:prstGeom prst="rect">
            <a:avLst/>
          </a:prstGeom>
          <a:noFill/>
        </p:spPr>
        <p:txBody>
          <a:bodyPr wrap="square" rtlCol="1">
            <a:spAutoFit/>
          </a:bodyPr>
          <a:lstStyle/>
          <a:p>
            <a:pPr>
              <a:lnSpc>
                <a:spcPct val="150000"/>
              </a:lnSpc>
            </a:pPr>
            <a:r>
              <a:rPr lang="ar-SA" sz="2800" b="1" u="sng" dirty="0" smtClean="0">
                <a:solidFill>
                  <a:schemeClr val="bg2">
                    <a:lumMod val="50000"/>
                  </a:schemeClr>
                </a:solidFill>
                <a:latin typeface="Arial" pitchFamily="34" charset="0"/>
                <a:cs typeface="Arial" pitchFamily="34" charset="0"/>
              </a:rPr>
              <a:t>آلة الصراف الآلي :</a:t>
            </a:r>
          </a:p>
          <a:p>
            <a:pPr>
              <a:lnSpc>
                <a:spcPct val="150000"/>
              </a:lnSpc>
            </a:pPr>
            <a:endParaRPr lang="ar-SA" sz="1600" b="1" u="sng" dirty="0" smtClean="0">
              <a:solidFill>
                <a:schemeClr val="bg2">
                  <a:lumMod val="50000"/>
                </a:schemeClr>
              </a:solidFill>
              <a:latin typeface="Arial" pitchFamily="34" charset="0"/>
              <a:cs typeface="Arial" pitchFamily="34" charset="0"/>
            </a:endParaRPr>
          </a:p>
          <a:p>
            <a:pPr>
              <a:lnSpc>
                <a:spcPct val="150000"/>
              </a:lnSpc>
            </a:pPr>
            <a:r>
              <a:rPr lang="ar-SA" sz="2400" dirty="0" smtClean="0"/>
              <a:t> </a:t>
            </a:r>
            <a:r>
              <a:rPr lang="ar-SA" sz="2400" dirty="0"/>
              <a:t>تطور عمل </a:t>
            </a:r>
            <a:r>
              <a:rPr lang="ar-SA" sz="2400" dirty="0" smtClean="0"/>
              <a:t>الصرافات الآلية حيث </a:t>
            </a:r>
            <a:r>
              <a:rPr lang="ar-SA" sz="2400" dirty="0"/>
              <a:t>أصبحت </a:t>
            </a:r>
            <a:endParaRPr lang="ar-SA" sz="2400" dirty="0" smtClean="0"/>
          </a:p>
          <a:p>
            <a:pPr>
              <a:lnSpc>
                <a:spcPct val="150000"/>
              </a:lnSpc>
            </a:pPr>
            <a:r>
              <a:rPr lang="ar-SA" sz="2400" dirty="0" smtClean="0"/>
              <a:t>تقوم </a:t>
            </a:r>
            <a:r>
              <a:rPr lang="ar-SA" sz="2400" dirty="0"/>
              <a:t>بالوصول المباشر لبيانات حسابات العملاء فوريا </a:t>
            </a:r>
            <a:r>
              <a:rPr lang="ar-SA" sz="2400" dirty="0" smtClean="0"/>
              <a:t>، و لم تعد تقتصر على الحصول على النقود فقط ولكن أصبحت تقوم بوظائف متقدمة تمكن العملاء و الموظفين من استلام رواتبهم مثل : الضمان الاجتماعي .</a:t>
            </a:r>
          </a:p>
          <a:p>
            <a:pPr>
              <a:lnSpc>
                <a:spcPct val="150000"/>
              </a:lnSpc>
            </a:pPr>
            <a:r>
              <a:rPr lang="ar-SA" sz="2000" dirty="0" smtClean="0"/>
              <a:t>و الوصول لحساباتهم الجارية لتنفيذ بعض الوظائف مثل  :</a:t>
            </a:r>
          </a:p>
          <a:p>
            <a:pPr marL="342900" indent="-342900">
              <a:lnSpc>
                <a:spcPct val="150000"/>
              </a:lnSpc>
              <a:buFont typeface="Arial" pitchFamily="34" charset="0"/>
              <a:buChar char="•"/>
            </a:pPr>
            <a:r>
              <a:rPr lang="ar-SA" sz="2000" dirty="0" smtClean="0"/>
              <a:t>القيام بالسحب و الايداع و التعرف </a:t>
            </a:r>
            <a:r>
              <a:rPr lang="ar-SA" sz="2000" dirty="0"/>
              <a:t>على </a:t>
            </a:r>
            <a:r>
              <a:rPr lang="ar-SA" sz="2000" dirty="0" smtClean="0"/>
              <a:t>الرصيد .</a:t>
            </a:r>
          </a:p>
          <a:p>
            <a:pPr marL="342900" indent="-342900">
              <a:lnSpc>
                <a:spcPct val="150000"/>
              </a:lnSpc>
              <a:buFont typeface="Arial" pitchFamily="34" charset="0"/>
              <a:buChar char="•"/>
            </a:pPr>
            <a:r>
              <a:rPr lang="ar-SA" sz="2000" dirty="0" smtClean="0"/>
              <a:t>اجراء تحويلات نقدية </a:t>
            </a:r>
            <a:r>
              <a:rPr lang="ar-SA" sz="2000" dirty="0"/>
              <a:t>و سداد الفواتير </a:t>
            </a:r>
            <a:r>
              <a:rPr lang="ar-SA" sz="2000" dirty="0" smtClean="0"/>
              <a:t>.</a:t>
            </a:r>
          </a:p>
          <a:p>
            <a:pPr marL="342900" indent="-342900">
              <a:lnSpc>
                <a:spcPct val="150000"/>
              </a:lnSpc>
              <a:buFont typeface="Arial" pitchFamily="34" charset="0"/>
              <a:buChar char="•"/>
            </a:pPr>
            <a:r>
              <a:rPr lang="ar-SA" sz="2000" dirty="0" smtClean="0"/>
              <a:t>طلب دفتر شيكات .</a:t>
            </a:r>
          </a:p>
        </p:txBody>
      </p:sp>
      <p:pic>
        <p:nvPicPr>
          <p:cNvPr id="7" name="Picture 2" descr="نتيجة بحث الصور عن صراف الراجح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188640"/>
            <a:ext cx="3384376" cy="2178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00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13</a:t>
            </a:fld>
            <a:endParaRPr lang="ar-SA"/>
          </a:p>
        </p:txBody>
      </p:sp>
      <p:sp>
        <p:nvSpPr>
          <p:cNvPr id="4" name="TextBox 3"/>
          <p:cNvSpPr txBox="1"/>
          <p:nvPr/>
        </p:nvSpPr>
        <p:spPr>
          <a:xfrm>
            <a:off x="414179" y="481027"/>
            <a:ext cx="8521709" cy="3508653"/>
          </a:xfrm>
          <a:prstGeom prst="rect">
            <a:avLst/>
          </a:prstGeom>
          <a:noFill/>
        </p:spPr>
        <p:txBody>
          <a:bodyPr wrap="square" rtlCol="1">
            <a:spAutoFit/>
          </a:bodyPr>
          <a:lstStyle/>
          <a:p>
            <a:pPr>
              <a:lnSpc>
                <a:spcPct val="150000"/>
              </a:lnSpc>
            </a:pPr>
            <a:r>
              <a:rPr lang="ar-SA" sz="2400" b="1" u="sng" dirty="0" smtClean="0">
                <a:solidFill>
                  <a:schemeClr val="bg2">
                    <a:lumMod val="50000"/>
                  </a:schemeClr>
                </a:solidFill>
                <a:latin typeface="Arial" pitchFamily="34" charset="0"/>
                <a:cs typeface="Arial" pitchFamily="34" charset="0"/>
              </a:rPr>
              <a:t>2. </a:t>
            </a:r>
            <a:r>
              <a:rPr lang="ar-SA" sz="2800" b="1" u="sng" dirty="0" smtClean="0">
                <a:solidFill>
                  <a:schemeClr val="bg2">
                    <a:lumMod val="50000"/>
                  </a:schemeClr>
                </a:solidFill>
                <a:latin typeface="Arial" pitchFamily="34" charset="0"/>
                <a:cs typeface="Arial" pitchFamily="34" charset="0"/>
              </a:rPr>
              <a:t>نقاط البيع الإلكترونية  :</a:t>
            </a:r>
          </a:p>
          <a:p>
            <a:pPr algn="just">
              <a:lnSpc>
                <a:spcPct val="150000"/>
              </a:lnSpc>
            </a:pPr>
            <a:r>
              <a:rPr lang="ar-SA" sz="2400" dirty="0" smtClean="0"/>
              <a:t>وهي الآلات التي تنتشر لدى المؤسسات التجارية والخدمية بمختلف أنواعها و انشطتها ، ويمكن للعميل استخدام بطاقات الصرف الذكية للقيام بأداء المدفوعات من خلال الخصم على حسابه الكترونيا بتمرير بطاقة الصراف داخل هذه الآلات المتصلة بحواسيب الصرف .</a:t>
            </a:r>
            <a:endParaRPr lang="ar-SA" sz="2400" dirty="0"/>
          </a:p>
        </p:txBody>
      </p:sp>
      <p:pic>
        <p:nvPicPr>
          <p:cNvPr id="3074" name="Picture 2" descr="صورة ذات صلة"/>
          <p:cNvPicPr>
            <a:picLocks noChangeAspect="1" noChangeArrowheads="1"/>
          </p:cNvPicPr>
          <p:nvPr/>
        </p:nvPicPr>
        <p:blipFill rotWithShape="1">
          <a:blip r:embed="rId2">
            <a:extLst>
              <a:ext uri="{28A0092B-C50C-407E-A947-70E740481C1C}">
                <a14:useLocalDpi xmlns:a14="http://schemas.microsoft.com/office/drawing/2010/main" val="0"/>
              </a:ext>
            </a:extLst>
          </a:blip>
          <a:srcRect t="33293" b="22477"/>
          <a:stretch/>
        </p:blipFill>
        <p:spPr bwMode="auto">
          <a:xfrm>
            <a:off x="611560" y="3513018"/>
            <a:ext cx="6408712" cy="2527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46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14</a:t>
            </a:fld>
            <a:endParaRPr lang="ar-SA"/>
          </a:p>
        </p:txBody>
      </p:sp>
      <p:sp>
        <p:nvSpPr>
          <p:cNvPr id="4" name="TextBox 3"/>
          <p:cNvSpPr txBox="1"/>
          <p:nvPr/>
        </p:nvSpPr>
        <p:spPr>
          <a:xfrm>
            <a:off x="395536" y="764704"/>
            <a:ext cx="8521709" cy="3046988"/>
          </a:xfrm>
          <a:prstGeom prst="rect">
            <a:avLst/>
          </a:prstGeom>
          <a:noFill/>
        </p:spPr>
        <p:txBody>
          <a:bodyPr wrap="square" rtlCol="1">
            <a:spAutoFit/>
          </a:bodyPr>
          <a:lstStyle/>
          <a:p>
            <a:pPr>
              <a:lnSpc>
                <a:spcPct val="150000"/>
              </a:lnSpc>
            </a:pPr>
            <a:r>
              <a:rPr lang="ar-SA" sz="2400" b="1" u="sng" dirty="0" smtClean="0">
                <a:solidFill>
                  <a:schemeClr val="bg2">
                    <a:lumMod val="50000"/>
                  </a:schemeClr>
                </a:solidFill>
                <a:latin typeface="Arial" pitchFamily="34" charset="0"/>
                <a:cs typeface="Arial" pitchFamily="34" charset="0"/>
              </a:rPr>
              <a:t>  </a:t>
            </a:r>
            <a:r>
              <a:rPr lang="ar-SA" sz="2800" b="1" u="sng" dirty="0" smtClean="0">
                <a:solidFill>
                  <a:schemeClr val="bg2">
                    <a:lumMod val="50000"/>
                  </a:schemeClr>
                </a:solidFill>
                <a:latin typeface="Arial" pitchFamily="34" charset="0"/>
                <a:cs typeface="Arial" pitchFamily="34" charset="0"/>
              </a:rPr>
              <a:t>3. الصيرفة الهاتفية أو مركز خدمة العملاء:</a:t>
            </a:r>
          </a:p>
          <a:p>
            <a:pPr>
              <a:lnSpc>
                <a:spcPct val="150000"/>
              </a:lnSpc>
            </a:pPr>
            <a:endParaRPr lang="ar-SA" sz="2800" b="1" u="sng" dirty="0" smtClean="0">
              <a:solidFill>
                <a:schemeClr val="bg2">
                  <a:lumMod val="50000"/>
                </a:schemeClr>
              </a:solidFill>
              <a:latin typeface="Arial" pitchFamily="34" charset="0"/>
              <a:cs typeface="Arial" pitchFamily="34" charset="0"/>
            </a:endParaRPr>
          </a:p>
          <a:p>
            <a:pPr>
              <a:lnSpc>
                <a:spcPct val="150000"/>
              </a:lnSpc>
            </a:pPr>
            <a:r>
              <a:rPr lang="ar-SA" sz="2400" dirty="0" smtClean="0"/>
              <a:t>تقوم البنوك بتشغيل مراكز للاتصالات و خدمة العملاء بحيث</a:t>
            </a:r>
          </a:p>
          <a:p>
            <a:pPr>
              <a:lnSpc>
                <a:spcPct val="150000"/>
              </a:lnSpc>
            </a:pPr>
            <a:r>
              <a:rPr lang="ar-SA" sz="2400" dirty="0" smtClean="0"/>
              <a:t> تتيح أداء الخدمة المصرفية هاتفيا باستخدام رقم سري ، وتعمل على مدار الساعة .</a:t>
            </a:r>
          </a:p>
        </p:txBody>
      </p:sp>
      <p:pic>
        <p:nvPicPr>
          <p:cNvPr id="4098" name="Picture 2" descr="صورة ذات صلة"/>
          <p:cNvPicPr>
            <a:picLocks noChangeAspect="1" noChangeArrowheads="1"/>
          </p:cNvPicPr>
          <p:nvPr/>
        </p:nvPicPr>
        <p:blipFill rotWithShape="1">
          <a:blip r:embed="rId2">
            <a:extLst>
              <a:ext uri="{28A0092B-C50C-407E-A947-70E740481C1C}">
                <a14:useLocalDpi xmlns:a14="http://schemas.microsoft.com/office/drawing/2010/main" val="0"/>
              </a:ext>
            </a:extLst>
          </a:blip>
          <a:srcRect t="27940" r="26263" b="25907"/>
          <a:stretch/>
        </p:blipFill>
        <p:spPr bwMode="auto">
          <a:xfrm>
            <a:off x="1146738" y="3933056"/>
            <a:ext cx="7019304" cy="255339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نتيجة بحث الصور عن الهاتف المصرف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40815">
            <a:off x="318896" y="305775"/>
            <a:ext cx="1954932" cy="195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58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15</a:t>
            </a:fld>
            <a:endParaRPr lang="ar-SA"/>
          </a:p>
        </p:txBody>
      </p:sp>
      <p:sp>
        <p:nvSpPr>
          <p:cNvPr id="4" name="TextBox 3"/>
          <p:cNvSpPr txBox="1"/>
          <p:nvPr/>
        </p:nvSpPr>
        <p:spPr>
          <a:xfrm>
            <a:off x="414179" y="481027"/>
            <a:ext cx="8521709" cy="3508653"/>
          </a:xfrm>
          <a:prstGeom prst="rect">
            <a:avLst/>
          </a:prstGeom>
          <a:noFill/>
        </p:spPr>
        <p:txBody>
          <a:bodyPr wrap="square" rtlCol="1">
            <a:spAutoFit/>
          </a:bodyPr>
          <a:lstStyle/>
          <a:p>
            <a:pPr>
              <a:lnSpc>
                <a:spcPct val="150000"/>
              </a:lnSpc>
            </a:pPr>
            <a:r>
              <a:rPr lang="ar-SA" sz="2400" b="1" u="sng" dirty="0" smtClean="0">
                <a:solidFill>
                  <a:schemeClr val="bg2">
                    <a:lumMod val="50000"/>
                  </a:schemeClr>
                </a:solidFill>
                <a:latin typeface="Arial" pitchFamily="34" charset="0"/>
                <a:cs typeface="Arial" pitchFamily="34" charset="0"/>
              </a:rPr>
              <a:t>4. </a:t>
            </a:r>
            <a:r>
              <a:rPr lang="ar-SA" sz="2800" b="1" u="sng" dirty="0" smtClean="0">
                <a:solidFill>
                  <a:schemeClr val="bg2">
                    <a:lumMod val="50000"/>
                  </a:schemeClr>
                </a:solidFill>
                <a:latin typeface="Arial" pitchFamily="34" charset="0"/>
                <a:cs typeface="Arial" pitchFamily="34" charset="0"/>
              </a:rPr>
              <a:t>الصيرفة المحمولة :</a:t>
            </a:r>
          </a:p>
          <a:p>
            <a:pPr>
              <a:lnSpc>
                <a:spcPct val="150000"/>
              </a:lnSpc>
            </a:pPr>
            <a:r>
              <a:rPr lang="ar-SA" sz="2400" dirty="0" smtClean="0"/>
              <a:t>وهي الخدمات المصرفية التي تتاح من خلال الحاسب</a:t>
            </a:r>
          </a:p>
          <a:p>
            <a:pPr>
              <a:lnSpc>
                <a:spcPct val="150000"/>
              </a:lnSpc>
            </a:pPr>
            <a:r>
              <a:rPr lang="ar-SA" sz="2400" dirty="0" smtClean="0"/>
              <a:t> أو الهاتف المحمول الموجود في أي مكان من خلال استخدام العميل لاسم مستخدم وكلمة سر للدخول</a:t>
            </a:r>
          </a:p>
          <a:p>
            <a:pPr>
              <a:lnSpc>
                <a:spcPct val="150000"/>
              </a:lnSpc>
            </a:pPr>
            <a:r>
              <a:rPr lang="ar-SA" sz="2400" dirty="0" smtClean="0"/>
              <a:t> على حسابه وإتمام العمليات المصرفية</a:t>
            </a:r>
          </a:p>
          <a:p>
            <a:pPr>
              <a:lnSpc>
                <a:spcPct val="150000"/>
              </a:lnSpc>
            </a:pPr>
            <a:r>
              <a:rPr lang="ar-SA" sz="2400" dirty="0" smtClean="0"/>
              <a:t> ضمن سرية عالية .</a:t>
            </a:r>
            <a:endParaRPr lang="ar-SA" sz="2400" dirty="0"/>
          </a:p>
        </p:txBody>
      </p:sp>
      <p:pic>
        <p:nvPicPr>
          <p:cNvPr id="1028" name="Picture 4" descr="نتيجة بحث الصور عن الراجحي موباي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2420888"/>
            <a:ext cx="5421563" cy="4221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2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16</a:t>
            </a:fld>
            <a:endParaRPr lang="ar-SA"/>
          </a:p>
        </p:txBody>
      </p:sp>
      <p:sp>
        <p:nvSpPr>
          <p:cNvPr id="4" name="TextBox 3"/>
          <p:cNvSpPr txBox="1"/>
          <p:nvPr/>
        </p:nvSpPr>
        <p:spPr>
          <a:xfrm>
            <a:off x="323528" y="476672"/>
            <a:ext cx="8521709" cy="2954655"/>
          </a:xfrm>
          <a:prstGeom prst="rect">
            <a:avLst/>
          </a:prstGeom>
          <a:noFill/>
        </p:spPr>
        <p:txBody>
          <a:bodyPr wrap="square" rtlCol="1">
            <a:spAutoFit/>
          </a:bodyPr>
          <a:lstStyle/>
          <a:p>
            <a:pPr>
              <a:lnSpc>
                <a:spcPct val="150000"/>
              </a:lnSpc>
            </a:pPr>
            <a:r>
              <a:rPr lang="ar-SA" sz="2400" b="1" u="sng" dirty="0" smtClean="0">
                <a:solidFill>
                  <a:schemeClr val="bg2">
                    <a:lumMod val="50000"/>
                  </a:schemeClr>
                </a:solidFill>
                <a:latin typeface="Arial" pitchFamily="34" charset="0"/>
                <a:cs typeface="Arial" pitchFamily="34" charset="0"/>
              </a:rPr>
              <a:t>5.</a:t>
            </a:r>
            <a:r>
              <a:rPr lang="ar-SA" sz="2800" b="1" u="sng" dirty="0" smtClean="0">
                <a:solidFill>
                  <a:schemeClr val="bg2">
                    <a:lumMod val="50000"/>
                  </a:schemeClr>
                </a:solidFill>
                <a:latin typeface="Arial" pitchFamily="34" charset="0"/>
                <a:cs typeface="Arial" pitchFamily="34" charset="0"/>
              </a:rPr>
              <a:t> خدمة </a:t>
            </a:r>
            <a:r>
              <a:rPr lang="ar-SA" sz="2800" b="1" u="sng" dirty="0">
                <a:solidFill>
                  <a:schemeClr val="bg2">
                    <a:lumMod val="50000"/>
                  </a:schemeClr>
                </a:solidFill>
                <a:latin typeface="Arial" pitchFamily="34" charset="0"/>
                <a:cs typeface="Arial" pitchFamily="34" charset="0"/>
              </a:rPr>
              <a:t>الرسائل البنكية :</a:t>
            </a:r>
          </a:p>
          <a:p>
            <a:pPr>
              <a:lnSpc>
                <a:spcPct val="150000"/>
              </a:lnSpc>
            </a:pPr>
            <a:r>
              <a:rPr lang="ar-SA" sz="2400" dirty="0"/>
              <a:t>يقوم البنك بأرسال  رسائل للعميل عن حدوث أيه حركات مالية على حسابه ، وتخبره أيضا بأية خدمات مثل :</a:t>
            </a:r>
          </a:p>
          <a:p>
            <a:pPr marL="342900" indent="-342900">
              <a:lnSpc>
                <a:spcPct val="150000"/>
              </a:lnSpc>
              <a:buFont typeface="Arial" pitchFamily="34" charset="0"/>
              <a:buChar char="•"/>
            </a:pPr>
            <a:r>
              <a:rPr lang="ar-SA" sz="2400" dirty="0"/>
              <a:t>وصول راتب , وصول حوالة ، رفض شيك  ، استحقاق قرض .</a:t>
            </a:r>
          </a:p>
          <a:p>
            <a:pPr>
              <a:lnSpc>
                <a:spcPct val="150000"/>
              </a:lnSpc>
            </a:pPr>
            <a:endParaRPr lang="ar-SA" sz="2400" dirty="0"/>
          </a:p>
        </p:txBody>
      </p:sp>
      <p:pic>
        <p:nvPicPr>
          <p:cNvPr id="6146" name="Picture 2" descr="نتيجة بحث الصور عن الرسائل البنكي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717032"/>
            <a:ext cx="7001559" cy="2422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64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17</a:t>
            </a:fld>
            <a:endParaRPr lang="ar-SA"/>
          </a:p>
        </p:txBody>
      </p:sp>
      <p:sp>
        <p:nvSpPr>
          <p:cNvPr id="3" name="TextBox 3"/>
          <p:cNvSpPr txBox="1"/>
          <p:nvPr/>
        </p:nvSpPr>
        <p:spPr>
          <a:xfrm>
            <a:off x="281798" y="980728"/>
            <a:ext cx="8521709" cy="3785652"/>
          </a:xfrm>
          <a:prstGeom prst="rect">
            <a:avLst/>
          </a:prstGeom>
          <a:noFill/>
        </p:spPr>
        <p:txBody>
          <a:bodyPr wrap="square" rtlCol="1">
            <a:spAutoFit/>
          </a:bodyPr>
          <a:lstStyle/>
          <a:p>
            <a:pPr>
              <a:lnSpc>
                <a:spcPct val="150000"/>
              </a:lnSpc>
            </a:pPr>
            <a:r>
              <a:rPr lang="ar-SA" sz="3200" b="1" dirty="0" smtClean="0">
                <a:solidFill>
                  <a:schemeClr val="bg2">
                    <a:lumMod val="50000"/>
                  </a:schemeClr>
                </a:solidFill>
                <a:latin typeface="Arial" pitchFamily="34" charset="0"/>
                <a:cs typeface="Arial" pitchFamily="34" charset="0"/>
              </a:rPr>
              <a:t>                  </a:t>
            </a:r>
            <a:r>
              <a:rPr lang="ar-SA" sz="3200" b="1" u="sng" dirty="0" smtClean="0">
                <a:solidFill>
                  <a:schemeClr val="bg2">
                    <a:lumMod val="50000"/>
                  </a:schemeClr>
                </a:solidFill>
                <a:latin typeface="Arial" pitchFamily="34" charset="0"/>
                <a:cs typeface="Arial" pitchFamily="34" charset="0"/>
              </a:rPr>
              <a:t>مواقع </a:t>
            </a:r>
            <a:r>
              <a:rPr lang="ar-SA" sz="3200" b="1" u="sng" dirty="0">
                <a:solidFill>
                  <a:schemeClr val="bg2">
                    <a:lumMod val="50000"/>
                  </a:schemeClr>
                </a:solidFill>
                <a:latin typeface="Arial" pitchFamily="34" charset="0"/>
                <a:cs typeface="Arial" pitchFamily="34" charset="0"/>
              </a:rPr>
              <a:t>البنوك على الانترنت </a:t>
            </a:r>
            <a:endParaRPr lang="ar-SA" sz="3200" b="1" u="sng" dirty="0" smtClean="0">
              <a:solidFill>
                <a:schemeClr val="bg2">
                  <a:lumMod val="50000"/>
                </a:schemeClr>
              </a:solidFill>
              <a:latin typeface="Arial" pitchFamily="34" charset="0"/>
              <a:cs typeface="Arial" pitchFamily="34" charset="0"/>
            </a:endParaRPr>
          </a:p>
          <a:p>
            <a:pPr>
              <a:lnSpc>
                <a:spcPct val="150000"/>
              </a:lnSpc>
            </a:pPr>
            <a:r>
              <a:rPr lang="ar-SA" sz="2400" dirty="0"/>
              <a:t>تنقسم إلى نوعين :</a:t>
            </a:r>
          </a:p>
          <a:p>
            <a:pPr>
              <a:lnSpc>
                <a:spcPct val="150000"/>
              </a:lnSpc>
            </a:pPr>
            <a:r>
              <a:rPr lang="ar-SA" sz="3200" b="1" dirty="0">
                <a:solidFill>
                  <a:schemeClr val="bg2">
                    <a:lumMod val="50000"/>
                  </a:schemeClr>
                </a:solidFill>
                <a:latin typeface="Arial" pitchFamily="34" charset="0"/>
                <a:cs typeface="Arial" pitchFamily="34" charset="0"/>
              </a:rPr>
              <a:t>النوع الأول : </a:t>
            </a:r>
            <a:endParaRPr lang="ar-SA" sz="3200" b="1" dirty="0" smtClean="0">
              <a:solidFill>
                <a:schemeClr val="bg2">
                  <a:lumMod val="50000"/>
                </a:schemeClr>
              </a:solidFill>
              <a:latin typeface="Arial" pitchFamily="34" charset="0"/>
              <a:cs typeface="Arial" pitchFamily="34" charset="0"/>
            </a:endParaRPr>
          </a:p>
          <a:p>
            <a:pPr>
              <a:lnSpc>
                <a:spcPct val="150000"/>
              </a:lnSpc>
            </a:pPr>
            <a:r>
              <a:rPr lang="ar-SA" sz="2400" dirty="0" smtClean="0"/>
              <a:t>مواقع الاعلان عن الخدمات والمنتجات التي يقدمها البنك في الفروع التقليدية الخاصة به ويسمى </a:t>
            </a:r>
            <a:r>
              <a:rPr lang="ar-SA" sz="2400" dirty="0" smtClean="0">
                <a:solidFill>
                  <a:srgbClr val="FF0000"/>
                </a:solidFill>
              </a:rPr>
              <a:t>مواقع المعلومات .</a:t>
            </a:r>
          </a:p>
          <a:p>
            <a:pPr>
              <a:lnSpc>
                <a:spcPct val="150000"/>
              </a:lnSpc>
            </a:pPr>
            <a:endParaRPr lang="ar-SA" sz="2400" dirty="0"/>
          </a:p>
        </p:txBody>
      </p:sp>
    </p:spTree>
    <p:extLst>
      <p:ext uri="{BB962C8B-B14F-4D97-AF65-F5344CB8AC3E}">
        <p14:creationId xmlns:p14="http://schemas.microsoft.com/office/powerpoint/2010/main" val="308383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18</a:t>
            </a:fld>
            <a:endParaRPr lang="ar-SA"/>
          </a:p>
        </p:txBody>
      </p:sp>
      <p:pic>
        <p:nvPicPr>
          <p:cNvPr id="4" name="صورة 3" descr="‫سامبا - Google Chrome‬"/>
          <p:cNvPicPr>
            <a:picLocks noChangeAspect="1"/>
          </p:cNvPicPr>
          <p:nvPr/>
        </p:nvPicPr>
        <p:blipFill rotWithShape="1">
          <a:blip r:embed="rId2">
            <a:extLst>
              <a:ext uri="{28A0092B-C50C-407E-A947-70E740481C1C}">
                <a14:useLocalDpi xmlns:a14="http://schemas.microsoft.com/office/drawing/2010/main" val="0"/>
              </a:ext>
            </a:extLst>
          </a:blip>
          <a:srcRect t="7392"/>
          <a:stretch/>
        </p:blipFill>
        <p:spPr>
          <a:xfrm>
            <a:off x="323528" y="331781"/>
            <a:ext cx="8568952" cy="5832648"/>
          </a:xfrm>
          <a:prstGeom prst="rect">
            <a:avLst/>
          </a:prstGeom>
        </p:spPr>
      </p:pic>
    </p:spTree>
    <p:extLst>
      <p:ext uri="{BB962C8B-B14F-4D97-AF65-F5344CB8AC3E}">
        <p14:creationId xmlns:p14="http://schemas.microsoft.com/office/powerpoint/2010/main" val="3141671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19</a:t>
            </a:fld>
            <a:endParaRPr lang="ar-SA"/>
          </a:p>
        </p:txBody>
      </p:sp>
      <p:pic>
        <p:nvPicPr>
          <p:cNvPr id="4" name="صورة 3" descr="‫سامبا المسؤلية الإجتماعية | سامبا المجتمع - Google Chrome‬"/>
          <p:cNvPicPr>
            <a:picLocks noChangeAspect="1"/>
          </p:cNvPicPr>
          <p:nvPr/>
        </p:nvPicPr>
        <p:blipFill rotWithShape="1">
          <a:blip r:embed="rId2">
            <a:extLst>
              <a:ext uri="{28A0092B-C50C-407E-A947-70E740481C1C}">
                <a14:useLocalDpi xmlns:a14="http://schemas.microsoft.com/office/drawing/2010/main" val="0"/>
              </a:ext>
            </a:extLst>
          </a:blip>
          <a:srcRect t="7393" b="-7173"/>
          <a:stretch/>
        </p:blipFill>
        <p:spPr>
          <a:xfrm>
            <a:off x="179512" y="404664"/>
            <a:ext cx="8870072" cy="5949279"/>
          </a:xfrm>
          <a:prstGeom prst="rect">
            <a:avLst/>
          </a:prstGeom>
        </p:spPr>
      </p:pic>
    </p:spTree>
    <p:extLst>
      <p:ext uri="{BB962C8B-B14F-4D97-AF65-F5344CB8AC3E}">
        <p14:creationId xmlns:p14="http://schemas.microsoft.com/office/powerpoint/2010/main" val="3494257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2</a:t>
            </a:fld>
            <a:endParaRPr lang="ar-SA"/>
          </a:p>
        </p:txBody>
      </p:sp>
      <p:sp>
        <p:nvSpPr>
          <p:cNvPr id="4" name="عنصر نائب للمحتوى 2"/>
          <p:cNvSpPr txBox="1">
            <a:spLocks/>
          </p:cNvSpPr>
          <p:nvPr/>
        </p:nvSpPr>
        <p:spPr>
          <a:xfrm>
            <a:off x="539551" y="1412776"/>
            <a:ext cx="8094433" cy="4608512"/>
          </a:xfrm>
          <a:prstGeom prst="rect">
            <a:avLst/>
          </a:prstGeom>
        </p:spPr>
        <p:txBody>
          <a:bodyPr>
            <a:normAutofit/>
          </a:bodyPr>
          <a:lst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just">
              <a:buFont typeface="Wingdings 2"/>
              <a:buNone/>
            </a:pPr>
            <a:r>
              <a:rPr lang="ar-SA" sz="4000" b="1" u="sng" dirty="0" smtClean="0">
                <a:solidFill>
                  <a:schemeClr val="bg2">
                    <a:lumMod val="50000"/>
                  </a:schemeClr>
                </a:solidFill>
                <a:latin typeface="Arial" pitchFamily="34" charset="0"/>
                <a:ea typeface="+mj-ea"/>
                <a:cs typeface="Arial" pitchFamily="34" charset="0"/>
              </a:rPr>
              <a:t>مفهوم الصيرفة الالكترونية :</a:t>
            </a:r>
          </a:p>
          <a:p>
            <a:pPr marL="0" indent="0" algn="just">
              <a:buFont typeface="Wingdings 2"/>
              <a:buNone/>
            </a:pPr>
            <a:endParaRPr lang="ar-SA" sz="2800" dirty="0" smtClean="0"/>
          </a:p>
          <a:p>
            <a:pPr marL="0" indent="0" algn="just">
              <a:buFont typeface="Wingdings 2"/>
              <a:buNone/>
            </a:pPr>
            <a:r>
              <a:rPr lang="ar-SA" sz="2800" dirty="0" smtClean="0"/>
              <a:t>هي إجراء العمليات المصرفية بطرق إلكترونية أي استخدام تكنولوجيا المعلومات والاتصالات لتنفيذ الأعمال  المصرفية التقليدية أو الجديدة .</a:t>
            </a:r>
          </a:p>
          <a:p>
            <a:pPr marL="0" indent="0" algn="just">
              <a:buFont typeface="Wingdings 2"/>
              <a:buNone/>
            </a:pPr>
            <a:r>
              <a:rPr lang="ar-SA" sz="2800" dirty="0" smtClean="0"/>
              <a:t> وبذلك لن يكون العميل مضطرا للذهاب إلى البنك حيث يمكنه إنجاز معاملاته البنكية في أي مكان و زمان .</a:t>
            </a:r>
          </a:p>
          <a:p>
            <a:pPr>
              <a:buFont typeface="Wingdings 2"/>
              <a:buNone/>
            </a:pPr>
            <a:endParaRPr lang="ar-SA" dirty="0"/>
          </a:p>
        </p:txBody>
      </p:sp>
      <p:pic>
        <p:nvPicPr>
          <p:cNvPr id="8194" name="Picture 2" descr="نتيجة بحث الصور عن ‪e busi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119" y="479325"/>
            <a:ext cx="2457450" cy="186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658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20</a:t>
            </a:fld>
            <a:endParaRPr lang="ar-SA"/>
          </a:p>
        </p:txBody>
      </p:sp>
      <p:pic>
        <p:nvPicPr>
          <p:cNvPr id="3" name="صورة 2" descr="‫مصرف الراجحي | التأمين التكافلي - Google Chrome‬"/>
          <p:cNvPicPr>
            <a:picLocks noChangeAspect="1"/>
          </p:cNvPicPr>
          <p:nvPr/>
        </p:nvPicPr>
        <p:blipFill rotWithShape="1">
          <a:blip r:embed="rId2">
            <a:extLst>
              <a:ext uri="{28A0092B-C50C-407E-A947-70E740481C1C}">
                <a14:useLocalDpi xmlns:a14="http://schemas.microsoft.com/office/drawing/2010/main" val="0"/>
              </a:ext>
            </a:extLst>
          </a:blip>
          <a:srcRect t="7163"/>
          <a:stretch/>
        </p:blipFill>
        <p:spPr>
          <a:xfrm>
            <a:off x="251520" y="591214"/>
            <a:ext cx="8730610" cy="5544616"/>
          </a:xfrm>
          <a:prstGeom prst="rect">
            <a:avLst/>
          </a:prstGeom>
        </p:spPr>
      </p:pic>
    </p:spTree>
    <p:extLst>
      <p:ext uri="{BB962C8B-B14F-4D97-AF65-F5344CB8AC3E}">
        <p14:creationId xmlns:p14="http://schemas.microsoft.com/office/powerpoint/2010/main" val="4187580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21</a:t>
            </a:fld>
            <a:endParaRPr lang="ar-SA"/>
          </a:p>
        </p:txBody>
      </p:sp>
      <p:sp>
        <p:nvSpPr>
          <p:cNvPr id="3" name="TextBox 3"/>
          <p:cNvSpPr txBox="1"/>
          <p:nvPr/>
        </p:nvSpPr>
        <p:spPr>
          <a:xfrm>
            <a:off x="251520" y="1484784"/>
            <a:ext cx="8521709" cy="2602315"/>
          </a:xfrm>
          <a:prstGeom prst="rect">
            <a:avLst/>
          </a:prstGeom>
          <a:noFill/>
        </p:spPr>
        <p:txBody>
          <a:bodyPr wrap="square" rtlCol="1">
            <a:spAutoFit/>
          </a:bodyPr>
          <a:lstStyle/>
          <a:p>
            <a:pPr>
              <a:lnSpc>
                <a:spcPct val="150000"/>
              </a:lnSpc>
            </a:pPr>
            <a:r>
              <a:rPr lang="ar-SA" sz="3200" b="1" dirty="0">
                <a:solidFill>
                  <a:schemeClr val="bg2">
                    <a:lumMod val="50000"/>
                  </a:schemeClr>
                </a:solidFill>
                <a:latin typeface="Arial" pitchFamily="34" charset="0"/>
                <a:cs typeface="Arial" pitchFamily="34" charset="0"/>
              </a:rPr>
              <a:t> </a:t>
            </a:r>
            <a:r>
              <a:rPr lang="ar-SA" sz="3200" b="1" dirty="0" smtClean="0">
                <a:solidFill>
                  <a:schemeClr val="bg2">
                    <a:lumMod val="50000"/>
                  </a:schemeClr>
                </a:solidFill>
                <a:latin typeface="Arial" pitchFamily="34" charset="0"/>
                <a:cs typeface="Arial" pitchFamily="34" charset="0"/>
              </a:rPr>
              <a:t>                  </a:t>
            </a:r>
            <a:r>
              <a:rPr lang="ar-SA" sz="3200" b="1" u="sng" dirty="0" smtClean="0">
                <a:solidFill>
                  <a:schemeClr val="bg2">
                    <a:lumMod val="50000"/>
                  </a:schemeClr>
                </a:solidFill>
                <a:latin typeface="Arial" pitchFamily="34" charset="0"/>
                <a:cs typeface="Arial" pitchFamily="34" charset="0"/>
              </a:rPr>
              <a:t>مواقع </a:t>
            </a:r>
            <a:r>
              <a:rPr lang="ar-SA" sz="3200" b="1" u="sng" dirty="0">
                <a:solidFill>
                  <a:schemeClr val="bg2">
                    <a:lumMod val="50000"/>
                  </a:schemeClr>
                </a:solidFill>
                <a:latin typeface="Arial" pitchFamily="34" charset="0"/>
                <a:cs typeface="Arial" pitchFamily="34" charset="0"/>
              </a:rPr>
              <a:t>البنوك على الانترنت </a:t>
            </a:r>
          </a:p>
          <a:p>
            <a:pPr>
              <a:lnSpc>
                <a:spcPct val="150000"/>
              </a:lnSpc>
            </a:pPr>
            <a:r>
              <a:rPr lang="ar-SA" sz="3200" b="1" dirty="0" smtClean="0">
                <a:solidFill>
                  <a:schemeClr val="bg2">
                    <a:lumMod val="50000"/>
                  </a:schemeClr>
                </a:solidFill>
                <a:latin typeface="Arial" pitchFamily="34" charset="0"/>
                <a:cs typeface="Arial" pitchFamily="34" charset="0"/>
              </a:rPr>
              <a:t>النوع </a:t>
            </a:r>
            <a:r>
              <a:rPr lang="ar-SA" sz="3200" b="1" dirty="0">
                <a:solidFill>
                  <a:schemeClr val="bg2">
                    <a:lumMod val="50000"/>
                  </a:schemeClr>
                </a:solidFill>
                <a:latin typeface="Arial" pitchFamily="34" charset="0"/>
                <a:cs typeface="Arial" pitchFamily="34" charset="0"/>
              </a:rPr>
              <a:t>الثاني :</a:t>
            </a:r>
          </a:p>
          <a:p>
            <a:pPr>
              <a:lnSpc>
                <a:spcPct val="150000"/>
              </a:lnSpc>
            </a:pPr>
            <a:r>
              <a:rPr lang="ar-SA" sz="2400" dirty="0" smtClean="0"/>
              <a:t>مواقع التعاملات المتكاملة والتي يمكن من خلالها الحصول على جميع الخدمات البنكية بشكل إلكتروني .</a:t>
            </a:r>
          </a:p>
        </p:txBody>
      </p:sp>
    </p:spTree>
    <p:extLst>
      <p:ext uri="{BB962C8B-B14F-4D97-AF65-F5344CB8AC3E}">
        <p14:creationId xmlns:p14="http://schemas.microsoft.com/office/powerpoint/2010/main" val="118448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22</a:t>
            </a:fld>
            <a:endParaRPr lang="ar-SA"/>
          </a:p>
        </p:txBody>
      </p:sp>
      <p:pic>
        <p:nvPicPr>
          <p:cNvPr id="3" name="صورة 2" descr="‪Samba|login - Google Chrome‬"/>
          <p:cNvPicPr>
            <a:picLocks noChangeAspect="1"/>
          </p:cNvPicPr>
          <p:nvPr/>
        </p:nvPicPr>
        <p:blipFill rotWithShape="1">
          <a:blip r:embed="rId2">
            <a:extLst>
              <a:ext uri="{28A0092B-C50C-407E-A947-70E740481C1C}">
                <a14:useLocalDpi xmlns:a14="http://schemas.microsoft.com/office/drawing/2010/main" val="0"/>
              </a:ext>
            </a:extLst>
          </a:blip>
          <a:srcRect t="6959"/>
          <a:stretch/>
        </p:blipFill>
        <p:spPr>
          <a:xfrm>
            <a:off x="179512" y="548680"/>
            <a:ext cx="8743742" cy="5336018"/>
          </a:xfrm>
          <a:prstGeom prst="rect">
            <a:avLst/>
          </a:prstGeom>
        </p:spPr>
      </p:pic>
    </p:spTree>
    <p:extLst>
      <p:ext uri="{BB962C8B-B14F-4D97-AF65-F5344CB8AC3E}">
        <p14:creationId xmlns:p14="http://schemas.microsoft.com/office/powerpoint/2010/main" val="707098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23</a:t>
            </a:fld>
            <a:endParaRPr lang="ar-SA"/>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783" y="804496"/>
            <a:ext cx="8840434" cy="5249008"/>
          </a:xfrm>
          <a:prstGeom prst="rect">
            <a:avLst/>
          </a:prstGeom>
        </p:spPr>
      </p:pic>
    </p:spTree>
    <p:extLst>
      <p:ext uri="{BB962C8B-B14F-4D97-AF65-F5344CB8AC3E}">
        <p14:creationId xmlns:p14="http://schemas.microsoft.com/office/powerpoint/2010/main" val="3985851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24</a:t>
            </a:fld>
            <a:endParaRPr lang="ar-SA"/>
          </a:p>
        </p:txBody>
      </p:sp>
      <p:sp>
        <p:nvSpPr>
          <p:cNvPr id="3" name="TextBox 3"/>
          <p:cNvSpPr txBox="1"/>
          <p:nvPr/>
        </p:nvSpPr>
        <p:spPr>
          <a:xfrm>
            <a:off x="369726" y="328767"/>
            <a:ext cx="8521709" cy="6093976"/>
          </a:xfrm>
          <a:prstGeom prst="rect">
            <a:avLst/>
          </a:prstGeom>
          <a:noFill/>
        </p:spPr>
        <p:txBody>
          <a:bodyPr wrap="square" rtlCol="1">
            <a:spAutoFit/>
          </a:bodyPr>
          <a:lstStyle/>
          <a:p>
            <a:pPr>
              <a:lnSpc>
                <a:spcPct val="150000"/>
              </a:lnSpc>
            </a:pPr>
            <a:r>
              <a:rPr lang="ar-SA" sz="3200" b="1" u="sng" dirty="0" smtClean="0">
                <a:solidFill>
                  <a:schemeClr val="bg2">
                    <a:lumMod val="50000"/>
                  </a:schemeClr>
                </a:solidFill>
                <a:latin typeface="Arial" pitchFamily="34" charset="0"/>
                <a:cs typeface="Arial" pitchFamily="34" charset="0"/>
              </a:rPr>
              <a:t>أنواع الخدمات المالية الالكترونية :</a:t>
            </a:r>
          </a:p>
          <a:p>
            <a:pPr>
              <a:lnSpc>
                <a:spcPct val="150000"/>
              </a:lnSpc>
            </a:pPr>
            <a:r>
              <a:rPr lang="ar-SA" sz="2800" b="1" u="sng" dirty="0" smtClean="0">
                <a:solidFill>
                  <a:schemeClr val="bg2">
                    <a:lumMod val="50000"/>
                  </a:schemeClr>
                </a:solidFill>
                <a:latin typeface="Arial" pitchFamily="34" charset="0"/>
                <a:cs typeface="Arial" pitchFamily="34" charset="0"/>
              </a:rPr>
              <a:t>1. تحويل </a:t>
            </a:r>
            <a:r>
              <a:rPr lang="ar-SA" sz="2800" b="1" u="sng" dirty="0">
                <a:solidFill>
                  <a:schemeClr val="bg2">
                    <a:lumMod val="50000"/>
                  </a:schemeClr>
                </a:solidFill>
                <a:latin typeface="Arial" pitchFamily="34" charset="0"/>
                <a:cs typeface="Arial" pitchFamily="34" charset="0"/>
              </a:rPr>
              <a:t>الأموال </a:t>
            </a:r>
            <a:r>
              <a:rPr lang="ar-SA" sz="2800" b="1" u="sng" dirty="0" smtClean="0">
                <a:solidFill>
                  <a:schemeClr val="bg2">
                    <a:lumMod val="50000"/>
                  </a:schemeClr>
                </a:solidFill>
                <a:latin typeface="Arial" pitchFamily="34" charset="0"/>
                <a:cs typeface="Arial" pitchFamily="34" charset="0"/>
              </a:rPr>
              <a:t>و دفع </a:t>
            </a:r>
            <a:r>
              <a:rPr lang="ar-SA" sz="2800" b="1" u="sng" dirty="0">
                <a:solidFill>
                  <a:schemeClr val="bg2">
                    <a:lumMod val="50000"/>
                  </a:schemeClr>
                </a:solidFill>
                <a:latin typeface="Arial" pitchFamily="34" charset="0"/>
                <a:cs typeface="Arial" pitchFamily="34" charset="0"/>
              </a:rPr>
              <a:t>الفواتير </a:t>
            </a:r>
            <a:r>
              <a:rPr lang="ar-SA" sz="2800" b="1" u="sng" dirty="0" smtClean="0">
                <a:solidFill>
                  <a:schemeClr val="bg2">
                    <a:lumMod val="50000"/>
                  </a:schemeClr>
                </a:solidFill>
                <a:latin typeface="Arial" pitchFamily="34" charset="0"/>
                <a:cs typeface="Arial" pitchFamily="34" charset="0"/>
              </a:rPr>
              <a:t>:</a:t>
            </a:r>
          </a:p>
          <a:p>
            <a:pPr>
              <a:lnSpc>
                <a:spcPct val="150000"/>
              </a:lnSpc>
            </a:pPr>
            <a:r>
              <a:rPr lang="ar-SA" sz="2400" dirty="0"/>
              <a:t>يمكن للعميل تحويل الاموال من حساب لآخر حسب سياسة البنك وكذلك دفع الفواتير لمختلف القطاعات الخاصة والحكومية </a:t>
            </a:r>
            <a:r>
              <a:rPr lang="ar-SA" sz="2400" dirty="0" smtClean="0"/>
              <a:t>.</a:t>
            </a:r>
            <a:endParaRPr lang="ar-SA" sz="2400" b="1" u="sng" dirty="0" smtClean="0">
              <a:solidFill>
                <a:schemeClr val="bg2">
                  <a:lumMod val="50000"/>
                </a:schemeClr>
              </a:solidFill>
              <a:latin typeface="Arial" pitchFamily="34" charset="0"/>
              <a:cs typeface="Arial" pitchFamily="34" charset="0"/>
            </a:endParaRPr>
          </a:p>
          <a:p>
            <a:pPr>
              <a:lnSpc>
                <a:spcPct val="150000"/>
              </a:lnSpc>
            </a:pPr>
            <a:r>
              <a:rPr lang="ar-SA" sz="2800" b="1" u="sng" dirty="0" smtClean="0">
                <a:solidFill>
                  <a:schemeClr val="bg2">
                    <a:lumMod val="50000"/>
                  </a:schemeClr>
                </a:solidFill>
                <a:latin typeface="Arial" pitchFamily="34" charset="0"/>
                <a:cs typeface="Arial" pitchFamily="34" charset="0"/>
              </a:rPr>
              <a:t>2. مراجعة </a:t>
            </a:r>
            <a:r>
              <a:rPr lang="ar-SA" sz="2800" b="1" u="sng" dirty="0">
                <a:solidFill>
                  <a:schemeClr val="bg2">
                    <a:lumMod val="50000"/>
                  </a:schemeClr>
                </a:solidFill>
                <a:latin typeface="Arial" pitchFamily="34" charset="0"/>
                <a:cs typeface="Arial" pitchFamily="34" charset="0"/>
              </a:rPr>
              <a:t>الحسابات </a:t>
            </a:r>
            <a:r>
              <a:rPr lang="ar-SA" sz="2800" b="1" u="sng" dirty="0" smtClean="0">
                <a:solidFill>
                  <a:schemeClr val="bg2">
                    <a:lumMod val="50000"/>
                  </a:schemeClr>
                </a:solidFill>
                <a:latin typeface="Arial" pitchFamily="34" charset="0"/>
                <a:cs typeface="Arial" pitchFamily="34" charset="0"/>
              </a:rPr>
              <a:t>:</a:t>
            </a:r>
          </a:p>
          <a:p>
            <a:pPr>
              <a:lnSpc>
                <a:spcPct val="150000"/>
              </a:lnSpc>
            </a:pPr>
            <a:r>
              <a:rPr lang="ar-SA" sz="2400" dirty="0"/>
              <a:t>تمكن العميل من مراجعة </a:t>
            </a:r>
            <a:r>
              <a:rPr lang="ar-SA" sz="2400" dirty="0" smtClean="0"/>
              <a:t>حسابه </a:t>
            </a:r>
            <a:r>
              <a:rPr lang="ar-SA" sz="2400" dirty="0"/>
              <a:t>وكذلك مراجعة اخر التعاملات التي تمت .</a:t>
            </a:r>
          </a:p>
          <a:p>
            <a:pPr>
              <a:lnSpc>
                <a:spcPct val="150000"/>
              </a:lnSpc>
            </a:pPr>
            <a:r>
              <a:rPr lang="ar-SA" sz="2800" b="1" u="sng" dirty="0" smtClean="0">
                <a:solidFill>
                  <a:schemeClr val="bg2">
                    <a:lumMod val="50000"/>
                  </a:schemeClr>
                </a:solidFill>
                <a:latin typeface="Arial" pitchFamily="34" charset="0"/>
                <a:cs typeface="Arial" pitchFamily="34" charset="0"/>
              </a:rPr>
              <a:t>3. الحصول </a:t>
            </a:r>
            <a:r>
              <a:rPr lang="ar-SA" sz="2800" b="1" u="sng" dirty="0">
                <a:solidFill>
                  <a:schemeClr val="bg2">
                    <a:lumMod val="50000"/>
                  </a:schemeClr>
                </a:solidFill>
                <a:latin typeface="Arial" pitchFamily="34" charset="0"/>
                <a:cs typeface="Arial" pitchFamily="34" charset="0"/>
              </a:rPr>
              <a:t>على قروض :</a:t>
            </a:r>
            <a:endParaRPr lang="ar-SA" sz="2800" b="1" u="sng" dirty="0" smtClean="0">
              <a:solidFill>
                <a:schemeClr val="bg2">
                  <a:lumMod val="50000"/>
                </a:schemeClr>
              </a:solidFill>
              <a:latin typeface="Arial" pitchFamily="34" charset="0"/>
              <a:cs typeface="Arial" pitchFamily="34" charset="0"/>
            </a:endParaRPr>
          </a:p>
          <a:p>
            <a:pPr>
              <a:lnSpc>
                <a:spcPct val="150000"/>
              </a:lnSpc>
            </a:pPr>
            <a:r>
              <a:rPr lang="ar-SA" sz="2400" dirty="0"/>
              <a:t>يسمح للعميل برفع طلب وكذلك مقارنة أسعار الفائدة للبنوك الأخرى من خلال الموقع الالكتروني للبنك </a:t>
            </a:r>
            <a:r>
              <a:rPr lang="ar-SA" sz="2400" dirty="0" smtClean="0"/>
              <a:t>.</a:t>
            </a:r>
            <a:endParaRPr lang="ar-SA" sz="2400" dirty="0"/>
          </a:p>
        </p:txBody>
      </p:sp>
    </p:spTree>
    <p:extLst>
      <p:ext uri="{BB962C8B-B14F-4D97-AF65-F5344CB8AC3E}">
        <p14:creationId xmlns:p14="http://schemas.microsoft.com/office/powerpoint/2010/main" val="248350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25</a:t>
            </a:fld>
            <a:endParaRPr lang="ar-SA"/>
          </a:p>
        </p:txBody>
      </p:sp>
      <p:sp>
        <p:nvSpPr>
          <p:cNvPr id="3" name="TextBox 3"/>
          <p:cNvSpPr txBox="1"/>
          <p:nvPr/>
        </p:nvSpPr>
        <p:spPr>
          <a:xfrm>
            <a:off x="369727" y="188640"/>
            <a:ext cx="8521709" cy="6001643"/>
          </a:xfrm>
          <a:prstGeom prst="rect">
            <a:avLst/>
          </a:prstGeom>
          <a:noFill/>
        </p:spPr>
        <p:txBody>
          <a:bodyPr wrap="square" rtlCol="1">
            <a:spAutoFit/>
          </a:bodyPr>
          <a:lstStyle/>
          <a:p>
            <a:pPr>
              <a:lnSpc>
                <a:spcPct val="150000"/>
              </a:lnSpc>
            </a:pPr>
            <a:r>
              <a:rPr lang="ar-SA" sz="3200" b="1" u="sng" dirty="0" smtClean="0">
                <a:solidFill>
                  <a:schemeClr val="bg2">
                    <a:lumMod val="50000"/>
                  </a:schemeClr>
                </a:solidFill>
                <a:latin typeface="Arial" pitchFamily="34" charset="0"/>
                <a:cs typeface="Arial" pitchFamily="34" charset="0"/>
              </a:rPr>
              <a:t>أنواع الخدمات المالية الالكترونية :</a:t>
            </a:r>
          </a:p>
          <a:p>
            <a:pPr>
              <a:lnSpc>
                <a:spcPct val="150000"/>
              </a:lnSpc>
            </a:pPr>
            <a:r>
              <a:rPr lang="ar-SA" sz="2800" b="1" u="sng" dirty="0" smtClean="0">
                <a:solidFill>
                  <a:schemeClr val="bg2">
                    <a:lumMod val="50000"/>
                  </a:schemeClr>
                </a:solidFill>
                <a:latin typeface="Arial" pitchFamily="34" charset="0"/>
                <a:cs typeface="Arial" pitchFamily="34" charset="0"/>
              </a:rPr>
              <a:t>4. طلب </a:t>
            </a:r>
            <a:r>
              <a:rPr lang="ar-SA" sz="2800" b="1" u="sng" dirty="0">
                <a:solidFill>
                  <a:schemeClr val="bg2">
                    <a:lumMod val="50000"/>
                  </a:schemeClr>
                </a:solidFill>
                <a:latin typeface="Arial" pitchFamily="34" charset="0"/>
                <a:cs typeface="Arial" pitchFamily="34" charset="0"/>
              </a:rPr>
              <a:t>بطاقة ائتمانية :</a:t>
            </a:r>
            <a:endParaRPr lang="ar-SA" sz="2800" b="1" u="sng" dirty="0" smtClean="0">
              <a:solidFill>
                <a:schemeClr val="bg2">
                  <a:lumMod val="50000"/>
                </a:schemeClr>
              </a:solidFill>
              <a:latin typeface="Arial" pitchFamily="34" charset="0"/>
              <a:cs typeface="Arial" pitchFamily="34" charset="0"/>
            </a:endParaRPr>
          </a:p>
          <a:p>
            <a:pPr>
              <a:lnSpc>
                <a:spcPct val="150000"/>
              </a:lnSpc>
            </a:pPr>
            <a:r>
              <a:rPr lang="ar-SA" sz="2800" dirty="0"/>
              <a:t>يمكن للعميل ملء هذا الطلب عن طريق الانترنت ويتم ارسال البطاقة </a:t>
            </a:r>
            <a:r>
              <a:rPr lang="ar-SA" sz="2800" dirty="0" smtClean="0"/>
              <a:t>الائتمانية للمنزل </a:t>
            </a:r>
            <a:r>
              <a:rPr lang="ar-SA" sz="2800" dirty="0"/>
              <a:t>على البريد .</a:t>
            </a:r>
          </a:p>
          <a:p>
            <a:pPr>
              <a:lnSpc>
                <a:spcPct val="150000"/>
              </a:lnSpc>
            </a:pPr>
            <a:r>
              <a:rPr lang="ar-SA" sz="2800" b="1" u="sng" dirty="0" smtClean="0">
                <a:solidFill>
                  <a:schemeClr val="bg2">
                    <a:lumMod val="50000"/>
                  </a:schemeClr>
                </a:solidFill>
                <a:latin typeface="Arial" pitchFamily="34" charset="0"/>
                <a:cs typeface="Arial" pitchFamily="34" charset="0"/>
              </a:rPr>
              <a:t>5. توفير </a:t>
            </a:r>
            <a:r>
              <a:rPr lang="ar-SA" sz="2800" b="1" u="sng" dirty="0">
                <a:solidFill>
                  <a:schemeClr val="bg2">
                    <a:lumMod val="50000"/>
                  </a:schemeClr>
                </a:solidFill>
                <a:latin typeface="Arial" pitchFamily="34" charset="0"/>
                <a:cs typeface="Arial" pitchFamily="34" charset="0"/>
              </a:rPr>
              <a:t>أسواق جديدة للمستهلك </a:t>
            </a:r>
            <a:r>
              <a:rPr lang="ar-SA" sz="2800" b="1" u="sng" dirty="0" smtClean="0">
                <a:solidFill>
                  <a:schemeClr val="bg2">
                    <a:lumMod val="50000"/>
                  </a:schemeClr>
                </a:solidFill>
                <a:latin typeface="Arial" pitchFamily="34" charset="0"/>
                <a:cs typeface="Arial" pitchFamily="34" charset="0"/>
              </a:rPr>
              <a:t>:</a:t>
            </a:r>
          </a:p>
          <a:p>
            <a:pPr>
              <a:lnSpc>
                <a:spcPct val="150000"/>
              </a:lnSpc>
            </a:pPr>
            <a:r>
              <a:rPr lang="ar-SA" sz="2800" dirty="0"/>
              <a:t>حيث يقدم البنك عروض خاصة لمنتجات غير بنكية من خلال توضيح عناوين هذه الأماكن على الصفحة الخاصة بالبنك مع إعطاء تحقيقات إذا تم الشراء من هذه المواقع .</a:t>
            </a:r>
          </a:p>
          <a:p>
            <a:pPr>
              <a:lnSpc>
                <a:spcPct val="150000"/>
              </a:lnSpc>
            </a:pPr>
            <a:endParaRPr lang="ar-SA" sz="2800" b="1" u="sng" dirty="0" smtClean="0">
              <a:solidFill>
                <a:schemeClr val="bg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67431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26</a:t>
            </a:fld>
            <a:endParaRPr lang="ar-SA"/>
          </a:p>
        </p:txBody>
      </p:sp>
      <p:sp>
        <p:nvSpPr>
          <p:cNvPr id="3" name="TextBox 3"/>
          <p:cNvSpPr txBox="1"/>
          <p:nvPr/>
        </p:nvSpPr>
        <p:spPr>
          <a:xfrm>
            <a:off x="414179" y="481027"/>
            <a:ext cx="8521709" cy="7848302"/>
          </a:xfrm>
          <a:prstGeom prst="rect">
            <a:avLst/>
          </a:prstGeom>
          <a:noFill/>
        </p:spPr>
        <p:txBody>
          <a:bodyPr wrap="square" rtlCol="1">
            <a:spAutoFit/>
          </a:bodyPr>
          <a:lstStyle/>
          <a:p>
            <a:pPr>
              <a:lnSpc>
                <a:spcPct val="150000"/>
              </a:lnSpc>
            </a:pPr>
            <a:r>
              <a:rPr lang="ar-SA" sz="3200" b="1" u="sng" dirty="0" smtClean="0">
                <a:solidFill>
                  <a:schemeClr val="bg2">
                    <a:lumMod val="50000"/>
                  </a:schemeClr>
                </a:solidFill>
                <a:latin typeface="Arial" pitchFamily="34" charset="0"/>
                <a:cs typeface="Arial" pitchFamily="34" charset="0"/>
              </a:rPr>
              <a:t>أنواع الخدمات المالية الالكترونية :</a:t>
            </a:r>
          </a:p>
          <a:p>
            <a:pPr>
              <a:lnSpc>
                <a:spcPct val="150000"/>
              </a:lnSpc>
            </a:pPr>
            <a:r>
              <a:rPr lang="ar-SA" sz="2800" b="1" u="sng" dirty="0" smtClean="0">
                <a:solidFill>
                  <a:schemeClr val="bg2">
                    <a:lumMod val="50000"/>
                  </a:schemeClr>
                </a:solidFill>
                <a:latin typeface="Arial" pitchFamily="34" charset="0"/>
                <a:cs typeface="Arial" pitchFamily="34" charset="0"/>
              </a:rPr>
              <a:t>6. خدمات </a:t>
            </a:r>
            <a:r>
              <a:rPr lang="ar-SA" sz="2800" b="1" u="sng" dirty="0">
                <a:solidFill>
                  <a:schemeClr val="bg2">
                    <a:lumMod val="50000"/>
                  </a:schemeClr>
                </a:solidFill>
                <a:latin typeface="Arial" pitchFamily="34" charset="0"/>
                <a:cs typeface="Arial" pitchFamily="34" charset="0"/>
              </a:rPr>
              <a:t>التخطيط المالي :</a:t>
            </a:r>
          </a:p>
          <a:p>
            <a:pPr algn="just">
              <a:lnSpc>
                <a:spcPct val="150000"/>
              </a:lnSpc>
            </a:pPr>
            <a:r>
              <a:rPr lang="ar-SA" sz="2800" dirty="0" smtClean="0"/>
              <a:t>تقوم بعض البنوك بمساعدة العملاء في إدارة أموالهم حيث يستطيع العميل </a:t>
            </a:r>
            <a:r>
              <a:rPr lang="ar-SA" sz="2800" dirty="0"/>
              <a:t>إ</a:t>
            </a:r>
            <a:r>
              <a:rPr lang="ar-SA" sz="2800" dirty="0" smtClean="0"/>
              <a:t>دخال عمليات مقترحة فيقوم البنك بتحديد إيهما أعلى فائدة و أقل مخاطرة قبل إعطاء الأمر بالقيام بالعملية .</a:t>
            </a:r>
            <a:endParaRPr lang="ar-SA" sz="2800" dirty="0"/>
          </a:p>
          <a:p>
            <a:pPr>
              <a:lnSpc>
                <a:spcPct val="150000"/>
              </a:lnSpc>
            </a:pPr>
            <a:r>
              <a:rPr lang="ar-SA" sz="2800" b="1" u="sng" dirty="0" smtClean="0">
                <a:solidFill>
                  <a:schemeClr val="bg2">
                    <a:lumMod val="50000"/>
                  </a:schemeClr>
                </a:solidFill>
                <a:latin typeface="Arial" pitchFamily="34" charset="0"/>
                <a:cs typeface="Arial" pitchFamily="34" charset="0"/>
              </a:rPr>
              <a:t>7. خدمات </a:t>
            </a:r>
            <a:r>
              <a:rPr lang="ar-SA" sz="2800" b="1" u="sng" dirty="0">
                <a:solidFill>
                  <a:schemeClr val="bg2">
                    <a:lumMod val="50000"/>
                  </a:schemeClr>
                </a:solidFill>
                <a:latin typeface="Arial" pitchFamily="34" charset="0"/>
                <a:cs typeface="Arial" pitchFamily="34" charset="0"/>
              </a:rPr>
              <a:t>تأمينية :</a:t>
            </a:r>
          </a:p>
          <a:p>
            <a:pPr>
              <a:lnSpc>
                <a:spcPct val="150000"/>
              </a:lnSpc>
            </a:pPr>
            <a:r>
              <a:rPr lang="ar-SA" sz="2800" dirty="0" smtClean="0"/>
              <a:t>تسمح  بعض البنوك للعميل بمعرفة عروض التأمينات المتاحة بكل أنواعها والمقارنة فيما بينها .</a:t>
            </a:r>
            <a:endParaRPr lang="ar-SA" sz="2800" dirty="0"/>
          </a:p>
          <a:p>
            <a:pPr>
              <a:lnSpc>
                <a:spcPct val="150000"/>
              </a:lnSpc>
            </a:pPr>
            <a:endParaRPr lang="ar-SA" sz="2800" b="1" u="sng" dirty="0" smtClean="0">
              <a:solidFill>
                <a:schemeClr val="bg2">
                  <a:lumMod val="50000"/>
                </a:schemeClr>
              </a:solidFill>
              <a:latin typeface="Arial" pitchFamily="34" charset="0"/>
              <a:cs typeface="Arial" pitchFamily="34" charset="0"/>
            </a:endParaRPr>
          </a:p>
          <a:p>
            <a:pPr>
              <a:lnSpc>
                <a:spcPct val="150000"/>
              </a:lnSpc>
            </a:pPr>
            <a:endParaRPr lang="ar-SA" sz="2800" b="1" u="sng" dirty="0">
              <a:solidFill>
                <a:schemeClr val="bg2">
                  <a:lumMod val="50000"/>
                </a:schemeClr>
              </a:solidFill>
              <a:latin typeface="Arial" pitchFamily="34" charset="0"/>
              <a:cs typeface="Arial" pitchFamily="34" charset="0"/>
            </a:endParaRPr>
          </a:p>
          <a:p>
            <a:pPr>
              <a:lnSpc>
                <a:spcPct val="150000"/>
              </a:lnSpc>
            </a:pPr>
            <a:endParaRPr lang="ar-SA" sz="2400" dirty="0"/>
          </a:p>
        </p:txBody>
      </p:sp>
    </p:spTree>
    <p:extLst>
      <p:ext uri="{BB962C8B-B14F-4D97-AF65-F5344CB8AC3E}">
        <p14:creationId xmlns:p14="http://schemas.microsoft.com/office/powerpoint/2010/main" val="255274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27</a:t>
            </a:fld>
            <a:endParaRPr lang="ar-SA"/>
          </a:p>
        </p:txBody>
      </p:sp>
      <p:sp>
        <p:nvSpPr>
          <p:cNvPr id="3" name="TextBox 3"/>
          <p:cNvSpPr txBox="1"/>
          <p:nvPr/>
        </p:nvSpPr>
        <p:spPr>
          <a:xfrm>
            <a:off x="179511" y="1052736"/>
            <a:ext cx="8521709" cy="820674"/>
          </a:xfrm>
          <a:prstGeom prst="rect">
            <a:avLst/>
          </a:prstGeom>
          <a:noFill/>
        </p:spPr>
        <p:txBody>
          <a:bodyPr wrap="square" rtlCol="1">
            <a:spAutoFit/>
          </a:bodyPr>
          <a:lstStyle/>
          <a:p>
            <a:pPr algn="ctr">
              <a:lnSpc>
                <a:spcPct val="150000"/>
              </a:lnSpc>
            </a:pPr>
            <a:r>
              <a:rPr lang="ar-SA" sz="3600" b="1" u="sng" dirty="0" smtClean="0">
                <a:solidFill>
                  <a:srgbClr val="00B0F0"/>
                </a:solidFill>
                <a:latin typeface="Arial" pitchFamily="34" charset="0"/>
                <a:cs typeface="Arial" pitchFamily="34" charset="0"/>
              </a:rPr>
              <a:t>مخاطر العمليات المصرفية الالكترونية </a:t>
            </a:r>
          </a:p>
        </p:txBody>
      </p:sp>
      <p:pic>
        <p:nvPicPr>
          <p:cNvPr id="5" name="Picture 4" descr="نتيجة بحث الصور عن ‪Legal Ris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9475" y="2276872"/>
            <a:ext cx="4809957" cy="324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51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28</a:t>
            </a:fld>
            <a:endParaRPr lang="ar-SA"/>
          </a:p>
        </p:txBody>
      </p:sp>
      <p:sp>
        <p:nvSpPr>
          <p:cNvPr id="3" name="TextBox 3"/>
          <p:cNvSpPr txBox="1"/>
          <p:nvPr/>
        </p:nvSpPr>
        <p:spPr>
          <a:xfrm>
            <a:off x="395536" y="339962"/>
            <a:ext cx="8521709" cy="5909310"/>
          </a:xfrm>
          <a:prstGeom prst="rect">
            <a:avLst/>
          </a:prstGeom>
          <a:noFill/>
        </p:spPr>
        <p:txBody>
          <a:bodyPr wrap="square" rtlCol="1">
            <a:spAutoFit/>
          </a:bodyPr>
          <a:lstStyle/>
          <a:p>
            <a:pPr>
              <a:lnSpc>
                <a:spcPct val="150000"/>
              </a:lnSpc>
            </a:pPr>
            <a:r>
              <a:rPr lang="ar-SA" sz="3200" b="1" u="sng" dirty="0" smtClean="0">
                <a:solidFill>
                  <a:srgbClr val="C00000"/>
                </a:solidFill>
                <a:latin typeface="Arial" pitchFamily="34" charset="0"/>
                <a:cs typeface="Arial" pitchFamily="34" charset="0"/>
              </a:rPr>
              <a:t>أنواع المخاطر في العمليات المصرفية الالكترونية :</a:t>
            </a:r>
          </a:p>
          <a:p>
            <a:pPr marL="514350" indent="-514350" algn="just">
              <a:lnSpc>
                <a:spcPct val="150000"/>
              </a:lnSpc>
              <a:buFont typeface="+mj-lt"/>
              <a:buAutoNum type="arabicPeriod"/>
            </a:pPr>
            <a:r>
              <a:rPr lang="ar-SA" sz="2800" dirty="0" smtClean="0"/>
              <a:t>مخاطر التشغيل .</a:t>
            </a:r>
          </a:p>
          <a:p>
            <a:pPr marL="514350" indent="-514350" algn="just">
              <a:lnSpc>
                <a:spcPct val="150000"/>
              </a:lnSpc>
              <a:buFont typeface="+mj-lt"/>
              <a:buAutoNum type="arabicPeriod"/>
            </a:pPr>
            <a:r>
              <a:rPr lang="ar-SA" sz="2800" dirty="0" smtClean="0"/>
              <a:t>مخاطر السمعة .</a:t>
            </a:r>
          </a:p>
          <a:p>
            <a:pPr marL="514350" indent="-514350" algn="just">
              <a:lnSpc>
                <a:spcPct val="150000"/>
              </a:lnSpc>
              <a:buFont typeface="+mj-lt"/>
              <a:buAutoNum type="arabicPeriod"/>
            </a:pPr>
            <a:r>
              <a:rPr lang="ar-SA" sz="2800" dirty="0" smtClean="0"/>
              <a:t>مخاطر قانونية .</a:t>
            </a:r>
          </a:p>
          <a:p>
            <a:pPr marL="514350" indent="-514350" algn="just">
              <a:lnSpc>
                <a:spcPct val="150000"/>
              </a:lnSpc>
              <a:buFont typeface="+mj-lt"/>
              <a:buAutoNum type="arabicPeriod"/>
            </a:pPr>
            <a:r>
              <a:rPr lang="ar-SA" sz="2800" dirty="0" smtClean="0"/>
              <a:t>مخاطر أخرى كالتي </a:t>
            </a:r>
            <a:r>
              <a:rPr lang="ar-SA" sz="2800" dirty="0"/>
              <a:t>تحصل في العمليات المصرفية التقليدية </a:t>
            </a:r>
            <a:r>
              <a:rPr lang="ar-SA" sz="2800" dirty="0" smtClean="0"/>
              <a:t>مثل : مخاطر الائتمان والسيولة ومخاطر السوق .. وغيرها .</a:t>
            </a:r>
          </a:p>
          <a:p>
            <a:pPr>
              <a:lnSpc>
                <a:spcPct val="150000"/>
              </a:lnSpc>
            </a:pPr>
            <a:endParaRPr lang="ar-SA" sz="2800" b="1" u="sng" dirty="0">
              <a:solidFill>
                <a:schemeClr val="bg2">
                  <a:lumMod val="50000"/>
                </a:schemeClr>
              </a:solidFill>
              <a:latin typeface="Arial" pitchFamily="34" charset="0"/>
              <a:cs typeface="Arial" pitchFamily="34" charset="0"/>
            </a:endParaRPr>
          </a:p>
          <a:p>
            <a:pPr>
              <a:lnSpc>
                <a:spcPct val="150000"/>
              </a:lnSpc>
            </a:pPr>
            <a:endParaRPr lang="ar-SA" sz="2400" dirty="0"/>
          </a:p>
        </p:txBody>
      </p:sp>
    </p:spTree>
    <p:extLst>
      <p:ext uri="{BB962C8B-B14F-4D97-AF65-F5344CB8AC3E}">
        <p14:creationId xmlns:p14="http://schemas.microsoft.com/office/powerpoint/2010/main" val="368425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29</a:t>
            </a:fld>
            <a:endParaRPr lang="ar-SA"/>
          </a:p>
        </p:txBody>
      </p:sp>
      <p:sp>
        <p:nvSpPr>
          <p:cNvPr id="3" name="TextBox 3"/>
          <p:cNvSpPr txBox="1"/>
          <p:nvPr/>
        </p:nvSpPr>
        <p:spPr>
          <a:xfrm>
            <a:off x="467544" y="980728"/>
            <a:ext cx="8521709" cy="4339650"/>
          </a:xfrm>
          <a:prstGeom prst="rect">
            <a:avLst/>
          </a:prstGeom>
          <a:noFill/>
        </p:spPr>
        <p:txBody>
          <a:bodyPr wrap="square" rtlCol="1">
            <a:spAutoFit/>
          </a:bodyPr>
          <a:lstStyle/>
          <a:p>
            <a:pPr>
              <a:lnSpc>
                <a:spcPct val="150000"/>
              </a:lnSpc>
            </a:pPr>
            <a:r>
              <a:rPr lang="ar-SA" sz="2800" b="1" u="sng" dirty="0" smtClean="0">
                <a:solidFill>
                  <a:srgbClr val="C00000"/>
                </a:solidFill>
                <a:latin typeface="Arial" pitchFamily="34" charset="0"/>
                <a:cs typeface="Arial" pitchFamily="34" charset="0"/>
              </a:rPr>
              <a:t>أولا :مخاطر </a:t>
            </a:r>
            <a:r>
              <a:rPr lang="ar-SA" sz="2800" b="1" u="sng" dirty="0">
                <a:solidFill>
                  <a:srgbClr val="C00000"/>
                </a:solidFill>
                <a:latin typeface="Arial" pitchFamily="34" charset="0"/>
                <a:cs typeface="Arial" pitchFamily="34" charset="0"/>
              </a:rPr>
              <a:t>التشغيل </a:t>
            </a:r>
            <a:r>
              <a:rPr lang="en-US" sz="2800" b="1" u="sng" dirty="0" smtClean="0">
                <a:solidFill>
                  <a:srgbClr val="C00000"/>
                </a:solidFill>
                <a:latin typeface="Arial" pitchFamily="34" charset="0"/>
                <a:cs typeface="Arial" pitchFamily="34" charset="0"/>
              </a:rPr>
              <a:t>Operational  Risk </a:t>
            </a:r>
            <a:r>
              <a:rPr lang="ar-SA" sz="3200" b="1" u="sng" dirty="0" smtClean="0">
                <a:solidFill>
                  <a:srgbClr val="C00000"/>
                </a:solidFill>
                <a:latin typeface="Arial" pitchFamily="34" charset="0"/>
                <a:cs typeface="Arial" pitchFamily="34" charset="0"/>
              </a:rPr>
              <a:t>:</a:t>
            </a:r>
          </a:p>
          <a:p>
            <a:pPr algn="just">
              <a:lnSpc>
                <a:spcPct val="150000"/>
              </a:lnSpc>
            </a:pPr>
            <a:r>
              <a:rPr lang="ar-SA" sz="2400" dirty="0" smtClean="0"/>
              <a:t>تنشأ مخاطر التشغيل من عدة أمور أهمها </a:t>
            </a:r>
            <a:r>
              <a:rPr lang="ar-SA" sz="2800" dirty="0" smtClean="0"/>
              <a:t>:</a:t>
            </a:r>
          </a:p>
          <a:p>
            <a:pPr algn="just">
              <a:lnSpc>
                <a:spcPct val="150000"/>
              </a:lnSpc>
            </a:pPr>
            <a:r>
              <a:rPr lang="ar-SA" sz="2800" b="1" u="sng" dirty="0" smtClean="0">
                <a:solidFill>
                  <a:schemeClr val="bg2">
                    <a:lumMod val="50000"/>
                  </a:schemeClr>
                </a:solidFill>
                <a:latin typeface="Arial" pitchFamily="34" charset="0"/>
                <a:cs typeface="Arial" pitchFamily="34" charset="0"/>
              </a:rPr>
              <a:t>1.عدم التأمين الكافي للنظم </a:t>
            </a:r>
            <a:r>
              <a:rPr lang="en-US" sz="2800" b="1" u="sng" dirty="0" smtClean="0">
                <a:solidFill>
                  <a:schemeClr val="bg2">
                    <a:lumMod val="50000"/>
                  </a:schemeClr>
                </a:solidFill>
                <a:latin typeface="Arial" pitchFamily="34" charset="0"/>
                <a:cs typeface="Arial" pitchFamily="34" charset="0"/>
              </a:rPr>
              <a:t>System security </a:t>
            </a:r>
            <a:r>
              <a:rPr lang="ar-SA" sz="2800" b="1" u="sng" dirty="0" smtClean="0">
                <a:solidFill>
                  <a:schemeClr val="bg2">
                    <a:lumMod val="50000"/>
                  </a:schemeClr>
                </a:solidFill>
                <a:latin typeface="Arial" pitchFamily="34" charset="0"/>
                <a:cs typeface="Arial" pitchFamily="34" charset="0"/>
              </a:rPr>
              <a:t> :</a:t>
            </a:r>
            <a:endParaRPr lang="ar-SA" sz="2800" b="1" u="sng" dirty="0">
              <a:solidFill>
                <a:schemeClr val="bg2">
                  <a:lumMod val="50000"/>
                </a:schemeClr>
              </a:solidFill>
              <a:latin typeface="Arial" pitchFamily="34" charset="0"/>
              <a:cs typeface="Arial" pitchFamily="34" charset="0"/>
            </a:endParaRPr>
          </a:p>
          <a:p>
            <a:pPr>
              <a:lnSpc>
                <a:spcPct val="150000"/>
              </a:lnSpc>
            </a:pPr>
            <a:r>
              <a:rPr lang="ar-SA" sz="2400" dirty="0" smtClean="0"/>
              <a:t>وينتج عن ذلك  إمكانية اختراق نظم البنك للاطلاع على حسابات العملاء من قبل أشخاص غير مرخص لهم سواء كانوا من العاملين في البنك أو من خارجه ، بما يستلزم توافر إجراءات كافية لكشف وإعاقة تلك الاختراقات .</a:t>
            </a:r>
            <a:endParaRPr lang="ar-SA" sz="24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336" y="335681"/>
            <a:ext cx="2037913" cy="861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534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1960" y="1340768"/>
            <a:ext cx="4734323" cy="4616648"/>
          </a:xfrm>
          <a:prstGeom prst="rect">
            <a:avLst/>
          </a:prstGeom>
          <a:noFill/>
        </p:spPr>
        <p:txBody>
          <a:bodyPr wrap="square" rtlCol="1">
            <a:spAutoFit/>
          </a:bodyPr>
          <a:lstStyle/>
          <a:p>
            <a:pPr>
              <a:lnSpc>
                <a:spcPct val="150000"/>
              </a:lnSpc>
            </a:pPr>
            <a:r>
              <a:rPr lang="ar-SA" sz="2800" b="1" u="sng" dirty="0" smtClean="0">
                <a:solidFill>
                  <a:schemeClr val="bg2">
                    <a:lumMod val="50000"/>
                  </a:schemeClr>
                </a:solidFill>
                <a:latin typeface="Arial" pitchFamily="34" charset="0"/>
                <a:ea typeface="+mj-ea"/>
                <a:cs typeface="Arial" pitchFamily="34" charset="0"/>
              </a:rPr>
              <a:t>أولا : ثورة المعلومات و </a:t>
            </a:r>
            <a:r>
              <a:rPr lang="ar-SA" sz="2800" b="1" u="sng" dirty="0">
                <a:solidFill>
                  <a:schemeClr val="bg2">
                    <a:lumMod val="50000"/>
                  </a:schemeClr>
                </a:solidFill>
                <a:latin typeface="Arial" pitchFamily="34" charset="0"/>
                <a:cs typeface="Arial" pitchFamily="34" charset="0"/>
              </a:rPr>
              <a:t>الاتصالات </a:t>
            </a:r>
            <a:r>
              <a:rPr lang="ar-SA" sz="2800" b="1" u="sng" dirty="0" smtClean="0">
                <a:solidFill>
                  <a:schemeClr val="bg2">
                    <a:lumMod val="50000"/>
                  </a:schemeClr>
                </a:solidFill>
                <a:latin typeface="Arial" pitchFamily="34" charset="0"/>
                <a:ea typeface="+mj-ea"/>
                <a:cs typeface="Arial" pitchFamily="34" charset="0"/>
              </a:rPr>
              <a:t> : </a:t>
            </a:r>
            <a:endParaRPr lang="ar-SA" sz="2800" b="1" u="sng" dirty="0">
              <a:solidFill>
                <a:schemeClr val="bg2">
                  <a:lumMod val="50000"/>
                </a:schemeClr>
              </a:solidFill>
              <a:latin typeface="Arial" pitchFamily="34" charset="0"/>
              <a:ea typeface="+mj-ea"/>
              <a:cs typeface="Arial" pitchFamily="34" charset="0"/>
            </a:endParaRPr>
          </a:p>
          <a:p>
            <a:pPr algn="just">
              <a:lnSpc>
                <a:spcPct val="150000"/>
              </a:lnSpc>
            </a:pPr>
            <a:r>
              <a:rPr lang="ar-SA" sz="2400" dirty="0" smtClean="0"/>
              <a:t>أحدثت تغييرات جوهرية في طبيعة عمل القطاع المصرفي والمالي ، مما جعل المصارف تواكب العصر و تقدم خدمات مصرفية ومالية متطورة ومتنوعة اعتمادا على ما أنتجته تكنولوجيا المعلومات و الاتصالات .</a:t>
            </a:r>
          </a:p>
          <a:p>
            <a:pPr algn="just">
              <a:lnSpc>
                <a:spcPct val="150000"/>
              </a:lnSpc>
            </a:pPr>
            <a:endParaRPr lang="ar-SA" sz="2400" dirty="0"/>
          </a:p>
        </p:txBody>
      </p:sp>
      <p:sp>
        <p:nvSpPr>
          <p:cNvPr id="5" name="TextBox 4"/>
          <p:cNvSpPr txBox="1"/>
          <p:nvPr/>
        </p:nvSpPr>
        <p:spPr>
          <a:xfrm>
            <a:off x="899592" y="188639"/>
            <a:ext cx="7917410"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a:r>
              <a:rPr lang="ar-SA" sz="3200" b="1" u="sng" dirty="0" smtClean="0">
                <a:solidFill>
                  <a:srgbClr val="C00000"/>
                </a:solidFill>
                <a:latin typeface="Arial" pitchFamily="34" charset="0"/>
                <a:ea typeface="+mj-ea"/>
                <a:cs typeface="Arial" pitchFamily="34" charset="0"/>
              </a:rPr>
              <a:t>أسباب ظهور الصيرفة الإلكترونية</a:t>
            </a:r>
            <a:endParaRPr lang="ar-SA" sz="3200" b="1" u="sng" dirty="0">
              <a:solidFill>
                <a:srgbClr val="C00000"/>
              </a:solidFill>
              <a:latin typeface="Arial" pitchFamily="34" charset="0"/>
              <a:ea typeface="+mj-ea"/>
              <a:cs typeface="Arial" pitchFamily="34" charset="0"/>
            </a:endParaRPr>
          </a:p>
        </p:txBody>
      </p:sp>
      <p:sp>
        <p:nvSpPr>
          <p:cNvPr id="3" name="Slide Number Placeholder 2"/>
          <p:cNvSpPr>
            <a:spLocks noGrp="1"/>
          </p:cNvSpPr>
          <p:nvPr>
            <p:ph type="sldNum" sz="quarter" idx="12"/>
          </p:nvPr>
        </p:nvSpPr>
        <p:spPr/>
        <p:txBody>
          <a:bodyPr/>
          <a:lstStyle/>
          <a:p>
            <a:fld id="{18478C4D-2779-46D5-8A3D-BEDA95C1E510}" type="slidenum">
              <a:rPr lang="ar-SA" smtClean="0"/>
              <a:pPr/>
              <a:t>3</a:t>
            </a:fld>
            <a:endParaRPr lang="ar-SA"/>
          </a:p>
        </p:txBody>
      </p:sp>
      <p:sp>
        <p:nvSpPr>
          <p:cNvPr id="4" name="AutoShape 2" descr="نتيجة بحث الصور عن ‪bank in the pa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نتيجة بحث الصور عن ‪e busi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897907"/>
            <a:ext cx="3689842" cy="3502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50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30</a:t>
            </a:fld>
            <a:endParaRPr lang="ar-SA"/>
          </a:p>
        </p:txBody>
      </p:sp>
      <p:sp>
        <p:nvSpPr>
          <p:cNvPr id="3" name="TextBox 3"/>
          <p:cNvSpPr txBox="1"/>
          <p:nvPr/>
        </p:nvSpPr>
        <p:spPr>
          <a:xfrm>
            <a:off x="395536" y="339962"/>
            <a:ext cx="8521709" cy="6463308"/>
          </a:xfrm>
          <a:prstGeom prst="rect">
            <a:avLst/>
          </a:prstGeom>
          <a:noFill/>
        </p:spPr>
        <p:txBody>
          <a:bodyPr wrap="square" rtlCol="1">
            <a:spAutoFit/>
          </a:bodyPr>
          <a:lstStyle/>
          <a:p>
            <a:pPr>
              <a:lnSpc>
                <a:spcPct val="150000"/>
              </a:lnSpc>
            </a:pPr>
            <a:r>
              <a:rPr lang="ar-SA" sz="2800" b="1" u="sng" dirty="0">
                <a:solidFill>
                  <a:srgbClr val="C00000"/>
                </a:solidFill>
                <a:latin typeface="Arial" pitchFamily="34" charset="0"/>
                <a:cs typeface="Arial" pitchFamily="34" charset="0"/>
              </a:rPr>
              <a:t>أولا : مخاطر التشغيل </a:t>
            </a:r>
            <a:r>
              <a:rPr lang="en-US" sz="2800" b="1" u="sng" dirty="0">
                <a:solidFill>
                  <a:srgbClr val="C00000"/>
                </a:solidFill>
                <a:latin typeface="Arial" pitchFamily="34" charset="0"/>
                <a:cs typeface="Arial" pitchFamily="34" charset="0"/>
              </a:rPr>
              <a:t>Operational  Risk</a:t>
            </a:r>
            <a:r>
              <a:rPr lang="ar-SA" sz="2800" b="1" u="sng" dirty="0">
                <a:solidFill>
                  <a:srgbClr val="C00000"/>
                </a:solidFill>
                <a:latin typeface="Arial" pitchFamily="34" charset="0"/>
                <a:cs typeface="Arial" pitchFamily="34" charset="0"/>
              </a:rPr>
              <a:t> :</a:t>
            </a:r>
          </a:p>
          <a:p>
            <a:pPr algn="just">
              <a:lnSpc>
                <a:spcPct val="150000"/>
              </a:lnSpc>
            </a:pPr>
            <a:r>
              <a:rPr lang="ar-SA" sz="2800" b="1" u="sng" dirty="0" smtClean="0">
                <a:solidFill>
                  <a:schemeClr val="bg2">
                    <a:lumMod val="50000"/>
                  </a:schemeClr>
                </a:solidFill>
                <a:latin typeface="Arial" pitchFamily="34" charset="0"/>
                <a:cs typeface="Arial" pitchFamily="34" charset="0"/>
              </a:rPr>
              <a:t> 2.عدم ملائمة النظم من ناحية التصميم ، والتطبيق و الصيانة :</a:t>
            </a:r>
          </a:p>
          <a:p>
            <a:pPr algn="just">
              <a:lnSpc>
                <a:spcPct val="150000"/>
              </a:lnSpc>
            </a:pPr>
            <a:r>
              <a:rPr lang="ar-SA" sz="2400" dirty="0" smtClean="0"/>
              <a:t>و يظهر ذلك عند إخفاق النظم وعدم كفاءتها </a:t>
            </a:r>
            <a:r>
              <a:rPr lang="ar-SA" sz="2400" dirty="0"/>
              <a:t>في مواجهة متطلبات المستخدمين وعدم السرعة في حل مشاكلهم </a:t>
            </a:r>
            <a:r>
              <a:rPr lang="ar-SA" sz="2400" dirty="0" smtClean="0"/>
              <a:t>، وكذلك بطئ أداء النظم وصعوبة صيانتها أو الاعتماد على مصادر خارج البنوك للدعم الفني .</a:t>
            </a:r>
          </a:p>
          <a:p>
            <a:pPr algn="just">
              <a:lnSpc>
                <a:spcPct val="150000"/>
              </a:lnSpc>
            </a:pPr>
            <a:r>
              <a:rPr lang="ar-SA" sz="2800" b="1" u="sng" dirty="0">
                <a:solidFill>
                  <a:schemeClr val="bg2">
                    <a:lumMod val="50000"/>
                  </a:schemeClr>
                </a:solidFill>
                <a:latin typeface="Arial" pitchFamily="34" charset="0"/>
                <a:cs typeface="Arial" pitchFamily="34" charset="0"/>
              </a:rPr>
              <a:t> 3. إساءة الاستخدام من قبل العملاء </a:t>
            </a:r>
            <a:r>
              <a:rPr lang="ar-SA" sz="2000" b="1" u="sng" dirty="0" smtClean="0">
                <a:solidFill>
                  <a:schemeClr val="bg2">
                    <a:lumMod val="50000"/>
                  </a:schemeClr>
                </a:solidFill>
                <a:latin typeface="Arial" pitchFamily="34" charset="0"/>
                <a:cs typeface="Arial" pitchFamily="34" charset="0"/>
              </a:rPr>
              <a:t>:</a:t>
            </a:r>
            <a:endParaRPr lang="ar-SA" sz="2400" b="1" u="sng" dirty="0">
              <a:solidFill>
                <a:schemeClr val="bg2">
                  <a:lumMod val="50000"/>
                </a:schemeClr>
              </a:solidFill>
              <a:latin typeface="Arial" pitchFamily="34" charset="0"/>
              <a:cs typeface="Arial" pitchFamily="34" charset="0"/>
            </a:endParaRPr>
          </a:p>
          <a:p>
            <a:pPr algn="just">
              <a:lnSpc>
                <a:spcPct val="150000"/>
              </a:lnSpc>
            </a:pPr>
            <a:r>
              <a:rPr lang="ar-SA" sz="2400" dirty="0"/>
              <a:t>ينتج ذلك عند عدم إتباع العملاء لإجراءات التأمين الوقائية ، وسماحهم لعناصر إجرامية بالدخول لحساباتهم للقيام بأعمال غير شرعية كغسيل الاموال باستخدام معلوماتهم الشخصية .</a:t>
            </a:r>
          </a:p>
          <a:p>
            <a:pPr algn="just">
              <a:lnSpc>
                <a:spcPct val="150000"/>
              </a:lnSpc>
            </a:pPr>
            <a:endParaRPr lang="ar-SA" sz="2400" dirty="0"/>
          </a:p>
        </p:txBody>
      </p:sp>
    </p:spTree>
    <p:extLst>
      <p:ext uri="{BB962C8B-B14F-4D97-AF65-F5344CB8AC3E}">
        <p14:creationId xmlns:p14="http://schemas.microsoft.com/office/powerpoint/2010/main" val="335075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31</a:t>
            </a:fld>
            <a:endParaRPr lang="ar-SA"/>
          </a:p>
        </p:txBody>
      </p:sp>
      <p:sp>
        <p:nvSpPr>
          <p:cNvPr id="3" name="TextBox 3"/>
          <p:cNvSpPr txBox="1"/>
          <p:nvPr/>
        </p:nvSpPr>
        <p:spPr>
          <a:xfrm>
            <a:off x="3635896" y="339962"/>
            <a:ext cx="5281349" cy="4616648"/>
          </a:xfrm>
          <a:prstGeom prst="rect">
            <a:avLst/>
          </a:prstGeom>
          <a:noFill/>
        </p:spPr>
        <p:txBody>
          <a:bodyPr wrap="square" rtlCol="1">
            <a:spAutoFit/>
          </a:bodyPr>
          <a:lstStyle/>
          <a:p>
            <a:pPr>
              <a:lnSpc>
                <a:spcPct val="150000"/>
              </a:lnSpc>
            </a:pPr>
            <a:r>
              <a:rPr lang="ar-SA" sz="2800" b="1" u="sng" dirty="0">
                <a:solidFill>
                  <a:srgbClr val="C00000"/>
                </a:solidFill>
                <a:latin typeface="Arial" pitchFamily="34" charset="0"/>
                <a:cs typeface="Arial" pitchFamily="34" charset="0"/>
              </a:rPr>
              <a:t>ثانيا : مخاطر السمعة </a:t>
            </a:r>
            <a:r>
              <a:rPr lang="en-US" sz="2800" b="1" u="sng" dirty="0">
                <a:solidFill>
                  <a:srgbClr val="C00000"/>
                </a:solidFill>
                <a:latin typeface="Arial" pitchFamily="34" charset="0"/>
                <a:cs typeface="Arial" pitchFamily="34" charset="0"/>
              </a:rPr>
              <a:t>Reputational Risk </a:t>
            </a:r>
            <a:r>
              <a:rPr lang="ar-SA" sz="2800" b="1" u="sng" dirty="0">
                <a:solidFill>
                  <a:srgbClr val="C00000"/>
                </a:solidFill>
                <a:latin typeface="Arial" pitchFamily="34" charset="0"/>
                <a:cs typeface="Arial" pitchFamily="34" charset="0"/>
              </a:rPr>
              <a:t>:</a:t>
            </a:r>
          </a:p>
          <a:p>
            <a:pPr algn="just">
              <a:lnSpc>
                <a:spcPct val="150000"/>
              </a:lnSpc>
            </a:pPr>
            <a:r>
              <a:rPr lang="ar-SA" sz="2800" dirty="0" smtClean="0"/>
              <a:t>تنشأ مخاطر السمعة في حال وجود رأي عام سلبي تجاه البنك ، وذلك نتيجة عدم مقدرة البنك على إدارة نظمه بكفاءة أو حدوث اختراقات . </a:t>
            </a:r>
            <a:endParaRPr lang="ar-SA" sz="2400" dirty="0"/>
          </a:p>
        </p:txBody>
      </p:sp>
      <p:pic>
        <p:nvPicPr>
          <p:cNvPr id="13314" name="Picture 2" descr="نتيجة بحث الصور عن ‪Reputational Ri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608" y="1097091"/>
            <a:ext cx="3059832" cy="298427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نتيجة بحث الصور عن ‪Reputational Ri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534435"/>
            <a:ext cx="2181897" cy="1219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73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32</a:t>
            </a:fld>
            <a:endParaRPr lang="ar-SA"/>
          </a:p>
        </p:txBody>
      </p:sp>
      <p:sp>
        <p:nvSpPr>
          <p:cNvPr id="3" name="TextBox 3"/>
          <p:cNvSpPr txBox="1"/>
          <p:nvPr/>
        </p:nvSpPr>
        <p:spPr>
          <a:xfrm>
            <a:off x="395536" y="339962"/>
            <a:ext cx="8521709" cy="3236142"/>
          </a:xfrm>
          <a:prstGeom prst="rect">
            <a:avLst/>
          </a:prstGeom>
          <a:noFill/>
        </p:spPr>
        <p:txBody>
          <a:bodyPr wrap="square" rtlCol="1">
            <a:spAutoFit/>
          </a:bodyPr>
          <a:lstStyle/>
          <a:p>
            <a:pPr>
              <a:lnSpc>
                <a:spcPct val="150000"/>
              </a:lnSpc>
            </a:pPr>
            <a:r>
              <a:rPr lang="ar-SA" sz="2800" b="1" u="sng" dirty="0">
                <a:solidFill>
                  <a:srgbClr val="C00000"/>
                </a:solidFill>
                <a:latin typeface="Arial" pitchFamily="34" charset="0"/>
                <a:cs typeface="Arial" pitchFamily="34" charset="0"/>
              </a:rPr>
              <a:t>ثالثا : المخاطر القانونية </a:t>
            </a:r>
            <a:r>
              <a:rPr lang="en-US" sz="2800" b="1" u="sng" dirty="0">
                <a:solidFill>
                  <a:srgbClr val="C00000"/>
                </a:solidFill>
                <a:latin typeface="Arial" pitchFamily="34" charset="0"/>
                <a:cs typeface="Arial" pitchFamily="34" charset="0"/>
              </a:rPr>
              <a:t>Legal Risk </a:t>
            </a:r>
            <a:r>
              <a:rPr lang="ar-SA" sz="2800" b="1" u="sng" dirty="0">
                <a:solidFill>
                  <a:srgbClr val="C00000"/>
                </a:solidFill>
                <a:latin typeface="Arial" pitchFamily="34" charset="0"/>
                <a:cs typeface="Arial" pitchFamily="34" charset="0"/>
              </a:rPr>
              <a:t>:</a:t>
            </a:r>
          </a:p>
          <a:p>
            <a:pPr algn="just">
              <a:lnSpc>
                <a:spcPct val="150000"/>
              </a:lnSpc>
            </a:pPr>
            <a:r>
              <a:rPr lang="ar-SA" sz="2800" dirty="0" smtClean="0"/>
              <a:t>تنشأ هذه المخاطر في حالة انتهاك القوانين أو الضوابط  المتعلقة بمكافحة عمليات غسيل الأموال ، أو عدم وضوح الالتزامات القانونية الناتجة من العمليات المصرفية الإلكترونية كقواعد حماية المستهلكين .</a:t>
            </a:r>
            <a:endParaRPr lang="ar-SA" sz="2400" dirty="0"/>
          </a:p>
        </p:txBody>
      </p:sp>
      <p:pic>
        <p:nvPicPr>
          <p:cNvPr id="14338" name="Picture 2" descr="نتيجة بحث الصور عن ‪Legal Ri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094" y="3933056"/>
            <a:ext cx="5328592" cy="2556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93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33</a:t>
            </a:fld>
            <a:endParaRPr lang="ar-SA"/>
          </a:p>
        </p:txBody>
      </p:sp>
      <p:sp>
        <p:nvSpPr>
          <p:cNvPr id="3" name="TextBox 3"/>
          <p:cNvSpPr txBox="1"/>
          <p:nvPr/>
        </p:nvSpPr>
        <p:spPr>
          <a:xfrm>
            <a:off x="395536" y="339962"/>
            <a:ext cx="8521709" cy="3785652"/>
          </a:xfrm>
          <a:prstGeom prst="rect">
            <a:avLst/>
          </a:prstGeom>
          <a:noFill/>
        </p:spPr>
        <p:txBody>
          <a:bodyPr wrap="square" rtlCol="1">
            <a:spAutoFit/>
          </a:bodyPr>
          <a:lstStyle/>
          <a:p>
            <a:pPr algn="ctr">
              <a:lnSpc>
                <a:spcPct val="150000"/>
              </a:lnSpc>
            </a:pPr>
            <a:r>
              <a:rPr lang="ar-SA" sz="3200" b="1" u="sng" dirty="0" smtClean="0">
                <a:solidFill>
                  <a:schemeClr val="accent6">
                    <a:lumMod val="75000"/>
                  </a:schemeClr>
                </a:solidFill>
                <a:latin typeface="Arial" pitchFamily="34" charset="0"/>
                <a:cs typeface="Arial" pitchFamily="34" charset="0"/>
              </a:rPr>
              <a:t>مبادئ إدارة المخاطر </a:t>
            </a:r>
            <a:r>
              <a:rPr lang="en-US" sz="3200" b="1" u="sng" dirty="0" smtClean="0">
                <a:solidFill>
                  <a:schemeClr val="accent6">
                    <a:lumMod val="75000"/>
                  </a:schemeClr>
                </a:solidFill>
                <a:latin typeface="Arial" pitchFamily="34" charset="0"/>
                <a:cs typeface="Arial" pitchFamily="34" charset="0"/>
              </a:rPr>
              <a:t>Risk Management </a:t>
            </a:r>
            <a:endParaRPr lang="ar-SA" sz="2800" b="1" u="sng" dirty="0">
              <a:solidFill>
                <a:schemeClr val="accent6">
                  <a:lumMod val="75000"/>
                </a:schemeClr>
              </a:solidFill>
              <a:latin typeface="Arial" pitchFamily="34" charset="0"/>
              <a:cs typeface="Arial" pitchFamily="34" charset="0"/>
            </a:endParaRPr>
          </a:p>
          <a:p>
            <a:pPr>
              <a:lnSpc>
                <a:spcPct val="150000"/>
              </a:lnSpc>
            </a:pPr>
            <a:r>
              <a:rPr lang="ar-SA" sz="3200" b="1" u="sng" dirty="0" smtClean="0">
                <a:solidFill>
                  <a:schemeClr val="bg2">
                    <a:lumMod val="50000"/>
                  </a:schemeClr>
                </a:solidFill>
                <a:latin typeface="Arial" pitchFamily="34" charset="0"/>
                <a:cs typeface="Arial" pitchFamily="34" charset="0"/>
              </a:rPr>
              <a:t>اولا : تقييم </a:t>
            </a:r>
            <a:r>
              <a:rPr lang="ar-SA" sz="3200" b="1" u="sng" dirty="0">
                <a:solidFill>
                  <a:schemeClr val="bg2">
                    <a:lumMod val="50000"/>
                  </a:schemeClr>
                </a:solidFill>
                <a:latin typeface="Arial" pitchFamily="34" charset="0"/>
                <a:cs typeface="Arial" pitchFamily="34" charset="0"/>
              </a:rPr>
              <a:t>المخاطر </a:t>
            </a:r>
            <a:r>
              <a:rPr lang="ar-SA" sz="3200" b="1" u="sng" dirty="0" smtClean="0">
                <a:solidFill>
                  <a:schemeClr val="bg2">
                    <a:lumMod val="50000"/>
                  </a:schemeClr>
                </a:solidFill>
                <a:latin typeface="Arial" pitchFamily="34" charset="0"/>
                <a:cs typeface="Arial" pitchFamily="34" charset="0"/>
              </a:rPr>
              <a:t>: </a:t>
            </a:r>
          </a:p>
          <a:p>
            <a:pPr algn="just">
              <a:lnSpc>
                <a:spcPct val="150000"/>
              </a:lnSpc>
            </a:pPr>
            <a:r>
              <a:rPr lang="ar-SA" sz="2400" dirty="0" smtClean="0"/>
              <a:t>و </a:t>
            </a:r>
            <a:r>
              <a:rPr lang="ar-SA" sz="2400" dirty="0"/>
              <a:t>ي</a:t>
            </a:r>
            <a:r>
              <a:rPr lang="ar-SA" sz="2400" dirty="0" smtClean="0"/>
              <a:t>شمل ما يلي :</a:t>
            </a:r>
          </a:p>
          <a:p>
            <a:pPr marL="342900" indent="-342900" algn="just">
              <a:lnSpc>
                <a:spcPct val="150000"/>
              </a:lnSpc>
              <a:buFont typeface="Wingdings" pitchFamily="2" charset="2"/>
              <a:buChar char="ü"/>
            </a:pPr>
            <a:r>
              <a:rPr lang="ar-SA" sz="2400" dirty="0" smtClean="0"/>
              <a:t>تحديد المخاطر التي قد يتعرض لها البنك ومدى تأثيرها عليها .</a:t>
            </a:r>
          </a:p>
          <a:p>
            <a:pPr marL="342900" indent="-342900" algn="just">
              <a:lnSpc>
                <a:spcPct val="150000"/>
              </a:lnSpc>
              <a:buFont typeface="Wingdings" pitchFamily="2" charset="2"/>
              <a:buChar char="ü"/>
            </a:pPr>
            <a:r>
              <a:rPr lang="ar-SA" sz="2400" dirty="0" smtClean="0"/>
              <a:t>وضع حدود قصوى لما يمكن للبنك أن يتحمله من خسائر نتيجة التعامل مع تلك المخاطر .</a:t>
            </a:r>
          </a:p>
        </p:txBody>
      </p:sp>
    </p:spTree>
    <p:extLst>
      <p:ext uri="{BB962C8B-B14F-4D97-AF65-F5344CB8AC3E}">
        <p14:creationId xmlns:p14="http://schemas.microsoft.com/office/powerpoint/2010/main" val="236731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34</a:t>
            </a:fld>
            <a:endParaRPr lang="ar-SA"/>
          </a:p>
        </p:txBody>
      </p:sp>
      <p:sp>
        <p:nvSpPr>
          <p:cNvPr id="3" name="TextBox 3"/>
          <p:cNvSpPr txBox="1"/>
          <p:nvPr/>
        </p:nvSpPr>
        <p:spPr>
          <a:xfrm>
            <a:off x="179512" y="339962"/>
            <a:ext cx="8737733" cy="5724644"/>
          </a:xfrm>
          <a:prstGeom prst="rect">
            <a:avLst/>
          </a:prstGeom>
          <a:noFill/>
        </p:spPr>
        <p:txBody>
          <a:bodyPr wrap="square" rtlCol="1">
            <a:spAutoFit/>
          </a:bodyPr>
          <a:lstStyle/>
          <a:p>
            <a:pPr algn="ctr">
              <a:lnSpc>
                <a:spcPct val="150000"/>
              </a:lnSpc>
            </a:pPr>
            <a:r>
              <a:rPr lang="ar-SA" sz="3200" b="1" u="sng" dirty="0" smtClean="0">
                <a:solidFill>
                  <a:schemeClr val="accent6">
                    <a:lumMod val="75000"/>
                  </a:schemeClr>
                </a:solidFill>
                <a:latin typeface="Arial" pitchFamily="34" charset="0"/>
                <a:cs typeface="Arial" pitchFamily="34" charset="0"/>
              </a:rPr>
              <a:t>مبادئ إدارة المخاطر </a:t>
            </a:r>
            <a:r>
              <a:rPr lang="en-US" sz="3200" b="1" u="sng" dirty="0" smtClean="0">
                <a:solidFill>
                  <a:schemeClr val="accent6">
                    <a:lumMod val="75000"/>
                  </a:schemeClr>
                </a:solidFill>
                <a:latin typeface="Arial" pitchFamily="34" charset="0"/>
                <a:cs typeface="Arial" pitchFamily="34" charset="0"/>
              </a:rPr>
              <a:t>Risk Management </a:t>
            </a:r>
            <a:endParaRPr lang="ar-SA" sz="2800" b="1" u="sng" dirty="0">
              <a:solidFill>
                <a:schemeClr val="accent6">
                  <a:lumMod val="75000"/>
                </a:schemeClr>
              </a:solidFill>
              <a:latin typeface="Arial" pitchFamily="34" charset="0"/>
              <a:cs typeface="Arial" pitchFamily="34" charset="0"/>
            </a:endParaRPr>
          </a:p>
          <a:p>
            <a:pPr algn="just">
              <a:lnSpc>
                <a:spcPct val="150000"/>
              </a:lnSpc>
            </a:pPr>
            <a:r>
              <a:rPr lang="ar-SA" sz="3200" b="1" u="sng" dirty="0" smtClean="0">
                <a:solidFill>
                  <a:schemeClr val="bg2">
                    <a:lumMod val="50000"/>
                  </a:schemeClr>
                </a:solidFill>
                <a:latin typeface="Arial" pitchFamily="34" charset="0"/>
                <a:cs typeface="Arial" pitchFamily="34" charset="0"/>
              </a:rPr>
              <a:t>ثانيا :الرقابة </a:t>
            </a:r>
            <a:r>
              <a:rPr lang="ar-SA" sz="3200" b="1" u="sng" dirty="0">
                <a:solidFill>
                  <a:schemeClr val="bg2">
                    <a:lumMod val="50000"/>
                  </a:schemeClr>
                </a:solidFill>
                <a:latin typeface="Arial" pitchFamily="34" charset="0"/>
                <a:cs typeface="Arial" pitchFamily="34" charset="0"/>
              </a:rPr>
              <a:t>على التعرض للمخاطر </a:t>
            </a:r>
            <a:r>
              <a:rPr lang="ar-SA" sz="3200" b="1" u="sng" dirty="0" smtClean="0">
                <a:solidFill>
                  <a:schemeClr val="bg2">
                    <a:lumMod val="50000"/>
                  </a:schemeClr>
                </a:solidFill>
                <a:latin typeface="Arial" pitchFamily="34" charset="0"/>
                <a:cs typeface="Arial" pitchFamily="34" charset="0"/>
              </a:rPr>
              <a:t>: </a:t>
            </a:r>
            <a:endParaRPr lang="ar-SA" sz="3200" b="1" u="sng" dirty="0" smtClean="0">
              <a:solidFill>
                <a:schemeClr val="bg2">
                  <a:lumMod val="50000"/>
                </a:schemeClr>
              </a:solidFill>
              <a:latin typeface="Arial" pitchFamily="34" charset="0"/>
              <a:cs typeface="Arial" pitchFamily="34" charset="0"/>
            </a:endParaRPr>
          </a:p>
          <a:p>
            <a:pPr marL="457200" indent="-457200" algn="just">
              <a:lnSpc>
                <a:spcPct val="150000"/>
              </a:lnSpc>
              <a:buFont typeface="+mj-lt"/>
              <a:buAutoNum type="arabicPeriod"/>
            </a:pPr>
            <a:r>
              <a:rPr lang="ar-SA" sz="2000" dirty="0"/>
              <a:t>استمرارية تقييم  النظم و تطويرها </a:t>
            </a:r>
            <a:r>
              <a:rPr lang="ar-SA" sz="2000" dirty="0"/>
              <a:t>.</a:t>
            </a:r>
          </a:p>
          <a:p>
            <a:pPr marL="457200" indent="-457200" algn="just">
              <a:lnSpc>
                <a:spcPct val="150000"/>
              </a:lnSpc>
              <a:buFont typeface="+mj-lt"/>
              <a:buAutoNum type="arabicPeriod"/>
            </a:pPr>
            <a:r>
              <a:rPr lang="ar-SA" sz="2000" dirty="0" smtClean="0"/>
              <a:t>تنفيذ </a:t>
            </a:r>
            <a:r>
              <a:rPr lang="ar-SA" sz="2000" dirty="0"/>
              <a:t>سياسات و إجراءات </a:t>
            </a:r>
            <a:r>
              <a:rPr lang="ar-SA" sz="2000" dirty="0" smtClean="0"/>
              <a:t>التأمين لضمان الحفاظ على سرية معاملات </a:t>
            </a:r>
            <a:r>
              <a:rPr lang="ar-SA" sz="2000" dirty="0" smtClean="0"/>
              <a:t>العملاء. إحاطة </a:t>
            </a:r>
            <a:r>
              <a:rPr lang="ar-SA" sz="2000" dirty="0"/>
              <a:t>العملاء </a:t>
            </a:r>
            <a:r>
              <a:rPr lang="ar-SA" sz="2000" dirty="0" smtClean="0"/>
              <a:t>عن كيفية استخدام </a:t>
            </a:r>
            <a:r>
              <a:rPr lang="ar-SA" sz="2000" dirty="0"/>
              <a:t>العمليات المصرفية الإلكترونية </a:t>
            </a:r>
            <a:r>
              <a:rPr lang="ar-SA" sz="2000" dirty="0" smtClean="0"/>
              <a:t>بشكل </a:t>
            </a:r>
            <a:r>
              <a:rPr lang="ar-SA" sz="2000" dirty="0"/>
              <a:t>آمن </a:t>
            </a:r>
            <a:r>
              <a:rPr lang="ar-SA" sz="2000" dirty="0" smtClean="0"/>
              <a:t>.</a:t>
            </a:r>
          </a:p>
          <a:p>
            <a:pPr marL="457200" indent="-457200" algn="just">
              <a:lnSpc>
                <a:spcPct val="150000"/>
              </a:lnSpc>
              <a:buFont typeface="+mj-lt"/>
              <a:buAutoNum type="arabicPeriod"/>
            </a:pPr>
            <a:endParaRPr lang="ar-SA" sz="2000" dirty="0" smtClean="0"/>
          </a:p>
          <a:p>
            <a:pPr marL="457200" indent="-457200" algn="just">
              <a:lnSpc>
                <a:spcPct val="150000"/>
              </a:lnSpc>
              <a:buFont typeface="+mj-lt"/>
              <a:buAutoNum type="arabicPeriod"/>
            </a:pPr>
            <a:r>
              <a:rPr lang="ar-SA" sz="2000" dirty="0" smtClean="0"/>
              <a:t>في </a:t>
            </a:r>
            <a:r>
              <a:rPr lang="ar-SA" sz="2000" dirty="0"/>
              <a:t>حالة الاعتماد على مصادر خارج البنك لتقديم الدعم الفني لابد من وضع ضوابط للحد من المخاطر وذلك من خلال متابعة الأداء و وضع اتفاقيات ملزمة </a:t>
            </a:r>
            <a:r>
              <a:rPr lang="ar-SA" sz="2000" dirty="0" smtClean="0"/>
              <a:t>.</a:t>
            </a:r>
          </a:p>
          <a:p>
            <a:pPr marL="457200" indent="-457200" algn="just">
              <a:lnSpc>
                <a:spcPct val="150000"/>
              </a:lnSpc>
              <a:buFont typeface="+mj-lt"/>
              <a:buAutoNum type="arabicPeriod"/>
            </a:pPr>
            <a:endParaRPr lang="ar-SA" sz="2000" dirty="0" smtClean="0"/>
          </a:p>
          <a:p>
            <a:pPr marL="457200" indent="-457200" algn="just">
              <a:lnSpc>
                <a:spcPct val="150000"/>
              </a:lnSpc>
              <a:buFont typeface="+mj-lt"/>
              <a:buAutoNum type="arabicPeriod"/>
            </a:pPr>
            <a:r>
              <a:rPr lang="ar-SA" sz="2000" dirty="0"/>
              <a:t>إعداد خطة للطوارئ في حالة اخفاق النظم ، تشمل نظم لاستعادة البيانات و نظم تشغيل بديلة وكذلك عقود بديلة مع مقدمي دعم فني آخرين </a:t>
            </a:r>
            <a:r>
              <a:rPr lang="ar-SA" sz="2000" dirty="0" smtClean="0"/>
              <a:t>.</a:t>
            </a:r>
            <a:endParaRPr lang="ar-SA" sz="2000" dirty="0"/>
          </a:p>
        </p:txBody>
      </p:sp>
    </p:spTree>
    <p:extLst>
      <p:ext uri="{BB962C8B-B14F-4D97-AF65-F5344CB8AC3E}">
        <p14:creationId xmlns:p14="http://schemas.microsoft.com/office/powerpoint/2010/main" val="95792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478C4D-2779-46D5-8A3D-BEDA95C1E510}" type="slidenum">
              <a:rPr lang="ar-SA" smtClean="0"/>
              <a:pPr/>
              <a:t>35</a:t>
            </a:fld>
            <a:endParaRPr lang="ar-SA"/>
          </a:p>
        </p:txBody>
      </p:sp>
      <p:sp>
        <p:nvSpPr>
          <p:cNvPr id="3" name="TextBox 3"/>
          <p:cNvSpPr txBox="1"/>
          <p:nvPr/>
        </p:nvSpPr>
        <p:spPr>
          <a:xfrm>
            <a:off x="395536" y="339962"/>
            <a:ext cx="8521709" cy="3785652"/>
          </a:xfrm>
          <a:prstGeom prst="rect">
            <a:avLst/>
          </a:prstGeom>
          <a:noFill/>
        </p:spPr>
        <p:txBody>
          <a:bodyPr wrap="square" rtlCol="1">
            <a:spAutoFit/>
          </a:bodyPr>
          <a:lstStyle/>
          <a:p>
            <a:pPr algn="ctr">
              <a:lnSpc>
                <a:spcPct val="150000"/>
              </a:lnSpc>
            </a:pPr>
            <a:r>
              <a:rPr lang="ar-SA" sz="3200" b="1" u="sng" dirty="0" smtClean="0">
                <a:solidFill>
                  <a:schemeClr val="accent6">
                    <a:lumMod val="75000"/>
                  </a:schemeClr>
                </a:solidFill>
                <a:latin typeface="Arial" pitchFamily="34" charset="0"/>
                <a:cs typeface="Arial" pitchFamily="34" charset="0"/>
              </a:rPr>
              <a:t>مبادئ إدارة المخاطر </a:t>
            </a:r>
            <a:r>
              <a:rPr lang="en-US" sz="3200" b="1" u="sng" dirty="0" smtClean="0">
                <a:solidFill>
                  <a:schemeClr val="accent6">
                    <a:lumMod val="75000"/>
                  </a:schemeClr>
                </a:solidFill>
                <a:latin typeface="Arial" pitchFamily="34" charset="0"/>
                <a:cs typeface="Arial" pitchFamily="34" charset="0"/>
              </a:rPr>
              <a:t>Risk Management </a:t>
            </a:r>
            <a:endParaRPr lang="ar-SA" sz="2800" b="1" u="sng" dirty="0">
              <a:solidFill>
                <a:schemeClr val="accent6">
                  <a:lumMod val="75000"/>
                </a:schemeClr>
              </a:solidFill>
              <a:latin typeface="Arial" pitchFamily="34" charset="0"/>
              <a:cs typeface="Arial" pitchFamily="34" charset="0"/>
            </a:endParaRPr>
          </a:p>
          <a:p>
            <a:pPr>
              <a:lnSpc>
                <a:spcPct val="150000"/>
              </a:lnSpc>
            </a:pPr>
            <a:r>
              <a:rPr lang="ar-SA" sz="3200" b="1" u="sng" dirty="0" smtClean="0">
                <a:solidFill>
                  <a:schemeClr val="bg2">
                    <a:lumMod val="50000"/>
                  </a:schemeClr>
                </a:solidFill>
                <a:latin typeface="Arial" pitchFamily="34" charset="0"/>
                <a:cs typeface="Arial" pitchFamily="34" charset="0"/>
              </a:rPr>
              <a:t>ثالثا: متابعة </a:t>
            </a:r>
            <a:r>
              <a:rPr lang="ar-SA" sz="3200" b="1" u="sng" dirty="0">
                <a:solidFill>
                  <a:schemeClr val="bg2">
                    <a:lumMod val="50000"/>
                  </a:schemeClr>
                </a:solidFill>
                <a:latin typeface="Arial" pitchFamily="34" charset="0"/>
                <a:cs typeface="Arial" pitchFamily="34" charset="0"/>
              </a:rPr>
              <a:t>المخاطر </a:t>
            </a:r>
            <a:r>
              <a:rPr lang="ar-SA" sz="3200" b="1" u="sng" dirty="0" smtClean="0">
                <a:solidFill>
                  <a:schemeClr val="bg2">
                    <a:lumMod val="50000"/>
                  </a:schemeClr>
                </a:solidFill>
                <a:latin typeface="Arial" pitchFamily="34" charset="0"/>
                <a:cs typeface="Arial" pitchFamily="34" charset="0"/>
              </a:rPr>
              <a:t>: </a:t>
            </a:r>
          </a:p>
          <a:p>
            <a:pPr algn="just">
              <a:lnSpc>
                <a:spcPct val="150000"/>
              </a:lnSpc>
            </a:pPr>
            <a:r>
              <a:rPr lang="ar-SA" sz="2400" dirty="0" smtClean="0"/>
              <a:t>و </a:t>
            </a:r>
            <a:r>
              <a:rPr lang="ar-SA" sz="2400" dirty="0"/>
              <a:t>تشمل </a:t>
            </a:r>
            <a:r>
              <a:rPr lang="ar-SA" sz="2400" dirty="0" smtClean="0"/>
              <a:t>ما يلي :</a:t>
            </a:r>
          </a:p>
          <a:p>
            <a:pPr marL="342900" indent="-342900" algn="just">
              <a:lnSpc>
                <a:spcPct val="150000"/>
              </a:lnSpc>
              <a:buFont typeface="Wingdings" pitchFamily="2" charset="2"/>
              <a:buChar char="ü"/>
            </a:pPr>
            <a:r>
              <a:rPr lang="ar-SA" sz="2400" dirty="0" smtClean="0"/>
              <a:t>إجراء اختبارات دورية للنظم لحمايتها من الاختراق .</a:t>
            </a:r>
          </a:p>
          <a:p>
            <a:pPr marL="342900" indent="-342900" algn="just">
              <a:lnSpc>
                <a:spcPct val="150000"/>
              </a:lnSpc>
              <a:buFont typeface="Wingdings" pitchFamily="2" charset="2"/>
              <a:buChar char="ü"/>
            </a:pPr>
            <a:r>
              <a:rPr lang="ar-SA" sz="2400" dirty="0" smtClean="0"/>
              <a:t>إجراء مراجعة دورية  للتأكد من فعالية إجراءات التأمين .</a:t>
            </a:r>
          </a:p>
          <a:p>
            <a:pPr marL="342900" indent="-342900" algn="just">
              <a:lnSpc>
                <a:spcPct val="150000"/>
              </a:lnSpc>
              <a:buFont typeface="Wingdings" pitchFamily="2" charset="2"/>
              <a:buChar char="ü"/>
            </a:pPr>
            <a:r>
              <a:rPr lang="ar-SA" sz="2400" dirty="0" smtClean="0"/>
              <a:t>إجراء مراجعة داخلية و خارجية لتتبع الثغرات وحالات عدم الكفاءة .</a:t>
            </a:r>
          </a:p>
        </p:txBody>
      </p:sp>
    </p:spTree>
    <p:extLst>
      <p:ext uri="{BB962C8B-B14F-4D97-AF65-F5344CB8AC3E}">
        <p14:creationId xmlns:p14="http://schemas.microsoft.com/office/powerpoint/2010/main" val="156997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2779" y="1484784"/>
            <a:ext cx="8305685" cy="2954655"/>
          </a:xfrm>
          <a:prstGeom prst="rect">
            <a:avLst/>
          </a:prstGeom>
          <a:noFill/>
        </p:spPr>
        <p:txBody>
          <a:bodyPr wrap="square" rtlCol="1">
            <a:spAutoFit/>
          </a:bodyPr>
          <a:lstStyle/>
          <a:p>
            <a:pPr>
              <a:lnSpc>
                <a:spcPct val="150000"/>
              </a:lnSpc>
            </a:pPr>
            <a:r>
              <a:rPr lang="ar-SA" sz="2800" b="1" u="sng" dirty="0" smtClean="0">
                <a:solidFill>
                  <a:schemeClr val="bg2">
                    <a:lumMod val="50000"/>
                  </a:schemeClr>
                </a:solidFill>
                <a:latin typeface="Arial" pitchFamily="34" charset="0"/>
                <a:ea typeface="+mj-ea"/>
                <a:cs typeface="Arial" pitchFamily="34" charset="0"/>
              </a:rPr>
              <a:t>ثانيا : التجارة الإلكترونية : </a:t>
            </a:r>
            <a:endParaRPr lang="ar-SA" sz="2800" b="1" u="sng" dirty="0">
              <a:solidFill>
                <a:schemeClr val="bg2">
                  <a:lumMod val="50000"/>
                </a:schemeClr>
              </a:solidFill>
              <a:latin typeface="Arial" pitchFamily="34" charset="0"/>
              <a:ea typeface="+mj-ea"/>
              <a:cs typeface="Arial" pitchFamily="34" charset="0"/>
            </a:endParaRPr>
          </a:p>
          <a:p>
            <a:pPr algn="just">
              <a:lnSpc>
                <a:spcPct val="150000"/>
              </a:lnSpc>
            </a:pPr>
            <a:r>
              <a:rPr lang="ar-SA" sz="2400" dirty="0" smtClean="0"/>
              <a:t>ظهرت التجارة الإلكترونية المعتمدة على الانترنت والتي تختلف عن التجارة التقليدية التي اعتادت المصارف و المؤسسات المالية التعامل معها ، مما جعل </a:t>
            </a:r>
            <a:r>
              <a:rPr lang="ar-SA" sz="2400" dirty="0"/>
              <a:t>تطوير </a:t>
            </a:r>
            <a:r>
              <a:rPr lang="ar-SA" sz="2400" dirty="0" smtClean="0"/>
              <a:t>البنوك لأساليب عملها و استراتيجياتها ضرورة خدمية وليس ترفا أو هدرا للأموال .</a:t>
            </a:r>
          </a:p>
        </p:txBody>
      </p:sp>
      <p:sp>
        <p:nvSpPr>
          <p:cNvPr id="3" name="Slide Number Placeholder 2"/>
          <p:cNvSpPr>
            <a:spLocks noGrp="1"/>
          </p:cNvSpPr>
          <p:nvPr>
            <p:ph type="sldNum" sz="quarter" idx="12"/>
          </p:nvPr>
        </p:nvSpPr>
        <p:spPr/>
        <p:txBody>
          <a:bodyPr/>
          <a:lstStyle/>
          <a:p>
            <a:fld id="{18478C4D-2779-46D5-8A3D-BEDA95C1E510}" type="slidenum">
              <a:rPr lang="ar-SA" smtClean="0"/>
              <a:pPr/>
              <a:t>4</a:t>
            </a:fld>
            <a:endParaRPr lang="ar-SA"/>
          </a:p>
        </p:txBody>
      </p:sp>
      <p:sp>
        <p:nvSpPr>
          <p:cNvPr id="6" name="TextBox 4"/>
          <p:cNvSpPr txBox="1"/>
          <p:nvPr/>
        </p:nvSpPr>
        <p:spPr>
          <a:xfrm>
            <a:off x="320058" y="188639"/>
            <a:ext cx="849694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a:r>
              <a:rPr lang="ar-SA" sz="3200" b="1" u="sng" dirty="0" smtClean="0">
                <a:solidFill>
                  <a:srgbClr val="C00000"/>
                </a:solidFill>
                <a:latin typeface="Arial" pitchFamily="34" charset="0"/>
                <a:ea typeface="+mj-ea"/>
                <a:cs typeface="Arial" pitchFamily="34" charset="0"/>
              </a:rPr>
              <a:t>أسباب ظهور الصيرفة الإلكترونية</a:t>
            </a:r>
            <a:endParaRPr lang="ar-SA" sz="3200" b="1" u="sng" dirty="0">
              <a:solidFill>
                <a:srgbClr val="C00000"/>
              </a:solidFill>
              <a:latin typeface="Arial" pitchFamily="34" charset="0"/>
              <a:ea typeface="+mj-ea"/>
              <a:cs typeface="Arial" pitchFamily="34" charset="0"/>
            </a:endParaRPr>
          </a:p>
        </p:txBody>
      </p:sp>
      <p:sp>
        <p:nvSpPr>
          <p:cNvPr id="2" name="AutoShape 2" descr="نتيجة بحث الصور عن امازون"/>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نتيجة بحث الصور عن امازون"/>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6"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087" y="450912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6" descr="نتيجة بحث الصور عن جولي شيك"/>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12" descr="نتيجة بحث الصور عن ‪iher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4797152"/>
            <a:ext cx="2277823" cy="131898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نتيجة بحث الصور عن ‪eb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1692" y="4461281"/>
            <a:ext cx="2733675"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20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2779" y="1484784"/>
            <a:ext cx="8521709" cy="2954655"/>
          </a:xfrm>
          <a:prstGeom prst="rect">
            <a:avLst/>
          </a:prstGeom>
          <a:noFill/>
        </p:spPr>
        <p:txBody>
          <a:bodyPr wrap="square" rtlCol="1">
            <a:spAutoFit/>
          </a:bodyPr>
          <a:lstStyle/>
          <a:p>
            <a:pPr>
              <a:lnSpc>
                <a:spcPct val="150000"/>
              </a:lnSpc>
            </a:pPr>
            <a:r>
              <a:rPr lang="ar-SA" sz="2800" b="1" u="sng" dirty="0" smtClean="0">
                <a:solidFill>
                  <a:schemeClr val="bg2">
                    <a:lumMod val="50000"/>
                  </a:schemeClr>
                </a:solidFill>
                <a:latin typeface="Arial" pitchFamily="34" charset="0"/>
                <a:ea typeface="+mj-ea"/>
                <a:cs typeface="Arial" pitchFamily="34" charset="0"/>
              </a:rPr>
              <a:t>ثالثا : المنافسة القوية بين المصارف ، وبين المؤسسات المالية : </a:t>
            </a:r>
          </a:p>
          <a:p>
            <a:pPr algn="just">
              <a:lnSpc>
                <a:spcPct val="150000"/>
              </a:lnSpc>
            </a:pPr>
            <a:r>
              <a:rPr lang="ar-SA" sz="2400" dirty="0" smtClean="0"/>
              <a:t>توجد منافسة </a:t>
            </a:r>
            <a:r>
              <a:rPr lang="ar-SA" sz="2400" dirty="0"/>
              <a:t>شديدة بين البنوك بعضها البعض ومع غيرها من المؤسسات المالية </a:t>
            </a:r>
            <a:r>
              <a:rPr lang="ar-SA" sz="2400" dirty="0" smtClean="0"/>
              <a:t>الغير مصرفية مثل شركات التأمين وشركات الأوراق المالية و غيرها ، حيث أصبحت العديد من هذه المؤسسات تقدم خدمات وثيقة الصلة بعمل البنوك .</a:t>
            </a:r>
            <a:endParaRPr lang="ar-SA" sz="2400" dirty="0"/>
          </a:p>
        </p:txBody>
      </p:sp>
      <p:sp>
        <p:nvSpPr>
          <p:cNvPr id="3" name="Slide Number Placeholder 2"/>
          <p:cNvSpPr>
            <a:spLocks noGrp="1"/>
          </p:cNvSpPr>
          <p:nvPr>
            <p:ph type="sldNum" sz="quarter" idx="12"/>
          </p:nvPr>
        </p:nvSpPr>
        <p:spPr/>
        <p:txBody>
          <a:bodyPr/>
          <a:lstStyle/>
          <a:p>
            <a:fld id="{18478C4D-2779-46D5-8A3D-BEDA95C1E510}" type="slidenum">
              <a:rPr lang="ar-SA" smtClean="0"/>
              <a:pPr/>
              <a:t>5</a:t>
            </a:fld>
            <a:endParaRPr lang="ar-SA"/>
          </a:p>
        </p:txBody>
      </p:sp>
      <p:sp>
        <p:nvSpPr>
          <p:cNvPr id="6" name="TextBox 4"/>
          <p:cNvSpPr txBox="1"/>
          <p:nvPr/>
        </p:nvSpPr>
        <p:spPr>
          <a:xfrm>
            <a:off x="320058" y="188639"/>
            <a:ext cx="849694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a:r>
              <a:rPr lang="ar-SA" sz="3200" b="1" u="sng" dirty="0" smtClean="0">
                <a:solidFill>
                  <a:srgbClr val="C00000"/>
                </a:solidFill>
                <a:latin typeface="Arial" pitchFamily="34" charset="0"/>
                <a:ea typeface="+mj-ea"/>
                <a:cs typeface="Arial" pitchFamily="34" charset="0"/>
              </a:rPr>
              <a:t>أسباب ظهور الصيرفة الإلكترونية</a:t>
            </a:r>
            <a:endParaRPr lang="ar-SA" sz="3200" b="1" u="sng" dirty="0">
              <a:solidFill>
                <a:srgbClr val="C00000"/>
              </a:solidFill>
              <a:latin typeface="Arial" pitchFamily="34" charset="0"/>
              <a:ea typeface="+mj-ea"/>
              <a:cs typeface="Arial" pitchFamily="34" charset="0"/>
            </a:endParaRPr>
          </a:p>
        </p:txBody>
      </p:sp>
      <p:pic>
        <p:nvPicPr>
          <p:cNvPr id="3074" name="Picture 2" descr="نتيجة بحث الصور عن ‪payp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71" y="4373983"/>
            <a:ext cx="3607873" cy="2117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77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2779" y="1484784"/>
            <a:ext cx="8521709" cy="2400657"/>
          </a:xfrm>
          <a:prstGeom prst="rect">
            <a:avLst/>
          </a:prstGeom>
          <a:noFill/>
        </p:spPr>
        <p:txBody>
          <a:bodyPr wrap="square" rtlCol="1">
            <a:spAutoFit/>
          </a:bodyPr>
          <a:lstStyle/>
          <a:p>
            <a:pPr>
              <a:lnSpc>
                <a:spcPct val="150000"/>
              </a:lnSpc>
            </a:pPr>
            <a:r>
              <a:rPr lang="ar-SA" sz="2800" b="1" u="sng" dirty="0" smtClean="0">
                <a:solidFill>
                  <a:schemeClr val="bg2">
                    <a:lumMod val="50000"/>
                  </a:schemeClr>
                </a:solidFill>
                <a:latin typeface="Arial" pitchFamily="34" charset="0"/>
                <a:ea typeface="+mj-ea"/>
                <a:cs typeface="Arial" pitchFamily="34" charset="0"/>
              </a:rPr>
              <a:t>رابعا  : وجوب استمرارية تطوير الأداء للمصارف :</a:t>
            </a:r>
          </a:p>
          <a:p>
            <a:pPr algn="just">
              <a:lnSpc>
                <a:spcPct val="150000"/>
              </a:lnSpc>
            </a:pPr>
            <a:r>
              <a:rPr lang="ar-SA" sz="2400" dirty="0" smtClean="0"/>
              <a:t>لابد من تطوير الأداء بصفة مستمرة سواء للبنوك أو غيرها من المؤسسات المالية بهدف رفع الكفاءة التشغيلية لتقديم أفضل خدمة للعملاء بتكلفة تنافسية .</a:t>
            </a:r>
            <a:endParaRPr lang="ar-SA" sz="2400" dirty="0"/>
          </a:p>
        </p:txBody>
      </p:sp>
      <p:sp>
        <p:nvSpPr>
          <p:cNvPr id="3" name="Slide Number Placeholder 2"/>
          <p:cNvSpPr>
            <a:spLocks noGrp="1"/>
          </p:cNvSpPr>
          <p:nvPr>
            <p:ph type="sldNum" sz="quarter" idx="12"/>
          </p:nvPr>
        </p:nvSpPr>
        <p:spPr/>
        <p:txBody>
          <a:bodyPr/>
          <a:lstStyle/>
          <a:p>
            <a:fld id="{18478C4D-2779-46D5-8A3D-BEDA95C1E510}" type="slidenum">
              <a:rPr lang="ar-SA" smtClean="0"/>
              <a:pPr/>
              <a:t>6</a:t>
            </a:fld>
            <a:endParaRPr lang="ar-SA"/>
          </a:p>
        </p:txBody>
      </p:sp>
      <p:sp>
        <p:nvSpPr>
          <p:cNvPr id="6" name="TextBox 4"/>
          <p:cNvSpPr txBox="1"/>
          <p:nvPr/>
        </p:nvSpPr>
        <p:spPr>
          <a:xfrm>
            <a:off x="320058" y="188639"/>
            <a:ext cx="849694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a:r>
              <a:rPr lang="ar-SA" sz="3200" b="1" u="sng" dirty="0" smtClean="0">
                <a:solidFill>
                  <a:srgbClr val="C00000"/>
                </a:solidFill>
                <a:latin typeface="Arial" pitchFamily="34" charset="0"/>
                <a:ea typeface="+mj-ea"/>
                <a:cs typeface="Arial" pitchFamily="34" charset="0"/>
              </a:rPr>
              <a:t>أسباب ظهور الصيرفة الإلكترونية</a:t>
            </a:r>
            <a:endParaRPr lang="ar-SA" sz="3200" b="1" u="sng" dirty="0">
              <a:solidFill>
                <a:srgbClr val="C00000"/>
              </a:solidFill>
              <a:latin typeface="Arial" pitchFamily="34" charset="0"/>
              <a:ea typeface="+mj-ea"/>
              <a:cs typeface="Arial" pitchFamily="34" charset="0"/>
            </a:endParaRPr>
          </a:p>
        </p:txBody>
      </p:sp>
      <p:sp>
        <p:nvSpPr>
          <p:cNvPr id="2" name="AutoShape 2" descr="Bank Loan Competitio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صورة ذات صلة"/>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1941"/>
          <a:stretch/>
        </p:blipFill>
        <p:spPr bwMode="auto">
          <a:xfrm>
            <a:off x="1945302" y="3885441"/>
            <a:ext cx="5246456" cy="2710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216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8478C4D-2779-46D5-8A3D-BEDA95C1E510}" type="slidenum">
              <a:rPr lang="ar-SA" smtClean="0"/>
              <a:pPr/>
              <a:t>7</a:t>
            </a:fld>
            <a:endParaRPr lang="ar-SA"/>
          </a:p>
        </p:txBody>
      </p:sp>
      <p:sp>
        <p:nvSpPr>
          <p:cNvPr id="6" name="TextBox 3"/>
          <p:cNvSpPr txBox="1"/>
          <p:nvPr/>
        </p:nvSpPr>
        <p:spPr>
          <a:xfrm>
            <a:off x="442779" y="1484784"/>
            <a:ext cx="8521709" cy="2400657"/>
          </a:xfrm>
          <a:prstGeom prst="rect">
            <a:avLst/>
          </a:prstGeom>
          <a:noFill/>
        </p:spPr>
        <p:txBody>
          <a:bodyPr wrap="square" rtlCol="1">
            <a:spAutoFit/>
          </a:bodyPr>
          <a:lstStyle/>
          <a:p>
            <a:pPr>
              <a:lnSpc>
                <a:spcPct val="150000"/>
              </a:lnSpc>
            </a:pPr>
            <a:r>
              <a:rPr lang="ar-SA" sz="2800" b="1" u="sng" dirty="0" smtClean="0">
                <a:solidFill>
                  <a:schemeClr val="bg2">
                    <a:lumMod val="50000"/>
                  </a:schemeClr>
                </a:solidFill>
                <a:latin typeface="Arial" pitchFamily="34" charset="0"/>
                <a:ea typeface="+mj-ea"/>
                <a:cs typeface="Arial" pitchFamily="34" charset="0"/>
              </a:rPr>
              <a:t>خامسا  : دخول المؤسسات التجارية سوق الأعمال المصرفية :</a:t>
            </a:r>
          </a:p>
          <a:p>
            <a:pPr>
              <a:lnSpc>
                <a:spcPct val="150000"/>
              </a:lnSpc>
            </a:pPr>
            <a:r>
              <a:rPr lang="ar-SA" sz="2400" dirty="0" smtClean="0"/>
              <a:t>الكثير من المؤسسات التجارية أصبحت تقدم خدمة قسائم شرائية مما يقلل الحاجة للتعامل مع البنوك .</a:t>
            </a:r>
          </a:p>
          <a:p>
            <a:pPr>
              <a:lnSpc>
                <a:spcPct val="150000"/>
              </a:lnSpc>
            </a:pPr>
            <a:endParaRPr lang="ar-SA" sz="2400" dirty="0"/>
          </a:p>
        </p:txBody>
      </p:sp>
      <p:sp>
        <p:nvSpPr>
          <p:cNvPr id="7" name="TextBox 4"/>
          <p:cNvSpPr txBox="1"/>
          <p:nvPr/>
        </p:nvSpPr>
        <p:spPr>
          <a:xfrm>
            <a:off x="320058" y="188639"/>
            <a:ext cx="849694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a:r>
              <a:rPr lang="ar-SA" sz="3200" b="1" u="sng" dirty="0" smtClean="0">
                <a:solidFill>
                  <a:srgbClr val="C00000"/>
                </a:solidFill>
                <a:latin typeface="Arial" pitchFamily="34" charset="0"/>
                <a:ea typeface="+mj-ea"/>
                <a:cs typeface="Arial" pitchFamily="34" charset="0"/>
              </a:rPr>
              <a:t>أسباب ظهور الصيرفة الإلكترونية</a:t>
            </a:r>
            <a:endParaRPr lang="ar-SA" sz="3200" b="1" u="sng" dirty="0">
              <a:solidFill>
                <a:srgbClr val="C00000"/>
              </a:solidFill>
              <a:latin typeface="Arial" pitchFamily="34" charset="0"/>
              <a:ea typeface="+mj-ea"/>
              <a:cs typeface="Arial" pitchFamily="34" charset="0"/>
            </a:endParaRPr>
          </a:p>
        </p:txBody>
      </p:sp>
      <p:pic>
        <p:nvPicPr>
          <p:cNvPr id="5122" name="Picture 2" descr="نتيجة بحث الصور عن قسائم شرائية"/>
          <p:cNvPicPr>
            <a:picLocks noChangeAspect="1" noChangeArrowheads="1"/>
          </p:cNvPicPr>
          <p:nvPr/>
        </p:nvPicPr>
        <p:blipFill rotWithShape="1">
          <a:blip r:embed="rId2">
            <a:extLst>
              <a:ext uri="{28A0092B-C50C-407E-A947-70E740481C1C}">
                <a14:useLocalDpi xmlns:a14="http://schemas.microsoft.com/office/drawing/2010/main" val="0"/>
              </a:ext>
            </a:extLst>
          </a:blip>
          <a:srcRect l="48439" t="18056" b="8428"/>
          <a:stretch/>
        </p:blipFill>
        <p:spPr bwMode="auto">
          <a:xfrm>
            <a:off x="442779" y="2996952"/>
            <a:ext cx="3096344" cy="331106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صورة ذات صل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8530" y="4437112"/>
            <a:ext cx="3312368" cy="1531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20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8478C4D-2779-46D5-8A3D-BEDA95C1E510}" type="slidenum">
              <a:rPr lang="ar-SA" smtClean="0"/>
              <a:pPr/>
              <a:t>8</a:t>
            </a:fld>
            <a:endParaRPr lang="ar-SA"/>
          </a:p>
        </p:txBody>
      </p:sp>
      <p:sp>
        <p:nvSpPr>
          <p:cNvPr id="6" name="TextBox 3"/>
          <p:cNvSpPr txBox="1"/>
          <p:nvPr/>
        </p:nvSpPr>
        <p:spPr>
          <a:xfrm>
            <a:off x="414179" y="481027"/>
            <a:ext cx="8521709" cy="6278642"/>
          </a:xfrm>
          <a:prstGeom prst="rect">
            <a:avLst/>
          </a:prstGeom>
          <a:noFill/>
        </p:spPr>
        <p:txBody>
          <a:bodyPr wrap="square" rtlCol="1">
            <a:spAutoFit/>
          </a:bodyPr>
          <a:lstStyle/>
          <a:p>
            <a:pPr>
              <a:lnSpc>
                <a:spcPct val="150000"/>
              </a:lnSpc>
            </a:pPr>
            <a:r>
              <a:rPr lang="ar-SA" sz="2800" b="1" u="sng" dirty="0" smtClean="0">
                <a:solidFill>
                  <a:schemeClr val="bg2">
                    <a:lumMod val="50000"/>
                  </a:schemeClr>
                </a:solidFill>
                <a:latin typeface="Arial" pitchFamily="34" charset="0"/>
                <a:cs typeface="Arial" pitchFamily="34" charset="0"/>
              </a:rPr>
              <a:t>مراحل التطور التكنولوجي في العمل المصرفي :</a:t>
            </a:r>
            <a:endParaRPr lang="ar-SA" sz="2800" dirty="0"/>
          </a:p>
          <a:p>
            <a:pPr marL="457200" indent="-457200" algn="just">
              <a:lnSpc>
                <a:spcPct val="150000"/>
              </a:lnSpc>
              <a:buFont typeface="+mj-lt"/>
              <a:buAutoNum type="arabicPeriod"/>
            </a:pPr>
            <a:r>
              <a:rPr lang="ar-SA" sz="2400" dirty="0" smtClean="0"/>
              <a:t>مرحلة دخول التكنولوجيا إلى أعمال المصارف بغرض ايجاد حلول للأعمال المكتبية الخلفية . </a:t>
            </a:r>
            <a:endParaRPr lang="ar-SA" sz="2000" dirty="0" smtClean="0"/>
          </a:p>
          <a:p>
            <a:pPr marL="457200" indent="-457200" algn="just">
              <a:lnSpc>
                <a:spcPct val="150000"/>
              </a:lnSpc>
              <a:buFont typeface="+mj-lt"/>
              <a:buAutoNum type="arabicPeriod"/>
            </a:pPr>
            <a:r>
              <a:rPr lang="ar-SA" sz="2400" dirty="0" smtClean="0"/>
              <a:t>مرحلة تعميم الوعي بالتكنولوجيا من خلال تدريب </a:t>
            </a:r>
            <a:r>
              <a:rPr lang="ar-SA" sz="2400" dirty="0"/>
              <a:t>العاملين بالمصرف </a:t>
            </a:r>
            <a:r>
              <a:rPr lang="ar-SA" sz="2400" dirty="0" smtClean="0"/>
              <a:t>على التكنولوجيا واستخداماتها .</a:t>
            </a:r>
          </a:p>
          <a:p>
            <a:pPr marL="457200" indent="-457200" algn="just">
              <a:lnSpc>
                <a:spcPct val="150000"/>
              </a:lnSpc>
              <a:buFont typeface="+mj-lt"/>
              <a:buAutoNum type="arabicPeriod"/>
            </a:pPr>
            <a:r>
              <a:rPr lang="ar-SA" sz="2400" dirty="0" smtClean="0"/>
              <a:t>مرحلة دخول الاتصالات والتوفير الفوري لخدمات العملاء مثل مركز خدمة العملاء  (</a:t>
            </a:r>
            <a:r>
              <a:rPr lang="en-US" sz="2400" dirty="0" smtClean="0"/>
              <a:t>call center </a:t>
            </a:r>
            <a:r>
              <a:rPr lang="ar-SA" sz="2400" dirty="0" smtClean="0"/>
              <a:t>)</a:t>
            </a:r>
            <a:r>
              <a:rPr lang="en-US" sz="2400" dirty="0" smtClean="0"/>
              <a:t>  .</a:t>
            </a:r>
            <a:endParaRPr lang="ar-SA" sz="2400" dirty="0" smtClean="0"/>
          </a:p>
          <a:p>
            <a:pPr marL="457200" indent="-457200" algn="just">
              <a:lnSpc>
                <a:spcPct val="150000"/>
              </a:lnSpc>
              <a:buFont typeface="+mj-lt"/>
              <a:buAutoNum type="arabicPeriod"/>
            </a:pPr>
            <a:r>
              <a:rPr lang="ar-SA" sz="2400" dirty="0" smtClean="0"/>
              <a:t>مرحلة </a:t>
            </a:r>
            <a:r>
              <a:rPr lang="ar-SA" sz="2400" dirty="0"/>
              <a:t>الضبط والسيطرة على التكاليف وهي مرحلة ضبط الاستثمار بالتكنولوجيا </a:t>
            </a:r>
            <a:r>
              <a:rPr lang="ar-SA" sz="2400" dirty="0" smtClean="0"/>
              <a:t>.</a:t>
            </a:r>
            <a:endParaRPr lang="ar-SA" sz="2800" dirty="0"/>
          </a:p>
          <a:p>
            <a:pPr marL="457200" indent="-457200" algn="just">
              <a:lnSpc>
                <a:spcPct val="150000"/>
              </a:lnSpc>
              <a:buFont typeface="+mj-lt"/>
              <a:buAutoNum type="arabicPeriod"/>
            </a:pPr>
            <a:r>
              <a:rPr lang="ar-SA" sz="2400" dirty="0" smtClean="0"/>
              <a:t>مرحلة </a:t>
            </a:r>
            <a:r>
              <a:rPr lang="ar-SA" sz="2400" dirty="0"/>
              <a:t>اعتبار التكنولوجيا عملاً أساسياً ضمن أعمال المصارف .</a:t>
            </a:r>
            <a:endParaRPr lang="en-US" sz="2400" dirty="0"/>
          </a:p>
          <a:p>
            <a:pPr marL="457200" indent="-457200" algn="just">
              <a:lnSpc>
                <a:spcPct val="150000"/>
              </a:lnSpc>
              <a:buFont typeface="+mj-lt"/>
              <a:buAutoNum type="arabicPeriod"/>
            </a:pPr>
            <a:endParaRPr lang="en-US" sz="2400" dirty="0" smtClean="0"/>
          </a:p>
        </p:txBody>
      </p:sp>
    </p:spTree>
    <p:extLst>
      <p:ext uri="{BB962C8B-B14F-4D97-AF65-F5344CB8AC3E}">
        <p14:creationId xmlns:p14="http://schemas.microsoft.com/office/powerpoint/2010/main" val="378857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8478C4D-2779-46D5-8A3D-BEDA95C1E510}" type="slidenum">
              <a:rPr lang="ar-SA" smtClean="0"/>
              <a:pPr/>
              <a:t>9</a:t>
            </a:fld>
            <a:endParaRPr lang="ar-SA"/>
          </a:p>
        </p:txBody>
      </p:sp>
      <p:sp>
        <p:nvSpPr>
          <p:cNvPr id="6" name="TextBox 3"/>
          <p:cNvSpPr txBox="1"/>
          <p:nvPr/>
        </p:nvSpPr>
        <p:spPr>
          <a:xfrm>
            <a:off x="414179" y="481027"/>
            <a:ext cx="8521709" cy="4062651"/>
          </a:xfrm>
          <a:prstGeom prst="rect">
            <a:avLst/>
          </a:prstGeom>
          <a:noFill/>
        </p:spPr>
        <p:txBody>
          <a:bodyPr wrap="square" rtlCol="1">
            <a:spAutoFit/>
          </a:bodyPr>
          <a:lstStyle/>
          <a:p>
            <a:pPr>
              <a:lnSpc>
                <a:spcPct val="150000"/>
              </a:lnSpc>
            </a:pPr>
            <a:r>
              <a:rPr lang="ar-SA" sz="2800" b="1" u="sng" dirty="0">
                <a:solidFill>
                  <a:schemeClr val="bg2">
                    <a:lumMod val="50000"/>
                  </a:schemeClr>
                </a:solidFill>
                <a:latin typeface="Arial" pitchFamily="34" charset="0"/>
                <a:cs typeface="Arial" pitchFamily="34" charset="0"/>
              </a:rPr>
              <a:t>مميزات و عيوب </a:t>
            </a:r>
            <a:r>
              <a:rPr lang="ar-SA" sz="2800" b="1" u="sng" dirty="0" smtClean="0">
                <a:solidFill>
                  <a:schemeClr val="bg2">
                    <a:lumMod val="50000"/>
                  </a:schemeClr>
                </a:solidFill>
                <a:latin typeface="Arial" pitchFamily="34" charset="0"/>
                <a:cs typeface="Arial" pitchFamily="34" charset="0"/>
              </a:rPr>
              <a:t>الصيرفة الالكترونية :</a:t>
            </a:r>
          </a:p>
          <a:p>
            <a:pPr algn="just">
              <a:lnSpc>
                <a:spcPct val="150000"/>
              </a:lnSpc>
            </a:pPr>
            <a:r>
              <a:rPr lang="ar-SA" sz="2400" dirty="0" smtClean="0"/>
              <a:t>من مميزات الصيرفة الالكترونية أنها تمكن من السحب والايداع والتحويلات المالية في أي وقت حتى وأن كان البنك مغلق ويكون التعامل مباشر مع بياناتك مما يضمن ويعزز السرية . </a:t>
            </a:r>
          </a:p>
          <a:p>
            <a:pPr algn="just">
              <a:lnSpc>
                <a:spcPct val="150000"/>
              </a:lnSpc>
            </a:pPr>
            <a:endParaRPr lang="ar-SA" sz="2400" dirty="0" smtClean="0"/>
          </a:p>
          <a:p>
            <a:pPr algn="just">
              <a:lnSpc>
                <a:spcPct val="150000"/>
              </a:lnSpc>
            </a:pPr>
            <a:r>
              <a:rPr lang="ar-SA" sz="2400" dirty="0" smtClean="0"/>
              <a:t>اما العيوب فأنه </a:t>
            </a:r>
            <a:r>
              <a:rPr lang="ar-SA" sz="2400" dirty="0"/>
              <a:t>يمكن اختراق حسابك وكذلك بعض المخاطر التشغيلية و </a:t>
            </a:r>
            <a:r>
              <a:rPr lang="ar-SA" sz="2400" dirty="0" smtClean="0"/>
              <a:t>الاستراتيجية .</a:t>
            </a:r>
            <a:endParaRPr lang="en-US" sz="2400" dirty="0" smtClean="0"/>
          </a:p>
        </p:txBody>
      </p:sp>
    </p:spTree>
    <p:extLst>
      <p:ext uri="{BB962C8B-B14F-4D97-AF65-F5344CB8AC3E}">
        <p14:creationId xmlns:p14="http://schemas.microsoft.com/office/powerpoint/2010/main" val="113036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دفق الهواء">
  <a:themeElements>
    <a:clrScheme name="دفق الهواء">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دفق الهواء">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فق الهواء">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1762</TotalTime>
  <Words>1370</Words>
  <Application>Microsoft Office PowerPoint</Application>
  <PresentationFormat>عرض على الشاشة (3:4)‏</PresentationFormat>
  <Paragraphs>155</Paragraphs>
  <Slides>35</Slides>
  <Notes>1</Notes>
  <HiddenSlides>0</HiddenSlides>
  <MMClips>0</MMClips>
  <ScaleCrop>false</ScaleCrop>
  <HeadingPairs>
    <vt:vector size="4" baseType="variant">
      <vt:variant>
        <vt:lpstr>نسق</vt:lpstr>
      </vt:variant>
      <vt:variant>
        <vt:i4>2</vt:i4>
      </vt:variant>
      <vt:variant>
        <vt:lpstr>عناوين الشرائح</vt:lpstr>
      </vt:variant>
      <vt:variant>
        <vt:i4>35</vt:i4>
      </vt:variant>
    </vt:vector>
  </HeadingPairs>
  <TitlesOfParts>
    <vt:vector size="37" baseType="lpstr">
      <vt:lpstr>دفق الهواء</vt:lpstr>
      <vt:lpstr>NewsPrint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user</cp:lastModifiedBy>
  <cp:revision>148</cp:revision>
  <dcterms:created xsi:type="dcterms:W3CDTF">2012-03-02T14:49:28Z</dcterms:created>
  <dcterms:modified xsi:type="dcterms:W3CDTF">2017-02-25T20:41:28Z</dcterms:modified>
</cp:coreProperties>
</file>