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4"/>
  </p:sldMasterIdLst>
  <p:sldIdLst>
    <p:sldId id="256" r:id="rId5"/>
    <p:sldId id="301" r:id="rId6"/>
    <p:sldId id="273" r:id="rId7"/>
    <p:sldId id="309" r:id="rId8"/>
    <p:sldId id="277" r:id="rId9"/>
    <p:sldId id="275" r:id="rId10"/>
    <p:sldId id="310" r:id="rId11"/>
    <p:sldId id="311" r:id="rId12"/>
    <p:sldId id="269" r:id="rId13"/>
    <p:sldId id="278" r:id="rId14"/>
    <p:sldId id="280" r:id="rId15"/>
    <p:sldId id="291" r:id="rId16"/>
    <p:sldId id="304" r:id="rId17"/>
    <p:sldId id="305" r:id="rId18"/>
    <p:sldId id="306" r:id="rId19"/>
    <p:sldId id="307" r:id="rId20"/>
    <p:sldId id="312" r:id="rId21"/>
    <p:sldId id="313" r:id="rId22"/>
    <p:sldId id="314" r:id="rId23"/>
    <p:sldId id="315" r:id="rId24"/>
    <p:sldId id="316" r:id="rId25"/>
    <p:sldId id="317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B75FBEC-D303-464C-882C-A7566C77845C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B75FBEC-D303-464C-882C-A7566C77845C}" type="datetimeFigureOut">
              <a:rPr lang="ar-SA" smtClean="0"/>
              <a:pPr/>
              <a:t>07/05/1435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FD7A55C-C2F0-4628-BFE6-7FF8AB45C36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1680" y="620688"/>
            <a:ext cx="612068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معالجة الكلمات والنسخ </a:t>
            </a:r>
            <a:br>
              <a:rPr lang="ar-SA" dirty="0" smtClean="0"/>
            </a:br>
            <a:r>
              <a:rPr lang="ar-SA" dirty="0" smtClean="0"/>
              <a:t>برنامج السكرتارية الطبية</a:t>
            </a:r>
            <a:endParaRPr lang="ar-SA" sz="4400" dirty="0"/>
          </a:p>
        </p:txBody>
      </p:sp>
      <p:sp>
        <p:nvSpPr>
          <p:cNvPr id="4" name="مستطيل 3"/>
          <p:cNvSpPr/>
          <p:nvPr/>
        </p:nvSpPr>
        <p:spPr>
          <a:xfrm>
            <a:off x="2627784" y="2636912"/>
            <a:ext cx="4572000" cy="1415772"/>
          </a:xfrm>
          <a:prstGeom prst="rect">
            <a:avLst/>
          </a:prstGeom>
        </p:spPr>
        <p:txBody>
          <a:bodyPr anchor="b">
            <a:normAutofit fontScale="62500" lnSpcReduction="20000"/>
          </a:bodyPr>
          <a:lstStyle/>
          <a:p>
            <a:pPr algn="ctr">
              <a:spcBef>
                <a:spcPct val="0"/>
              </a:spcBef>
            </a:pPr>
            <a: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المحاضرة </a:t>
            </a: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الثالثة</a:t>
            </a:r>
          </a:p>
          <a:p>
            <a:pPr algn="ctr">
              <a:spcBef>
                <a:spcPct val="0"/>
              </a:spcBef>
            </a:pPr>
            <a: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ar-SA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الصف اسفل صف الارتكاز </a:t>
            </a:r>
          </a:p>
          <a:p>
            <a:pPr algn="ctr">
              <a:spcBef>
                <a:spcPct val="0"/>
              </a:spcBef>
            </a:pP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( الصف الأول</a:t>
            </a:r>
            <a:r>
              <a:rPr lang="ar-SA" sz="43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)</a:t>
            </a:r>
            <a:r>
              <a:rPr lang="ar-SA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ar-SA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103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580728"/>
            <a:ext cx="8682168" cy="480060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b="1" dirty="0" smtClean="0"/>
              <a:t>حسن </a:t>
            </a:r>
            <a:r>
              <a:rPr lang="ar-SA" b="1" dirty="0"/>
              <a:t>ظنك بالناس أولئك هم الفائزون ،أحسن ظنك بالناس أولئك هم الفائزون </a:t>
            </a:r>
            <a:r>
              <a:rPr lang="ar-SA" dirty="0"/>
              <a:t/>
            </a:r>
            <a:br>
              <a:rPr lang="ar-SA" dirty="0"/>
            </a:br>
            <a:r>
              <a:rPr lang="ar-SA" b="1" dirty="0"/>
              <a:t/>
            </a:r>
            <a:br>
              <a:rPr lang="ar-SA" b="1" dirty="0"/>
            </a:br>
            <a:r>
              <a:rPr lang="ar-SA" dirty="0"/>
              <a:t/>
            </a:r>
            <a:br>
              <a:rPr lang="ar-SA" dirty="0"/>
            </a:br>
            <a:r>
              <a:rPr lang="ar-SA" b="1" dirty="0"/>
              <a:t>أحسن ظنك بالناس أولئك هم الفائزون ،أحسن ظنك بالناس أولئك هم الفائزون </a:t>
            </a:r>
            <a:r>
              <a:rPr lang="ar-SA" dirty="0"/>
              <a:t/>
            </a:r>
            <a:br>
              <a:rPr lang="ar-SA" dirty="0"/>
            </a:br>
            <a:r>
              <a:rPr lang="ar-SA" b="1" dirty="0"/>
              <a:t/>
            </a:r>
            <a:br>
              <a:rPr lang="ar-SA" b="1" dirty="0"/>
            </a:br>
            <a:r>
              <a:rPr lang="ar-SA" dirty="0"/>
              <a:t/>
            </a:r>
            <a:br>
              <a:rPr lang="ar-SA" dirty="0"/>
            </a:br>
            <a:r>
              <a:rPr lang="ar-SA" b="1" dirty="0"/>
              <a:t>أحسن ظنك بالناس أولئك هم الفائزون ،أحسن ظنك بالناس أولئك هم الفائزون </a:t>
            </a:r>
            <a:r>
              <a:rPr lang="ar-SA" dirty="0"/>
              <a:t/>
            </a:r>
            <a:br>
              <a:rPr lang="ar-SA" dirty="0"/>
            </a:br>
            <a:r>
              <a:rPr lang="ar-SA" b="1" dirty="0"/>
              <a:t/>
            </a:r>
            <a:br>
              <a:rPr lang="ar-SA" b="1" dirty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الأول 3-1</a:t>
            </a:r>
            <a:endParaRPr lang="ar-SA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826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496" y="1484784"/>
            <a:ext cx="9036496" cy="489654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2800" b="1" dirty="0"/>
              <a:t>لماذا ظلم رامي زبير ؟ قالت له منى لا تيأس من رحمة الله ولا حول ولا قوة إلا بالله 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/>
            </a:r>
            <a:br>
              <a:rPr lang="ar-SA" sz="2800" b="1" dirty="0"/>
            </a:b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>لماذا ظلم رامي زبير ؟ قالت له منى لا تيأس من رحمة الله ولا حول ولا قوة إلا بالله 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/>
            </a:r>
            <a:br>
              <a:rPr lang="ar-SA" sz="2800" b="1" dirty="0"/>
            </a:b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>لماذا ظلم رامي زبير ؟ قالت له منى لا تيأس من رحمة الله ولا حول ولا قوة إلا بالله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الثاني 3-2</a:t>
            </a:r>
            <a:endParaRPr lang="ar-SA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857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628800"/>
            <a:ext cx="8826184" cy="453650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/>
              <a:t>أكلوا هنيئا وشربوا مريئا وتظافر القوم , أكلوا هنيئا وشربوا مريئا وتظافر القوم 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أكلوا هنيئا وشربوا مريئا وتظافر القوم , أكلوا هنيئا وشربوا مريئا وتظافر القوم </a:t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أكلوا هنيئا وشربوا مريئا وتظافر القوم , أكلوا هنيئا وشربوا مريئا وتظافر القوم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/>
            </a:r>
            <a:br>
              <a:rPr lang="ar-SA" sz="3600" b="1" dirty="0"/>
            </a:br>
            <a:endParaRPr lang="ar-SA" b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الثالث 3-3</a:t>
            </a:r>
            <a:endParaRPr lang="ar-SA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737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844824"/>
            <a:ext cx="8826184" cy="453650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2800" b="1" dirty="0"/>
              <a:t>هؤلاء أصدقاؤنا الأوفياء الفائزون تظافروا ادفع السيئة بالحسنة , ظمئ يظمأ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/>
            </a:r>
            <a:br>
              <a:rPr lang="ar-SA" sz="2800" b="1" dirty="0"/>
            </a:b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>هؤلاء أصدقاؤنا الأوفياء الفائزون تظافروا ادفع السيئة بالحسنة , ظمئ يظمأ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/>
            </a:r>
            <a:br>
              <a:rPr lang="ar-SA" sz="2800" b="1" dirty="0"/>
            </a:b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>هؤلاء أصدقاؤنا الأوفياء الفائزون تظافروا ادفع السيئة بالحسنة , ظمئ يظمأ</a:t>
            </a:r>
            <a:r>
              <a:rPr lang="ar-SA" sz="2800" dirty="0"/>
              <a:t/>
            </a:r>
            <a:br>
              <a:rPr lang="ar-SA" sz="2800" dirty="0"/>
            </a:br>
            <a:r>
              <a:rPr lang="ar-SA" sz="2800" b="1" dirty="0"/>
              <a:t/>
            </a:r>
            <a:br>
              <a:rPr lang="ar-SA" sz="2800" b="1" dirty="0"/>
            </a:br>
            <a:endParaRPr lang="ar-SA" sz="3000" b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الرابع 3-4</a:t>
            </a:r>
            <a:endParaRPr lang="ar-SA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990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484784"/>
            <a:ext cx="8826184" cy="5184576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/>
              <a:t>قال تعالى</a:t>
            </a:r>
            <a:r>
              <a:rPr lang="ar-SA" sz="3600" b="1" dirty="0" smtClean="0"/>
              <a:t>: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فإن تنازعتم في شيء فردوه إلى الله ورسوله إن كنتم تؤمنون بالله واليوم الآخر ..</a:t>
            </a:r>
            <a:r>
              <a:rPr lang="ar-SA" sz="3600" b="1" dirty="0" smtClean="0"/>
              <a:t>الآية</a:t>
            </a:r>
            <a:r>
              <a:rPr lang="ar-SA" sz="3600" b="1" dirty="0"/>
              <a:t/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فإن تنازعتم في شيء فردوه إلى الله ورسوله إن كنتم تؤمنون بالله واليوم الآخر ..</a:t>
            </a:r>
            <a:r>
              <a:rPr lang="ar-SA" sz="3600" b="1" dirty="0" smtClean="0"/>
              <a:t>الآية</a:t>
            </a:r>
            <a:r>
              <a:rPr lang="ar-SA" sz="3600" b="1" dirty="0"/>
              <a:t/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فإن تنازعتم في شيء فردوه إلى الله ورسوله إن كنتم تؤمنون بالله واليوم الآخر ..الآية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/>
            </a:r>
            <a:br>
              <a:rPr lang="ar-SA" sz="3600" b="1" dirty="0"/>
            </a:br>
            <a:endParaRPr lang="ar-SA" sz="3600" b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الخامس 3-5</a:t>
            </a:r>
            <a:endParaRPr lang="ar-SA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886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340768"/>
            <a:ext cx="8826184" cy="5517232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 err="1"/>
              <a:t>لاتستهزيء</a:t>
            </a:r>
            <a:r>
              <a:rPr lang="ar-SA" sz="3600" b="1" dirty="0"/>
              <a:t> بالناس الضعفاء هذا عمل سيء , الهواء لطيف , رؤساؤهم رؤسائي </a:t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 err="1"/>
              <a:t>لاتستهزيء</a:t>
            </a:r>
            <a:r>
              <a:rPr lang="ar-SA" sz="3600" b="1" dirty="0"/>
              <a:t> بالناس الضعفاء هذا عمل سيء , الهواء لطيف , رؤساؤهم رؤسائي </a:t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 err="1"/>
              <a:t>لاتستهزيء</a:t>
            </a:r>
            <a:r>
              <a:rPr lang="ar-SA" sz="3600" b="1" dirty="0"/>
              <a:t> بالناس الضعفاء هذا عمل سيء , الهواء لطيف , رؤساؤهم </a:t>
            </a:r>
            <a:r>
              <a:rPr lang="ar-SA" sz="3600" b="1" dirty="0" smtClean="0"/>
              <a:t>رؤسائي</a:t>
            </a:r>
            <a:endParaRPr lang="ar-SA" sz="3600" b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السادس3-6</a:t>
            </a:r>
            <a:endParaRPr lang="ar-SA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283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772816"/>
            <a:ext cx="8826184" cy="489654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/>
              <a:t>أبدت المدرسة إعجابها بالطالبة ليلى وترى أن لها مستقبلا باهرا إذا واصلت التعليم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/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أبدت المدرسة إعجابها بالطالبة ليلى وترى أن لها مستقبلا باهرا إذا واصلت </a:t>
            </a:r>
            <a:r>
              <a:rPr lang="ar-SA" sz="3600" b="1" dirty="0" smtClean="0"/>
              <a:t>التعليم</a:t>
            </a:r>
            <a:endParaRPr lang="ar-SA" sz="3600" b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السابع 3-7</a:t>
            </a:r>
            <a:endParaRPr lang="ar-SA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437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772816"/>
            <a:ext cx="8826184" cy="489654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/>
              <a:t>تابع الدرس إلى آخر الحصة حتى تستفيد وهو يتعلق عن الآلات الصناعية الحديثة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تابع الدرس إلى آخر الحصة حتى تستفيد وهو يتعلق عن الآلات الصناعية الحديثة </a:t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تابع الدرس إلى آخر الحصة حتى تستفيد وهو يتعلق عن الآلات الصناعية الحديثة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الثامن 3-8</a:t>
            </a:r>
            <a:endParaRPr lang="ar-SA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504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772816"/>
            <a:ext cx="8826184" cy="489654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/>
              <a:t>الصدقة تطفي غضب الرب وتدفع ميتة السوء الصدقة تطفي غضب الرب وتدفع ميتة السوء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/>
            </a:r>
            <a:br>
              <a:rPr lang="ar-SA" sz="3600" b="1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الصدقة تطفي غضب الرب وتدفع ميتة السوء الصدقة تطفي غضب الرب وتدفع ميتة </a:t>
            </a:r>
            <a:r>
              <a:rPr lang="ar-SA" sz="3600" b="1" dirty="0" smtClean="0"/>
              <a:t>السوء</a:t>
            </a:r>
            <a:endParaRPr lang="ar-SA" sz="3600" b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الثامن 3-9</a:t>
            </a:r>
            <a:endParaRPr lang="ar-SA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242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8304" y="1772816"/>
            <a:ext cx="8826184" cy="489654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ar-SA" sz="3600" b="1" dirty="0"/>
              <a:t>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 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 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 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 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>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 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 ظنون </a:t>
            </a:r>
            <a:r>
              <a:rPr lang="ar-SA" sz="3600" b="1" dirty="0" err="1"/>
              <a:t>ناءون</a:t>
            </a:r>
            <a:r>
              <a:rPr lang="ar-SA" sz="3600" b="1" dirty="0"/>
              <a:t> زمزم بريء</a:t>
            </a:r>
            <a:r>
              <a:rPr lang="ar-SA" sz="3600" dirty="0"/>
              <a:t/>
            </a:r>
            <a:br>
              <a:rPr lang="ar-SA" sz="3600" dirty="0"/>
            </a:br>
            <a:r>
              <a:rPr lang="ar-SA" sz="3600" b="1" dirty="0"/>
              <a:t/>
            </a:r>
            <a:br>
              <a:rPr lang="ar-SA" sz="3600" b="1" dirty="0"/>
            </a:br>
            <a:endParaRPr lang="ar-SA" sz="3600" b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b="1" dirty="0">
                <a:effectLst/>
              </a:rPr>
              <a:t>التطبيق </a:t>
            </a:r>
            <a:r>
              <a:rPr lang="ar-SA" sz="4400" b="1" dirty="0" smtClean="0">
                <a:effectLst/>
              </a:rPr>
              <a:t>الثامن 3-10</a:t>
            </a:r>
            <a:endParaRPr lang="ar-SA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523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 marL="457200" indent="-457200"/>
            <a:r>
              <a:rPr lang="ar-SA" sz="4400" b="1" dirty="0" smtClean="0"/>
              <a:t>الحروف </a:t>
            </a:r>
            <a:r>
              <a:rPr lang="ar-SA" sz="4400" b="1" dirty="0"/>
              <a:t>التي سنأخذها في هذا الصف هي بالترتيب من اليمين إلى اليسار كالتالي :</a:t>
            </a:r>
            <a:r>
              <a:rPr lang="ar-SA" sz="4400" dirty="0"/>
              <a:t/>
            </a:r>
            <a:br>
              <a:rPr lang="ar-SA" sz="4400" dirty="0"/>
            </a:br>
            <a:r>
              <a:rPr lang="ar-SA" sz="4400" dirty="0" smtClean="0"/>
              <a:t>(</a:t>
            </a:r>
            <a:r>
              <a:rPr lang="ar-SA" sz="4000" b="1" dirty="0" smtClean="0"/>
              <a:t>ظ </a:t>
            </a:r>
            <a:r>
              <a:rPr lang="ar-SA" sz="4000" b="1" dirty="0"/>
              <a:t>- ز - و - ة - ى - لا - ر - ؤ - ء - ئ </a:t>
            </a:r>
            <a:r>
              <a:rPr lang="ar-SA" sz="4400" b="1" dirty="0" smtClean="0"/>
              <a:t>)</a:t>
            </a:r>
            <a:endParaRPr lang="ar-SA" sz="4400" dirty="0" smtClean="0"/>
          </a:p>
          <a:p>
            <a:pPr marL="457200" indent="-457200"/>
            <a:endParaRPr lang="ar-SA" sz="4400" b="1" u="sng" dirty="0" smtClean="0"/>
          </a:p>
          <a:p>
            <a:pPr marL="82296" indent="0" algn="ctr">
              <a:buNone/>
            </a:pPr>
            <a:endParaRPr lang="ar-SA" sz="4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سنتعلم </a:t>
            </a:r>
            <a:r>
              <a:rPr lang="ar-SA" b="1" dirty="0">
                <a:effectLst/>
              </a:rPr>
              <a:t>الصف الذي أسفل صف </a:t>
            </a:r>
            <a:r>
              <a:rPr lang="ar-SA" b="1" dirty="0" err="1">
                <a:effectLst/>
              </a:rPr>
              <a:t>الإرتكاز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9930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5256584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ar-SA" sz="2000" b="1" dirty="0" smtClean="0"/>
              <a:t>(ـ) وهي عبارة عن إشارة المد في الكلمة وذلك بالضغط على مفتاح </a:t>
            </a:r>
            <a:r>
              <a:rPr lang="en-US" sz="2000" b="1" dirty="0" smtClean="0"/>
              <a:t>Shift </a:t>
            </a:r>
            <a:r>
              <a:rPr lang="ar-SA" sz="2000" b="1" dirty="0" smtClean="0"/>
              <a:t> بخنصر اليد </a:t>
            </a:r>
            <a:r>
              <a:rPr lang="ar-SA" sz="2000" b="1" dirty="0" err="1" smtClean="0"/>
              <a:t>اليسرى </a:t>
            </a:r>
            <a:r>
              <a:rPr lang="ar-SA" sz="2000" b="1" dirty="0" smtClean="0"/>
              <a:t>+ </a:t>
            </a:r>
            <a:r>
              <a:rPr lang="ar-SA" sz="2000" b="1" dirty="0" err="1" smtClean="0"/>
              <a:t>حرف </a:t>
            </a:r>
            <a:r>
              <a:rPr lang="ar-SA" sz="2000" b="1" dirty="0" smtClean="0"/>
              <a:t>(ت) بسبابة اليد اليمنى </a:t>
            </a:r>
            <a:endParaRPr lang="en-US" sz="2000" dirty="0" smtClean="0"/>
          </a:p>
          <a:p>
            <a:pPr>
              <a:lnSpc>
                <a:spcPct val="170000"/>
              </a:lnSpc>
            </a:pPr>
            <a:r>
              <a:rPr lang="ar-SA" sz="2000" b="1" dirty="0" err="1" smtClean="0"/>
              <a:t>(،</a:t>
            </a:r>
            <a:r>
              <a:rPr lang="ar-SA" sz="2000" b="1" dirty="0" smtClean="0"/>
              <a:t>) وذلك بالضغط على مفتاح </a:t>
            </a:r>
            <a:r>
              <a:rPr lang="en-US" sz="2000" b="1" dirty="0" smtClean="0"/>
              <a:t>Shift </a:t>
            </a:r>
            <a:r>
              <a:rPr lang="ar-SA" sz="2000" b="1" dirty="0" smtClean="0"/>
              <a:t> بخنصر اليد </a:t>
            </a:r>
            <a:r>
              <a:rPr lang="ar-SA" sz="2000" b="1" dirty="0" err="1" smtClean="0"/>
              <a:t>اليسرى </a:t>
            </a:r>
            <a:r>
              <a:rPr lang="ar-SA" sz="2000" b="1" dirty="0" smtClean="0"/>
              <a:t>+ </a:t>
            </a:r>
            <a:r>
              <a:rPr lang="ar-SA" sz="2000" b="1" dirty="0" err="1" smtClean="0"/>
              <a:t>حرف </a:t>
            </a:r>
            <a:r>
              <a:rPr lang="ar-SA" sz="2000" b="1" dirty="0" smtClean="0"/>
              <a:t>(ن) بأوسط اليد اليمنى </a:t>
            </a:r>
            <a:endParaRPr lang="en-US" sz="2000" dirty="0" smtClean="0"/>
          </a:p>
          <a:p>
            <a:pPr>
              <a:lnSpc>
                <a:spcPct val="170000"/>
              </a:lnSpc>
            </a:pPr>
            <a:r>
              <a:rPr lang="ar-SA" sz="2000" b="1" dirty="0" err="1" smtClean="0"/>
              <a:t>(/</a:t>
            </a:r>
            <a:r>
              <a:rPr lang="ar-SA" sz="2000" b="1" dirty="0" smtClean="0"/>
              <a:t>) وذلك بالضغط على مفتاح </a:t>
            </a:r>
            <a:r>
              <a:rPr lang="en-US" sz="2000" b="1" dirty="0" smtClean="0"/>
              <a:t>Shift </a:t>
            </a:r>
            <a:r>
              <a:rPr lang="ar-SA" sz="2000" b="1" dirty="0" smtClean="0"/>
              <a:t> بخنصر اليد </a:t>
            </a:r>
            <a:r>
              <a:rPr lang="ar-SA" sz="2000" b="1" dirty="0" err="1" smtClean="0"/>
              <a:t>اليسرى </a:t>
            </a:r>
            <a:r>
              <a:rPr lang="ar-SA" sz="2000" b="1" dirty="0" smtClean="0"/>
              <a:t>+ </a:t>
            </a:r>
            <a:r>
              <a:rPr lang="ar-SA" sz="2000" b="1" dirty="0" err="1" smtClean="0"/>
              <a:t>حرف </a:t>
            </a:r>
            <a:r>
              <a:rPr lang="ar-SA" sz="2000" b="1" dirty="0" smtClean="0"/>
              <a:t>(م) ببنصر اليد اليمنى</a:t>
            </a:r>
            <a:endParaRPr lang="en-US" sz="2000" dirty="0" smtClean="0"/>
          </a:p>
          <a:p>
            <a:pPr>
              <a:lnSpc>
                <a:spcPct val="170000"/>
              </a:lnSpc>
            </a:pPr>
            <a:r>
              <a:rPr lang="ar-SA" sz="2000" b="1" dirty="0" err="1" smtClean="0"/>
              <a:t>(:</a:t>
            </a:r>
            <a:r>
              <a:rPr lang="ar-SA" sz="2000" b="1" dirty="0" smtClean="0"/>
              <a:t>) وذلك بالضغط على مفتاح </a:t>
            </a:r>
            <a:r>
              <a:rPr lang="en-US" sz="2000" b="1" dirty="0" smtClean="0"/>
              <a:t>Shift </a:t>
            </a:r>
            <a:r>
              <a:rPr lang="ar-SA" sz="2000" b="1" dirty="0" smtClean="0"/>
              <a:t> بخنصر اليد </a:t>
            </a:r>
            <a:r>
              <a:rPr lang="ar-SA" sz="2000" b="1" dirty="0" err="1" smtClean="0"/>
              <a:t>اليسرى+حرف </a:t>
            </a:r>
            <a:r>
              <a:rPr lang="ar-SA" sz="2000" b="1" dirty="0" smtClean="0"/>
              <a:t>(ك) بخنصر اليد اليمنى </a:t>
            </a:r>
            <a:endParaRPr lang="en-US" sz="2000" dirty="0" smtClean="0"/>
          </a:p>
          <a:p>
            <a:pPr>
              <a:lnSpc>
                <a:spcPct val="170000"/>
              </a:lnSpc>
            </a:pPr>
            <a:r>
              <a:rPr lang="ar-SA" sz="2000" b="1" dirty="0" err="1" smtClean="0"/>
              <a:t>("</a:t>
            </a:r>
            <a:r>
              <a:rPr lang="ar-SA" sz="2000" b="1" dirty="0" smtClean="0"/>
              <a:t>)وذلك بالضغط على مفتاح </a:t>
            </a:r>
            <a:r>
              <a:rPr lang="en-US" sz="2000" b="1" dirty="0" smtClean="0"/>
              <a:t>Shift </a:t>
            </a:r>
            <a:r>
              <a:rPr lang="ar-SA" sz="2000" b="1" dirty="0" smtClean="0"/>
              <a:t> بخنصر اليد </a:t>
            </a:r>
            <a:r>
              <a:rPr lang="ar-SA" sz="2000" b="1" dirty="0" err="1" smtClean="0"/>
              <a:t>اليسرى </a:t>
            </a:r>
            <a:r>
              <a:rPr lang="ar-SA" sz="2000" b="1" dirty="0" smtClean="0"/>
              <a:t>+ </a:t>
            </a:r>
            <a:r>
              <a:rPr lang="ar-SA" sz="2000" b="1" dirty="0" err="1" smtClean="0"/>
              <a:t>حرف </a:t>
            </a:r>
            <a:r>
              <a:rPr lang="ar-SA" sz="2000" b="1" dirty="0" smtClean="0"/>
              <a:t>(ط) بخنصر اليد اليمنى</a:t>
            </a:r>
            <a:endParaRPr lang="en-US" sz="2000" dirty="0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r"/>
            <a:r>
              <a:rPr lang="ar-SA" u="sng" dirty="0" smtClean="0"/>
              <a:t>علامات الترقيم وطريقة طباعتها</a:t>
            </a: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ar-SA" b="1" dirty="0" err="1" smtClean="0"/>
              <a:t>(؟</a:t>
            </a:r>
            <a:r>
              <a:rPr lang="ar-SA" b="1" dirty="0" smtClean="0"/>
              <a:t>) </a:t>
            </a:r>
            <a:r>
              <a:rPr lang="ar-SA" sz="2900" b="1" dirty="0" smtClean="0"/>
              <a:t>وذلك بالضغط على مفتاح </a:t>
            </a:r>
            <a:r>
              <a:rPr lang="en-US" sz="2900" b="1" dirty="0" smtClean="0"/>
              <a:t>Shift </a:t>
            </a:r>
            <a:r>
              <a:rPr lang="ar-SA" sz="2900" b="1" dirty="0" smtClean="0"/>
              <a:t> بخنصر اليد </a:t>
            </a:r>
            <a:r>
              <a:rPr lang="ar-SA" sz="2900" b="1" dirty="0" err="1" smtClean="0"/>
              <a:t>اليسرى </a:t>
            </a:r>
            <a:r>
              <a:rPr lang="ar-SA" sz="2900" b="1" dirty="0" smtClean="0"/>
              <a:t>+ </a:t>
            </a:r>
            <a:r>
              <a:rPr lang="ar-SA" sz="2900" b="1" dirty="0" err="1" smtClean="0"/>
              <a:t>حرف </a:t>
            </a:r>
            <a:r>
              <a:rPr lang="ar-SA" sz="2900" b="1" dirty="0" smtClean="0"/>
              <a:t>(ظ) بخصر اليد اليمنى</a:t>
            </a:r>
            <a:endParaRPr lang="en-US" sz="2900" dirty="0" smtClean="0"/>
          </a:p>
          <a:p>
            <a:pPr>
              <a:lnSpc>
                <a:spcPct val="170000"/>
              </a:lnSpc>
            </a:pPr>
            <a:r>
              <a:rPr lang="ar-SA" sz="2900" b="1" dirty="0" err="1" smtClean="0"/>
              <a:t>(.</a:t>
            </a:r>
            <a:r>
              <a:rPr lang="ar-SA" sz="2900" b="1" dirty="0" smtClean="0"/>
              <a:t>) وذلك بالضغط على مفتاح </a:t>
            </a:r>
            <a:r>
              <a:rPr lang="en-US" sz="2900" b="1" dirty="0" smtClean="0"/>
              <a:t>Shift </a:t>
            </a:r>
            <a:r>
              <a:rPr lang="ar-SA" sz="2900" b="1" dirty="0" smtClean="0"/>
              <a:t> بخنصر اليد </a:t>
            </a:r>
            <a:r>
              <a:rPr lang="ar-SA" sz="2900" b="1" dirty="0" err="1" smtClean="0"/>
              <a:t>اليسرى </a:t>
            </a:r>
            <a:r>
              <a:rPr lang="ar-SA" sz="2900" b="1" dirty="0" smtClean="0"/>
              <a:t>+ حرف(ز) ببنصر اليد اليمنى</a:t>
            </a:r>
            <a:endParaRPr lang="en-US" sz="2900" dirty="0" smtClean="0"/>
          </a:p>
          <a:p>
            <a:pPr>
              <a:lnSpc>
                <a:spcPct val="170000"/>
              </a:lnSpc>
            </a:pPr>
            <a:r>
              <a:rPr lang="ar-SA" sz="2900" b="1" dirty="0" err="1" smtClean="0"/>
              <a:t>(,</a:t>
            </a:r>
            <a:r>
              <a:rPr lang="ar-SA" sz="2900" b="1" dirty="0" smtClean="0"/>
              <a:t>) وذلك بالضغط على مفتاح </a:t>
            </a:r>
            <a:r>
              <a:rPr lang="en-US" sz="2900" b="1" dirty="0" smtClean="0"/>
              <a:t>Shift </a:t>
            </a:r>
            <a:r>
              <a:rPr lang="ar-SA" sz="2900" b="1" dirty="0" smtClean="0"/>
              <a:t> بخنصر اليد </a:t>
            </a:r>
            <a:r>
              <a:rPr lang="ar-SA" sz="2900" b="1" dirty="0" err="1" smtClean="0"/>
              <a:t>اليسرى </a:t>
            </a:r>
            <a:r>
              <a:rPr lang="ar-SA" sz="2900" b="1" dirty="0" smtClean="0"/>
              <a:t>+ </a:t>
            </a:r>
            <a:r>
              <a:rPr lang="ar-SA" sz="2900" b="1" dirty="0" err="1" smtClean="0"/>
              <a:t>حرف </a:t>
            </a:r>
            <a:r>
              <a:rPr lang="ar-SA" sz="2900" b="1" dirty="0" smtClean="0"/>
              <a:t>(و) بأوسط اليد اليمنى</a:t>
            </a:r>
            <a:endParaRPr lang="en-US" sz="2900" dirty="0" smtClean="0"/>
          </a:p>
          <a:p>
            <a:pPr>
              <a:lnSpc>
                <a:spcPct val="170000"/>
              </a:lnSpc>
            </a:pPr>
            <a:r>
              <a:rPr lang="ar-SA" sz="2900" b="1" dirty="0" err="1" smtClean="0"/>
              <a:t>(؛</a:t>
            </a:r>
            <a:r>
              <a:rPr lang="ar-SA" sz="2900" b="1" dirty="0" smtClean="0"/>
              <a:t>) وذلك بالضغط على مفتاح </a:t>
            </a:r>
            <a:r>
              <a:rPr lang="en-US" sz="2900" b="1" dirty="0" smtClean="0"/>
              <a:t>Shift </a:t>
            </a:r>
            <a:r>
              <a:rPr lang="ar-SA" sz="2900" b="1" dirty="0" smtClean="0"/>
              <a:t> بخنصر اليد </a:t>
            </a:r>
            <a:r>
              <a:rPr lang="ar-SA" sz="2900" b="1" dirty="0" err="1" smtClean="0"/>
              <a:t>اليسرى </a:t>
            </a:r>
            <a:r>
              <a:rPr lang="ar-SA" sz="2900" b="1" dirty="0" smtClean="0"/>
              <a:t>+ </a:t>
            </a:r>
            <a:r>
              <a:rPr lang="ar-SA" sz="2900" b="1" dirty="0" err="1" smtClean="0"/>
              <a:t>حرف </a:t>
            </a:r>
            <a:r>
              <a:rPr lang="ar-SA" sz="2900" b="1" dirty="0" smtClean="0"/>
              <a:t>(ح) بخنصر اليد اليمنى </a:t>
            </a:r>
            <a:endParaRPr lang="en-US" sz="2900" dirty="0" smtClean="0"/>
          </a:p>
          <a:p>
            <a:pPr>
              <a:lnSpc>
                <a:spcPct val="170000"/>
              </a:lnSpc>
            </a:pPr>
            <a:r>
              <a:rPr lang="ar-SA" sz="2900" b="1" dirty="0" err="1" smtClean="0"/>
              <a:t>(‘</a:t>
            </a:r>
            <a:r>
              <a:rPr lang="ar-SA" sz="2900" b="1" dirty="0" smtClean="0"/>
              <a:t>) وذلك بالضغط على مفتاح </a:t>
            </a:r>
            <a:r>
              <a:rPr lang="en-US" sz="2900" b="1" dirty="0" smtClean="0"/>
              <a:t>Shift </a:t>
            </a:r>
            <a:r>
              <a:rPr lang="ar-SA" sz="2900" b="1" dirty="0" smtClean="0"/>
              <a:t> بخنصر اليد </a:t>
            </a:r>
            <a:r>
              <a:rPr lang="ar-SA" sz="2900" b="1" dirty="0" err="1" smtClean="0"/>
              <a:t>اليسرى </a:t>
            </a:r>
            <a:r>
              <a:rPr lang="ar-SA" sz="2900" b="1" dirty="0" smtClean="0"/>
              <a:t>+ </a:t>
            </a:r>
            <a:r>
              <a:rPr lang="ar-SA" sz="2900" b="1" dirty="0" err="1" smtClean="0"/>
              <a:t>حرف </a:t>
            </a:r>
            <a:r>
              <a:rPr lang="ar-SA" sz="2900" b="1" dirty="0" smtClean="0"/>
              <a:t>(ع) بسبابة اليد اليمنى</a:t>
            </a:r>
            <a:endParaRPr lang="en-US" sz="2900" dirty="0" smtClean="0"/>
          </a:p>
          <a:p>
            <a:pPr>
              <a:lnSpc>
                <a:spcPct val="170000"/>
              </a:lnSpc>
            </a:pPr>
            <a:r>
              <a:rPr lang="ar-SA" sz="2900" b="1" dirty="0" err="1" smtClean="0"/>
              <a:t>(!</a:t>
            </a:r>
            <a:r>
              <a:rPr lang="ar-SA" sz="2900" b="1" dirty="0" smtClean="0"/>
              <a:t>) وذلك بالضغط على مفتاح </a:t>
            </a:r>
            <a:r>
              <a:rPr lang="en-US" sz="2900" b="1" dirty="0" smtClean="0"/>
              <a:t>Shift </a:t>
            </a:r>
            <a:r>
              <a:rPr lang="ar-SA" sz="2900" b="1" dirty="0" smtClean="0"/>
              <a:t> بخنصر اليد </a:t>
            </a:r>
            <a:r>
              <a:rPr lang="ar-SA" sz="2900" b="1" dirty="0" err="1" smtClean="0"/>
              <a:t>اليمنى +رقم </a:t>
            </a:r>
            <a:r>
              <a:rPr lang="ar-SA" sz="2900" b="1" dirty="0" smtClean="0"/>
              <a:t>(1) بخنصر اليد اليسرى</a:t>
            </a:r>
            <a:endParaRPr lang="ar-SA" sz="2900" dirty="0" smtClean="0"/>
          </a:p>
          <a:p>
            <a:endParaRPr lang="ar-SA" sz="29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u="sng" dirty="0" smtClean="0"/>
              <a:t>علامات الترقيم وطريقة طباعتها</a:t>
            </a: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3946"/>
          <a:stretch>
            <a:fillRect/>
          </a:stretch>
        </p:blipFill>
        <p:spPr bwMode="auto">
          <a:xfrm>
            <a:off x="755576" y="1484784"/>
            <a:ext cx="8054446" cy="4594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4624"/>
            <a:ext cx="7524327" cy="6768751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511256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3600" b="1" dirty="0" smtClean="0">
                <a:solidFill>
                  <a:srgbClr val="C00000"/>
                </a:solidFill>
              </a:rPr>
              <a:t>تبق </a:t>
            </a:r>
            <a:r>
              <a:rPr lang="ar-SA" sz="3600" b="1" dirty="0">
                <a:solidFill>
                  <a:srgbClr val="C00000"/>
                </a:solidFill>
              </a:rPr>
              <a:t>أصابع اليدين على صف </a:t>
            </a:r>
            <a:r>
              <a:rPr lang="ar-SA" sz="3600" b="1" dirty="0" err="1">
                <a:solidFill>
                  <a:srgbClr val="C00000"/>
                </a:solidFill>
              </a:rPr>
              <a:t>الإرتكاز</a:t>
            </a:r>
            <a:r>
              <a:rPr lang="ar-SA" sz="3600" b="1" dirty="0">
                <a:solidFill>
                  <a:srgbClr val="C00000"/>
                </a:solidFill>
              </a:rPr>
              <a:t> حسب المكان المخصص لكل اصبع ومنه </a:t>
            </a:r>
            <a:r>
              <a:rPr lang="ar-SA" sz="3600" b="1" dirty="0" smtClean="0">
                <a:solidFill>
                  <a:srgbClr val="C00000"/>
                </a:solidFill>
              </a:rPr>
              <a:t>تنقله إلى </a:t>
            </a:r>
            <a:r>
              <a:rPr lang="ar-SA" sz="3600" b="1" dirty="0">
                <a:solidFill>
                  <a:srgbClr val="C00000"/>
                </a:solidFill>
              </a:rPr>
              <a:t>الصفوف الأخرى لضغط الحرف المراد ثم يعود إلى مكانه المخصص في صف </a:t>
            </a:r>
            <a:r>
              <a:rPr lang="ar-SA" sz="3600" b="1" dirty="0" err="1">
                <a:solidFill>
                  <a:srgbClr val="C00000"/>
                </a:solidFill>
              </a:rPr>
              <a:t>الإرتكاز</a:t>
            </a:r>
            <a:r>
              <a:rPr lang="ar-SA" sz="3600" b="1" dirty="0">
                <a:solidFill>
                  <a:srgbClr val="C00000"/>
                </a:solidFill>
              </a:rPr>
              <a:t> من غير رفع باقي </a:t>
            </a:r>
            <a:r>
              <a:rPr lang="ar-SA" sz="3600" b="1" dirty="0" smtClean="0">
                <a:solidFill>
                  <a:srgbClr val="C00000"/>
                </a:solidFill>
              </a:rPr>
              <a:t>الأصابع .</a:t>
            </a:r>
          </a:p>
          <a:p>
            <a:pPr marL="457200" indent="-457200"/>
            <a:endParaRPr lang="ar-SA" sz="3600" b="1" dirty="0">
              <a:solidFill>
                <a:srgbClr val="C00000"/>
              </a:solidFill>
            </a:endParaRPr>
          </a:p>
          <a:p>
            <a:pPr marL="457200" indent="-457200"/>
            <a:r>
              <a:rPr lang="ar-SA" sz="3600" b="1" dirty="0" smtClean="0">
                <a:solidFill>
                  <a:srgbClr val="C00000"/>
                </a:solidFill>
              </a:rPr>
              <a:t>ركز </a:t>
            </a:r>
            <a:r>
              <a:rPr lang="ar-SA" sz="3600" b="1" dirty="0">
                <a:solidFill>
                  <a:srgbClr val="C00000"/>
                </a:solidFill>
              </a:rPr>
              <a:t>نظرك في الورقة أثناء الطبع ولا تنظر إلى لوحة المفاتيح إلا في حالة الضرورة القصوى .</a:t>
            </a:r>
            <a:br>
              <a:rPr lang="ar-SA" sz="3600" b="1" dirty="0">
                <a:solidFill>
                  <a:srgbClr val="C00000"/>
                </a:solidFill>
              </a:rPr>
            </a:br>
            <a:r>
              <a:rPr lang="ar-SA" sz="3600" b="1" dirty="0">
                <a:solidFill>
                  <a:srgbClr val="C00000"/>
                </a:solidFill>
              </a:rPr>
              <a:t/>
            </a:r>
            <a:br>
              <a:rPr lang="ar-SA" sz="3600" b="1" dirty="0">
                <a:solidFill>
                  <a:srgbClr val="C00000"/>
                </a:solidFill>
              </a:rPr>
            </a:b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لا تنس أن ...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14713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70000" lnSpcReduction="20000"/>
          </a:bodyPr>
          <a:lstStyle/>
          <a:p>
            <a:pPr marL="457200" indent="-457200"/>
            <a:r>
              <a:rPr lang="ar-SA" sz="4400" b="1" dirty="0"/>
              <a:t>سنتعلم الصف الذي أسفل صف </a:t>
            </a:r>
            <a:r>
              <a:rPr lang="ar-SA" sz="4400" b="1" dirty="0" err="1"/>
              <a:t>الإرتكاز</a:t>
            </a:r>
            <a:r>
              <a:rPr lang="ar-SA" sz="4400" b="1" dirty="0"/>
              <a:t> </a:t>
            </a:r>
          </a:p>
          <a:p>
            <a:pPr marL="457200" indent="-457200"/>
            <a:r>
              <a:rPr lang="ar-SA" sz="4400" b="1" dirty="0" smtClean="0"/>
              <a:t>نستخدم </a:t>
            </a:r>
            <a:r>
              <a:rPr lang="ar-SA" sz="4400" b="1" dirty="0"/>
              <a:t>في هذا الدرس الحروف والعلامات التالية :</a:t>
            </a:r>
            <a:r>
              <a:rPr lang="ar-SA" sz="4400" dirty="0"/>
              <a:t/>
            </a:r>
            <a:br>
              <a:rPr lang="ar-SA" sz="4400" dirty="0"/>
            </a:br>
            <a:r>
              <a:rPr lang="ar-SA" sz="4400" b="1" dirty="0"/>
              <a:t>أ إ </a:t>
            </a:r>
            <a:r>
              <a:rPr lang="ar-SA" sz="4400" b="1" dirty="0" err="1"/>
              <a:t>لأ</a:t>
            </a:r>
            <a:r>
              <a:rPr lang="ar-SA" sz="4400" b="1" dirty="0"/>
              <a:t> </a:t>
            </a:r>
            <a:r>
              <a:rPr lang="ar-SA" sz="4400" b="1" dirty="0" err="1"/>
              <a:t>لإ</a:t>
            </a:r>
            <a:r>
              <a:rPr lang="ar-SA" sz="4400" b="1" dirty="0"/>
              <a:t> </a:t>
            </a:r>
            <a:r>
              <a:rPr lang="ar-SA" sz="4400" b="1" dirty="0" err="1"/>
              <a:t>لآ</a:t>
            </a:r>
            <a:r>
              <a:rPr lang="ar-SA" sz="4400" b="1" dirty="0"/>
              <a:t> ؟ .  : </a:t>
            </a:r>
            <a:r>
              <a:rPr lang="ar-SA" sz="4400" b="1" dirty="0" smtClean="0"/>
              <a:t>،,</a:t>
            </a:r>
            <a:endParaRPr lang="ar-SA" sz="4400" dirty="0" smtClean="0"/>
          </a:p>
          <a:p>
            <a:pPr marL="457200" indent="-457200"/>
            <a:endParaRPr lang="ar-SA" sz="4400" b="1" dirty="0" smtClean="0"/>
          </a:p>
          <a:p>
            <a:pPr marL="457200" indent="-457200"/>
            <a:r>
              <a:rPr lang="ar-SA" sz="4400" b="1" dirty="0" smtClean="0"/>
              <a:t>في </a:t>
            </a:r>
            <a:r>
              <a:rPr lang="ar-SA" sz="4400" b="1" dirty="0"/>
              <a:t>هذا الدرس سنتعلم كتابة حرف الذال (ذ) ،وهو من حروف صف الأرقام حتى نشمل في هذا الدرس جميع الحروف الهجائية كما وعدناكم </a:t>
            </a:r>
            <a:r>
              <a:rPr lang="ar-SA" sz="4400" b="1" dirty="0" smtClean="0"/>
              <a:t>.</a:t>
            </a:r>
            <a:endParaRPr lang="ar-SA" sz="4400" dirty="0" smtClean="0"/>
          </a:p>
          <a:p>
            <a:pPr marL="457200" indent="-457200"/>
            <a:endParaRPr lang="ar-SA" sz="4400" b="1" dirty="0"/>
          </a:p>
          <a:p>
            <a:pPr marL="457200" indent="-457200"/>
            <a:r>
              <a:rPr lang="ar-SA" sz="4400" b="1" dirty="0" smtClean="0"/>
              <a:t>ركز </a:t>
            </a:r>
            <a:r>
              <a:rPr lang="ar-SA" sz="4400" b="1" dirty="0"/>
              <a:t>نظرك على كيفية ترتيب الحروف وكل اصبع والحرف المخصص له واحفظ الصورة في ذاكرتك حتى تعرف توزيع الحروف من دون النظر إلى لوحة المفاتيح .</a:t>
            </a:r>
            <a:endParaRPr lang="ar-SA" sz="4400" b="1" u="sng" dirty="0" smtClean="0"/>
          </a:p>
          <a:p>
            <a:pPr marL="82296" indent="0" algn="ctr">
              <a:buNone/>
            </a:pPr>
            <a:endParaRPr lang="ar-SA" sz="4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في هذه المحاضرة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95447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400" b="1" u="sng" dirty="0" smtClean="0"/>
              <a:t>اليد </a:t>
            </a:r>
            <a:r>
              <a:rPr lang="ar-SA" sz="2400" b="1" u="sng" dirty="0"/>
              <a:t>اليمنى </a:t>
            </a:r>
            <a:r>
              <a:rPr lang="ar-SA" sz="2400" b="1" u="sng" dirty="0" smtClean="0"/>
              <a:t>:</a:t>
            </a:r>
            <a:endParaRPr lang="ar-SA" sz="24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الظاء (ظ) : متخصص به </a:t>
            </a:r>
            <a:r>
              <a:rPr lang="ar-SA" sz="1800" b="1" dirty="0">
                <a:solidFill>
                  <a:srgbClr val="FF0000"/>
                </a:solidFill>
              </a:rPr>
              <a:t>إصبع الخنصر الأيمن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الزاي (ز)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البنصر الأيمن </a:t>
            </a:r>
            <a:endParaRPr lang="ar-SA" sz="1800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الواو (و)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الوسطى </a:t>
            </a:r>
            <a:r>
              <a:rPr lang="ar-SA" sz="1800" b="1" dirty="0" smtClean="0">
                <a:solidFill>
                  <a:srgbClr val="FF0000"/>
                </a:solidFill>
              </a:rPr>
              <a:t>الأيمن</a:t>
            </a:r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التاء المربوطة (ة)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السبابة الأيمن </a:t>
            </a:r>
            <a:endParaRPr lang="ar-SA" sz="1800" dirty="0" smtClean="0">
              <a:solidFill>
                <a:srgbClr val="FF0000"/>
              </a:solidFill>
            </a:endParaRPr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الألف المقصورة (ى)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السبابة الأيمن </a:t>
            </a:r>
            <a:r>
              <a:rPr lang="ar-SA" sz="1800" b="1" dirty="0"/>
              <a:t>أيضاً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لام ألف (لا) : وهنا لكم الخيار إما أن تضغطوا بإصبع السبابة الأيمن ،أو ا</a:t>
            </a:r>
            <a:r>
              <a:rPr lang="ar-SA" sz="1800" b="1" dirty="0">
                <a:solidFill>
                  <a:srgbClr val="FF0000"/>
                </a:solidFill>
              </a:rPr>
              <a:t>صبع السبابة الأيسر </a:t>
            </a:r>
            <a:r>
              <a:rPr lang="ar-SA" sz="1800" b="1" dirty="0"/>
              <a:t>لأنه يقع في نصف المسافة بينهما ، ولكن </a:t>
            </a:r>
            <a:r>
              <a:rPr lang="ar-SA" sz="1800" b="1" dirty="0" smtClean="0"/>
              <a:t>يفضل أن استخدام </a:t>
            </a:r>
            <a:r>
              <a:rPr lang="ar-SA" sz="1800" b="1" dirty="0" smtClean="0">
                <a:solidFill>
                  <a:srgbClr val="FF0000"/>
                </a:solidFill>
              </a:rPr>
              <a:t>اصبع </a:t>
            </a:r>
            <a:r>
              <a:rPr lang="ar-SA" sz="1800" b="1" dirty="0">
                <a:solidFill>
                  <a:srgbClr val="FF0000"/>
                </a:solidFill>
              </a:rPr>
              <a:t>السبابة الأيمن </a:t>
            </a:r>
            <a:r>
              <a:rPr lang="ar-SA" sz="1800" b="1" dirty="0" smtClean="0"/>
              <a:t>عليه.</a:t>
            </a:r>
            <a:endParaRPr lang="ar-SA" sz="1800" dirty="0" smtClean="0"/>
          </a:p>
          <a:p>
            <a:pPr marL="457200" indent="-457200"/>
            <a:r>
              <a:rPr lang="ar-SA" sz="2400" b="1" u="sng" dirty="0" smtClean="0"/>
              <a:t>اليد </a:t>
            </a:r>
            <a:r>
              <a:rPr lang="ar-SA" sz="2400" b="1" u="sng" dirty="0"/>
              <a:t>اليسرى </a:t>
            </a:r>
            <a:r>
              <a:rPr lang="ar-SA" sz="2400" b="1" u="sng" dirty="0" smtClean="0"/>
              <a:t>:</a:t>
            </a:r>
            <a:endParaRPr lang="ar-SA" sz="24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الراء (ر) : متخصص به </a:t>
            </a:r>
            <a:r>
              <a:rPr lang="ar-SA" sz="1800" b="1" dirty="0">
                <a:solidFill>
                  <a:srgbClr val="FF0000"/>
                </a:solidFill>
              </a:rPr>
              <a:t>إصبع السبابة الأيسر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الواو بهمزة (ؤ)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الوسطى الأيسر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الهمزة (ء)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البنصر الأيمن</a:t>
            </a:r>
            <a:r>
              <a:rPr lang="ar-SA" sz="1800" b="1" dirty="0"/>
              <a:t> </a:t>
            </a:r>
            <a:endParaRPr lang="ar-SA" sz="1800" dirty="0" smtClean="0"/>
          </a:p>
          <a:p>
            <a:pPr marL="731520" lvl="1" indent="-457200"/>
            <a:r>
              <a:rPr lang="ar-SA" sz="1800" b="1" dirty="0" smtClean="0"/>
              <a:t>حرف </a:t>
            </a:r>
            <a:r>
              <a:rPr lang="ar-SA" sz="1800" b="1" dirty="0"/>
              <a:t>همزة على ألف مقصورة أو همزة على نبرة (ئ ئـ) : متخصص به </a:t>
            </a:r>
            <a:r>
              <a:rPr lang="ar-SA" sz="1800" b="1" dirty="0">
                <a:solidFill>
                  <a:srgbClr val="FF0000"/>
                </a:solidFill>
              </a:rPr>
              <a:t>اصبع الخنصر الأيسر </a:t>
            </a:r>
            <a:r>
              <a:rPr lang="ar-SA" sz="1800" dirty="0"/>
              <a:t/>
            </a:r>
            <a:br>
              <a:rPr lang="ar-SA" sz="1800" dirty="0"/>
            </a:br>
            <a:r>
              <a:rPr lang="ar-SA" sz="1800" b="1" dirty="0"/>
              <a:t/>
            </a:r>
            <a:br>
              <a:rPr lang="ar-SA" sz="1800" b="1" dirty="0"/>
            </a:br>
            <a:endParaRPr lang="ar-SA" sz="32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70186"/>
          </a:xfrm>
        </p:spPr>
        <p:txBody>
          <a:bodyPr>
            <a:noAutofit/>
          </a:bodyPr>
          <a:lstStyle/>
          <a:p>
            <a:pPr algn="ctr"/>
            <a:r>
              <a:rPr lang="ar-SA" sz="2800" b="1" dirty="0" smtClean="0">
                <a:effectLst/>
              </a:rPr>
              <a:t>توزيع </a:t>
            </a:r>
            <a:r>
              <a:rPr lang="ar-SA" sz="2800" b="1" dirty="0">
                <a:effectLst/>
              </a:rPr>
              <a:t>الحروف في الصف </a:t>
            </a:r>
            <a:r>
              <a:rPr lang="ar-SA" sz="2800" b="1" dirty="0" smtClean="0">
                <a:effectLst/>
              </a:rPr>
              <a:t>اسفل صف </a:t>
            </a:r>
            <a:r>
              <a:rPr lang="ar-SA" sz="2800" b="1" dirty="0" err="1">
                <a:effectLst/>
              </a:rPr>
              <a:t>الإرتكاز</a:t>
            </a:r>
            <a:r>
              <a:rPr lang="ar-SA" sz="2800" b="1" dirty="0">
                <a:effectLst/>
              </a:rPr>
              <a:t> وفقاً لكل اصبع </a:t>
            </a:r>
            <a:endParaRPr lang="ar-SA" sz="2800" dirty="0"/>
          </a:p>
        </p:txBody>
      </p:sp>
    </p:spTree>
    <p:extLst>
      <p:ext uri="{BB962C8B-B14F-4D97-AF65-F5344CB8AC3E}">
        <p14:creationId xmlns="" xmlns:p14="http://schemas.microsoft.com/office/powerpoint/2010/main" val="140652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8436"/>
            <a:ext cx="8784976" cy="6662932"/>
          </a:xfrm>
        </p:spPr>
      </p:pic>
    </p:spTree>
    <p:extLst>
      <p:ext uri="{BB962C8B-B14F-4D97-AF65-F5344CB8AC3E}">
        <p14:creationId xmlns="" xmlns:p14="http://schemas.microsoft.com/office/powerpoint/2010/main" val="216126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4624"/>
            <a:ext cx="7524327" cy="6768751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196752"/>
            <a:ext cx="7498080" cy="511256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4400" b="1" dirty="0">
                <a:solidFill>
                  <a:srgbClr val="FF0000"/>
                </a:solidFill>
              </a:rPr>
              <a:t>عندما نريد كتابة أي حرف من الحروف السابقة ننزل الأصبع المخصص للحرف للأسفل ونضغط عليه مرة واحدة بخفة ثم نعود بالإصبع إلى صف </a:t>
            </a:r>
            <a:r>
              <a:rPr lang="ar-SA" sz="4400" b="1" dirty="0" err="1">
                <a:solidFill>
                  <a:srgbClr val="FF0000"/>
                </a:solidFill>
              </a:rPr>
              <a:t>الإرتكاز</a:t>
            </a:r>
            <a:r>
              <a:rPr lang="ar-SA" sz="4400" b="1" dirty="0">
                <a:solidFill>
                  <a:srgbClr val="FF0000"/>
                </a:solidFill>
              </a:rPr>
              <a:t> دون تحريك باقي </a:t>
            </a:r>
            <a:r>
              <a:rPr lang="ar-SA" sz="4400" b="1" dirty="0" smtClean="0">
                <a:solidFill>
                  <a:srgbClr val="FF0000"/>
                </a:solidFill>
              </a:rPr>
              <a:t>الأصابع .</a:t>
            </a:r>
            <a:r>
              <a:rPr lang="ar-SA" sz="4400" b="1" dirty="0">
                <a:solidFill>
                  <a:srgbClr val="FF0000"/>
                </a:solidFill>
              </a:rPr>
              <a:t/>
            </a:r>
            <a:br>
              <a:rPr lang="ar-SA" sz="4400" b="1" dirty="0">
                <a:solidFill>
                  <a:srgbClr val="FF0000"/>
                </a:solidFill>
              </a:rPr>
            </a:br>
            <a:r>
              <a:rPr lang="ar-SA" sz="4400" b="1" dirty="0">
                <a:solidFill>
                  <a:srgbClr val="FF0000"/>
                </a:solidFill>
              </a:rPr>
              <a:t/>
            </a:r>
            <a:br>
              <a:rPr lang="ar-SA" sz="4400" b="1" dirty="0">
                <a:solidFill>
                  <a:srgbClr val="FF0000"/>
                </a:solidFill>
              </a:rPr>
            </a:b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72008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لا تنس أن ...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81149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268760"/>
            <a:ext cx="7890080" cy="5472608"/>
          </a:xfrm>
        </p:spPr>
        <p:txBody>
          <a:bodyPr>
            <a:noAutofit/>
          </a:bodyPr>
          <a:lstStyle/>
          <a:p>
            <a:pPr marL="457200" indent="-457200"/>
            <a:r>
              <a:rPr lang="ar-SA" sz="2200" b="1" dirty="0" smtClean="0"/>
              <a:t> </a:t>
            </a:r>
            <a:r>
              <a:rPr lang="ar-SA" sz="2200" b="1" u="sng" dirty="0"/>
              <a:t>لكتابة </a:t>
            </a:r>
            <a:r>
              <a:rPr lang="ar-SA" sz="2200" b="1" u="sng" dirty="0" smtClean="0"/>
              <a:t>الفاصلة </a:t>
            </a:r>
            <a:r>
              <a:rPr lang="ar-SA" sz="2200" b="1" u="sng" dirty="0"/>
              <a:t>(،) </a:t>
            </a:r>
            <a:r>
              <a:rPr lang="ar-SA" sz="2200" b="1" dirty="0"/>
              <a:t>: 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</a:t>
            </a:r>
            <a:r>
              <a:rPr lang="ar-SA" sz="2200" b="1" dirty="0"/>
              <a:t> على زر</a:t>
            </a:r>
            <a:r>
              <a:rPr lang="en-US" sz="2200" b="1" dirty="0"/>
              <a:t>Shift </a:t>
            </a:r>
            <a:r>
              <a:rPr lang="ar-SA" sz="2200" b="1" dirty="0"/>
              <a:t>ثم نضغط مرة واحدة وبخفة على حرف النون </a:t>
            </a:r>
            <a:r>
              <a:rPr lang="ar-SA" sz="2200" b="1" dirty="0">
                <a:solidFill>
                  <a:srgbClr val="FF0000"/>
                </a:solidFill>
              </a:rPr>
              <a:t>بإصبع الوسطى الأيمن </a:t>
            </a:r>
            <a:r>
              <a:rPr lang="ar-SA" sz="2200" b="1" dirty="0"/>
              <a:t>فيظهر لدينا علامة </a:t>
            </a:r>
            <a:r>
              <a:rPr lang="ar-SA" sz="2200" b="1" dirty="0" smtClean="0"/>
              <a:t>الفاصلة .</a:t>
            </a:r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حرفا (إ أ) </a:t>
            </a:r>
            <a:r>
              <a:rPr lang="ar-SA" sz="2200" b="1" dirty="0" smtClean="0"/>
              <a:t>:تعلمنا </a:t>
            </a:r>
            <a:r>
              <a:rPr lang="ar-SA" sz="2200" b="1" dirty="0"/>
              <a:t>في الدرس السابق كيفية كتابة حرف (إ أ) </a:t>
            </a:r>
            <a:r>
              <a:rPr lang="ar-SA" sz="2200" b="1" dirty="0" smtClean="0"/>
              <a:t>.</a:t>
            </a:r>
          </a:p>
          <a:p>
            <a:pPr marL="457200" indent="-457200"/>
            <a:r>
              <a:rPr lang="ar-SA" sz="2200" b="1" dirty="0" smtClean="0"/>
              <a:t>لكتابة </a:t>
            </a:r>
            <a:r>
              <a:rPr lang="ar-SA" sz="2200" b="1" dirty="0"/>
              <a:t>حرف الألف الممدودة (آ) </a:t>
            </a:r>
            <a:r>
              <a:rPr lang="ar-SA" sz="2200" b="1" dirty="0" smtClean="0"/>
              <a:t>:فإننا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على </a:t>
            </a:r>
            <a:r>
              <a:rPr lang="ar-SA" sz="2200" b="1" dirty="0">
                <a:solidFill>
                  <a:srgbClr val="FF0000"/>
                </a:solidFill>
              </a:rPr>
              <a:t>بإصبع السبابة الأيمن </a:t>
            </a:r>
            <a:r>
              <a:rPr lang="ar-SA" sz="2200" b="1" dirty="0"/>
              <a:t>على حرف الألف المقصورة (ى) فيظهر لدينا حرف (آ) </a:t>
            </a:r>
            <a:r>
              <a:rPr lang="ar-SA" sz="2200" b="1" dirty="0" smtClean="0"/>
              <a:t>.</a:t>
            </a:r>
            <a:endParaRPr lang="ar-SA" sz="2200" dirty="0"/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علامة (:) </a:t>
            </a:r>
            <a:r>
              <a:rPr lang="ar-SA" sz="2200" b="1" dirty="0" smtClean="0"/>
              <a:t>:نضغط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الأيمن</a:t>
            </a:r>
            <a:r>
              <a:rPr lang="ar-SA" sz="2200" b="1" dirty="0"/>
              <a:t> على حرف الكاف في صف </a:t>
            </a:r>
            <a:r>
              <a:rPr lang="ar-SA" sz="2200" b="1" dirty="0" err="1"/>
              <a:t>الإرتكاز</a:t>
            </a:r>
            <a:r>
              <a:rPr lang="ar-SA" sz="2200" b="1" dirty="0"/>
              <a:t> فتظهر علامة (:) </a:t>
            </a:r>
            <a:r>
              <a:rPr lang="ar-SA" sz="2200" b="1" dirty="0" smtClean="0"/>
              <a:t>.</a:t>
            </a:r>
            <a:endParaRPr lang="ar-SA" sz="2200" dirty="0" smtClean="0"/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علامة </a:t>
            </a:r>
            <a:r>
              <a:rPr lang="ar-SA" sz="2200" b="1" u="sng" dirty="0" err="1"/>
              <a:t>الإستفهام</a:t>
            </a:r>
            <a:r>
              <a:rPr lang="ar-SA" sz="2200" b="1" u="sng" dirty="0"/>
              <a:t> (؟) </a:t>
            </a:r>
            <a:r>
              <a:rPr lang="ar-SA" sz="2200" b="1" u="sng" dirty="0" smtClean="0"/>
              <a:t>:</a:t>
            </a:r>
            <a:r>
              <a:rPr lang="ar-SA" sz="2200" b="1" dirty="0" smtClean="0"/>
              <a:t>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الأيمن </a:t>
            </a:r>
            <a:r>
              <a:rPr lang="ar-SA" sz="2200" b="1" dirty="0"/>
              <a:t>على حرف الظاء (ظ) فيظهر لنا علامة (؟) </a:t>
            </a:r>
            <a:r>
              <a:rPr lang="ar-SA" sz="2200" b="1" dirty="0" smtClean="0"/>
              <a:t>.</a:t>
            </a:r>
          </a:p>
          <a:p>
            <a:pPr marL="457200" indent="-457200"/>
            <a:r>
              <a:rPr lang="ar-SA" sz="2200" b="1" u="sng" dirty="0" smtClean="0"/>
              <a:t>لكتابة </a:t>
            </a:r>
            <a:r>
              <a:rPr lang="ar-SA" sz="2200" b="1" u="sng" dirty="0"/>
              <a:t>النقطة (.) </a:t>
            </a:r>
            <a:r>
              <a:rPr lang="ar-SA" sz="2200" b="1" dirty="0" smtClean="0"/>
              <a:t>:فإننا </a:t>
            </a:r>
            <a:r>
              <a:rPr lang="ar-SA" sz="2200" b="1" dirty="0"/>
              <a:t>نضغط </a:t>
            </a:r>
            <a:r>
              <a:rPr lang="ar-SA" sz="2200" b="1" dirty="0">
                <a:solidFill>
                  <a:srgbClr val="FF0000"/>
                </a:solidFill>
              </a:rPr>
              <a:t>بإصبع الخنصر الأيسر </a:t>
            </a:r>
            <a:r>
              <a:rPr lang="ar-SA" sz="2200" b="1" dirty="0"/>
              <a:t>على زر </a:t>
            </a:r>
            <a:r>
              <a:rPr lang="en-US" sz="2200" b="1" dirty="0"/>
              <a:t>shift </a:t>
            </a:r>
            <a:r>
              <a:rPr lang="ar-SA" sz="2200" b="1" dirty="0"/>
              <a:t>ثم نضغط لمرة واحدة وبخفة </a:t>
            </a:r>
            <a:r>
              <a:rPr lang="ar-SA" sz="2200" b="1" dirty="0">
                <a:solidFill>
                  <a:srgbClr val="FF0000"/>
                </a:solidFill>
              </a:rPr>
              <a:t>بإصبع </a:t>
            </a:r>
            <a:r>
              <a:rPr lang="ar-SA" sz="2200" b="1" dirty="0" smtClean="0">
                <a:solidFill>
                  <a:srgbClr val="FF0000"/>
                </a:solidFill>
              </a:rPr>
              <a:t>البنصر </a:t>
            </a:r>
            <a:r>
              <a:rPr lang="ar-SA" sz="2200" b="1" dirty="0">
                <a:solidFill>
                  <a:srgbClr val="FF0000"/>
                </a:solidFill>
              </a:rPr>
              <a:t>الأيمن </a:t>
            </a:r>
            <a:r>
              <a:rPr lang="ar-SA" sz="2200" b="1" dirty="0"/>
              <a:t>على حرف الزاي فتظهر لنا علامة (.) </a:t>
            </a:r>
            <a:r>
              <a:rPr lang="ar-SA" sz="2200" b="1" dirty="0" smtClean="0"/>
              <a:t>.</a:t>
            </a:r>
            <a:endParaRPr lang="ar-SA" sz="22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>
                <a:effectLst/>
              </a:rPr>
              <a:t>كيف نكتب (، </a:t>
            </a:r>
            <a:r>
              <a:rPr lang="ar-SA" b="1" dirty="0">
                <a:effectLst/>
              </a:rPr>
              <a:t>أ إ آ </a:t>
            </a:r>
            <a:r>
              <a:rPr lang="ar-SA" b="1" dirty="0" err="1">
                <a:effectLst/>
              </a:rPr>
              <a:t>لأ</a:t>
            </a:r>
            <a:r>
              <a:rPr lang="ar-SA" b="1" dirty="0">
                <a:effectLst/>
              </a:rPr>
              <a:t> </a:t>
            </a:r>
            <a:r>
              <a:rPr lang="ar-SA" b="1" dirty="0" err="1">
                <a:effectLst/>
              </a:rPr>
              <a:t>لإ</a:t>
            </a:r>
            <a:r>
              <a:rPr lang="ar-SA" b="1" dirty="0">
                <a:effectLst/>
              </a:rPr>
              <a:t> </a:t>
            </a:r>
            <a:r>
              <a:rPr lang="ar-SA" b="1" dirty="0" err="1">
                <a:effectLst/>
              </a:rPr>
              <a:t>لآ</a:t>
            </a:r>
            <a:r>
              <a:rPr lang="ar-SA" b="1" dirty="0">
                <a:effectLst/>
              </a:rPr>
              <a:t> ؟ .  : </a:t>
            </a:r>
            <a:r>
              <a:rPr lang="ar-SA" b="1" dirty="0" smtClean="0">
                <a:effectLst/>
              </a:rPr>
              <a:t>)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425910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688" y="1650919"/>
            <a:ext cx="5758989" cy="1778081"/>
          </a:xfrm>
        </p:spPr>
        <p:txBody>
          <a:bodyPr>
            <a:normAutofit/>
          </a:bodyPr>
          <a:lstStyle/>
          <a:p>
            <a:pPr algn="ctr"/>
            <a:r>
              <a:rPr lang="ar-JO" b="1" dirty="0"/>
              <a:t>تدريبات عملية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12331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AE908F69C45F43B5F67F7F770537E1" ma:contentTypeVersion="0" ma:contentTypeDescription="Create a new document." ma:contentTypeScope="" ma:versionID="f67ef303716acc3b388836726e4860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7AA644-4547-42F2-B0CF-18D3C9EF5E45}"/>
</file>

<file path=customXml/itemProps2.xml><?xml version="1.0" encoding="utf-8"?>
<ds:datastoreItem xmlns:ds="http://schemas.openxmlformats.org/officeDocument/2006/customXml" ds:itemID="{BFC28F6C-2C69-4BD0-A6B4-228D8D3B0CF2}"/>
</file>

<file path=customXml/itemProps3.xml><?xml version="1.0" encoding="utf-8"?>
<ds:datastoreItem xmlns:ds="http://schemas.openxmlformats.org/officeDocument/2006/customXml" ds:itemID="{4E793819-B212-4337-B1FE-C2FC8C1ACABD}"/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650</TotalTime>
  <Words>693</Words>
  <Application>Microsoft Office PowerPoint</Application>
  <PresentationFormat>On-screen Show (4:3)</PresentationFormat>
  <Paragraphs>73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ملتقى</vt:lpstr>
      <vt:lpstr>معالجة الكلمات والنسخ  برنامج السكرتارية الطبية</vt:lpstr>
      <vt:lpstr>سنتعلم الصف الذي أسفل صف الإرتكاز</vt:lpstr>
      <vt:lpstr>لا تنس أن ...</vt:lpstr>
      <vt:lpstr>في هذه المحاضرة </vt:lpstr>
      <vt:lpstr>توزيع الحروف في الصف اسفل صف الإرتكاز وفقاً لكل اصبع </vt:lpstr>
      <vt:lpstr>Slide 6</vt:lpstr>
      <vt:lpstr>لا تنس أن ...</vt:lpstr>
      <vt:lpstr>كيف نكتب (، أ إ آ لأ لإ لآ ؟ .  : )</vt:lpstr>
      <vt:lpstr>تدريبات عملية </vt:lpstr>
      <vt:lpstr>التطبيق الأول 3-1</vt:lpstr>
      <vt:lpstr>التطبيق الثاني 3-2</vt:lpstr>
      <vt:lpstr>التطبيق الثالث 3-3</vt:lpstr>
      <vt:lpstr>التطبيق الرابع 3-4</vt:lpstr>
      <vt:lpstr>التطبيق الخامس 3-5</vt:lpstr>
      <vt:lpstr>التطبيق السادس3-6</vt:lpstr>
      <vt:lpstr>التطبيق السابع 3-7</vt:lpstr>
      <vt:lpstr>التطبيق الثامن 3-8</vt:lpstr>
      <vt:lpstr>التطبيق الثامن 3-9</vt:lpstr>
      <vt:lpstr>التطبيق الثامن 3-10</vt:lpstr>
      <vt:lpstr>علامات الترقيم وطريقة طباعتها</vt:lpstr>
      <vt:lpstr>علامات الترقيم وطريقة طباعتها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ghada</cp:lastModifiedBy>
  <cp:revision>46</cp:revision>
  <dcterms:created xsi:type="dcterms:W3CDTF">2014-02-09T17:56:55Z</dcterms:created>
  <dcterms:modified xsi:type="dcterms:W3CDTF">2014-03-09T07:37:41Z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0x010100C8AE908F69C45F43B5F67F7F770537E1</vt:lpwstr>
  </property>
</Properties>
</file>