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82"/>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90" r:id="rId34"/>
    <p:sldId id="291" r:id="rId35"/>
    <p:sldId id="292" r:id="rId36"/>
    <p:sldId id="293" r:id="rId37"/>
    <p:sldId id="294" r:id="rId38"/>
    <p:sldId id="295" r:id="rId39"/>
    <p:sldId id="343" r:id="rId40"/>
    <p:sldId id="296" r:id="rId41"/>
    <p:sldId id="297" r:id="rId42"/>
    <p:sldId id="298" r:id="rId43"/>
    <p:sldId id="299" r:id="rId44"/>
    <p:sldId id="300" r:id="rId45"/>
    <p:sldId id="301" r:id="rId46"/>
    <p:sldId id="344" r:id="rId47"/>
    <p:sldId id="302" r:id="rId48"/>
    <p:sldId id="303" r:id="rId49"/>
    <p:sldId id="304" r:id="rId50"/>
    <p:sldId id="305" r:id="rId51"/>
    <p:sldId id="306" r:id="rId52"/>
    <p:sldId id="346" r:id="rId53"/>
    <p:sldId id="307" r:id="rId54"/>
    <p:sldId id="308" r:id="rId55"/>
    <p:sldId id="309" r:id="rId56"/>
    <p:sldId id="310" r:id="rId57"/>
    <p:sldId id="347" r:id="rId58"/>
    <p:sldId id="311" r:id="rId59"/>
    <p:sldId id="312" r:id="rId60"/>
    <p:sldId id="313" r:id="rId61"/>
    <p:sldId id="316" r:id="rId62"/>
    <p:sldId id="317" r:id="rId63"/>
    <p:sldId id="345" r:id="rId64"/>
    <p:sldId id="318" r:id="rId65"/>
    <p:sldId id="319" r:id="rId66"/>
    <p:sldId id="320" r:id="rId67"/>
    <p:sldId id="321" r:id="rId68"/>
    <p:sldId id="322" r:id="rId69"/>
    <p:sldId id="323" r:id="rId70"/>
    <p:sldId id="324" r:id="rId71"/>
    <p:sldId id="325" r:id="rId72"/>
    <p:sldId id="328" r:id="rId73"/>
    <p:sldId id="329" r:id="rId74"/>
    <p:sldId id="340" r:id="rId75"/>
    <p:sldId id="348" r:id="rId76"/>
    <p:sldId id="330" r:id="rId77"/>
    <p:sldId id="331" r:id="rId78"/>
    <p:sldId id="332" r:id="rId79"/>
    <p:sldId id="333" r:id="rId80"/>
    <p:sldId id="334" r:id="rId8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5" d="100"/>
          <a:sy n="75" d="100"/>
        </p:scale>
        <p:origin x="14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microsoft.com/office/2015/10/relationships/revisionInfo" Target="revisionInfo.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5E56E56-0F81-4A58-B417-9BA190FC7A19}" type="datetimeFigureOut">
              <a:rPr lang="ar-SA" smtClean="0"/>
              <a:pPr/>
              <a:t>04/02/1439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A04FD4D-4F2A-4C7E-B745-6F027C71B016}"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B95690BE-A6EB-424E-90C4-7C05EDADC599}" type="datetime1">
              <a:rPr lang="ar-SA" smtClean="0"/>
              <a:pPr/>
              <a:t>04/02/1439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A5D80C54-20DE-4B11-AD2F-741A449824D7}" type="datetime1">
              <a:rPr lang="ar-SA" smtClean="0"/>
              <a:pPr/>
              <a:t>04/02/1439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F6EEC1C1-3354-419F-B58D-8352EF513CD4}" type="datetime1">
              <a:rPr lang="ar-SA" smtClean="0"/>
              <a:pPr/>
              <a:t>04/02/1439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A8DEC118-6D33-4130-A16C-FBD9AE3F4D98}" type="datetime1">
              <a:rPr lang="ar-SA" smtClean="0"/>
              <a:pPr/>
              <a:t>04/02/1439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81370ACB-BA47-4EBD-B369-3707E36093AC}" type="datetime1">
              <a:rPr lang="ar-SA" smtClean="0"/>
              <a:pPr/>
              <a:t>04/02/1439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06F70C10-6BF4-4458-86EB-2E06843D2A68}" type="datetime1">
              <a:rPr lang="ar-SA" smtClean="0"/>
              <a:pPr/>
              <a:t>04/02/1439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52B59181-53A2-4963-A10C-B9624D795603}" type="datetime1">
              <a:rPr lang="ar-SA" smtClean="0"/>
              <a:pPr/>
              <a:t>04/02/1439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AFBE2FC3-5A6C-4969-9112-0A3A967A6C73}" type="datetime1">
              <a:rPr lang="ar-SA" smtClean="0"/>
              <a:pPr/>
              <a:t>04/02/1439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47D2287-ABC6-491F-9F98-44838DB1E11F}" type="datetime1">
              <a:rPr lang="ar-SA" smtClean="0"/>
              <a:pPr/>
              <a:t>04/02/1439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933456FB-B229-46FE-B042-E9158FB4DB51}" type="datetime1">
              <a:rPr lang="ar-SA" smtClean="0"/>
              <a:pPr/>
              <a:t>04/02/1439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58CF60BC-9F22-4C5A-B1F0-277CAB16FD04}" type="datetime1">
              <a:rPr lang="ar-SA" smtClean="0"/>
              <a:pPr/>
              <a:t>04/02/1439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5B5ABA9-34C8-4644-8FE5-75908FE194A6}" type="datetime1">
              <a:rPr lang="ar-SA" smtClean="0"/>
              <a:pPr/>
              <a:t>04/02/1439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42910" y="1857364"/>
            <a:ext cx="7772400" cy="1470025"/>
          </a:xfrm>
          <a:solidFill>
            <a:srgbClr val="92D050"/>
          </a:solidFill>
        </p:spPr>
        <p:txBody>
          <a:bodyPr>
            <a:noAutofit/>
          </a:bodyPr>
          <a:lstStyle/>
          <a:p>
            <a:br>
              <a:rPr lang="ar-SA" sz="6600" b="1" dirty="0"/>
            </a:br>
            <a:r>
              <a:rPr lang="ar-SA" sz="6600" b="1" dirty="0"/>
              <a:t>القياس العقلي</a:t>
            </a:r>
            <a:br>
              <a:rPr lang="en-US" sz="6600" dirty="0"/>
            </a:br>
            <a:endParaRPr lang="ar-SA" sz="6600" dirty="0"/>
          </a:p>
        </p:txBody>
      </p:sp>
      <p:sp>
        <p:nvSpPr>
          <p:cNvPr id="3" name="عنوان فرعي 2"/>
          <p:cNvSpPr>
            <a:spLocks noGrp="1"/>
          </p:cNvSpPr>
          <p:nvPr>
            <p:ph type="subTitle" idx="1"/>
          </p:nvPr>
        </p:nvSpPr>
        <p:spPr>
          <a:ln>
            <a:solidFill>
              <a:schemeClr val="accent1"/>
            </a:solidFill>
          </a:ln>
        </p:spPr>
        <p:txBody>
          <a:bodyPr/>
          <a:lstStyle/>
          <a:p>
            <a:endParaRPr lang="ar-SA"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a:t>
            </a:fld>
            <a:endParaRPr lang="ar-SA"/>
          </a:p>
        </p:txBody>
      </p:sp>
      <p:pic>
        <p:nvPicPr>
          <p:cNvPr id="1026" name="Picture 2" descr="242"/>
          <p:cNvPicPr>
            <a:picLocks noChangeAspect="1" noChangeArrowheads="1"/>
          </p:cNvPicPr>
          <p:nvPr/>
        </p:nvPicPr>
        <p:blipFill>
          <a:blip r:embed="rId2"/>
          <a:srcRect/>
          <a:stretch>
            <a:fillRect/>
          </a:stretch>
        </p:blipFill>
        <p:spPr bwMode="auto">
          <a:xfrm>
            <a:off x="1571604" y="3786190"/>
            <a:ext cx="1749425" cy="2286000"/>
          </a:xfrm>
          <a:prstGeom prst="rect">
            <a:avLst/>
          </a:prstGeom>
          <a:noFill/>
        </p:spPr>
      </p:pic>
      <p:pic>
        <p:nvPicPr>
          <p:cNvPr id="1027" name="Picture 3" descr="136"/>
          <p:cNvPicPr>
            <a:picLocks noChangeAspect="1" noChangeArrowheads="1"/>
          </p:cNvPicPr>
          <p:nvPr/>
        </p:nvPicPr>
        <p:blipFill>
          <a:blip r:embed="rId3"/>
          <a:srcRect/>
          <a:stretch>
            <a:fillRect/>
          </a:stretch>
        </p:blipFill>
        <p:spPr bwMode="auto">
          <a:xfrm>
            <a:off x="6072198" y="3929066"/>
            <a:ext cx="1806575" cy="1828800"/>
          </a:xfrm>
          <a:prstGeom prst="rect">
            <a:avLst/>
          </a:prstGeom>
          <a:noFill/>
        </p:spPr>
      </p:pic>
      <p:pic>
        <p:nvPicPr>
          <p:cNvPr id="1028" name="Picture 4" descr="015"/>
          <p:cNvPicPr>
            <a:picLocks noChangeAspect="1" noChangeArrowheads="1"/>
          </p:cNvPicPr>
          <p:nvPr/>
        </p:nvPicPr>
        <p:blipFill>
          <a:blip r:embed="rId4"/>
          <a:srcRect/>
          <a:stretch>
            <a:fillRect/>
          </a:stretch>
        </p:blipFill>
        <p:spPr bwMode="auto">
          <a:xfrm>
            <a:off x="3286116" y="500042"/>
            <a:ext cx="2517775" cy="1458912"/>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just"/>
            <a:r>
              <a:rPr lang="ar-SA" b="1" dirty="0"/>
              <a:t>لذلك أعد </a:t>
            </a:r>
            <a:r>
              <a:rPr lang="ar-SA" b="1" dirty="0" err="1"/>
              <a:t>جالتون</a:t>
            </a:r>
            <a:r>
              <a:rPr lang="ar-SA" b="1" dirty="0"/>
              <a:t> بعض الطرق لقياس قدرات التمييز الحسي ، مثل حدة الإبصار والسمع عند الأفراد، وكذلك قدراتهم الحركية وغيرها من العمليات البسيطة.</a:t>
            </a:r>
          </a:p>
          <a:p>
            <a:pPr algn="just"/>
            <a:r>
              <a:rPr lang="ar-SA" b="1" dirty="0"/>
              <a:t> وكما يعتقد أن اختبارات التمييز الحسي يمكن أن تستخدم كوسيلة للحكم على ذكاء الفرد ذلك أن معلوماتنا عن العالم الخارجي تصل إلينا عن طريق الحواس ، كما أن ملاحظته عن البلهاء ، من حيث أن لديهم قصور في القدرة على التمييز بين الحرارة والبرودة والألم قد دعم عنده هذا الاعتقاد.</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10</a:t>
            </a:fld>
            <a:endParaRPr lang="ar-S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lgn="just"/>
            <a:r>
              <a:rPr lang="ar-SA" b="1" dirty="0"/>
              <a:t>كذلك يعتبر </a:t>
            </a:r>
            <a:r>
              <a:rPr lang="ar-SA" b="1" dirty="0" err="1"/>
              <a:t>جالتون</a:t>
            </a:r>
            <a:r>
              <a:rPr lang="ar-SA" b="1" dirty="0"/>
              <a:t> أول من استخدم مقاييس التقدير وطرق الاستفتاء وأسلوب التداعي الحر في أهداف متعددة. </a:t>
            </a:r>
          </a:p>
          <a:p>
            <a:pPr algn="just"/>
            <a:r>
              <a:rPr lang="ar-SA" b="1" dirty="0"/>
              <a:t>وكان إسهامه الكبير في انه درس الخواص الإحصائية للفروق الفردية ، وأوضح أن قياس ذكاء أي فرد لا يتم إلا بمقارنته بمتوسط ذكاء الآخرين.</a:t>
            </a:r>
          </a:p>
          <a:p>
            <a:pPr algn="just"/>
            <a:endParaRPr lang="ar-SA" b="1"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11</a:t>
            </a:fld>
            <a:endParaRPr lang="ar-SA"/>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 وكان أهم ما اكتشفه </a:t>
            </a:r>
            <a:r>
              <a:rPr lang="ar-SA" b="1" dirty="0" err="1"/>
              <a:t>جالتون</a:t>
            </a:r>
            <a:r>
              <a:rPr lang="ar-SA" b="1" dirty="0"/>
              <a:t> ، أن الصفات العقلية المختلفة تخضع في توزيعها بين الناس للصورة الاعتدالية ، بمعنى أن المستويات المتوسطة لأية صفة من الصفات هي أكثر المستويات انتشاراً ، بينما المستويات العليا والدنيا أقل انتشاراً </a:t>
            </a:r>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12</a:t>
            </a:fld>
            <a:endParaRPr lang="ar-S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err="1"/>
              <a:t>كاتل</a:t>
            </a:r>
            <a:endParaRPr lang="ar-SA" dirty="0"/>
          </a:p>
        </p:txBody>
      </p:sp>
      <p:sp>
        <p:nvSpPr>
          <p:cNvPr id="3" name="عنصر نائب للمحتوى 2"/>
          <p:cNvSpPr>
            <a:spLocks noGrp="1"/>
          </p:cNvSpPr>
          <p:nvPr>
            <p:ph idx="1"/>
          </p:nvPr>
        </p:nvSpPr>
        <p:spPr/>
        <p:txBody>
          <a:bodyPr/>
          <a:lstStyle/>
          <a:p>
            <a:pPr algn="just"/>
            <a:r>
              <a:rPr lang="ar-SA" b="1" dirty="0"/>
              <a:t>يحتل جيمس </a:t>
            </a:r>
            <a:r>
              <a:rPr lang="ar-SA" b="1" dirty="0" err="1"/>
              <a:t>ماكين</a:t>
            </a:r>
            <a:r>
              <a:rPr lang="ar-SA" b="1" dirty="0"/>
              <a:t> </a:t>
            </a:r>
            <a:r>
              <a:rPr lang="ar-SA" b="1" dirty="0" err="1"/>
              <a:t>كاتل</a:t>
            </a:r>
            <a:r>
              <a:rPr lang="ar-SA" b="1" dirty="0"/>
              <a:t> مكانة بارزة في تطوير القياس النفسي، فقد كان أول من استخدم مصطلح الاختبار العقلي عندما نشر مقاله عام 1895، والذي وصف فيه مجموعة من الاختبارات التي كانت تطبق على الطلاب سنويا ، لتحديد مستواهم العقلي. </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13</a:t>
            </a:fld>
            <a:endParaRPr lang="ar-S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600200"/>
            <a:ext cx="8229600" cy="5043510"/>
          </a:xfrm>
        </p:spPr>
        <p:txBody>
          <a:bodyPr>
            <a:normAutofit/>
          </a:bodyPr>
          <a:lstStyle/>
          <a:p>
            <a:pPr algn="just"/>
            <a:r>
              <a:rPr lang="ar-SA" b="1" dirty="0"/>
              <a:t>وكانت هذه الاختبارات تطبق بطريقة فردية ، وتشمل مقاييس للقوة العضلية وسرعة الحركة وحدة الإبصار والسمع وزمن الرجع وتمييز الأوزان وغيرها.</a:t>
            </a:r>
          </a:p>
          <a:p>
            <a:pPr algn="just"/>
            <a:r>
              <a:rPr lang="ar-SA" b="1" dirty="0"/>
              <a:t> فقد كان ، مثله في ذلك مثل </a:t>
            </a:r>
            <a:r>
              <a:rPr lang="ar-SA" b="1" dirty="0" err="1"/>
              <a:t>جالتون</a:t>
            </a:r>
            <a:r>
              <a:rPr lang="ar-SA" b="1" dirty="0"/>
              <a:t> ، يعتقد أن قياس الوظائف العقلية يمكن أن يتم عن طريق قياس الوظائف الحسية البسيطة مثل زمن الرجع والتمييز الحسي ، وقد فضل هذه الاختبارات ، نتيجة لان هذه الوظائف يمكن أن تقاس بدقة ، بينما كان أعداد مقاييس موضوعية للوظائف المعقدة يبدو أمرا مستحيلا في ذلك الوقت.</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14</a:t>
            </a:fld>
            <a:endParaRPr lang="ar-S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على أن اختبارات </a:t>
            </a:r>
            <a:r>
              <a:rPr lang="ar-SA" b="1" dirty="0" err="1"/>
              <a:t>كاتل</a:t>
            </a:r>
            <a:r>
              <a:rPr lang="ar-SA" b="1" dirty="0"/>
              <a:t>، وما شابهها من اختبارات انتشر استخدامها في أواخر القرن التاسع عشر في المدارس والكليات ، لم تثبت جدارتها عندما خضعت للتقييم فلم يوجد إلا اتفاق ضئيل بين أداء الفرد في الاختبارات المختلفة ، كما لم يوجد أي ارتباط بينها وبين تقديرات مستقلة للمستوى العقلي ، اعتمدت على تقديرات المدرسين.</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15</a:t>
            </a:fld>
            <a:endParaRPr lang="ar-S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600200"/>
            <a:ext cx="8229600" cy="4829196"/>
          </a:xfrm>
        </p:spPr>
        <p:txBody>
          <a:bodyPr>
            <a:normAutofit/>
          </a:bodyPr>
          <a:lstStyle/>
          <a:p>
            <a:pPr algn="just"/>
            <a:r>
              <a:rPr lang="ar-SA" b="1" dirty="0"/>
              <a:t>وفي عام 1895 ظهر مقال </a:t>
            </a:r>
            <a:r>
              <a:rPr lang="ar-SA" b="1" dirty="0" err="1"/>
              <a:t>لبينيه</a:t>
            </a:r>
            <a:r>
              <a:rPr lang="ar-SA" b="1" dirty="0"/>
              <a:t> وهنري، نقدا فيه الاختبارات المستعملة في قياس الذكاء على أساس إنها حسية في معظمها كما أنها تركز أكثر من اللازم على القدرات البسيطة المتخصصة.</a:t>
            </a:r>
          </a:p>
          <a:p>
            <a:pPr algn="just"/>
            <a:r>
              <a:rPr lang="ar-SA" b="1" dirty="0"/>
              <a:t>وقد اقترحا في مقالهما قائمة وافية ومتنوعة من الاختبارات، تشمل وظائف عقلية مختلفة، مثل التذكر والتخيل والانتباه والفهم وكثير غيرها. </a:t>
            </a:r>
          </a:p>
          <a:p>
            <a:pPr algn="just"/>
            <a:r>
              <a:rPr lang="ar-SA" b="1" dirty="0"/>
              <a:t>وكان لهذا الاتجاه أثره في إعداد مقياس بينيه المشهور للذكاء فيما بعد.</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16</a:t>
            </a:fld>
            <a:endParaRPr lang="ar-S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ln>
            <a:solidFill>
              <a:schemeClr val="tx2">
                <a:lumMod val="60000"/>
                <a:lumOff val="40000"/>
              </a:schemeClr>
            </a:solidFill>
          </a:ln>
        </p:spPr>
        <p:txBody>
          <a:bodyPr/>
          <a:lstStyle/>
          <a:p>
            <a:r>
              <a:rPr lang="ar-SA" b="1" dirty="0"/>
              <a:t>بينيه ونشأة اختبارات الذكاء </a:t>
            </a:r>
            <a:endParaRPr lang="ar-SA" dirty="0"/>
          </a:p>
        </p:txBody>
      </p:sp>
      <p:sp>
        <p:nvSpPr>
          <p:cNvPr id="3" name="عنصر نائب للمحتوى 2"/>
          <p:cNvSpPr>
            <a:spLocks noGrp="1"/>
          </p:cNvSpPr>
          <p:nvPr>
            <p:ph idx="1"/>
          </p:nvPr>
        </p:nvSpPr>
        <p:spPr/>
        <p:txBody>
          <a:bodyPr/>
          <a:lstStyle/>
          <a:p>
            <a:pPr algn="just"/>
            <a:r>
              <a:rPr lang="ar-SA" b="1" dirty="0"/>
              <a:t>كان الفرد بينيه عالما فرنسيا فذاً ، بدأ تدريبه في ميدان الطب، ثم أصبح من أشهر علماء النفس في عصره، وقد بدأ عالما تجريبيا، واهتم بدراسة العمليات العقلية المعرفية، ثم كرس هو ومعاونوه  جهدهم سنوات طويلة، للبحث في طرق قياس الذكاء. </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17</a:t>
            </a:fld>
            <a:endParaRPr lang="ar-S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وقد بذل محاولات عديدة بما فيها قياس الخصائص الحسية وتحليل خط اليد ، ولكن نتائج بحوثه  أقنعته بأن أفضل السبل هو قياس الوظائف العقلية العليا . وقد نشأ اهتمامه بالقياس العقلي أثناء عمله مع الأطفال في مدارس باريس، إذ لاحظ الفروق الكبيرة بين الأطفال في القدرة على التعلم، وكان مقتنعاً بأنه يمكن إعداد اختبارات بسيطة لقياس هذه الفروق .</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18</a:t>
            </a:fld>
            <a:endParaRPr lang="ar-SA"/>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وفي عام 1904 شكلت وزارة المعارف الفرنسية لجنة لدراسة طرق تربية الأطفال المتخلفين دراسياً بمدارس باريس، وكلف بينيه بالتعاون مع الطبيب الفرنسي سيمون بدراسة الطرق، التي يمكن أن تستخدم في تصنيف الأطفال الذين يتميزون ببطء في التعلم.</a:t>
            </a:r>
          </a:p>
          <a:p>
            <a:pPr algn="just"/>
            <a:r>
              <a:rPr lang="ar-SA" b="1" dirty="0"/>
              <a:t> وكان نتيجة لذلك ظهور أول مقياس للذكاء وهو ما عرف باسم مقياس بينيه – </a:t>
            </a:r>
            <a:r>
              <a:rPr lang="ar-SA" b="1" dirty="0" err="1"/>
              <a:t>سيمون</a:t>
            </a:r>
            <a:r>
              <a:rPr lang="ar-SA" b="1" dirty="0"/>
              <a:t> ، عام 1905 . وبذلك كان أول ظهور مقياس للذكاء نتيجة لحاجة عملية بحته.</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19</a:t>
            </a:fld>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4">
              <a:lumMod val="40000"/>
              <a:lumOff val="60000"/>
            </a:schemeClr>
          </a:solidFill>
          <a:ln>
            <a:solidFill>
              <a:schemeClr val="accent1">
                <a:lumMod val="60000"/>
                <a:lumOff val="40000"/>
              </a:schemeClr>
            </a:solidFill>
          </a:ln>
        </p:spPr>
        <p:txBody>
          <a:bodyPr/>
          <a:lstStyle/>
          <a:p>
            <a:r>
              <a:rPr lang="ar-SA" b="1" dirty="0"/>
              <a:t>نشأة القياس العقلي وتطوره </a:t>
            </a:r>
            <a:endParaRPr lang="ar-SA" dirty="0"/>
          </a:p>
        </p:txBody>
      </p:sp>
      <p:sp>
        <p:nvSpPr>
          <p:cNvPr id="3" name="عنصر نائب للمحتوى 2"/>
          <p:cNvSpPr>
            <a:spLocks noGrp="1"/>
          </p:cNvSpPr>
          <p:nvPr>
            <p:ph idx="1"/>
          </p:nvPr>
        </p:nvSpPr>
        <p:spPr>
          <a:xfrm>
            <a:off x="457200" y="1428736"/>
            <a:ext cx="8229600" cy="4857784"/>
          </a:xfrm>
        </p:spPr>
        <p:txBody>
          <a:bodyPr>
            <a:normAutofit/>
          </a:bodyPr>
          <a:lstStyle/>
          <a:p>
            <a:pPr algn="just"/>
            <a:r>
              <a:rPr lang="ar-SA" b="1" dirty="0"/>
              <a:t>الوظيفة الأساسية للاختبارات النفسية، هي قياس الفروق بين الأفراد، أو بين استجابات نفس الفرد في ظروف مختلفة. </a:t>
            </a:r>
          </a:p>
          <a:p>
            <a:pPr algn="just"/>
            <a:r>
              <a:rPr lang="ar-SA" b="1" dirty="0"/>
              <a:t>وقد كانت المشكلة الأولى، التي أدت إلى نشأة القياس النفسي، الحاجة إلى وسيلة للكشف عن ضعاف العقول، وعلى الرغم من أن القياس له تاريخ قديم، ربما يرجع إلى اليونانيين القدماء حيث كان يستخدم في العملية التربوية، إلا أن نشأة القياس النفسي المعاصر يمكن تتبعها ابتداء من القرن التاسع عشر.</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a:t>
            </a:fld>
            <a:endParaRPr lang="ar-SA"/>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600200"/>
            <a:ext cx="8229600" cy="4829196"/>
          </a:xfrm>
        </p:spPr>
        <p:txBody>
          <a:bodyPr>
            <a:normAutofit/>
          </a:bodyPr>
          <a:lstStyle/>
          <a:p>
            <a:pPr algn="just"/>
            <a:r>
              <a:rPr lang="ar-SA" b="1" dirty="0"/>
              <a:t>وكان مقياس بينيه – </a:t>
            </a:r>
            <a:r>
              <a:rPr lang="ar-SA" b="1" dirty="0" err="1"/>
              <a:t>سيمون</a:t>
            </a:r>
            <a:r>
              <a:rPr lang="ar-SA" b="1" dirty="0"/>
              <a:t> في صورته الأولى يتكون من 130 اختبار (أو مشكلة) رتبت تصاعديا وفق مستويات صعوبتها. </a:t>
            </a:r>
          </a:p>
          <a:p>
            <a:pPr algn="just"/>
            <a:r>
              <a:rPr lang="ar-SA" b="1" dirty="0"/>
              <a:t>وقد تم تحديد مستوى صعوبة الاختبارات بطريقة بدائية، عن طريق تطبيقها على عينه من 50 طفلا عاديا تتراوح أعمارهم بين 3 </a:t>
            </a:r>
            <a:r>
              <a:rPr lang="ar-SA" b="1" dirty="0" err="1"/>
              <a:t>و</a:t>
            </a:r>
            <a:r>
              <a:rPr lang="ar-SA" b="1" dirty="0"/>
              <a:t> 11 سنة. </a:t>
            </a:r>
          </a:p>
          <a:p>
            <a:pPr algn="just"/>
            <a:r>
              <a:rPr lang="ar-SA" b="1" dirty="0"/>
              <a:t>وقد صممت الاختبارات بحيث تغطي مجموعة كبيرة من الوظائف، مع التركيز على الحكم والفهم والاستدلال، التي اعتقد بينيه إنها مكونات أساسية للذكاء.</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20</a:t>
            </a:fld>
            <a:endParaRPr lang="ar-SA"/>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وفي عام 1908 ظهرت صورة أخرى معدلة من مقاييس بينيه </a:t>
            </a:r>
            <a:r>
              <a:rPr lang="ar-SA" b="1" dirty="0" err="1"/>
              <a:t>سيمون</a:t>
            </a:r>
            <a:r>
              <a:rPr lang="ar-SA" b="1" dirty="0"/>
              <a:t>، زيد فيها عدد الاختبارات، وتم حذف بعض الاختبارات التي كانت موجودة في المقياس الأول، والتي لم تثبت صلاحيتها، وقسمت الاختبارات إلى مستويات عمرية متدرجة. </a:t>
            </a:r>
          </a:p>
          <a:p>
            <a:pPr algn="just"/>
            <a:r>
              <a:rPr lang="ar-SA" b="1" dirty="0"/>
              <a:t>ثم ظهر تعديل آخر للمقياس عام 1911 قام به بينيه ونشره باسمه منفرداً، وأضاف إليه اختبارات جديدة وأجرى عليه بعض التعديلات.</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21</a:t>
            </a:fld>
            <a:endParaRPr lang="ar-SA"/>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وقد أدى ظهور هذا المقياس إلى جذب انتباه علماء النفس في العالم، فظهرت له ترجمات وتعديلات بلغات مختلفة، لعل أشهرها تعديل </a:t>
            </a:r>
            <a:r>
              <a:rPr lang="ar-SA" b="1" dirty="0" err="1"/>
              <a:t>تيرمان</a:t>
            </a:r>
            <a:r>
              <a:rPr lang="ar-SA" b="1" dirty="0"/>
              <a:t> الذي عرف باسم ستانفورد-بينيه ، والذي ظهر عام 1916.</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22</a:t>
            </a:fld>
            <a:endParaRPr lang="ar-SA"/>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t>الاختبارات الجمعية </a:t>
            </a:r>
            <a:endParaRPr lang="ar-SA" dirty="0"/>
          </a:p>
        </p:txBody>
      </p:sp>
      <p:sp>
        <p:nvSpPr>
          <p:cNvPr id="3" name="عنصر نائب للمحتوى 2"/>
          <p:cNvSpPr>
            <a:spLocks noGrp="1"/>
          </p:cNvSpPr>
          <p:nvPr>
            <p:ph idx="1"/>
          </p:nvPr>
        </p:nvSpPr>
        <p:spPr/>
        <p:txBody>
          <a:bodyPr/>
          <a:lstStyle/>
          <a:p>
            <a:pPr algn="just"/>
            <a:r>
              <a:rPr lang="ar-SA" b="1" dirty="0"/>
              <a:t>إلا إن اختبار بينيه وتعديلاته كلها مقاييس فرديه ، بمعنى إنها لا يمكن تطبيقها بواسطة فاحص واحد إلا على فرد واحد في نفس الوقت.</a:t>
            </a:r>
          </a:p>
          <a:p>
            <a:pPr algn="just"/>
            <a:r>
              <a:rPr lang="ar-SA" b="1" dirty="0"/>
              <a:t> فكثير من الأسئلة التي يتضمنها تتطلب إجابات شفوية أو معالجة يدوية لبعض الأشياء، ومن ثم فإن هذه الاختبارات لا تصلح للتطبيق على الجماعات. </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23</a:t>
            </a:fld>
            <a:endParaRPr lang="ar-SA"/>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428736"/>
            <a:ext cx="8229600" cy="4929222"/>
          </a:xfrm>
        </p:spPr>
        <p:txBody>
          <a:bodyPr>
            <a:normAutofit lnSpcReduction="10000"/>
          </a:bodyPr>
          <a:lstStyle/>
          <a:p>
            <a:pPr algn="just"/>
            <a:r>
              <a:rPr lang="ar-SA" b="1" dirty="0"/>
              <a:t>ومن هنا ظهرت اختبارات الذكاء الجمعية ، التي يمكن تطبيقها بواسطة فاحص واحد على مجموعة من الأفراد في نفس الوقت ، وكان ظهورها – شأنها في ذلك شان اختبار بينيه الأول- نتيجة لحاجة عملية. ففي الحرب العالمية الأولى ظهرت الحاجة إلى إعداد اختبارات يمكن استخدامها في تصنيف المجندين وتوزيعهم على أفراد القوات المسلحة الأمريكية، وفقا لمستوياتهم العقلية. </a:t>
            </a:r>
          </a:p>
          <a:p>
            <a:pPr algn="just"/>
            <a:r>
              <a:rPr lang="ar-SA" b="1" dirty="0"/>
              <a:t>ولهذا عكف مجموعة من علماء النفس على وضع اختبار جمعي للذكاء وظهر نتيجة لذلك أو اختبارين جمعيين للذكاء: اختبار ألفا واختبار بيتا عام 1917.</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24</a:t>
            </a:fld>
            <a:endParaRPr lang="ar-SA"/>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وقد أعد اختبار </a:t>
            </a:r>
            <a:r>
              <a:rPr lang="ar-SA" b="1" dirty="0" err="1"/>
              <a:t>الفا</a:t>
            </a:r>
            <a:r>
              <a:rPr lang="ar-SA" b="1" dirty="0"/>
              <a:t> لقياس ذكاء المواطنين الأمريكيين الذين يكتبون ويقرئون باللغة الانجليزية، أما اختبار بيتا، فقد اعد لغير الناطقين باللغة الانجليزية والأميين.</a:t>
            </a:r>
          </a:p>
          <a:p>
            <a:pPr algn="just"/>
            <a:r>
              <a:rPr lang="ar-SA" b="1" dirty="0"/>
              <a:t> وبعد نشر هذه الاختبارات نشطت حركة القياس العقلي، وأعدت اختبارات جمعية كثيرة.</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25</a:t>
            </a:fld>
            <a:endParaRPr lang="ar-SA"/>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428736"/>
            <a:ext cx="8229600" cy="5000660"/>
          </a:xfrm>
        </p:spPr>
        <p:txBody>
          <a:bodyPr/>
          <a:lstStyle/>
          <a:p>
            <a:pPr algn="just"/>
            <a:r>
              <a:rPr lang="ar-SA" b="1" dirty="0"/>
              <a:t>إلا إن الحاجة العملية دفعت أيضاً إلى ظهور نوع أخر من الاختبارات العقلية، وهي اختبارات الاستعدادات، لاستخدامها في عمليات انتقاء وتوجيه العمال الصناعيين.</a:t>
            </a:r>
          </a:p>
          <a:p>
            <a:pPr algn="just"/>
            <a:r>
              <a:rPr lang="ar-SA" b="1" dirty="0"/>
              <a:t>وقد ساعد على ذلك النشاط الواضح في البحث الإحصائي، وتطور أساليبه وظهور طرق التحليل العاملي. </a:t>
            </a:r>
          </a:p>
          <a:p>
            <a:pPr algn="just"/>
            <a:r>
              <a:rPr lang="ar-SA" b="1" dirty="0"/>
              <a:t>فقد ساعدت هذه العوامل على نشأة بطاريات اختبارات الاستعدادات المختلفة  وأخذت حركة القياس العقلي في النمو السريع في مختلف أنحاء العالم.</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26</a:t>
            </a:fld>
            <a:endParaRPr lang="ar-SA"/>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أما بالنسبة لاختبارات الشخصية ، فقد نشأة متأخرة نوعا ما عن اختبارات الذكاء . وأول اختبار ظهر في هذا المجال ، هو استمارة البيانات الشخصية </a:t>
            </a:r>
            <a:r>
              <a:rPr lang="ar-SA" b="1" dirty="0" err="1"/>
              <a:t>لودوورث</a:t>
            </a:r>
            <a:r>
              <a:rPr lang="ar-SA" b="1" dirty="0"/>
              <a:t>، وقد أعدت هذه الاستمارة عام 1917.</a:t>
            </a:r>
          </a:p>
          <a:p>
            <a:pPr algn="just"/>
            <a:r>
              <a:rPr lang="ar-SA" b="1" dirty="0"/>
              <a:t> أثناء الحرب العالمية الأولى، عندما ظهرت الحاجة إلى تمييز أولئك الجنود، الذين عندهم قابلية للانهيار أثناء القتال . وتعتبر هذه الاستمارة مصدرا اشتقت منه اختبارات كثيرة للشخصية والتوافق.</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27</a:t>
            </a:fld>
            <a:endParaRPr lang="ar-SA"/>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ثم ظهرت بعد ذلك الأساليب </a:t>
            </a:r>
            <a:r>
              <a:rPr lang="ar-SA" b="1" dirty="0" err="1"/>
              <a:t>الاسقاطية</a:t>
            </a:r>
            <a:r>
              <a:rPr lang="ar-SA" b="1" dirty="0"/>
              <a:t> المشهورة لدراسة الشخصية مثل اختبار </a:t>
            </a:r>
            <a:r>
              <a:rPr lang="ar-SA" b="1" dirty="0" err="1"/>
              <a:t>رورشاخ</a:t>
            </a:r>
            <a:r>
              <a:rPr lang="ar-SA" b="1" dirty="0"/>
              <a:t> عام 1921، واختبار تفهم الموضوع عام 1953 ، والذي قدمه </a:t>
            </a:r>
            <a:r>
              <a:rPr lang="ar-SA" b="1" dirty="0" err="1"/>
              <a:t>مورى</a:t>
            </a:r>
            <a:r>
              <a:rPr lang="ar-SA" b="1" dirty="0"/>
              <a:t> </a:t>
            </a:r>
            <a:r>
              <a:rPr lang="ar-SA" b="1" dirty="0" err="1"/>
              <a:t>ومورجان</a:t>
            </a:r>
            <a:r>
              <a:rPr lang="ar-SA" b="1" dirty="0"/>
              <a:t> .</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28</a:t>
            </a:fld>
            <a:endParaRPr lang="ar-SA"/>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خصائص القياس </a:t>
            </a:r>
            <a:endParaRPr lang="ar-SA" dirty="0"/>
          </a:p>
        </p:txBody>
      </p:sp>
      <p:sp>
        <p:nvSpPr>
          <p:cNvPr id="3" name="عنصر نائب للمحتوى 2"/>
          <p:cNvSpPr>
            <a:spLocks noGrp="1"/>
          </p:cNvSpPr>
          <p:nvPr>
            <p:ph idx="1"/>
          </p:nvPr>
        </p:nvSpPr>
        <p:spPr/>
        <p:txBody>
          <a:bodyPr/>
          <a:lstStyle/>
          <a:p>
            <a:pPr algn="just"/>
            <a:r>
              <a:rPr lang="ar-SA" b="1" dirty="0"/>
              <a:t>يعرف القياس بأنه عبارة عن إعطاء تقدير كمي لشيء معين ، عن طريق مقارنته بوحدة معيارية متفق عليها ، أو بأنه العملية التي يمكن أن نصنف بها شيئا وصفا كميا في ضوء قواعد متفق عليها .</a:t>
            </a:r>
            <a:endParaRPr lang="en-US" b="1" dirty="0"/>
          </a:p>
          <a:p>
            <a:pPr algn="just"/>
            <a:r>
              <a:rPr lang="ar-SA" b="1" dirty="0"/>
              <a:t>وتعتمد عملية المقارنة هذه على تحديد الصفة أو الخاصية المطلوب قياسها ومعرفة ما إذا كانت موجودة أو غير موجودة ثم بعد ذلك تتم مقارنتها بالوحدة المتفق عليها. </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29</a:t>
            </a:fld>
            <a:endParaRPr lang="ar-S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000"/>
          </a:solidFill>
        </p:spPr>
        <p:txBody>
          <a:bodyPr/>
          <a:lstStyle/>
          <a:p>
            <a:pPr algn="r"/>
            <a:r>
              <a:rPr lang="ar-SA" b="1" dirty="0"/>
              <a:t>الاهتمام بضعاف العقول </a:t>
            </a:r>
            <a:endParaRPr lang="ar-SA" dirty="0"/>
          </a:p>
        </p:txBody>
      </p:sp>
      <p:sp>
        <p:nvSpPr>
          <p:cNvPr id="3" name="عنصر نائب للمحتوى 2"/>
          <p:cNvSpPr>
            <a:spLocks noGrp="1"/>
          </p:cNvSpPr>
          <p:nvPr>
            <p:ph idx="1"/>
          </p:nvPr>
        </p:nvSpPr>
        <p:spPr/>
        <p:txBody>
          <a:bodyPr/>
          <a:lstStyle/>
          <a:p>
            <a:pPr algn="just"/>
            <a:r>
              <a:rPr lang="ar-SA" b="1" dirty="0"/>
              <a:t>شهد القرن التاسع عشر اهتماما واضحا بالمتخلفين عقليا والمرضى العقليين. </a:t>
            </a:r>
          </a:p>
          <a:p>
            <a:pPr algn="just"/>
            <a:r>
              <a:rPr lang="ar-SA" b="1" dirty="0"/>
              <a:t>ومن زيادة الاهتمام بتوفير أساليب الرعاية المناسبة لهم، ظهرت الحاجة إلى وسيلة موحدة، يمكن استخدامها في التعرف على هؤلاء الأفراد وتصنيفهم</a:t>
            </a:r>
            <a:r>
              <a:rPr lang="ar-SA" dirty="0"/>
              <a:t>. </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a:t>
            </a:fld>
            <a:endParaRPr lang="ar-SA"/>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وتحديد الصفة أمر جوهري ، لذلك أن نوع الصفة يحدد نوع المقياس الذي يصلح لقياسها ، فالمقياس الذي يصلح لقياس الطول لا يصلح لقياس الوزن والعكس صحيح . </a:t>
            </a:r>
          </a:p>
          <a:p>
            <a:pPr algn="just"/>
            <a:r>
              <a:rPr lang="ar-SA" b="1" dirty="0"/>
              <a:t>كذلك الحال في القياس العقلي المقياس الذي يصلح لقياس القدرة </a:t>
            </a:r>
            <a:r>
              <a:rPr lang="ar-SA" b="1" dirty="0" err="1"/>
              <a:t>الاكلنيكية</a:t>
            </a:r>
            <a:r>
              <a:rPr lang="ar-SA" b="1" dirty="0"/>
              <a:t> لا يصلح لقياس القدرة اللغوية.</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30</a:t>
            </a:fld>
            <a:endParaRPr lang="ar-SA"/>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والقياس العقلي يقوم على قياس الأداء أو النشاط المعرفي للفرد، ويعتمد في ذلك على الفروق الفردية في مستويات النشاط المعرفي. </a:t>
            </a:r>
          </a:p>
          <a:p>
            <a:pPr algn="just"/>
            <a:r>
              <a:rPr lang="ar-SA" b="1" dirty="0"/>
              <a:t>فإذا أردنا قياس القدرة الرياضية عند فرد من الأفراد، فإننا نقوم بتحديد هذه الصفة تحديدا دقيقاً، ثم نضع وسيلة المقارنة بين هذا الفرد وزملائه في العمر والبيئة وغيرها، عن طريق التقدير الرقمي لتوافر هذه الصفة في أدائه، بالمقارنة بأقرانه.</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31</a:t>
            </a:fld>
            <a:endParaRPr lang="ar-SA"/>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br>
              <a:rPr lang="ar-SA" b="1" dirty="0"/>
            </a:br>
            <a:r>
              <a:rPr lang="ar-SA" b="1" dirty="0"/>
              <a:t>خصائص القياس العقلي</a:t>
            </a:r>
            <a:br>
              <a:rPr lang="en-US" dirty="0"/>
            </a:br>
            <a:endParaRPr lang="ar-SA" dirty="0"/>
          </a:p>
        </p:txBody>
      </p:sp>
      <p:sp>
        <p:nvSpPr>
          <p:cNvPr id="3" name="عنصر نائب للمحتوى 2"/>
          <p:cNvSpPr>
            <a:spLocks noGrp="1"/>
          </p:cNvSpPr>
          <p:nvPr>
            <p:ph idx="1"/>
          </p:nvPr>
        </p:nvSpPr>
        <p:spPr/>
        <p:txBody>
          <a:bodyPr/>
          <a:lstStyle/>
          <a:p>
            <a:pPr algn="just"/>
            <a:r>
              <a:rPr lang="ar-SA" b="1" dirty="0"/>
              <a:t>يتميز القياس العقلي ( والقياس النفسي بصفه عامه ) بمجموعه من الخصائص العامة أهمها :</a:t>
            </a:r>
            <a:endParaRPr lang="en-US" b="1" dirty="0"/>
          </a:p>
          <a:p>
            <a:pPr lvl="0" algn="just">
              <a:buNone/>
            </a:pPr>
            <a:r>
              <a:rPr lang="ar-SA" b="1" dirty="0"/>
              <a:t>(1) القياس العقلي هو تقدير كمي لبعد من أبعاد السلوك المعرفي. فنحن باستخدامنا للقياس العقلي نحصل على درجات تعبر عن مستوى التلاميذ في التحصيل أو الذكاء أو غيرهما من الصفات. فالتقدير الكمي شرط ضروري, وإلا لما سمي بقياس, وهو في ذلك يشترك مع سائر أنواع القياس الأخرى.</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32</a:t>
            </a:fld>
            <a:endParaRPr lang="ar-SA"/>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14282" y="1428736"/>
            <a:ext cx="8472518" cy="5000660"/>
          </a:xfrm>
        </p:spPr>
        <p:txBody>
          <a:bodyPr>
            <a:normAutofit fontScale="92500" lnSpcReduction="10000"/>
          </a:bodyPr>
          <a:lstStyle/>
          <a:p>
            <a:pPr lvl="0" algn="just">
              <a:buNone/>
            </a:pPr>
            <a:r>
              <a:rPr lang="ar-SA" b="1" dirty="0"/>
              <a:t>(2) القياس العقلي قياس غير مباشر, فنحن لا نستطيع قياس الذكاء أو التحصيل أو أي صفة نفسيه أخرى بطريق مباشر , مثلما نقيس طول الأفراد بالمتر أو القدم , ووزن الأشياء بالكيلو جرام أو بأي وحده قياس أخرى .</a:t>
            </a:r>
          </a:p>
          <a:p>
            <a:pPr lvl="0" algn="just">
              <a:buNone/>
            </a:pPr>
            <a:r>
              <a:rPr lang="ar-SA" b="1" dirty="0"/>
              <a:t>   ويشبه القياس العقلي في ذلك قياس بعض الظواهر الطبيعية , مثل قياس الحرارة فنحن لا نقيس الحرارة إلا عن طريق أثرها على عمود من </a:t>
            </a:r>
            <a:r>
              <a:rPr lang="ar-SA" b="1" dirty="0" err="1"/>
              <a:t>الزئبق</a:t>
            </a:r>
            <a:r>
              <a:rPr lang="ar-SA" b="1" dirty="0"/>
              <a:t>, أي نقيسها بطريق غير مباشر. كذلك الحال في القياس العقلي, فنحن نعطي المفحوص مجموعه من المشكلات أو الأسئلة التي أعدت بطريقه معينه, ثم نسجل إجاباته بطريقه موضوعيه. وعن طريق مقارنة أدائه بمتوسط أداء الجماعة التي ينتمي إليها , نستطيع أن نحدد مستواه في الصفة </a:t>
            </a:r>
            <a:r>
              <a:rPr lang="ar-SA" b="1" dirty="0" err="1"/>
              <a:t>المقيسة</a:t>
            </a:r>
            <a:r>
              <a:rPr lang="ar-SA" b="1" dirty="0"/>
              <a:t>.</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33</a:t>
            </a:fld>
            <a:endParaRPr lang="ar-SA"/>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428736"/>
            <a:ext cx="8229600" cy="5000660"/>
          </a:xfrm>
        </p:spPr>
        <p:txBody>
          <a:bodyPr>
            <a:normAutofit fontScale="92500" lnSpcReduction="10000"/>
          </a:bodyPr>
          <a:lstStyle/>
          <a:p>
            <a:pPr lvl="0" algn="just">
              <a:buNone/>
            </a:pPr>
            <a:r>
              <a:rPr lang="ar-SA" b="1" dirty="0"/>
              <a:t>(3) القياس العقلي قياس نسبي وليس مطلق,  وذلك نتيجة لعدم وجود الصفر المطلق المعروف في القياس المادي. فالمعايير التي نستخدمها في القياس العقلي مستمده من السلوك الملاحظ لجماعة معينه من الأفراد. وبعبارة أخرى, تفسر الدرجة التي يحصل عليها الفرد في أي اختبار عقلي, في مقارنتها بالمعايير المستمدة من الجماعة التي ينتمي إليها هذا الفرد.</a:t>
            </a:r>
          </a:p>
          <a:p>
            <a:pPr lvl="0" algn="just">
              <a:buNone/>
            </a:pPr>
            <a:r>
              <a:rPr lang="ar-SA" b="1" dirty="0"/>
              <a:t>  ويعنى هذا إننا لا نستطيع استخدام النسبة في المقارنة بين درجتين فردين. فإذا طبقنا اختبارا في التحصيل في مادة الحساب على تلميذين, وحصل الأول على الدرجة 60 بينما حصل الثاني على الدرجة 30, فإننا لا نستطيع القول بان تحصيل الأول ضعف تحصيل الثاني.</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34</a:t>
            </a:fld>
            <a:endParaRPr lang="ar-SA"/>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a:bodyPr>
          <a:lstStyle/>
          <a:p>
            <a:pPr lvl="0" algn="just"/>
            <a:r>
              <a:rPr lang="ar-SA" b="1" dirty="0"/>
              <a:t>توجد أخطاء في القياس العقلي شأنه في ذلك شأن القياس في أي ميدان من ميادين العلوم.</a:t>
            </a:r>
          </a:p>
          <a:p>
            <a:pPr lvl="0" algn="just"/>
            <a:r>
              <a:rPr lang="ar-SA" b="1" dirty="0"/>
              <a:t>فمن المعروف إن القياس في أي مجال  يكون عرضة لأخطاء تأتي من مصادر ثلاثة:</a:t>
            </a:r>
          </a:p>
          <a:p>
            <a:pPr lvl="0" algn="just"/>
            <a:r>
              <a:rPr lang="ar-SA" b="1" dirty="0"/>
              <a:t> (أ) </a:t>
            </a:r>
            <a:r>
              <a:rPr lang="ar-SA" b="1" dirty="0" err="1"/>
              <a:t>أ</a:t>
            </a:r>
            <a:r>
              <a:rPr lang="ar-SA" b="1" dirty="0"/>
              <a:t>خطاء الملاحظة: عندما يقوم شخصان بملاحظة شيء معين، وإعطائه تقديراً كمياً، فإنهما لا يكونان متفقين اتفاقا تاما في حكمهما, مهما كانت ضالة الفرق بينهما. وهذا يعني إن مقدار ما من الخطأ يحدث دائما. كذلك إذا قام فرد واحد بتقدير احد الظاهرات, فإننا نجد إن تقديراته تختلف من مرة لأخرى.</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35</a:t>
            </a:fld>
            <a:endParaRPr lang="ar-SA"/>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just">
              <a:buNone/>
            </a:pPr>
            <a:r>
              <a:rPr lang="ar-SA" b="1" dirty="0"/>
              <a:t>(ب) أداة القياس: وتعتبر أداة القياس مصدرا آخر من مصادر الخطأ في القياس, فالاختلافات بين أدوات القياس مهما كانت ضآلتها تنتج اختلافات في نتائج قياس نفس الشيء ويبدو هذا المصدر واضحا في القياس العقلي والقياس النفسي بصفة عامه.</a:t>
            </a:r>
          </a:p>
          <a:p>
            <a:pPr algn="just">
              <a:buNone/>
            </a:pPr>
            <a:r>
              <a:rPr lang="ar-SA" b="1" dirty="0"/>
              <a:t>(ج) عدم الاتفاق حول ما يقاس: ومصدر هذا الخطأ أن الصفة </a:t>
            </a:r>
            <a:r>
              <a:rPr lang="ar-SA" b="1" dirty="0" err="1"/>
              <a:t>المقيسة</a:t>
            </a:r>
            <a:r>
              <a:rPr lang="ar-SA" b="1" dirty="0"/>
              <a:t> قد لا يكون هناك اتفاق تام على طبيعتها, ويبدو هذا أكثر وضوحا في القياس غير المباشر, وبطبيعة الحال يزداد أثره بدرجه كبيره في القياس النفسي.</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36</a:t>
            </a:fld>
            <a:endParaRPr lang="ar-SA"/>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buNone/>
            </a:pPr>
            <a:r>
              <a:rPr lang="ar-SA" b="1" dirty="0"/>
              <a:t>(هـ) ينبغي أن نؤكد أن القياس العقلي مجرد وسيله, وليس غاية في حد ذاته, فهو مقيد بالقدر الذي يساعد به المدرسين والمرشدين والمديرين وغيرهم على تحسين أعمالهم وتطويرها وبالقدر الذي يساعد به في فهم السلوك الإنساني .</a:t>
            </a:r>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37</a:t>
            </a:fld>
            <a:endParaRPr lang="ar-SA"/>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00B0F0"/>
          </a:solidFill>
          <a:ln>
            <a:solidFill>
              <a:srgbClr val="FF0000"/>
            </a:solidFill>
          </a:ln>
        </p:spPr>
        <p:txBody>
          <a:bodyPr>
            <a:normAutofit fontScale="90000"/>
          </a:bodyPr>
          <a:lstStyle/>
          <a:p>
            <a:br>
              <a:rPr lang="ar-SA" b="1" dirty="0"/>
            </a:br>
            <a:r>
              <a:rPr lang="ar-SA" b="1" dirty="0"/>
              <a:t>أنواع الاختبارات</a:t>
            </a:r>
            <a:br>
              <a:rPr lang="en-US" dirty="0"/>
            </a:br>
            <a:endParaRPr lang="ar-SA" dirty="0"/>
          </a:p>
        </p:txBody>
      </p:sp>
      <p:sp>
        <p:nvSpPr>
          <p:cNvPr id="3" name="عنصر نائب للمحتوى 2"/>
          <p:cNvSpPr>
            <a:spLocks noGrp="1"/>
          </p:cNvSpPr>
          <p:nvPr>
            <p:ph idx="1"/>
          </p:nvPr>
        </p:nvSpPr>
        <p:spPr/>
        <p:txBody>
          <a:bodyPr/>
          <a:lstStyle/>
          <a:p>
            <a:pPr algn="just"/>
            <a:r>
              <a:rPr lang="ar-SA" b="1" dirty="0"/>
              <a:t>الوسيلة الأساسية للقياس العقلي هي الاختبار العقلي, ويعرف الاختبار بأنه طريقة منظمة لمقارنة سلوك شخصين أو أكثر.</a:t>
            </a:r>
          </a:p>
          <a:p>
            <a:pPr algn="just"/>
            <a:r>
              <a:rPr lang="ar-SA" b="1" dirty="0"/>
              <a:t> أو هو بعبارة أخرى, عينة مقننة من السلوك تستخدم في المقارنة بين فردين أو أكثر.</a:t>
            </a:r>
          </a:p>
          <a:p>
            <a:pPr algn="just"/>
            <a:r>
              <a:rPr lang="ar-SA" b="1" dirty="0"/>
              <a:t> فالاختبار العقلي على سبيل المثال, هو مجموعه من المشكلات التي تقيس سلوك الفرد في مظهر معين من مظاهر السلوك المعرفي أو الإدراكي.</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38</a:t>
            </a:fld>
            <a:endParaRPr lang="ar-SA"/>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pPr/>
              <a:t>39</a:t>
            </a:fld>
            <a:endParaRPr lang="ar-SA"/>
          </a:p>
        </p:txBody>
      </p:sp>
      <p:pic>
        <p:nvPicPr>
          <p:cNvPr id="3074" name="كائن 3"/>
          <p:cNvPicPr>
            <a:picLocks noChangeArrowheads="1"/>
          </p:cNvPicPr>
          <p:nvPr/>
        </p:nvPicPr>
        <p:blipFill>
          <a:blip r:embed="rId2"/>
          <a:srcRect r="-116" b="-256"/>
          <a:stretch>
            <a:fillRect/>
          </a:stretch>
        </p:blipFill>
        <p:spPr bwMode="auto">
          <a:xfrm>
            <a:off x="714348" y="571480"/>
            <a:ext cx="7858180" cy="5786478"/>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فقد كان من الضروري التمييز بين المرضى العقليين، وهم أولئك الذين يظهرون اضطرابا انفعاليا قد يكون مصحوبا بتدهور في القدرة العقلية وبين ضعاف العقول وهم الذين يتميزون بتخلف عقلي لازمهم منذ الميلاد أو منذ الطفولة المبكرة. </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a:t>
            </a:fld>
            <a:endParaRPr lang="ar-SA"/>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endParaRPr lang="ar-SA" b="1" dirty="0"/>
          </a:p>
          <a:p>
            <a:pPr algn="just"/>
            <a:r>
              <a:rPr lang="ar-SA" b="1" dirty="0"/>
              <a:t>ونتيجة لانتشار استخدام اختبارات في مختلف ميادين النشاط الإنساني, فقد تعددت الاختبارات وتنوعت </a:t>
            </a:r>
            <a:r>
              <a:rPr lang="ar-SA" b="1" dirty="0" err="1"/>
              <a:t>لتلائم</a:t>
            </a:r>
            <a:r>
              <a:rPr lang="ar-SA" b="1" dirty="0"/>
              <a:t> مختلف الأهداف.</a:t>
            </a:r>
          </a:p>
          <a:p>
            <a:pPr algn="just">
              <a:buNone/>
            </a:pPr>
            <a:r>
              <a:rPr lang="ar-SA" b="1" dirty="0"/>
              <a:t>ويمكن تصنيف الاختبارات النفسية على عدة أسس أهمها : </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40</a:t>
            </a:fld>
            <a:endParaRPr lang="ar-SA"/>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br>
              <a:rPr lang="ar-SA" dirty="0"/>
            </a:br>
            <a:r>
              <a:rPr lang="ar-SA" b="1" dirty="0"/>
              <a:t>ما يقيسه الاختبار </a:t>
            </a:r>
            <a:br>
              <a:rPr lang="en-US" dirty="0"/>
            </a:br>
            <a:endParaRPr lang="ar-SA" dirty="0"/>
          </a:p>
        </p:txBody>
      </p:sp>
      <p:sp>
        <p:nvSpPr>
          <p:cNvPr id="3" name="عنصر نائب للمحتوى 2"/>
          <p:cNvSpPr>
            <a:spLocks noGrp="1"/>
          </p:cNvSpPr>
          <p:nvPr>
            <p:ph idx="1"/>
          </p:nvPr>
        </p:nvSpPr>
        <p:spPr/>
        <p:txBody>
          <a:bodyPr/>
          <a:lstStyle/>
          <a:p>
            <a:pPr lvl="0" algn="just">
              <a:buNone/>
            </a:pPr>
            <a:r>
              <a:rPr lang="ar-SA" b="1" dirty="0"/>
              <a:t>(أ) الاختبارات التي تقيس الصفات أو النواحي العقلية المعرفية, مثل اختبارات الذكاء والقدرات العقلية الطائفية مثل القدرة الرياضية أو اللغوية وكذلك الاختبارات </a:t>
            </a:r>
            <a:r>
              <a:rPr lang="ar-SA" b="1" dirty="0" err="1"/>
              <a:t>التحصيليه</a:t>
            </a:r>
            <a:r>
              <a:rPr lang="ar-SA" b="1" dirty="0"/>
              <a:t>.</a:t>
            </a:r>
          </a:p>
          <a:p>
            <a:pPr algn="just">
              <a:buNone/>
            </a:pPr>
            <a:r>
              <a:rPr lang="ar-SA" b="1" dirty="0"/>
              <a:t>(ب) الاختبارات التي تقيس الصفات الانفعالية في الشخصية مثل الاختبارات </a:t>
            </a:r>
            <a:r>
              <a:rPr lang="ar-SA" b="1" dirty="0" err="1"/>
              <a:t>الاسقاطيه</a:t>
            </a:r>
            <a:r>
              <a:rPr lang="ar-SA" b="1" dirty="0"/>
              <a:t> والمقاييس الميول والاتجاهات والقيم والاختبارات الشخصية والموضوعية.</a:t>
            </a:r>
            <a:endParaRPr lang="en-US" b="1" dirty="0"/>
          </a:p>
          <a:p>
            <a:pPr lvl="0" algn="just">
              <a:buNone/>
            </a:pP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41</a:t>
            </a:fld>
            <a:endParaRPr lang="ar-SA"/>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t>طريقة إجراء الاختبار</a:t>
            </a:r>
          </a:p>
        </p:txBody>
      </p:sp>
      <p:sp>
        <p:nvSpPr>
          <p:cNvPr id="3" name="عنصر نائب للمحتوى 2"/>
          <p:cNvSpPr>
            <a:spLocks noGrp="1"/>
          </p:cNvSpPr>
          <p:nvPr>
            <p:ph idx="1"/>
          </p:nvPr>
        </p:nvSpPr>
        <p:spPr/>
        <p:txBody>
          <a:bodyPr/>
          <a:lstStyle/>
          <a:p>
            <a:pPr lvl="0" algn="just">
              <a:buNone/>
            </a:pPr>
            <a:endParaRPr lang="ar-SA" b="1" dirty="0"/>
          </a:p>
          <a:p>
            <a:pPr lvl="0" algn="just">
              <a:buNone/>
            </a:pPr>
            <a:r>
              <a:rPr lang="ar-SA" b="1" dirty="0"/>
              <a:t>(أ) فرديه , وهي التي لا يمكن إجراءها إلا على فرد واحد بواسطة فاحص واحد في نفس الوقت , مثل اختباري بينيه </a:t>
            </a:r>
            <a:r>
              <a:rPr lang="ar-SA" b="1" dirty="0" err="1"/>
              <a:t>و</a:t>
            </a:r>
            <a:r>
              <a:rPr lang="ar-SA" b="1" dirty="0"/>
              <a:t> </a:t>
            </a:r>
            <a:r>
              <a:rPr lang="ar-SA" b="1" dirty="0" err="1"/>
              <a:t>وكسلر</a:t>
            </a:r>
            <a:r>
              <a:rPr lang="ar-SA" b="1" dirty="0"/>
              <a:t> للذكاء والاختبارات </a:t>
            </a:r>
            <a:r>
              <a:rPr lang="ar-SA" b="1" dirty="0" err="1"/>
              <a:t>الاسقاطيه</a:t>
            </a:r>
            <a:r>
              <a:rPr lang="ar-SA" b="1" dirty="0"/>
              <a:t>.</a:t>
            </a:r>
            <a:endParaRPr lang="en-US" b="1" dirty="0"/>
          </a:p>
          <a:p>
            <a:pPr lvl="0" algn="just">
              <a:buNone/>
            </a:pPr>
            <a:r>
              <a:rPr lang="ar-SA" b="1" dirty="0"/>
              <a:t>(ب) جمعيه, وهي التي يمكن أن تجري بواسطة فاحص واحد على مجموعة من الأفراد في نفس الوقت.</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42</a:t>
            </a:fld>
            <a:endParaRPr lang="ar-SA"/>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t>محتوى الاختبار </a:t>
            </a:r>
          </a:p>
        </p:txBody>
      </p:sp>
      <p:sp>
        <p:nvSpPr>
          <p:cNvPr id="3" name="عنصر نائب للمحتوى 2"/>
          <p:cNvSpPr>
            <a:spLocks noGrp="1"/>
          </p:cNvSpPr>
          <p:nvPr>
            <p:ph idx="1"/>
          </p:nvPr>
        </p:nvSpPr>
        <p:spPr/>
        <p:txBody>
          <a:bodyPr/>
          <a:lstStyle/>
          <a:p>
            <a:pPr algn="just"/>
            <a:endParaRPr lang="ar-SA" b="1" dirty="0"/>
          </a:p>
          <a:p>
            <a:pPr algn="just">
              <a:buNone/>
            </a:pPr>
            <a:r>
              <a:rPr lang="ar-SA" b="1" dirty="0"/>
              <a:t>(أ) اختبارات لفظيه, وهي تلك التي تعتمد على اللغة والألفاظ في مفرداتها, وهي لا تجرى على الأميين .</a:t>
            </a:r>
            <a:endParaRPr lang="en-US" b="1" dirty="0"/>
          </a:p>
          <a:p>
            <a:pPr algn="just">
              <a:buNone/>
            </a:pPr>
            <a:r>
              <a:rPr lang="ar-SA" b="1" dirty="0"/>
              <a:t>(ب) غير لفظيه, وهي لا تحتاج إلى اللغة إلا لمجرد التفاهم وشرح التعليمات , وعادة ما تكون مفرداتها في شكل صور ورسوم.</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43</a:t>
            </a:fld>
            <a:endParaRPr lang="ar-SA"/>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t>الزمن</a:t>
            </a:r>
            <a:r>
              <a:rPr lang="ar-SA" dirty="0"/>
              <a:t> </a:t>
            </a:r>
          </a:p>
        </p:txBody>
      </p:sp>
      <p:sp>
        <p:nvSpPr>
          <p:cNvPr id="3" name="عنصر نائب للمحتوى 2"/>
          <p:cNvSpPr>
            <a:spLocks noGrp="1"/>
          </p:cNvSpPr>
          <p:nvPr>
            <p:ph idx="1"/>
          </p:nvPr>
        </p:nvSpPr>
        <p:spPr/>
        <p:txBody>
          <a:bodyPr/>
          <a:lstStyle/>
          <a:p>
            <a:pPr algn="just">
              <a:buNone/>
            </a:pPr>
            <a:endParaRPr lang="ar-SA" b="1" dirty="0"/>
          </a:p>
          <a:p>
            <a:pPr algn="just">
              <a:buNone/>
            </a:pPr>
            <a:r>
              <a:rPr lang="ar-SA" b="1" dirty="0"/>
              <a:t>(أ) اختبارات سرعة وهي الاختبارات ذات الزمن المحدد الذي لا ينبغي أن يسمح بتجاوزه, وعادة ما تكون المفردات سهلة والتركيز على السرعة في الإجابة.</a:t>
            </a:r>
          </a:p>
          <a:p>
            <a:pPr algn="just">
              <a:buNone/>
            </a:pPr>
            <a:r>
              <a:rPr lang="ar-SA" b="1" dirty="0"/>
              <a:t>(ب) اختبارات قوة, وهي تلك التي ليس لها زمن محدد , ويسمح للمفحوص بمحاولة الإجابة على جميع الأسئلة, وتعتمد الدرجة فيها على صعوبة الأسئلة.</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44</a:t>
            </a:fld>
            <a:endParaRPr lang="ar-SA"/>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t>نوع الأداء</a:t>
            </a:r>
          </a:p>
        </p:txBody>
      </p:sp>
      <p:sp>
        <p:nvSpPr>
          <p:cNvPr id="3" name="عنصر نائب للمحتوى 2"/>
          <p:cNvSpPr>
            <a:spLocks noGrp="1"/>
          </p:cNvSpPr>
          <p:nvPr>
            <p:ph idx="1"/>
          </p:nvPr>
        </p:nvSpPr>
        <p:spPr/>
        <p:txBody>
          <a:bodyPr/>
          <a:lstStyle/>
          <a:p>
            <a:endParaRPr lang="ar-SA" b="1" dirty="0"/>
          </a:p>
          <a:p>
            <a:pPr>
              <a:buNone/>
            </a:pPr>
            <a:r>
              <a:rPr lang="ar-SA" b="1" dirty="0"/>
              <a:t>(أ) اختبارات ورقة وقلم.</a:t>
            </a:r>
            <a:endParaRPr lang="en-US" b="1" dirty="0"/>
          </a:p>
          <a:p>
            <a:pPr>
              <a:buNone/>
            </a:pPr>
            <a:r>
              <a:rPr lang="ar-SA" b="1" dirty="0"/>
              <a:t>(ب) اختبارات عمليه مثل فك وتركيب الآلات والعدد وخلافه .</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45</a:t>
            </a:fld>
            <a:endParaRPr lang="ar-SA"/>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pPr/>
              <a:t>46</a:t>
            </a:fld>
            <a:endParaRPr lang="ar-SA"/>
          </a:p>
        </p:txBody>
      </p:sp>
      <p:pic>
        <p:nvPicPr>
          <p:cNvPr id="4098" name="كائن 9"/>
          <p:cNvPicPr>
            <a:picLocks noChangeArrowheads="1"/>
          </p:cNvPicPr>
          <p:nvPr/>
        </p:nvPicPr>
        <p:blipFill>
          <a:blip r:embed="rId2"/>
          <a:srcRect t="-2325" r="-1694" b="-330"/>
          <a:stretch>
            <a:fillRect/>
          </a:stretch>
        </p:blipFill>
        <p:spPr bwMode="auto">
          <a:xfrm>
            <a:off x="928662" y="714356"/>
            <a:ext cx="7215238" cy="5214974"/>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ln>
            <a:solidFill>
              <a:srgbClr val="FF0000"/>
            </a:solidFill>
          </a:ln>
        </p:spPr>
        <p:txBody>
          <a:bodyPr>
            <a:normAutofit fontScale="90000"/>
          </a:bodyPr>
          <a:lstStyle/>
          <a:p>
            <a:br>
              <a:rPr lang="ar-SA" b="1" dirty="0"/>
            </a:br>
            <a:r>
              <a:rPr lang="ar-SA" b="1" dirty="0"/>
              <a:t>شروط الاختبار العقلي </a:t>
            </a:r>
            <a:br>
              <a:rPr lang="en-US" dirty="0"/>
            </a:br>
            <a:endParaRPr lang="ar-SA" dirty="0"/>
          </a:p>
        </p:txBody>
      </p:sp>
      <p:sp>
        <p:nvSpPr>
          <p:cNvPr id="3" name="عنصر نائب للمحتوى 2"/>
          <p:cNvSpPr>
            <a:spLocks noGrp="1"/>
          </p:cNvSpPr>
          <p:nvPr>
            <p:ph idx="1"/>
          </p:nvPr>
        </p:nvSpPr>
        <p:spPr/>
        <p:txBody>
          <a:bodyPr/>
          <a:lstStyle/>
          <a:p>
            <a:pPr algn="just"/>
            <a:r>
              <a:rPr lang="ar-SA" b="1" dirty="0"/>
              <a:t>هناك مجموعه من الشروط ينبغي توفرها في أي اختبار حتى يكون صالحا للاستخدام.</a:t>
            </a:r>
          </a:p>
          <a:p>
            <a:pPr algn="just"/>
            <a:r>
              <a:rPr lang="ar-SA" b="1" dirty="0"/>
              <a:t> هذه الشروط هي </a:t>
            </a:r>
            <a:r>
              <a:rPr lang="ar-SA" b="1" dirty="0" err="1"/>
              <a:t>الموضوعيه</a:t>
            </a:r>
            <a:r>
              <a:rPr lang="ar-SA" b="1" dirty="0"/>
              <a:t>, الصدق, الثبات, المعايير.</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47</a:t>
            </a:fld>
            <a:endParaRPr lang="ar-SA"/>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FF00"/>
          </a:solidFill>
        </p:spPr>
        <p:txBody>
          <a:bodyPr/>
          <a:lstStyle/>
          <a:p>
            <a:r>
              <a:rPr lang="ar-SA" b="1" dirty="0"/>
              <a:t>الموضوعية </a:t>
            </a:r>
          </a:p>
        </p:txBody>
      </p:sp>
      <p:sp>
        <p:nvSpPr>
          <p:cNvPr id="3" name="عنصر نائب للمحتوى 2"/>
          <p:cNvSpPr>
            <a:spLocks noGrp="1"/>
          </p:cNvSpPr>
          <p:nvPr>
            <p:ph idx="1"/>
          </p:nvPr>
        </p:nvSpPr>
        <p:spPr/>
        <p:txBody>
          <a:bodyPr/>
          <a:lstStyle/>
          <a:p>
            <a:pPr algn="just"/>
            <a:r>
              <a:rPr lang="ar-SA" b="1" dirty="0"/>
              <a:t>إن كلمة التقنين الواردة في تعريف الاختبار تعني أن الاختبار لو استخدمه أفراد مختلفون, فانه يحصلون على نتائج متماثلة إذا ما طبق على مجموعة واحده من الأفراد. </a:t>
            </a:r>
          </a:p>
          <a:p>
            <a:pPr algn="just"/>
            <a:r>
              <a:rPr lang="ar-SA" b="1" dirty="0"/>
              <a:t>شروط التقنين تعني توافر الموضوعية في الاختبار. لكي تحقق الموضوعية ينبغي أن تتوافر مجموعه من الشروط هي:</a:t>
            </a:r>
            <a:endParaRPr lang="en-US" b="1"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48</a:t>
            </a:fld>
            <a:endParaRPr lang="ar-SA"/>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أولاً : يجب أن تكون شروط إجراء الاختبار واحده, لذلك لابد أن يشتمل الاختبار على تعليمات محدده, يلتزم بها كل من يتولى إجراء الاختبار. </a:t>
            </a:r>
          </a:p>
          <a:p>
            <a:pPr algn="just"/>
            <a:r>
              <a:rPr lang="ar-SA" b="1" dirty="0"/>
              <a:t>كما ينبغي أن تكون التعليمات واضحة بحيث لا تقبل تأويلات أو تفسيرات مختلفة, وان يلتزم المختبر بزمن الاختبار وجميع الأمثلة المتضمنة.</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49</a:t>
            </a:fld>
            <a:endParaRPr lang="ar-S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 كما أنه ذكر أيضاً وجود مستويات متعددة ومتدرجة للضعف العقلي.</a:t>
            </a:r>
          </a:p>
          <a:p>
            <a:pPr algn="just"/>
            <a:r>
              <a:rPr lang="ar-SA" b="1" dirty="0"/>
              <a:t> وقد استند </a:t>
            </a:r>
            <a:r>
              <a:rPr lang="ar-SA" b="1" dirty="0" err="1"/>
              <a:t>اسكيرول</a:t>
            </a:r>
            <a:r>
              <a:rPr lang="ar-SA" b="1" dirty="0"/>
              <a:t> في هذا التمييز على المقاييس الشبيهة بمقاييس علم الفراسة، مثل شكل الجمجمة وحجمها ونسبتها إلى الجسم.</a:t>
            </a:r>
          </a:p>
          <a:p>
            <a:pPr algn="just"/>
            <a:r>
              <a:rPr lang="ar-SA" b="1" dirty="0"/>
              <a:t> إلا انه توصل في النهاية إلى إن استخدام الفرد للغة يعد أفضل معيار لتحديد مستواه العقلي.</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5</a:t>
            </a:fld>
            <a:endParaRPr lang="ar-SA"/>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ثانيا : ينبغي أن تكون طريقة التصحيح واضحة محدده , بحيث لا يختلف المصححون في تقدير الدرجة بالنسبة لأي سؤال. وهذا يعني أن يصمم الاختبار مفتاح خاص للتصحيح, يمنع تدخل العوامل الذاتية في تقدير الدرجة .</a:t>
            </a:r>
            <a:endParaRPr lang="en-US" b="1" dirty="0"/>
          </a:p>
          <a:p>
            <a:pPr algn="just"/>
            <a:r>
              <a:rPr lang="ar-SA" b="1" dirty="0"/>
              <a:t>ثالثا : ينبغي أن تكون أسئلة الاختبار بحيث تتحمل تفسيرا واحدا. فلا يوضع السؤال بحيث يفهم بمعان مختلفة, أو أن يقبل التأويل أو التفسير غير المقصود من السؤال.</a:t>
            </a:r>
            <a:endParaRPr lang="en-US" b="1"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50</a:t>
            </a:fld>
            <a:endParaRPr lang="ar-SA"/>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FF00"/>
          </a:solidFill>
        </p:spPr>
        <p:txBody>
          <a:bodyPr/>
          <a:lstStyle/>
          <a:p>
            <a:r>
              <a:rPr lang="ar-SA" b="1" dirty="0"/>
              <a:t>الثبات </a:t>
            </a:r>
          </a:p>
        </p:txBody>
      </p:sp>
      <p:sp>
        <p:nvSpPr>
          <p:cNvPr id="3" name="عنصر نائب للمحتوى 2"/>
          <p:cNvSpPr>
            <a:spLocks noGrp="1"/>
          </p:cNvSpPr>
          <p:nvPr>
            <p:ph idx="1"/>
          </p:nvPr>
        </p:nvSpPr>
        <p:spPr/>
        <p:txBody>
          <a:bodyPr/>
          <a:lstStyle/>
          <a:p>
            <a:pPr algn="just"/>
            <a:r>
              <a:rPr lang="ar-SA" b="1" dirty="0"/>
              <a:t>يقصد بثبات الاختبار اتساق الدرجات التي يحصل عليها الأفراد إذا ما طبق عليهم الاختبار أكثر من مره, وتوجد عدة طرق لحساب معامل الثبات هي: </a:t>
            </a:r>
            <a:endParaRPr lang="en-US" b="1" dirty="0"/>
          </a:p>
          <a:p>
            <a:pPr algn="just"/>
            <a:r>
              <a:rPr lang="ar-SA" b="1" dirty="0"/>
              <a:t>أولاً : طريقة إعادة الاختبار: وتعتمد هذه الطريقة على تطبيق الاختبار على مجموعة من الأفراد, ثم يعاد تطبيقه على نفس المجموعة مرة أخرى بعد فترة من الوقت, لا تقل عن أسبوع ولا تزيد عن ستة أشهر. </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51</a:t>
            </a:fld>
            <a:endParaRPr lang="ar-SA"/>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pPr/>
              <a:t>52</a:t>
            </a:fld>
            <a:endParaRPr lang="ar-SA"/>
          </a:p>
        </p:txBody>
      </p:sp>
      <p:pic>
        <p:nvPicPr>
          <p:cNvPr id="6146" name="كائن 15"/>
          <p:cNvPicPr>
            <a:picLocks noChangeArrowheads="1"/>
          </p:cNvPicPr>
          <p:nvPr/>
        </p:nvPicPr>
        <p:blipFill>
          <a:blip r:embed="rId2"/>
          <a:srcRect t="-847" b="-1624"/>
          <a:stretch>
            <a:fillRect/>
          </a:stretch>
        </p:blipFill>
        <p:spPr bwMode="auto">
          <a:xfrm>
            <a:off x="1142976" y="428604"/>
            <a:ext cx="7000924" cy="5643602"/>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ثم يحسب معامل الارتباط بين الدرجات على المجموعة في المرتين , فإذا كان معامل الارتباط كبيرا, دل ذلك على ثبات الاختبار لكن يعاب على هذه الطريقة, إن إطالة الفترة بين تطبيقين قد تؤدي إلى تدخل عوامل توثر في الدرجات مثل النضج والخبرة. </a:t>
            </a:r>
          </a:p>
          <a:p>
            <a:pPr algn="just"/>
            <a:r>
              <a:rPr lang="ar-SA" b="1" dirty="0"/>
              <a:t>كما إن جعل الفترة بين تطبيقين قصيرة, قد يؤدي إلى أن تلعب عوامل التذكر لعناصر الاختبار دوراً في التأثير في درجات الأفراد في المرة الثانية.</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53</a:t>
            </a:fld>
            <a:endParaRPr lang="ar-SA"/>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428736"/>
            <a:ext cx="8229600" cy="4697427"/>
          </a:xfrm>
        </p:spPr>
        <p:txBody>
          <a:bodyPr>
            <a:normAutofit lnSpcReduction="10000"/>
          </a:bodyPr>
          <a:lstStyle/>
          <a:p>
            <a:pPr algn="just"/>
            <a:r>
              <a:rPr lang="ar-SA" b="1" dirty="0"/>
              <a:t>ثانيا: طريقة الصور المتكافئة: لذلك يلجا الباحثون إلى طريقة أخرى وهي أن يقوموا بإعداد صورتين متكافئتين تماما من الاختبار, ثم يطبقونها على نفس المجموعة من الأفراد.</a:t>
            </a:r>
          </a:p>
          <a:p>
            <a:pPr algn="just"/>
            <a:r>
              <a:rPr lang="ar-SA" b="1" dirty="0"/>
              <a:t>وبحساب معامل الارتباط بين درجات الأفراد في الصورتين, نحصل على معامل الثبات. ويقصد بالتكافؤ أن تتساوي الصورتان, في عدد </a:t>
            </a:r>
            <a:r>
              <a:rPr lang="ar-SA" b="1" dirty="0" err="1"/>
              <a:t>الاسئلة</a:t>
            </a:r>
            <a:r>
              <a:rPr lang="ar-SA" b="1" dirty="0"/>
              <a:t> والزمن والصعوبة وطريقة </a:t>
            </a:r>
            <a:r>
              <a:rPr lang="ar-SA" b="1" dirty="0" err="1"/>
              <a:t>الاجابة</a:t>
            </a:r>
            <a:r>
              <a:rPr lang="ar-SA" b="1" dirty="0"/>
              <a:t> وطريقة التصحيح والمغيرات التي تقيسها. ويعاب على هذه الطريقة أنها تحتاج إلى مجهود مضاعف في إعداد الصورتين المتكافئتين من الاختبار.</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54</a:t>
            </a:fld>
            <a:endParaRPr lang="ar-SA"/>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ثالثا:طريقة التجزئة النصفية :وتعتمد هذه الطريقة على تطبيق الاختبار على عينه التقنين،ثم يقسم الاختبار على بعد تصحيحه إلى نصفين ويعطى كل تلميذ درجة عن كل نصف.</a:t>
            </a:r>
          </a:p>
          <a:p>
            <a:pPr algn="just"/>
            <a:r>
              <a:rPr lang="ar-SA" b="1" dirty="0"/>
              <a:t>وابسط طريقه للتجزئة النصفية هي أن تجمع درجات الأفراد في الأسئلة ذات الأرقام فردية على حدة ودرجات الأسئلة الزوجية وحدها، وبهذا نستطيع حساب معامل الارتباط بين الدرجتين. ونحصل بذلك على معامل الثبات بطريقة التجزئة النصفية.</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55</a:t>
            </a:fld>
            <a:endParaRPr lang="ar-SA"/>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96908"/>
          </a:xfrm>
          <a:solidFill>
            <a:srgbClr val="FFFF00"/>
          </a:solidFill>
        </p:spPr>
        <p:txBody>
          <a:bodyPr/>
          <a:lstStyle/>
          <a:p>
            <a:r>
              <a:rPr lang="ar-SA" b="1" dirty="0"/>
              <a:t>الصدق</a:t>
            </a:r>
          </a:p>
        </p:txBody>
      </p:sp>
      <p:sp>
        <p:nvSpPr>
          <p:cNvPr id="3" name="عنصر نائب للمحتوى 2"/>
          <p:cNvSpPr>
            <a:spLocks noGrp="1"/>
          </p:cNvSpPr>
          <p:nvPr>
            <p:ph idx="1"/>
          </p:nvPr>
        </p:nvSpPr>
        <p:spPr>
          <a:xfrm>
            <a:off x="457200" y="1285860"/>
            <a:ext cx="8229600" cy="5143536"/>
          </a:xfrm>
        </p:spPr>
        <p:txBody>
          <a:bodyPr>
            <a:normAutofit fontScale="92500" lnSpcReduction="10000"/>
          </a:bodyPr>
          <a:lstStyle/>
          <a:p>
            <a:pPr algn="just"/>
            <a:r>
              <a:rPr lang="ar-SA" b="1" dirty="0"/>
              <a:t>يقصد بصدق الاختبار صلاحيته في قياس ما وضع لقياسه.</a:t>
            </a:r>
            <a:endParaRPr lang="en-US" b="1" dirty="0"/>
          </a:p>
          <a:p>
            <a:pPr algn="just"/>
            <a:r>
              <a:rPr lang="ar-SA" b="1" dirty="0"/>
              <a:t>ويعتبر الصدق أهم شروط الاختبار النفسي وأصعبها تحقيقا وذلك لأن  الظواهر النفسية تقاس بطريق غير مباشر، كما أنها متداخلة مع بعضها، ولا نستطيع فصلها أو عزلها عن بعضها تماما، كما يحدث في العلوم الطبيعية فقد نضع اختبارا لقياس القدرة العددية مثلا، ثم يتضح بعد ذلك انه يقيس التحصيل في مادة الحساب.</a:t>
            </a:r>
          </a:p>
          <a:p>
            <a:pPr algn="just"/>
            <a:r>
              <a:rPr lang="ar-SA" b="1" dirty="0"/>
              <a:t>فاختبار القدرة الميكانيكية ينبغي أن يقيس القدرة الميكانيكية وحدها، ولا يقيس شيئاً آخر مثل القدرة الرياضية بدلا منها، أو يقسمها معا. </a:t>
            </a:r>
          </a:p>
          <a:p>
            <a:pPr algn="just"/>
            <a:r>
              <a:rPr lang="ar-SA" b="1" dirty="0"/>
              <a:t>وهناك أنواع وطرق مختلفة لتحديد صدق الاختبار منها:</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56</a:t>
            </a:fld>
            <a:endParaRPr lang="ar-SA"/>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pPr/>
              <a:t>57</a:t>
            </a:fld>
            <a:endParaRPr lang="ar-SA"/>
          </a:p>
        </p:txBody>
      </p:sp>
      <p:pic>
        <p:nvPicPr>
          <p:cNvPr id="7170" name="كائن 17"/>
          <p:cNvPicPr>
            <a:picLocks noChangeArrowheads="1"/>
          </p:cNvPicPr>
          <p:nvPr/>
        </p:nvPicPr>
        <p:blipFill>
          <a:blip r:embed="rId2"/>
          <a:srcRect r="-1004" b="-296"/>
          <a:stretch>
            <a:fillRect/>
          </a:stretch>
        </p:blipFill>
        <p:spPr bwMode="auto">
          <a:xfrm>
            <a:off x="285720" y="357166"/>
            <a:ext cx="8643998" cy="6143668"/>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just"/>
            <a:r>
              <a:rPr lang="ar-SA" sz="3600" b="1" dirty="0">
                <a:solidFill>
                  <a:srgbClr val="C00000"/>
                </a:solidFill>
              </a:rPr>
              <a:t>أولاً: صدق المحتوى: </a:t>
            </a:r>
            <a:r>
              <a:rPr lang="ar-SA" sz="3600" b="1" dirty="0"/>
              <a:t>يقصد بصدق المحتوى مدى تمثيل الاختبار للجوانب التي وضع لقياسها، ويعتمد على عملية الفحص المنظم لمفردات الاختبار،لتحديد ما أذا كانت تعتبر عينة ممثلة لميدان السلوك الذي نقيسه. </a:t>
            </a:r>
          </a:p>
          <a:p>
            <a:pPr algn="just"/>
            <a:r>
              <a:rPr lang="ar-SA" sz="3600" b="1" dirty="0"/>
              <a:t>ويختلف صدق المحتوى عما يطلق عليه أحياناً الصدق الظاهري، وهو أن تكون المحتويات من حيث شكلها مناسبة للصفة التي يقيسها الاختبار.</a:t>
            </a:r>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58</a:t>
            </a:fld>
            <a:endParaRPr lang="ar-SA"/>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600200"/>
            <a:ext cx="8229600" cy="4900634"/>
          </a:xfrm>
        </p:spPr>
        <p:txBody>
          <a:bodyPr>
            <a:normAutofit/>
          </a:bodyPr>
          <a:lstStyle/>
          <a:p>
            <a:pPr algn="just"/>
            <a:r>
              <a:rPr lang="ar-SA" b="1" dirty="0">
                <a:solidFill>
                  <a:srgbClr val="C00000"/>
                </a:solidFill>
              </a:rPr>
              <a:t>ثانياً: الصدق التجريبي: </a:t>
            </a:r>
            <a:r>
              <a:rPr lang="ar-SA" b="1" dirty="0"/>
              <a:t>يعتمد الصدق التجريبي على مدى الارتباط بين نتائج الاختبار ومحك آخر خارجي، وقد يكون هذا المحك أداء الفرد الراهن على اختبار آخر ثبت صدقه في قياس هذه الصفة، أو درجاتهم في مقرر دراسي يرتبط بهذا الجانب، أو أداءهم لمهارة معينة.</a:t>
            </a:r>
          </a:p>
          <a:p>
            <a:pPr algn="just"/>
            <a:r>
              <a:rPr lang="ar-SA" b="1" dirty="0"/>
              <a:t>  وفي هذه الحالة يسمى الصدق  بالصدق التلازمي. </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59</a:t>
            </a:fld>
            <a:endParaRPr lang="ar-S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a:t>علم النفس التجريبي </a:t>
            </a:r>
            <a:endParaRPr lang="ar-SA" dirty="0"/>
          </a:p>
        </p:txBody>
      </p:sp>
      <p:sp>
        <p:nvSpPr>
          <p:cNvPr id="3" name="عنصر نائب للمحتوى 2"/>
          <p:cNvSpPr>
            <a:spLocks noGrp="1"/>
          </p:cNvSpPr>
          <p:nvPr>
            <p:ph idx="1"/>
          </p:nvPr>
        </p:nvSpPr>
        <p:spPr/>
        <p:txBody>
          <a:bodyPr/>
          <a:lstStyle/>
          <a:p>
            <a:pPr algn="just"/>
            <a:r>
              <a:rPr lang="ar-SA" b="1" dirty="0"/>
              <a:t>عندما أنشأ </a:t>
            </a:r>
            <a:r>
              <a:rPr lang="ar-SA" b="1" dirty="0" err="1"/>
              <a:t>فوندت</a:t>
            </a:r>
            <a:r>
              <a:rPr lang="ar-SA" b="1" dirty="0"/>
              <a:t> أول معمل لعلم النفس عام 1879 ، كان اهتمامه هو وتلاميذه منصبا على اكتشاف القوانين العامة التي يخضع لها السلوك، واهتموا بدراسة الإحساسات السمعة والبصرية وزمن الرجع وغير ذلك من الظاهرات النفسية البسيطة. </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6</a:t>
            </a:fld>
            <a:endParaRPr lang="ar-SA"/>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pPr algn="just"/>
            <a:r>
              <a:rPr lang="ar-SA" b="1" dirty="0"/>
              <a:t>وقد يكون المحك أداء الأفراد أو نجاحهم في عمل لاحق، وفي هذه الحالة يعرف بالصدق التنبؤي.</a:t>
            </a:r>
          </a:p>
          <a:p>
            <a:pPr algn="just"/>
            <a:r>
              <a:rPr lang="ar-SA" b="1" dirty="0"/>
              <a:t>فإذا أعددنا اختبار لقياس القدرة الميكانيكية، وكان الهدف منه اختيار فنيين ميكانيكيين، فإننا نطبق الاختبار على هؤلاء الأفراد، ثم بعد مضي فترة طويلة نسبيا من الوقت، نحصل على تقديراتهم في أداء العمل الذي اختيروا له، وبحساب الارتباط نحصل على الصدق التنبؤي. </a:t>
            </a:r>
          </a:p>
          <a:p>
            <a:pPr algn="just"/>
            <a:r>
              <a:rPr lang="ar-SA" b="1" dirty="0"/>
              <a:t>ومن أهم </a:t>
            </a:r>
            <a:r>
              <a:rPr lang="ar-SA" b="1" dirty="0" err="1"/>
              <a:t>المحكات</a:t>
            </a:r>
            <a:r>
              <a:rPr lang="ar-SA" b="1" dirty="0"/>
              <a:t> التي تستخدم في الصدق التجريبي تحصيل الأفراد العام، أو تحصيلهم في برنامج معين، أو تقديرات الآخرين لهم، أو أداؤهم على العمل نفسه، وكذلك نتائج الاختبارات المشابهة والتي ثبت صدقها في قياس نفس الصفة.</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60</a:t>
            </a:fld>
            <a:endParaRPr lang="ar-SA"/>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solidFill>
                  <a:srgbClr val="C00000"/>
                </a:solidFill>
              </a:rPr>
              <a:t>ثالثا: الصدق العاملي: </a:t>
            </a:r>
            <a:r>
              <a:rPr lang="ar-SA" b="1" dirty="0"/>
              <a:t>ويعتمد على استخدام التحليل العاملي  لمصفوفة الارتباط بين درجات الاختبار، ودرجات الاختبار المشابهة، التي تتصل </a:t>
            </a:r>
            <a:r>
              <a:rPr lang="ar-SA" b="1" dirty="0" err="1"/>
              <a:t>ببعضها</a:t>
            </a:r>
            <a:r>
              <a:rPr lang="ar-SA" b="1" dirty="0"/>
              <a:t> وفقا لنظريه معينة. </a:t>
            </a:r>
          </a:p>
          <a:p>
            <a:pPr algn="just"/>
            <a:r>
              <a:rPr lang="ar-SA" b="1" dirty="0"/>
              <a:t>فإذا كان لدينا مجموعة من الاختبارات  التي تقيس قدره معينه مثل القدرة العددية،  فان التحليل العاملي يسفر عن عامل عام يجمع بينهما، ودرجة تشبع الاختبار الجديد بهذا العامل، تعتبر دليلا على صدقه في قياس القدرة العددية.</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61</a:t>
            </a:fld>
            <a:endParaRPr lang="ar-SA"/>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39784"/>
          </a:xfrm>
          <a:solidFill>
            <a:srgbClr val="FFFF00"/>
          </a:solidFill>
        </p:spPr>
        <p:txBody>
          <a:bodyPr>
            <a:normAutofit/>
          </a:bodyPr>
          <a:lstStyle/>
          <a:p>
            <a:r>
              <a:rPr lang="ar-SA" b="1" dirty="0"/>
              <a:t> المعاييـر</a:t>
            </a:r>
          </a:p>
        </p:txBody>
      </p:sp>
      <p:sp>
        <p:nvSpPr>
          <p:cNvPr id="3" name="عنصر نائب للمحتوى 2"/>
          <p:cNvSpPr>
            <a:spLocks noGrp="1"/>
          </p:cNvSpPr>
          <p:nvPr>
            <p:ph idx="1"/>
          </p:nvPr>
        </p:nvSpPr>
        <p:spPr>
          <a:xfrm>
            <a:off x="428596" y="1285860"/>
            <a:ext cx="8229600" cy="5143536"/>
          </a:xfrm>
        </p:spPr>
        <p:txBody>
          <a:bodyPr/>
          <a:lstStyle/>
          <a:p>
            <a:pPr algn="just"/>
            <a:r>
              <a:rPr lang="ar-SA" b="1" dirty="0"/>
              <a:t>أن الدرجة الخام التي يحصل عليها أي فرد في الاختبار، لا معنى ولا دلاله لها في حد ذاتها. </a:t>
            </a:r>
          </a:p>
          <a:p>
            <a:pPr algn="just"/>
            <a:r>
              <a:rPr lang="ar-SA" b="1" dirty="0"/>
              <a:t>ولكي يكون  لهذه الدرجة معنى لابد أن تفسر في ضوء معيار معين، مستمد من أداء المجموعة التي قنن عليها الاختبار. </a:t>
            </a:r>
          </a:p>
          <a:p>
            <a:pPr algn="just"/>
            <a:r>
              <a:rPr lang="ar-SA" b="1" dirty="0"/>
              <a:t>وعن طريق مقارنة درجه الفرد الخام بهذا المعيار، نستطيع  تحديد مستواه على وجه الدقة، وما إذا كان متوسط  أو فوق المتوسط  أو اقل من المتوسط  في الصفة </a:t>
            </a:r>
            <a:r>
              <a:rPr lang="ar-SA" b="1" dirty="0" err="1"/>
              <a:t>المقيسه</a:t>
            </a:r>
            <a:r>
              <a:rPr lang="ar-SA" b="1" dirty="0"/>
              <a:t> – وتوجد أنوع مختلفة من المعايير أهمها:</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62</a:t>
            </a:fld>
            <a:endParaRPr lang="ar-SA"/>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pPr/>
              <a:t>63</a:t>
            </a:fld>
            <a:endParaRPr lang="ar-SA"/>
          </a:p>
        </p:txBody>
      </p:sp>
      <p:pic>
        <p:nvPicPr>
          <p:cNvPr id="5122" name="كائن 16"/>
          <p:cNvPicPr>
            <a:picLocks noChangeArrowheads="1"/>
          </p:cNvPicPr>
          <p:nvPr/>
        </p:nvPicPr>
        <p:blipFill>
          <a:blip r:embed="rId2"/>
          <a:srcRect l="-116" b="-2495"/>
          <a:stretch>
            <a:fillRect/>
          </a:stretch>
        </p:blipFill>
        <p:spPr bwMode="auto">
          <a:xfrm>
            <a:off x="1357290" y="428604"/>
            <a:ext cx="6858048" cy="6072230"/>
          </a:xfrm>
          <a:prstGeom prst="rect">
            <a:avLst/>
          </a:prstGeom>
          <a:noFill/>
          <a:ln w="9525">
            <a:noFill/>
            <a:miter lim="800000"/>
            <a:headEnd/>
            <a:tailEnd/>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solidFill>
                  <a:srgbClr val="7030A0"/>
                </a:solidFill>
              </a:rPr>
              <a:t>أولا: العمر العقلي ونسبة الذكاء: </a:t>
            </a:r>
          </a:p>
          <a:p>
            <a:pPr algn="just">
              <a:buNone/>
            </a:pPr>
            <a:r>
              <a:rPr lang="ar-SA" b="1" dirty="0"/>
              <a:t>  كان الفرد بينيه أول من استخدم العمر العقلي عن طريق ترتيب أسئلة الاختبار  وفق المستويات العمرية للعينة المستخدمة في التقنين. فالأسئلة التي يجيب عليها متوسط الأفراد في العمر الزمني 5 سنوات، تعتبر مقياسا للعمر العقلي 5 سنوات، والأسئلة التي يجيب عليها أطفال العمر الزمني 6 سنوات، تعتبر مقياسا للعمر العقلي 6 سنوات كذلك... وهكذا.</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64</a:t>
            </a:fld>
            <a:endParaRPr lang="ar-SA"/>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فإذا كان لدينا طفل وأردنا تحديد عمره العقلي، فإننا نطبق عليه الاختبار، ويتحدد عمره  العقلي  بأعلى مستوى  عمري يمكن أن يصل إليه . </a:t>
            </a:r>
          </a:p>
          <a:p>
            <a:pPr algn="just"/>
            <a:r>
              <a:rPr lang="ar-SA" b="1" dirty="0"/>
              <a:t>فإذا أجاب  مثلا على جميع أسئلة العمر 6 سنوات، ولم يستطيع أن يجيب بعد ذلك، فان عمره العقلي يكون 6 سنوات، بصرف النظر عن عمره الزمني . وبالمقارنة بين عمره العقلي وعمره الزمني نستطيع تحديد مستوى ذكائه.</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65</a:t>
            </a:fld>
            <a:endParaRPr lang="ar-SA"/>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pPr algn="just"/>
            <a:r>
              <a:rPr lang="ar-SA" b="1" dirty="0"/>
              <a:t>ويمكن تحديد العمر العقلي بطريقه أخرى.  وهي أن نطبق الاختبار على عينه  من الأفراد تمثل مستويات عمريه متتالية، ولتكن في سن مابين الخامسة والعاشرة ، ثم يحسب متوسط الإجابات  الصحيحة لكل سن، ويكون بذلك ممثلا للعمر العقلي المقابل. فإذا كان لدينا اختبار في الذكاء مثلا .  وكان متوسط عدد الإجابات الصحيحة لأطفال سن السادسة مثلا 30 إجابة صحيحة، فإننا نعتبر هذه الدرجة مقابله للعمر العقلي 6 سنوات. فإذا استطاع طفل بعد ذلك الحصول على 30 إجابة صحيحة في الاختبار، فان عمره العقلي  يكون مساويا 6 سنوات بصرف النظر عن عمره الزمني الحقيقي.</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66</a:t>
            </a:fld>
            <a:endParaRPr lang="ar-SA"/>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428736"/>
            <a:ext cx="8229600" cy="5000660"/>
          </a:xfrm>
        </p:spPr>
        <p:txBody>
          <a:bodyPr>
            <a:normAutofit/>
          </a:bodyPr>
          <a:lstStyle/>
          <a:p>
            <a:pPr algn="just"/>
            <a:r>
              <a:rPr lang="ar-SA" b="1" dirty="0"/>
              <a:t>إلا أن العمر العقلي له عيوب. فقد وجد انه غير كاف لتحديد مستوى الطفل بصوره دقيقه، ذلك لأن الطفل المتخلف عقليا عاما واحدا في سن الخامسة مثلا، يكون تخلفه بمقدار عاميين في العاشر. </a:t>
            </a:r>
          </a:p>
          <a:p>
            <a:pPr algn="just"/>
            <a:r>
              <a:rPr lang="ar-SA" b="1" dirty="0"/>
              <a:t>أي أن السنة من العمر العقلي ( وهي وحدة القياس) ليست متساوية في المراحل العمرية المختلفة. لذلك لجأ العلماء إلى حساب ما يعرف بنسبة الذكاء، ونحصل عليها بقسمه العمر العقلي على العمر الزمني  وضرب الناتج في مائة، أي أن نسبة الذكاء = العمر العقلي ÷ العمر الزمني× 100</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67</a:t>
            </a:fld>
            <a:endParaRPr lang="ar-SA"/>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a:p>
            <a:pPr algn="just"/>
            <a:r>
              <a:rPr lang="ar-SA" b="1" dirty="0"/>
              <a:t>فإذا كان العمر العقلي مساويا للعمر الزمني كانت نسبة الذكاء =100 أي الفرد يكون متوسط الذكاء. </a:t>
            </a:r>
          </a:p>
          <a:p>
            <a:pPr algn="just"/>
            <a:r>
              <a:rPr lang="ar-SA" b="1" dirty="0"/>
              <a:t>وإذا كانت أكثر،  كان الفرد فوق المتوسط, وكانت اقل، كان اقل من المتوسط في الذكاء. ولنسبة الذكاء عيوب عند استخدامها مع الراشدين, لذلك ابتكرت أنواع أخرى من المعايير.</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68</a:t>
            </a:fld>
            <a:endParaRPr lang="ar-SA"/>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600200"/>
            <a:ext cx="8229600" cy="4900634"/>
          </a:xfrm>
        </p:spPr>
        <p:txBody>
          <a:bodyPr>
            <a:normAutofit/>
          </a:bodyPr>
          <a:lstStyle/>
          <a:p>
            <a:pPr algn="just"/>
            <a:r>
              <a:rPr lang="ar-SA" b="1" dirty="0">
                <a:solidFill>
                  <a:srgbClr val="7030A0"/>
                </a:solidFill>
              </a:rPr>
              <a:t>ثانيا: المعيار </a:t>
            </a:r>
            <a:r>
              <a:rPr lang="ar-SA" b="1" dirty="0" err="1">
                <a:solidFill>
                  <a:srgbClr val="7030A0"/>
                </a:solidFill>
              </a:rPr>
              <a:t>المئيني</a:t>
            </a:r>
            <a:r>
              <a:rPr lang="ar-SA" b="1" dirty="0">
                <a:solidFill>
                  <a:srgbClr val="7030A0"/>
                </a:solidFill>
              </a:rPr>
              <a:t>: </a:t>
            </a:r>
            <a:r>
              <a:rPr lang="ar-SA" b="1" dirty="0"/>
              <a:t>يعتبر المعيار </a:t>
            </a:r>
            <a:r>
              <a:rPr lang="ar-SA" b="1" dirty="0" err="1"/>
              <a:t>المئيني</a:t>
            </a:r>
            <a:r>
              <a:rPr lang="ar-SA" b="1" dirty="0"/>
              <a:t>  من أهم المعايير وأكثرها استعمالا، وهو يقسم الأفراد إلى مائه مستوى.  والدرجات </a:t>
            </a:r>
            <a:r>
              <a:rPr lang="ar-SA" b="1" dirty="0" err="1"/>
              <a:t>المئينيه</a:t>
            </a:r>
            <a:r>
              <a:rPr lang="ar-SA" b="1" dirty="0"/>
              <a:t> هي نوع من ترتيب الأفراد بحيث يقع الأول في المجموعة عند </a:t>
            </a:r>
            <a:r>
              <a:rPr lang="ar-SA" b="1" dirty="0" err="1"/>
              <a:t>المئيني</a:t>
            </a:r>
            <a:r>
              <a:rPr lang="ar-SA" b="1" dirty="0"/>
              <a:t> 99، ويكون الأخير عند </a:t>
            </a:r>
            <a:r>
              <a:rPr lang="ar-SA" b="1" dirty="0" err="1"/>
              <a:t>المئيني</a:t>
            </a:r>
            <a:r>
              <a:rPr lang="ar-SA" b="1" dirty="0"/>
              <a:t> الأول. </a:t>
            </a:r>
          </a:p>
          <a:p>
            <a:pPr marL="0" indent="0">
              <a:buNone/>
            </a:pPr>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69</a:t>
            </a:fld>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ولذلك لم يهتم علماء النفس التجريبيون الأوائل بدراسة الفروق الفردية، إذ كان هدفهم الكشف عن القوانين العامة التي يخضع لها كل الأفراد بغض النظر عما يلاحظ بينهم من فروق، ومن هنا كانوا ينظرون إلى هذه الفروق بين الأفراد، على إنها نوع من الأخطاء التجريبية ينبغي التقليل من أثرها بقدر الإمكان.</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a:t>
            </a:fld>
            <a:endParaRPr lang="ar-SA"/>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428736"/>
            <a:ext cx="8229600" cy="5072098"/>
          </a:xfrm>
        </p:spPr>
        <p:txBody>
          <a:bodyPr>
            <a:normAutofit/>
          </a:bodyPr>
          <a:lstStyle/>
          <a:p>
            <a:pPr algn="just"/>
            <a:r>
              <a:rPr lang="ar-SA" b="1" dirty="0"/>
              <a:t>وتختلف </a:t>
            </a:r>
            <a:r>
              <a:rPr lang="ar-SA" b="1" dirty="0" err="1"/>
              <a:t>المئينيات</a:t>
            </a:r>
            <a:r>
              <a:rPr lang="ar-SA" b="1" dirty="0"/>
              <a:t> عن النسب المئوية العادية، فالنسبة المئوية هي نسبة عدد الإجابات الصحيحة مضروبة  في مائة، </a:t>
            </a:r>
            <a:r>
              <a:rPr lang="ar-SA" b="1" dirty="0" err="1"/>
              <a:t>اما</a:t>
            </a:r>
            <a:r>
              <a:rPr lang="ar-SA" b="1" dirty="0"/>
              <a:t> </a:t>
            </a:r>
            <a:r>
              <a:rPr lang="ar-SA" b="1" dirty="0" err="1"/>
              <a:t>المئينيات</a:t>
            </a:r>
            <a:r>
              <a:rPr lang="ar-SA" b="1" dirty="0"/>
              <a:t> فهي درجات تعبر عن النسبة المئوية لعدد المفحوصين الذين حصلوا على درجات اقل  من درجة خام معينه. </a:t>
            </a:r>
          </a:p>
          <a:p>
            <a:pPr marL="0" indent="0">
              <a:buNone/>
            </a:pPr>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70</a:t>
            </a:fld>
            <a:endParaRPr lang="ar-SA"/>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solidFill>
                  <a:srgbClr val="7030A0"/>
                </a:solidFill>
              </a:rPr>
              <a:t>ثالثا: الدرجات المعيارية: </a:t>
            </a:r>
            <a:r>
              <a:rPr lang="ar-SA" b="1" dirty="0"/>
              <a:t>تعتبر  الدرجات المعيارية أفضل صورة لتحويل الدرجات الخام، أو أفضل معيار يمكن استخدامه، وذلك لأنها تعتمد في حسابها على الانحراف المعياري، وهو أدق مقاييس التشتت، كما أنها متساوية الوحدات بعكس </a:t>
            </a:r>
            <a:r>
              <a:rPr lang="ar-SA" b="1" dirty="0" err="1"/>
              <a:t>المئينيات</a:t>
            </a:r>
            <a:r>
              <a:rPr lang="ar-SA" b="1" dirty="0"/>
              <a:t>. </a:t>
            </a:r>
          </a:p>
          <a:p>
            <a:pPr marL="0" indent="0">
              <a:buNone/>
            </a:pPr>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71</a:t>
            </a:fld>
            <a:endParaRPr lang="ar-SA"/>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algn="just"/>
            <a:r>
              <a:rPr lang="ar-SA" b="1" dirty="0">
                <a:solidFill>
                  <a:srgbClr val="7030A0"/>
                </a:solidFill>
              </a:rPr>
              <a:t>الدرجات التائية: </a:t>
            </a:r>
            <a:r>
              <a:rPr lang="ar-SA" b="1" dirty="0"/>
              <a:t>وهي عبارة عن درجات معياريه معدله متوسطها 50 وانحرافها المعياري 10، ويمكن الحصول على </a:t>
            </a:r>
            <a:r>
              <a:rPr lang="ar-SA" b="1" dirty="0" err="1"/>
              <a:t>الدرجه</a:t>
            </a:r>
            <a:r>
              <a:rPr lang="ar-SA" b="1" dirty="0"/>
              <a:t> التائية بمعادله بسيطة </a:t>
            </a:r>
            <a:endParaRPr lang="en-US" b="1" dirty="0"/>
          </a:p>
          <a:p>
            <a:pPr marL="0" indent="0">
              <a:buNone/>
            </a:pPr>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72</a:t>
            </a:fld>
            <a:endParaRPr lang="ar-SA"/>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428736"/>
            <a:ext cx="8229600" cy="4697427"/>
          </a:xfrm>
        </p:spPr>
        <p:txBody>
          <a:bodyPr>
            <a:normAutofit/>
          </a:bodyPr>
          <a:lstStyle/>
          <a:p>
            <a:pPr lvl="0" algn="just"/>
            <a:endParaRPr lang="ar-SA" b="1" dirty="0">
              <a:solidFill>
                <a:srgbClr val="7030A0"/>
              </a:solidFill>
            </a:endParaRPr>
          </a:p>
          <a:p>
            <a:pPr lvl="0" algn="just"/>
            <a:r>
              <a:rPr lang="ar-SA" b="1" dirty="0">
                <a:solidFill>
                  <a:srgbClr val="7030A0"/>
                </a:solidFill>
              </a:rPr>
              <a:t>نسبة الذكاء </a:t>
            </a:r>
            <a:r>
              <a:rPr lang="ar-SA" b="1" dirty="0" err="1">
                <a:solidFill>
                  <a:srgbClr val="7030A0"/>
                </a:solidFill>
              </a:rPr>
              <a:t>الانحرافية</a:t>
            </a:r>
            <a:r>
              <a:rPr lang="ar-SA" b="1" dirty="0">
                <a:solidFill>
                  <a:srgbClr val="7030A0"/>
                </a:solidFill>
              </a:rPr>
              <a:t> : </a:t>
            </a:r>
            <a:r>
              <a:rPr lang="ar-SA" b="1" dirty="0"/>
              <a:t>وهي درجة معيارية معدلة متوسطها 100 وانحرافها المعياري 15 أو 16 وتحسب بنفس طريقة حساب الدرجة التائية حيث:</a:t>
            </a:r>
            <a:endParaRPr lang="en-US" b="1" dirty="0"/>
          </a:p>
          <a:p>
            <a:pPr marL="0" lvl="0" indent="0" algn="just">
              <a:buNone/>
            </a:pPr>
            <a:endParaRPr lang="ar-SA"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73</a:t>
            </a:fld>
            <a:endParaRPr lang="ar-SA"/>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92D050"/>
          </a:solidFill>
        </p:spPr>
        <p:txBody>
          <a:bodyPr>
            <a:normAutofit fontScale="90000"/>
          </a:bodyPr>
          <a:lstStyle/>
          <a:p>
            <a:pPr lvl="0" algn="r"/>
            <a:br>
              <a:rPr lang="ar-SA" sz="5300" b="1" dirty="0"/>
            </a:br>
            <a:r>
              <a:rPr lang="ar-SA" sz="5300" b="1" dirty="0"/>
              <a:t>اعتبارات عملية</a:t>
            </a:r>
            <a:br>
              <a:rPr lang="en-US" b="1" dirty="0"/>
            </a:br>
            <a:endParaRPr lang="ar-SA" dirty="0"/>
          </a:p>
        </p:txBody>
      </p:sp>
      <p:sp>
        <p:nvSpPr>
          <p:cNvPr id="3" name="عنصر نائب للمحتوى 2"/>
          <p:cNvSpPr>
            <a:spLocks noGrp="1"/>
          </p:cNvSpPr>
          <p:nvPr>
            <p:ph idx="1"/>
          </p:nvPr>
        </p:nvSpPr>
        <p:spPr/>
        <p:txBody>
          <a:bodyPr/>
          <a:lstStyle/>
          <a:p>
            <a:pPr lvl="0" algn="just"/>
            <a:endParaRPr lang="ar-SA" b="1" dirty="0"/>
          </a:p>
          <a:p>
            <a:pPr lvl="0" algn="just"/>
            <a:r>
              <a:rPr lang="ar-SA" b="1" dirty="0"/>
              <a:t>بالإضافة إلى الخصائص الأربعة الأساسية السابقة، توجد بعض الاعتبارات العملية الأخرى، التي ينبغي على الباحث مراعاتها عند اختيار الاختبارات التي يستخدمها، وهذه الاعتبارات هي:</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74</a:t>
            </a:fld>
            <a:endParaRPr lang="ar-SA"/>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0B34F065-1154-456A-91E3-76DE8E75E17B}" type="slidenum">
              <a:rPr lang="ar-SA" smtClean="0"/>
              <a:pPr/>
              <a:t>75</a:t>
            </a:fld>
            <a:endParaRPr lang="ar-SA"/>
          </a:p>
        </p:txBody>
      </p:sp>
      <p:pic>
        <p:nvPicPr>
          <p:cNvPr id="8194" name="كائن 18"/>
          <p:cNvPicPr>
            <a:picLocks noChangeArrowheads="1"/>
          </p:cNvPicPr>
          <p:nvPr/>
        </p:nvPicPr>
        <p:blipFill>
          <a:blip r:embed="rId2"/>
          <a:srcRect t="-1947" b="-294"/>
          <a:stretch>
            <a:fillRect/>
          </a:stretch>
        </p:blipFill>
        <p:spPr bwMode="auto">
          <a:xfrm>
            <a:off x="285720" y="285728"/>
            <a:ext cx="8572560" cy="5857916"/>
          </a:xfrm>
          <a:prstGeom prst="rect">
            <a:avLst/>
          </a:prstGeom>
          <a:noFill/>
          <a:ln w="9525">
            <a:noFill/>
            <a:miter lim="800000"/>
            <a:headEnd/>
            <a:tailEnd/>
          </a:ln>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pPr lvl="0" algn="just">
              <a:buNone/>
            </a:pPr>
            <a:r>
              <a:rPr lang="ar-SA" b="1" dirty="0">
                <a:solidFill>
                  <a:srgbClr val="0070C0"/>
                </a:solidFill>
              </a:rPr>
              <a:t>1- سهوله تطبيق الاختبار: </a:t>
            </a:r>
            <a:r>
              <a:rPr lang="ar-SA" b="1" dirty="0"/>
              <a:t>من الواضح انه على فرض تساوي اختبارين في جميع الخصائص الأخرى، فان أسهلهما في التطبيق، يفضل على الآخر. </a:t>
            </a:r>
          </a:p>
          <a:p>
            <a:pPr lvl="0" algn="just">
              <a:buNone/>
            </a:pPr>
            <a:r>
              <a:rPr lang="ar-SA" b="1" dirty="0"/>
              <a:t>إذ من المنطقي أن نتوقع انه كلما كان الاختبار في تطبيقه، كلما قل احتمال حدوث أخطاء يمكن أن تؤثر في النتائج. ولهذا يجب على واضع الاختبار أن يولي تنظيم الاختبار أهميه خاصة، إذ أن ذلك يؤثر بلا شك في سهوله أو صعوبة تطبيقه، وعليه أن يستبعد كل التعقيدات التي لا لزوم لها.كذلك عند اختبار ما لاستخدامه في بحث من البحوث، يجب على الباحث أن يضع هذه الخاصية- وهي سهوله التطبيق- في اعتباره.</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76</a:t>
            </a:fld>
            <a:endParaRPr lang="ar-SA"/>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pPr algn="just">
              <a:buNone/>
            </a:pPr>
            <a:r>
              <a:rPr lang="ar-SA" b="1" dirty="0">
                <a:solidFill>
                  <a:srgbClr val="0070C0"/>
                </a:solidFill>
              </a:rPr>
              <a:t>2- سهوله التصحيح: </a:t>
            </a:r>
            <a:r>
              <a:rPr lang="ar-SA" b="1" dirty="0"/>
              <a:t>وينطبق ما سبق أيضا من سهوله تصحيح الاختبار. وعاده ما يكون الاختبار سهلا في تصحيحه إذا كان سهلا في تطبيقه، إلا أن هذا  ليس ضروريا، وخاصة في الاختبارات التي يهدف وعاده ما يكون الاختبار سهلا في تصحيحه إذا كان سهلا في تطبيقه، إلا أن هذا  ليس ضروريا، وخاصة في الاختبارات التي يهدف الباحث منها إلى الحصول على درجات فرعيه. وترتبط سهوله التصحيح أيضا بموضوعيه الاختبار، وذلك أن إعداد مفتاح للتصحيح يعتبر- كما اشرنا سابقا- شرطا من شروط الموضوعية. وعلى أي حال، إذا تساوت مختلف الشروط الأخرى، ينبغي على الباحث أن يختار أسهل الاختبارات من حيث عملية التصحيح.</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77</a:t>
            </a:fld>
            <a:endParaRPr lang="ar-SA"/>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a:bodyPr>
          <a:lstStyle/>
          <a:p>
            <a:pPr algn="just">
              <a:buNone/>
            </a:pPr>
            <a:r>
              <a:rPr lang="ar-SA" b="1" dirty="0">
                <a:solidFill>
                  <a:srgbClr val="0070C0"/>
                </a:solidFill>
              </a:rPr>
              <a:t>3- سهولة التفسير: </a:t>
            </a:r>
            <a:r>
              <a:rPr lang="ar-SA" b="1" dirty="0"/>
              <a:t>يعتبر تفسير الدرجة التي يحصل عليها المفحوص في اختبار ما، خطوة أساسا في البحث، كما انه يمثل مشكله ليست سهلة بالنسبة للباحث.</a:t>
            </a:r>
            <a:endParaRPr lang="en-US" b="1" dirty="0"/>
          </a:p>
          <a:p>
            <a:pPr algn="just"/>
            <a:r>
              <a:rPr lang="ar-SA" b="1" dirty="0"/>
              <a:t>وترتبط سهولة التفسير بعاملين: معايير الاختبار وتعليماته.</a:t>
            </a:r>
            <a:endParaRPr lang="en-US" b="1" dirty="0"/>
          </a:p>
          <a:p>
            <a:pPr algn="just"/>
            <a:r>
              <a:rPr lang="ar-SA" b="1" dirty="0"/>
              <a:t>فالمعايير كما اشرنا سابقا، هي الميزان الذي تفسر في ضوئه الدرجة الخام. وكلما كانت بطاقة المعايير أوضح في طباعتها ومنظمة في إعدادها، كلما ساعد ذلك على سهولة التفسير. كذلك ينبغي أن تحتوي كراسة تعليمات الاختبار على بعض التوجيهات والطرق التي تساعد في عملية التفسير.</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78</a:t>
            </a:fld>
            <a:endParaRPr lang="ar-SA"/>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57158" y="1428736"/>
            <a:ext cx="8329642" cy="5072098"/>
          </a:xfrm>
        </p:spPr>
        <p:txBody>
          <a:bodyPr>
            <a:normAutofit/>
          </a:bodyPr>
          <a:lstStyle/>
          <a:p>
            <a:pPr algn="just">
              <a:buNone/>
            </a:pPr>
            <a:r>
              <a:rPr lang="ar-SA" b="1" dirty="0">
                <a:solidFill>
                  <a:srgbClr val="0070C0"/>
                </a:solidFill>
              </a:rPr>
              <a:t>4- التكلفة: </a:t>
            </a:r>
            <a:r>
              <a:rPr lang="ar-SA" b="1" dirty="0"/>
              <a:t>ولا ينبغي أن بهمل الباحث العنصر الاقتصادي عند اختياره للاختبارات التي سيستخدمها. ففي أي برنامج تقويمي، ويجب أن تحسب التكلفة بالنسبة لكل تلميذ، ولا يعني هذا أن نهتم بهذا العامل </a:t>
            </a:r>
            <a:r>
              <a:rPr lang="ar-SA" b="1" dirty="0" err="1"/>
              <a:t>ونهمل</a:t>
            </a:r>
            <a:r>
              <a:rPr lang="ar-SA" b="1" dirty="0"/>
              <a:t> الشروط الأساسية للاختبار،</a:t>
            </a:r>
            <a:endParaRPr lang="en-US" b="1" dirty="0"/>
          </a:p>
          <a:p>
            <a:pPr algn="just"/>
            <a:r>
              <a:rPr lang="ar-SA" b="1" dirty="0"/>
              <a:t>وإنما على فرض تساوي مختلف الشروط الأخرى، فان الاختبار الأقل تكلفة يفضل على غيره، وخاصة إذا كان البحث يشمل أعدادا كبيرة من المفحوصين.</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79</a:t>
            </a:fld>
            <a:endParaRPr lang="ar-S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لذلك فقد حول قيام علم النفس التجريبي الاهتمام بعيدا عن دراسة الفروق الفردية، إلا انه مع ذلك قد ساعد في نمو البحث العلمي، بما أثبته من إن الظاهرات النفسية يمكن أن تخضع للقياس الكمي وان هذا ضروري لنمو النظريات السيكولوجية، كما أن اهتمامه بالنواحي الحسية قد انعكس أثره على طبيعة الاختبارات النفسية الأولى كما سيتضح فيما بعد.</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8</a:t>
            </a:fld>
            <a:endParaRPr lang="ar-SA"/>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r>
              <a:rPr lang="ar-SA" b="1" dirty="0"/>
              <a:t>ولا تقتصر التكلفة على الورق فقط أو على ثمن كراسة الاختبار أو أوراق الإجابة، وإنما يدخل في حسابها عمليات التصحيح ورصد البيانات وغيرها.</a:t>
            </a:r>
            <a:endParaRPr lang="en-US" b="1" dirty="0"/>
          </a:p>
          <a:p>
            <a:pPr algn="just"/>
            <a:r>
              <a:rPr lang="ar-SA" b="1" dirty="0"/>
              <a:t>تلك هي أهم الخصائص التي ينبغي توافرها في الاختبار الجيد والتي ينبغي مراعاتها عند الشروع في أي بحث تربوي نفسي.</a:t>
            </a:r>
            <a:endParaRPr lang="en-US" b="1" dirty="0"/>
          </a:p>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80</a:t>
            </a:fld>
            <a:endParaRPr lang="ar-S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err="1"/>
              <a:t>جالتون</a:t>
            </a:r>
            <a:endParaRPr lang="ar-SA" dirty="0"/>
          </a:p>
        </p:txBody>
      </p:sp>
      <p:sp>
        <p:nvSpPr>
          <p:cNvPr id="3" name="عنصر نائب للمحتوى 2"/>
          <p:cNvSpPr>
            <a:spLocks noGrp="1"/>
          </p:cNvSpPr>
          <p:nvPr>
            <p:ph idx="1"/>
          </p:nvPr>
        </p:nvSpPr>
        <p:spPr/>
        <p:txBody>
          <a:bodyPr/>
          <a:lstStyle/>
          <a:p>
            <a:pPr algn="just"/>
            <a:r>
              <a:rPr lang="ar-SA" b="1" dirty="0"/>
              <a:t>اهتم </a:t>
            </a:r>
            <a:r>
              <a:rPr lang="ar-SA" b="1" dirty="0" err="1"/>
              <a:t>جالتون</a:t>
            </a:r>
            <a:r>
              <a:rPr lang="ar-SA" b="1" dirty="0"/>
              <a:t> – وهو احد تلاميذ دارون -  بدراسة الوراثة ، وقد نشر عام 1869 ،كتابه عبقري بالوراثة وقد حاول فيه أن يثبت وراثة المواهب المختلفة باستخدام طريقة تاريخ العائلة وفي أثناء بحثه في الوراثة أحس بالحاجة إلى قياس خصائص الأفراد الأقرباء وغير الأقرباء ، فبهذه الطريقة فقد يمكن أن نعرف درجة التشابه بين الآباء والأبناء ، أو بين </a:t>
            </a:r>
            <a:r>
              <a:rPr lang="ar-SA" b="1" dirty="0" err="1"/>
              <a:t>الاخوة</a:t>
            </a:r>
            <a:r>
              <a:rPr lang="ar-SA" b="1" dirty="0"/>
              <a:t> والأخوات ، أو بين التوائم.</a:t>
            </a: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9</a:t>
            </a:fld>
            <a:endParaRPr lang="ar-SA"/>
          </a:p>
        </p:txBody>
      </p:sp>
    </p:spTree>
  </p:cSld>
  <p:clrMapOvr>
    <a:masterClrMapping/>
  </p:clrMapOvr>
</p:sld>
</file>

<file path=ppt/theme/theme1.xml><?xml version="1.0" encoding="utf-8"?>
<a:theme xmlns:a="http://schemas.openxmlformats.org/drawingml/2006/main" name="سمة Office">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fice كلاسيكي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128</TotalTime>
  <Words>4560</Words>
  <Application>Microsoft Office PowerPoint</Application>
  <PresentationFormat>عرض على الشاشة (4:3)</PresentationFormat>
  <Paragraphs>246</Paragraphs>
  <Slides>80</Slides>
  <Notes>0</Notes>
  <HiddenSlides>0</HiddenSlides>
  <MMClips>0</MMClips>
  <ScaleCrop>false</ScaleCrop>
  <HeadingPairs>
    <vt:vector size="6" baseType="variant">
      <vt:variant>
        <vt:lpstr>الخطوط المستخدمة</vt:lpstr>
      </vt:variant>
      <vt:variant>
        <vt:i4>2</vt:i4>
      </vt:variant>
      <vt:variant>
        <vt:lpstr>نسق</vt:lpstr>
      </vt:variant>
      <vt:variant>
        <vt:i4>1</vt:i4>
      </vt:variant>
      <vt:variant>
        <vt:lpstr>عناوين الشرائح</vt:lpstr>
      </vt:variant>
      <vt:variant>
        <vt:i4>80</vt:i4>
      </vt:variant>
    </vt:vector>
  </HeadingPairs>
  <TitlesOfParts>
    <vt:vector size="83" baseType="lpstr">
      <vt:lpstr>Arial</vt:lpstr>
      <vt:lpstr>Calibri</vt:lpstr>
      <vt:lpstr>سمة Office</vt:lpstr>
      <vt:lpstr> القياس العقلي </vt:lpstr>
      <vt:lpstr>نشأة القياس العقلي وتطوره </vt:lpstr>
      <vt:lpstr>الاهتمام بضعاف العقول </vt:lpstr>
      <vt:lpstr>عرض تقديمي في PowerPoint</vt:lpstr>
      <vt:lpstr>عرض تقديمي في PowerPoint</vt:lpstr>
      <vt:lpstr>علم النفس التجريبي </vt:lpstr>
      <vt:lpstr>عرض تقديمي في PowerPoint</vt:lpstr>
      <vt:lpstr>عرض تقديمي في PowerPoint</vt:lpstr>
      <vt:lpstr>جالتون</vt:lpstr>
      <vt:lpstr>عرض تقديمي في PowerPoint</vt:lpstr>
      <vt:lpstr>عرض تقديمي في PowerPoint</vt:lpstr>
      <vt:lpstr>عرض تقديمي في PowerPoint</vt:lpstr>
      <vt:lpstr>كاتل</vt:lpstr>
      <vt:lpstr>عرض تقديمي في PowerPoint</vt:lpstr>
      <vt:lpstr>عرض تقديمي في PowerPoint</vt:lpstr>
      <vt:lpstr>عرض تقديمي في PowerPoint</vt:lpstr>
      <vt:lpstr>بينيه ونشأة اختبارات الذكاء </vt:lpstr>
      <vt:lpstr>عرض تقديمي في PowerPoint</vt:lpstr>
      <vt:lpstr>عرض تقديمي في PowerPoint</vt:lpstr>
      <vt:lpstr>عرض تقديمي في PowerPoint</vt:lpstr>
      <vt:lpstr>عرض تقديمي في PowerPoint</vt:lpstr>
      <vt:lpstr>عرض تقديمي في PowerPoint</vt:lpstr>
      <vt:lpstr>الاختبارات الجمعية </vt:lpstr>
      <vt:lpstr>عرض تقديمي في PowerPoint</vt:lpstr>
      <vt:lpstr>عرض تقديمي في PowerPoint</vt:lpstr>
      <vt:lpstr>عرض تقديمي في PowerPoint</vt:lpstr>
      <vt:lpstr>عرض تقديمي في PowerPoint</vt:lpstr>
      <vt:lpstr>عرض تقديمي في PowerPoint</vt:lpstr>
      <vt:lpstr>خصائص القياس </vt:lpstr>
      <vt:lpstr>عرض تقديمي في PowerPoint</vt:lpstr>
      <vt:lpstr>عرض تقديمي في PowerPoint</vt:lpstr>
      <vt:lpstr> خصائص القياس العقلي </vt:lpstr>
      <vt:lpstr>عرض تقديمي في PowerPoint</vt:lpstr>
      <vt:lpstr>عرض تقديمي في PowerPoint</vt:lpstr>
      <vt:lpstr>عرض تقديمي في PowerPoint</vt:lpstr>
      <vt:lpstr>عرض تقديمي في PowerPoint</vt:lpstr>
      <vt:lpstr>عرض تقديمي في PowerPoint</vt:lpstr>
      <vt:lpstr> أنواع الاختبارات </vt:lpstr>
      <vt:lpstr>عرض تقديمي في PowerPoint</vt:lpstr>
      <vt:lpstr>عرض تقديمي في PowerPoint</vt:lpstr>
      <vt:lpstr> ما يقيسه الاختبار  </vt:lpstr>
      <vt:lpstr>طريقة إجراء الاختبار</vt:lpstr>
      <vt:lpstr>محتوى الاختبار </vt:lpstr>
      <vt:lpstr>الزمن </vt:lpstr>
      <vt:lpstr>نوع الأداء</vt:lpstr>
      <vt:lpstr>عرض تقديمي في PowerPoint</vt:lpstr>
      <vt:lpstr> شروط الاختبار العقلي  </vt:lpstr>
      <vt:lpstr>الموضوعية </vt:lpstr>
      <vt:lpstr>عرض تقديمي في PowerPoint</vt:lpstr>
      <vt:lpstr>عرض تقديمي في PowerPoint</vt:lpstr>
      <vt:lpstr>الثبات </vt:lpstr>
      <vt:lpstr>عرض تقديمي في PowerPoint</vt:lpstr>
      <vt:lpstr>عرض تقديمي في PowerPoint</vt:lpstr>
      <vt:lpstr>عرض تقديمي في PowerPoint</vt:lpstr>
      <vt:lpstr>عرض تقديمي في PowerPoint</vt:lpstr>
      <vt:lpstr>الصدق</vt:lpstr>
      <vt:lpstr>عرض تقديمي في PowerPoint</vt:lpstr>
      <vt:lpstr>عرض تقديمي في PowerPoint</vt:lpstr>
      <vt:lpstr>عرض تقديمي في PowerPoint</vt:lpstr>
      <vt:lpstr>عرض تقديمي في PowerPoint</vt:lpstr>
      <vt:lpstr>عرض تقديمي في PowerPoint</vt:lpstr>
      <vt:lpstr> المعاييـر</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اعتبارات عملية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القياس العقلي</dc:title>
  <dc:creator>tahanei1402</dc:creator>
  <cp:lastModifiedBy>tahanei1402</cp:lastModifiedBy>
  <cp:revision>21</cp:revision>
  <dcterms:modified xsi:type="dcterms:W3CDTF">2017-10-23T21:12:50Z</dcterms:modified>
</cp:coreProperties>
</file>