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23B2A660-C265-4EB6-8B51-FDBA83495824}" type="datetimeFigureOut">
              <a:rPr lang="ar-SA" smtClean="0"/>
              <a:t>07/07/42</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D13F89F-707C-4268-A02C-2C7C9D0D9F1E}"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3B2A660-C265-4EB6-8B51-FDBA83495824}" type="datetimeFigureOut">
              <a:rPr lang="ar-SA" smtClean="0"/>
              <a:t>07/07/42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D13F89F-707C-4268-A02C-2C7C9D0D9F1E}"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3B2A660-C265-4EB6-8B51-FDBA83495824}" type="datetimeFigureOut">
              <a:rPr lang="ar-SA" smtClean="0"/>
              <a:t>07/07/42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D13F89F-707C-4268-A02C-2C7C9D0D9F1E}"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23B2A660-C265-4EB6-8B51-FDBA83495824}" type="datetimeFigureOut">
              <a:rPr lang="ar-SA" smtClean="0"/>
              <a:t>07/07/42</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7D13F89F-707C-4268-A02C-2C7C9D0D9F1E}"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23B2A660-C265-4EB6-8B51-FDBA83495824}" type="datetimeFigureOut">
              <a:rPr lang="ar-SA" smtClean="0"/>
              <a:t>07/07/42</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7D13F89F-707C-4268-A02C-2C7C9D0D9F1E}" type="slidenum">
              <a:rPr lang="ar-SA" smtClean="0"/>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23B2A660-C265-4EB6-8B51-FDBA83495824}" type="datetimeFigureOut">
              <a:rPr lang="ar-SA" smtClean="0"/>
              <a:t>07/07/42</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7D13F89F-707C-4268-A02C-2C7C9D0D9F1E}"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23B2A660-C265-4EB6-8B51-FDBA83495824}" type="datetimeFigureOut">
              <a:rPr lang="ar-SA" smtClean="0"/>
              <a:t>07/07/42</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7D13F89F-707C-4268-A02C-2C7C9D0D9F1E}"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3B2A660-C265-4EB6-8B51-FDBA83495824}" type="datetimeFigureOut">
              <a:rPr lang="ar-SA" smtClean="0"/>
              <a:t>07/07/42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D13F89F-707C-4268-A02C-2C7C9D0D9F1E}"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23B2A660-C265-4EB6-8B51-FDBA83495824}" type="datetimeFigureOut">
              <a:rPr lang="ar-SA" smtClean="0"/>
              <a:t>07/07/42</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7D13F89F-707C-4268-A02C-2C7C9D0D9F1E}"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23B2A660-C265-4EB6-8B51-FDBA83495824}" type="datetimeFigureOut">
              <a:rPr lang="ar-SA" smtClean="0"/>
              <a:t>07/07/42</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7D13F89F-707C-4268-A02C-2C7C9D0D9F1E}"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23B2A660-C265-4EB6-8B51-FDBA83495824}" type="datetimeFigureOut">
              <a:rPr lang="ar-SA" smtClean="0"/>
              <a:t>07/07/42</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7D13F89F-707C-4268-A02C-2C7C9D0D9F1E}"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3B2A660-C265-4EB6-8B51-FDBA83495824}" type="datetimeFigureOut">
              <a:rPr lang="ar-SA" smtClean="0"/>
              <a:t>07/07/42</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D13F89F-707C-4268-A02C-2C7C9D0D9F1E}"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صعوبات التعلم في الرياضيات</a:t>
            </a:r>
            <a:endParaRPr lang="ar-SA" dirty="0"/>
          </a:p>
        </p:txBody>
      </p:sp>
      <p:sp>
        <p:nvSpPr>
          <p:cNvPr id="3" name="عنوان فرعي 2"/>
          <p:cNvSpPr>
            <a:spLocks noGrp="1"/>
          </p:cNvSpPr>
          <p:nvPr>
            <p:ph type="subTitle" idx="1"/>
          </p:nvPr>
        </p:nvSpPr>
        <p:spPr/>
        <p:txBody>
          <a:bodyPr/>
          <a:lstStyle/>
          <a:p>
            <a:endParaRPr lang="ar-SA" dirty="0" smtClean="0"/>
          </a:p>
          <a:p>
            <a:endParaRPr lang="ar-SA" dirty="0" smtClean="0"/>
          </a:p>
          <a:p>
            <a:r>
              <a:rPr lang="ar-SA" dirty="0" smtClean="0"/>
              <a:t>المحاضرة الثالثة</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حقائق الضرب</a:t>
            </a:r>
            <a:endParaRPr lang="ar-SA" dirty="0"/>
          </a:p>
        </p:txBody>
      </p:sp>
      <p:sp>
        <p:nvSpPr>
          <p:cNvPr id="3" name="عنصر نائب للمحتوى 2"/>
          <p:cNvSpPr>
            <a:spLocks noGrp="1"/>
          </p:cNvSpPr>
          <p:nvPr>
            <p:ph idx="1"/>
          </p:nvPr>
        </p:nvSpPr>
        <p:spPr/>
        <p:txBody>
          <a:bodyPr>
            <a:normAutofit fontScale="92500" lnSpcReduction="10000"/>
          </a:bodyPr>
          <a:lstStyle/>
          <a:p>
            <a:pPr algn="ctr">
              <a:buNone/>
            </a:pPr>
            <a:r>
              <a:rPr lang="ar-SA" dirty="0" smtClean="0">
                <a:solidFill>
                  <a:srgbClr val="FFFF00"/>
                </a:solidFill>
              </a:rPr>
              <a:t>الإستراتيجيات التعليمية المستخدمة في تعليم التلاميذ حقائق الضرب</a:t>
            </a:r>
          </a:p>
          <a:p>
            <a:pPr algn="ctr">
              <a:buNone/>
            </a:pPr>
            <a:r>
              <a:rPr lang="ar-SA" dirty="0" smtClean="0"/>
              <a:t>1- استخدام قواعد الضرب</a:t>
            </a:r>
          </a:p>
          <a:p>
            <a:pPr algn="ctr">
              <a:buNone/>
            </a:pPr>
            <a:r>
              <a:rPr lang="ar-SA" dirty="0" smtClean="0"/>
              <a:t>2- طريقة استخدام الأصابع</a:t>
            </a:r>
          </a:p>
          <a:p>
            <a:pPr algn="ctr">
              <a:buNone/>
            </a:pPr>
            <a:r>
              <a:rPr lang="ar-SA" dirty="0" smtClean="0"/>
              <a:t>3-استخدام النقاط على الأرقام</a:t>
            </a:r>
          </a:p>
          <a:p>
            <a:pPr algn="ctr">
              <a:buNone/>
            </a:pPr>
            <a:r>
              <a:rPr lang="ar-SA" dirty="0" smtClean="0"/>
              <a:t>4-إستراتيجية العد بمضاعفة رقم معين</a:t>
            </a:r>
          </a:p>
          <a:p>
            <a:pPr algn="ctr">
              <a:buNone/>
            </a:pPr>
            <a:r>
              <a:rPr lang="ar-SA" dirty="0" smtClean="0"/>
              <a:t>5-تمثيل العملية بمجسمات أو نقاط على شكل مجموعات.</a:t>
            </a:r>
          </a:p>
          <a:p>
            <a:pPr algn="ctr">
              <a:buNone/>
            </a:pPr>
            <a:r>
              <a:rPr lang="ar-SA" dirty="0" smtClean="0"/>
              <a:t>6-استخدام خط الأرقام.</a:t>
            </a:r>
          </a:p>
          <a:p>
            <a:pPr algn="ctr">
              <a:buNone/>
            </a:pPr>
            <a:r>
              <a:rPr lang="ar-SA" dirty="0" smtClean="0"/>
              <a:t>7- استخدام طريقة التباطؤ التدريجي</a:t>
            </a:r>
          </a:p>
          <a:p>
            <a:pPr algn="ctr">
              <a:buNone/>
            </a:pPr>
            <a:endParaRPr lang="ar-SA" dirty="0" smtClean="0"/>
          </a:p>
          <a:p>
            <a:pPr algn="ctr">
              <a:buNone/>
            </a:pPr>
            <a:endParaRPr lang="ar-SA"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حقائق القسمة</a:t>
            </a:r>
            <a:endParaRPr lang="ar-SA" dirty="0"/>
          </a:p>
        </p:txBody>
      </p:sp>
      <p:sp>
        <p:nvSpPr>
          <p:cNvPr id="3" name="عنصر نائب للمحتوى 2"/>
          <p:cNvSpPr>
            <a:spLocks noGrp="1"/>
          </p:cNvSpPr>
          <p:nvPr>
            <p:ph idx="1"/>
          </p:nvPr>
        </p:nvSpPr>
        <p:spPr/>
        <p:txBody>
          <a:bodyPr>
            <a:normAutofit/>
          </a:bodyPr>
          <a:lstStyle/>
          <a:p>
            <a:pPr algn="ctr">
              <a:buNone/>
            </a:pPr>
            <a:r>
              <a:rPr lang="ar-SA" dirty="0" smtClean="0">
                <a:solidFill>
                  <a:srgbClr val="FFFF00"/>
                </a:solidFill>
              </a:rPr>
              <a:t>الإستراتيجيات </a:t>
            </a:r>
            <a:r>
              <a:rPr lang="ar-SA" dirty="0" smtClean="0">
                <a:solidFill>
                  <a:srgbClr val="FFFF00"/>
                </a:solidFill>
              </a:rPr>
              <a:t>التعليمية المستخدمة في تعليم التلاميذ حقائق </a:t>
            </a:r>
            <a:r>
              <a:rPr lang="ar-SA" dirty="0" smtClean="0">
                <a:solidFill>
                  <a:srgbClr val="FFFF00"/>
                </a:solidFill>
              </a:rPr>
              <a:t>القسمة</a:t>
            </a:r>
            <a:endParaRPr lang="ar-SA" dirty="0" smtClean="0"/>
          </a:p>
          <a:p>
            <a:pPr algn="ctr">
              <a:buNone/>
            </a:pPr>
            <a:r>
              <a:rPr lang="ar-SA" dirty="0" smtClean="0"/>
              <a:t>1- </a:t>
            </a:r>
            <a:r>
              <a:rPr lang="ar-SA" dirty="0" smtClean="0"/>
              <a:t>تقسيم الأرقام إلى أجزاء متساوية</a:t>
            </a:r>
          </a:p>
          <a:p>
            <a:pPr algn="ctr">
              <a:buNone/>
            </a:pPr>
            <a:r>
              <a:rPr lang="ar-SA" dirty="0" smtClean="0"/>
              <a:t>2-استخدام إستراتيجية العامل المفقود</a:t>
            </a:r>
          </a:p>
          <a:p>
            <a:pPr algn="ctr">
              <a:buNone/>
            </a:pPr>
            <a:r>
              <a:rPr lang="ar-SA" dirty="0" smtClean="0"/>
              <a:t>3-استخدام أسلوب العد بمضاعف الرقم</a:t>
            </a:r>
          </a:p>
          <a:p>
            <a:pPr algn="ctr">
              <a:buNone/>
            </a:pPr>
            <a:r>
              <a:rPr lang="ar-SA" dirty="0" smtClean="0"/>
              <a:t>4-استخدام خط الأعداد</a:t>
            </a:r>
          </a:p>
          <a:p>
            <a:pPr algn="ctr">
              <a:buNone/>
            </a:pPr>
            <a:r>
              <a:rPr lang="ar-SA" dirty="0" smtClean="0"/>
              <a:t>5-استخدام عائلة الحقائق</a:t>
            </a:r>
          </a:p>
          <a:p>
            <a:pPr algn="ctr">
              <a:buNone/>
            </a:pPr>
            <a:endParaRPr lang="ar-SA" dirty="0" smtClean="0"/>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العمليات الحسابية</a:t>
            </a:r>
            <a:endParaRPr lang="ar-SA" dirty="0"/>
          </a:p>
        </p:txBody>
      </p:sp>
      <p:sp>
        <p:nvSpPr>
          <p:cNvPr id="3" name="عنصر نائب للمحتوى 2"/>
          <p:cNvSpPr>
            <a:spLocks noGrp="1"/>
          </p:cNvSpPr>
          <p:nvPr>
            <p:ph idx="1"/>
          </p:nvPr>
        </p:nvSpPr>
        <p:spPr/>
        <p:txBody>
          <a:bodyPr>
            <a:normAutofit fontScale="77500" lnSpcReduction="20000"/>
          </a:bodyPr>
          <a:lstStyle/>
          <a:p>
            <a:pPr>
              <a:buNone/>
            </a:pPr>
            <a:r>
              <a:rPr lang="ar-SA" dirty="0" smtClean="0">
                <a:solidFill>
                  <a:srgbClr val="FFFF00"/>
                </a:solidFill>
              </a:rPr>
              <a:t>عملية الجمع</a:t>
            </a:r>
          </a:p>
          <a:p>
            <a:pPr>
              <a:buNone/>
            </a:pPr>
            <a:r>
              <a:rPr lang="ar-SA" dirty="0" smtClean="0"/>
              <a:t>الجمع مع الحمل أو الرفع</a:t>
            </a:r>
          </a:p>
          <a:p>
            <a:pPr>
              <a:buNone/>
            </a:pPr>
            <a:r>
              <a:rPr lang="ar-SA" dirty="0" smtClean="0"/>
              <a:t>1-طريقة الجمع الجزئي     2- طريقة العشرة</a:t>
            </a:r>
          </a:p>
          <a:p>
            <a:pPr>
              <a:buNone/>
            </a:pPr>
            <a:r>
              <a:rPr lang="ar-SA" dirty="0" smtClean="0"/>
              <a:t>        3-طريقة رقم واحد فقط في كل خانه</a:t>
            </a:r>
          </a:p>
          <a:p>
            <a:pPr>
              <a:buNone/>
            </a:pPr>
            <a:r>
              <a:rPr lang="ar-SA" dirty="0" smtClean="0">
                <a:solidFill>
                  <a:srgbClr val="FFFF00"/>
                </a:solidFill>
              </a:rPr>
              <a:t>عملية الطرح</a:t>
            </a:r>
          </a:p>
          <a:p>
            <a:pPr>
              <a:buNone/>
            </a:pPr>
            <a:r>
              <a:rPr lang="ar-SA" dirty="0" smtClean="0"/>
              <a:t>1-مقارنة الرفع في الجمع بالاستلاف في الطرح</a:t>
            </a:r>
          </a:p>
          <a:p>
            <a:pPr>
              <a:buNone/>
            </a:pPr>
            <a:r>
              <a:rPr lang="ar-SA" dirty="0" smtClean="0"/>
              <a:t>2-استخدام وحدات مكعبات ذات العشر قطع</a:t>
            </a:r>
          </a:p>
          <a:p>
            <a:pPr>
              <a:buNone/>
            </a:pPr>
            <a:r>
              <a:rPr lang="ar-SA" dirty="0" smtClean="0">
                <a:solidFill>
                  <a:srgbClr val="FFFF00"/>
                </a:solidFill>
              </a:rPr>
              <a:t>عملية الضرب</a:t>
            </a:r>
          </a:p>
          <a:p>
            <a:pPr>
              <a:buNone/>
            </a:pPr>
            <a:r>
              <a:rPr lang="ar-SA" dirty="0" smtClean="0"/>
              <a:t>1-طريقة النتائج الجزئية </a:t>
            </a:r>
          </a:p>
          <a:p>
            <a:pPr>
              <a:buNone/>
            </a:pPr>
            <a:r>
              <a:rPr lang="ar-SA" dirty="0" smtClean="0">
                <a:solidFill>
                  <a:srgbClr val="FFFF00"/>
                </a:solidFill>
              </a:rPr>
              <a:t>عملية القسمة </a:t>
            </a:r>
          </a:p>
          <a:p>
            <a:pPr>
              <a:buNone/>
            </a:pPr>
            <a:r>
              <a:rPr lang="ar-SA" dirty="0" smtClean="0"/>
              <a:t>1- إيضاح المفهوم باستخدام المجسمات</a:t>
            </a:r>
          </a:p>
          <a:p>
            <a:pPr>
              <a:buNone/>
            </a:pPr>
            <a:r>
              <a:rPr lang="ar-SA" dirty="0" smtClean="0"/>
              <a:t>2- استخدام قواعد القسمة </a:t>
            </a:r>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الكسور</a:t>
            </a:r>
          </a:p>
          <a:p>
            <a:pPr>
              <a:buNone/>
            </a:pPr>
            <a:r>
              <a:rPr lang="ar-SA" dirty="0" smtClean="0"/>
              <a:t>الكسور العشرية </a:t>
            </a:r>
          </a:p>
          <a:p>
            <a:pPr>
              <a:buNone/>
            </a:pPr>
            <a:r>
              <a:rPr lang="ar-SA" dirty="0" smtClean="0"/>
              <a:t>التناسب</a:t>
            </a:r>
          </a:p>
          <a:p>
            <a:pPr>
              <a:buNone/>
            </a:pPr>
            <a:r>
              <a:rPr lang="ar-SA" dirty="0" smtClean="0"/>
              <a:t>النسبة المئوية</a:t>
            </a:r>
          </a:p>
          <a:p>
            <a:pPr>
              <a:buNone/>
            </a:pPr>
            <a:r>
              <a:rPr lang="ar-SA" dirty="0" smtClean="0"/>
              <a:t>الأعداد الصحيحة </a:t>
            </a:r>
          </a:p>
          <a:p>
            <a:pPr>
              <a:buNone/>
            </a:pPr>
            <a:r>
              <a:rPr lang="ar-SA" dirty="0" smtClean="0"/>
              <a:t>الجذور</a:t>
            </a:r>
          </a:p>
          <a:p>
            <a:pPr>
              <a:buNone/>
            </a:pPr>
            <a:r>
              <a:rPr lang="ar-SA" dirty="0" smtClean="0"/>
              <a:t>القياس</a:t>
            </a:r>
          </a:p>
          <a:p>
            <a:pPr>
              <a:buNone/>
            </a:pPr>
            <a:r>
              <a:rPr lang="ar-SA" dirty="0" smtClean="0"/>
              <a:t>المسائل اللفظية </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استراتيجيات حل المسائل اللفظية </a:t>
            </a:r>
            <a:endParaRPr lang="ar-SA" dirty="0"/>
          </a:p>
        </p:txBody>
      </p:sp>
      <p:sp>
        <p:nvSpPr>
          <p:cNvPr id="3" name="عنصر نائب للمحتوى 2"/>
          <p:cNvSpPr>
            <a:spLocks noGrp="1"/>
          </p:cNvSpPr>
          <p:nvPr>
            <p:ph idx="1"/>
          </p:nvPr>
        </p:nvSpPr>
        <p:spPr/>
        <p:txBody>
          <a:bodyPr>
            <a:normAutofit fontScale="85000" lnSpcReduction="20000"/>
          </a:bodyPr>
          <a:lstStyle/>
          <a:p>
            <a:pPr>
              <a:buFont typeface="Arial" pitchFamily="34" charset="0"/>
              <a:buChar char="•"/>
            </a:pPr>
            <a:r>
              <a:rPr lang="ar-SA" dirty="0" smtClean="0"/>
              <a:t>لابد من الأخذ بعين الاعتبار التنوع بين قدرات التلاميذ عند تدريسهم استراتيجيات حل المائل اللفظية. حيث أن هناك من هو قادر على تعلم وتطبيق إستراتيجية ذات خطوات عديدة والبعض الآخر يجد ذلك أمراً شاقاً.</a:t>
            </a:r>
          </a:p>
          <a:p>
            <a:pPr>
              <a:buFont typeface="Arial" pitchFamily="34" charset="0"/>
              <a:buChar char="•"/>
            </a:pPr>
            <a:r>
              <a:rPr lang="ar-SA" dirty="0" smtClean="0"/>
              <a:t>* إن التلميذ في الصف السادس الابتدائي قادر على متابعة خطوات الإستراتيجية المطولة أكثر من زميله في الصف الثالث الابتدائي.</a:t>
            </a:r>
          </a:p>
          <a:p>
            <a:pPr>
              <a:buFont typeface="Arial" pitchFamily="34" charset="0"/>
              <a:buChar char="•"/>
            </a:pPr>
            <a:r>
              <a:rPr lang="ar-SA" dirty="0" smtClean="0"/>
              <a:t>* يجب الانتباه إلى المهارات الرياضية السابقة والذاكرة المشتغلة لما لها من تأثير على حل المسائل الرياضية اللفظية.</a:t>
            </a:r>
          </a:p>
          <a:p>
            <a:pPr>
              <a:buFont typeface="Arial" pitchFamily="34" charset="0"/>
              <a:buChar char="•"/>
            </a:pPr>
            <a:r>
              <a:rPr lang="ar-SA" dirty="0" smtClean="0"/>
              <a:t>*هناك ثلاثة متغيرات رئيسية لابد من أخذها بعين الاعتبار عند حل المسائل اللفظية هي متغير التلميذ والإستراتيجية والمهمة.</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smtClean="0"/>
          </a:p>
          <a:p>
            <a:pPr algn="ctr"/>
            <a:r>
              <a:rPr lang="ar-SA" smtClean="0"/>
              <a:t>وضحي </a:t>
            </a:r>
            <a:r>
              <a:rPr lang="ar-SA" smtClean="0"/>
              <a:t>بالرسم التخطيطي العلاقة بين الإستراتيجية المعرفية والإستراتيجية فوق المعرفية في حل المسائل الرياضية اللفظية ؟</a:t>
            </a:r>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TotalTime>
  <Words>266</Words>
  <Application>Microsoft Office PowerPoint</Application>
  <PresentationFormat>عرض على الشاشة (3:4)‏</PresentationFormat>
  <Paragraphs>50</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حيوية</vt:lpstr>
      <vt:lpstr>صعوبات التعلم في الرياضيات</vt:lpstr>
      <vt:lpstr>حقائق الضرب</vt:lpstr>
      <vt:lpstr>حقائق القسمة</vt:lpstr>
      <vt:lpstr>العمليات الحسابية</vt:lpstr>
      <vt:lpstr>الشريحة 5</vt:lpstr>
      <vt:lpstr>استراتيجيات حل المسائل اللفظية </vt:lpstr>
      <vt:lpstr>سؤال للطرح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صعوبات التعلم في الرياضيات</dc:title>
  <dc:creator>user</dc:creator>
  <cp:lastModifiedBy>user</cp:lastModifiedBy>
  <cp:revision>1</cp:revision>
  <dcterms:created xsi:type="dcterms:W3CDTF">2021-02-18T15:15:11Z</dcterms:created>
  <dcterms:modified xsi:type="dcterms:W3CDTF">2021-02-18T15:22:15Z</dcterms:modified>
</cp:coreProperties>
</file>