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customXml/itemProps1.xml" ContentType="application/vnd.openxmlformats-officedocument.customXmlProperties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Default Extension="docx" ContentType="application/vnd.openxmlformats-officedocument.wordprocessingml.document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Default Extension="png" ContentType="image/png"/>
  <Override PartName="/ppt/notesSlides/notesSlide3.xml" ContentType="application/vnd.openxmlformats-officedocument.presentationml.notesSlide+xml"/>
  <Override PartName="/customXml/itemProps2.xml" ContentType="application/vnd.openxmlformats-officedocument.customXmlPropertie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876" r:id="rId1"/>
  </p:sldMasterIdLst>
  <p:notesMasterIdLst>
    <p:notesMasterId r:id="rId13"/>
  </p:notesMasterIdLst>
  <p:sldIdLst>
    <p:sldId id="361" r:id="rId2"/>
    <p:sldId id="269" r:id="rId3"/>
    <p:sldId id="270" r:id="rId4"/>
    <p:sldId id="271" r:id="rId5"/>
    <p:sldId id="272" r:id="rId6"/>
    <p:sldId id="274" r:id="rId7"/>
    <p:sldId id="358" r:id="rId8"/>
    <p:sldId id="359" r:id="rId9"/>
    <p:sldId id="360" r:id="rId10"/>
    <p:sldId id="276" r:id="rId11"/>
    <p:sldId id="277" r:id="rId1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430" autoAdjust="0"/>
    <p:restoredTop sz="94500" autoAdjust="0"/>
  </p:normalViewPr>
  <p:slideViewPr>
    <p:cSldViewPr>
      <p:cViewPr>
        <p:scale>
          <a:sx n="58" d="100"/>
          <a:sy n="58" d="100"/>
        </p:scale>
        <p:origin x="-1500" y="-10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085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20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7" Type="http://schemas.openxmlformats.org/officeDocument/2006/relationships/image" Target="../media/image38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6" Type="http://schemas.openxmlformats.org/officeDocument/2006/relationships/image" Target="../media/image37.wmf"/><Relationship Id="rId5" Type="http://schemas.openxmlformats.org/officeDocument/2006/relationships/image" Target="../media/image36.wmf"/><Relationship Id="rId4" Type="http://schemas.openxmlformats.org/officeDocument/2006/relationships/image" Target="../media/image3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4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4" Type="http://schemas.openxmlformats.org/officeDocument/2006/relationships/image" Target="../media/image12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image" Target="../media/image15.wmf"/><Relationship Id="rId7" Type="http://schemas.openxmlformats.org/officeDocument/2006/relationships/image" Target="../media/image19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6" Type="http://schemas.openxmlformats.org/officeDocument/2006/relationships/image" Target="../media/image18.wmf"/><Relationship Id="rId5" Type="http://schemas.openxmlformats.org/officeDocument/2006/relationships/image" Target="../media/image17.wmf"/><Relationship Id="rId4" Type="http://schemas.openxmlformats.org/officeDocument/2006/relationships/image" Target="../media/image16.wmf"/><Relationship Id="rId9" Type="http://schemas.openxmlformats.org/officeDocument/2006/relationships/image" Target="../media/image21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6" Type="http://schemas.openxmlformats.org/officeDocument/2006/relationships/image" Target="../media/image26.wmf"/><Relationship Id="rId5" Type="http://schemas.openxmlformats.org/officeDocument/2006/relationships/image" Target="../media/image25.wmf"/><Relationship Id="rId4" Type="http://schemas.openxmlformats.org/officeDocument/2006/relationships/image" Target="../media/image24.e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6" Type="http://schemas.openxmlformats.org/officeDocument/2006/relationships/image" Target="../media/image31.wmf"/><Relationship Id="rId5" Type="http://schemas.openxmlformats.org/officeDocument/2006/relationships/image" Target="../media/image30.wmf"/><Relationship Id="rId4" Type="http://schemas.openxmlformats.org/officeDocument/2006/relationships/image" Target="../media/image29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2B82C94-689D-4F40-8E75-4D97BA2F6FD6}" type="datetimeFigureOut">
              <a:rPr lang="ar-SA" smtClean="0"/>
              <a:pPr/>
              <a:t>14/01/1432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E25EB15D-70EB-4E7C-B61E-0E3B23FB7367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5EB15D-70EB-4E7C-B61E-0E3B23FB7367}" type="slidenum">
              <a:rPr lang="ar-SA" smtClean="0"/>
              <a:pPr/>
              <a:t>2</a:t>
            </a:fld>
            <a:endParaRPr lang="ar-SA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5EB15D-70EB-4E7C-B61E-0E3B23FB7367}" type="slidenum">
              <a:rPr lang="ar-SA" smtClean="0"/>
              <a:pPr/>
              <a:t>11</a:t>
            </a:fld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5EB15D-70EB-4E7C-B61E-0E3B23FB7367}" type="slidenum">
              <a:rPr lang="ar-SA" smtClean="0"/>
              <a:pPr/>
              <a:t>3</a:t>
            </a:fld>
            <a:endParaRPr lang="ar-S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5EB15D-70EB-4E7C-B61E-0E3B23FB7367}" type="slidenum">
              <a:rPr lang="ar-SA" smtClean="0"/>
              <a:pPr/>
              <a:t>4</a:t>
            </a:fld>
            <a:endParaRPr lang="ar-S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5EB15D-70EB-4E7C-B61E-0E3B23FB7367}" type="slidenum">
              <a:rPr lang="ar-SA" smtClean="0"/>
              <a:pPr/>
              <a:t>5</a:t>
            </a:fld>
            <a:endParaRPr lang="ar-S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5EB15D-70EB-4E7C-B61E-0E3B23FB7367}" type="slidenum">
              <a:rPr lang="ar-SA" smtClean="0"/>
              <a:pPr/>
              <a:t>6</a:t>
            </a:fld>
            <a:endParaRPr lang="ar-S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5EB15D-70EB-4E7C-B61E-0E3B23FB7367}" type="slidenum">
              <a:rPr lang="ar-SA" smtClean="0"/>
              <a:pPr/>
              <a:t>7</a:t>
            </a:fld>
            <a:endParaRPr lang="ar-S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5EB15D-70EB-4E7C-B61E-0E3B23FB7367}" type="slidenum">
              <a:rPr lang="ar-SA" smtClean="0"/>
              <a:pPr/>
              <a:t>8</a:t>
            </a:fld>
            <a:endParaRPr lang="ar-SA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5EB15D-70EB-4E7C-B61E-0E3B23FB7367}" type="slidenum">
              <a:rPr lang="ar-SA" smtClean="0"/>
              <a:pPr/>
              <a:t>9</a:t>
            </a:fld>
            <a:endParaRPr lang="ar-SA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5EB15D-70EB-4E7C-B61E-0E3B23FB7367}" type="slidenum">
              <a:rPr lang="ar-SA" smtClean="0"/>
              <a:pPr/>
              <a:t>10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51D2A-8AC4-476C-A041-4CB9BCF7C31F}" type="datetimeFigureOut">
              <a:rPr lang="ar-SA" smtClean="0"/>
              <a:pPr/>
              <a:t>14/01/1432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A4B46-2FAA-472C-8866-25F2D5058CD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51D2A-8AC4-476C-A041-4CB9BCF7C31F}" type="datetimeFigureOut">
              <a:rPr lang="ar-SA" smtClean="0"/>
              <a:pPr/>
              <a:t>14/01/1432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A4B46-2FAA-472C-8866-25F2D5058CD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51D2A-8AC4-476C-A041-4CB9BCF7C31F}" type="datetimeFigureOut">
              <a:rPr lang="ar-SA" smtClean="0"/>
              <a:pPr/>
              <a:t>14/01/1432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A4B46-2FAA-472C-8866-25F2D5058CD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51D2A-8AC4-476C-A041-4CB9BCF7C31F}" type="datetimeFigureOut">
              <a:rPr lang="ar-SA" smtClean="0"/>
              <a:pPr/>
              <a:t>14/01/1432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A4B46-2FAA-472C-8866-25F2D5058CD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51D2A-8AC4-476C-A041-4CB9BCF7C31F}" type="datetimeFigureOut">
              <a:rPr lang="ar-SA" smtClean="0"/>
              <a:pPr/>
              <a:t>14/01/1432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A4B46-2FAA-472C-8866-25F2D5058CD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51D2A-8AC4-476C-A041-4CB9BCF7C31F}" type="datetimeFigureOut">
              <a:rPr lang="ar-SA" smtClean="0"/>
              <a:pPr/>
              <a:t>14/01/1432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A4B46-2FAA-472C-8866-25F2D5058CD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51D2A-8AC4-476C-A041-4CB9BCF7C31F}" type="datetimeFigureOut">
              <a:rPr lang="ar-SA" smtClean="0"/>
              <a:pPr/>
              <a:t>14/01/1432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A4B46-2FAA-472C-8866-25F2D5058CD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51D2A-8AC4-476C-A041-4CB9BCF7C31F}" type="datetimeFigureOut">
              <a:rPr lang="ar-SA" smtClean="0"/>
              <a:pPr/>
              <a:t>14/01/1432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A4B46-2FAA-472C-8866-25F2D5058CD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51D2A-8AC4-476C-A041-4CB9BCF7C31F}" type="datetimeFigureOut">
              <a:rPr lang="ar-SA" smtClean="0"/>
              <a:pPr/>
              <a:t>14/01/1432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A4B46-2FAA-472C-8866-25F2D5058CD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51D2A-8AC4-476C-A041-4CB9BCF7C31F}" type="datetimeFigureOut">
              <a:rPr lang="ar-SA" smtClean="0"/>
              <a:pPr/>
              <a:t>14/01/1432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A4B46-2FAA-472C-8866-25F2D5058CD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ذو زاوية واحدة مخدوشة ودائرية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ثلث قائم الزاوية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51D2A-8AC4-476C-A041-4CB9BCF7C31F}" type="datetimeFigureOut">
              <a:rPr lang="ar-SA" smtClean="0"/>
              <a:pPr/>
              <a:t>14/01/1432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C0A4B46-2FAA-472C-8866-25F2D5058CD4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10" name="شكل حر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شكل حر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7251D2A-8AC4-476C-A041-4CB9BCF7C31F}" type="datetimeFigureOut">
              <a:rPr lang="ar-SA" smtClean="0"/>
              <a:pPr/>
              <a:t>14/01/1432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C0A4B46-2FAA-472C-8866-25F2D5058CD4}" type="slidenum">
              <a:rPr lang="ar-SA" smtClean="0"/>
              <a:pPr/>
              <a:t>‹#›</a:t>
            </a:fld>
            <a:endParaRPr lang="ar-SA"/>
          </a:p>
        </p:txBody>
      </p:sp>
      <p:grpSp>
        <p:nvGrpSpPr>
          <p:cNvPr id="2" name="مجموعة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شكل حر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شكل حر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ransition>
    <p:wipe dir="d"/>
  </p:transition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3.bin"/><Relationship Id="rId3" Type="http://schemas.openxmlformats.org/officeDocument/2006/relationships/notesSlide" Target="../notesSlides/notesSlide9.xml"/><Relationship Id="rId7" Type="http://schemas.openxmlformats.org/officeDocument/2006/relationships/oleObject" Target="../embeddings/oleObject72.bin"/><Relationship Id="rId12" Type="http://schemas.openxmlformats.org/officeDocument/2006/relationships/image" Target="../media/image33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71.bin"/><Relationship Id="rId11" Type="http://schemas.openxmlformats.org/officeDocument/2006/relationships/image" Target="../media/image32.png"/><Relationship Id="rId5" Type="http://schemas.openxmlformats.org/officeDocument/2006/relationships/oleObject" Target="../embeddings/oleObject70.bin"/><Relationship Id="rId10" Type="http://schemas.openxmlformats.org/officeDocument/2006/relationships/oleObject" Target="../embeddings/oleObject75.bin"/><Relationship Id="rId4" Type="http://schemas.openxmlformats.org/officeDocument/2006/relationships/oleObject" Target="../embeddings/oleObject69.bin"/><Relationship Id="rId9" Type="http://schemas.openxmlformats.org/officeDocument/2006/relationships/oleObject" Target="../embeddings/oleObject74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0.bin"/><Relationship Id="rId13" Type="http://schemas.openxmlformats.org/officeDocument/2006/relationships/oleObject" Target="../embeddings/oleObject85.bin"/><Relationship Id="rId3" Type="http://schemas.openxmlformats.org/officeDocument/2006/relationships/notesSlide" Target="../notesSlides/notesSlide10.xml"/><Relationship Id="rId7" Type="http://schemas.openxmlformats.org/officeDocument/2006/relationships/oleObject" Target="../embeddings/oleObject79.bin"/><Relationship Id="rId12" Type="http://schemas.openxmlformats.org/officeDocument/2006/relationships/oleObject" Target="../embeddings/oleObject84.bin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39.png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78.bin"/><Relationship Id="rId11" Type="http://schemas.openxmlformats.org/officeDocument/2006/relationships/oleObject" Target="../embeddings/oleObject83.bin"/><Relationship Id="rId5" Type="http://schemas.openxmlformats.org/officeDocument/2006/relationships/oleObject" Target="../embeddings/oleObject77.bin"/><Relationship Id="rId15" Type="http://schemas.openxmlformats.org/officeDocument/2006/relationships/oleObject" Target="../embeddings/oleObject87.bin"/><Relationship Id="rId10" Type="http://schemas.openxmlformats.org/officeDocument/2006/relationships/oleObject" Target="../embeddings/oleObject82.bin"/><Relationship Id="rId4" Type="http://schemas.openxmlformats.org/officeDocument/2006/relationships/oleObject" Target="../embeddings/oleObject76.bin"/><Relationship Id="rId9" Type="http://schemas.openxmlformats.org/officeDocument/2006/relationships/oleObject" Target="../embeddings/oleObject81.bin"/><Relationship Id="rId14" Type="http://schemas.openxmlformats.org/officeDocument/2006/relationships/oleObject" Target="../embeddings/oleObject86.bin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11" Type="http://schemas.openxmlformats.org/officeDocument/2006/relationships/hyperlink" Target="http://www-g.eng.cam.ac.uk/mmg/teaching/linearcircuits/diode.html" TargetMode="External"/><Relationship Id="rId5" Type="http://schemas.openxmlformats.org/officeDocument/2006/relationships/oleObject" Target="../embeddings/oleObject2.bin"/><Relationship Id="rId10" Type="http://schemas.openxmlformats.org/officeDocument/2006/relationships/image" Target="../media/image5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notesSlide" Target="../notesSlides/notesSlide2.xml"/><Relationship Id="rId7" Type="http://schemas.openxmlformats.org/officeDocument/2006/relationships/oleObject" Target="../embeddings/oleObject9.bin"/><Relationship Id="rId12" Type="http://schemas.openxmlformats.org/officeDocument/2006/relationships/oleObject" Target="../embeddings/oleObject1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8.bin"/><Relationship Id="rId11" Type="http://schemas.openxmlformats.org/officeDocument/2006/relationships/oleObject" Target="../embeddings/oleObject13.bin"/><Relationship Id="rId5" Type="http://schemas.openxmlformats.org/officeDocument/2006/relationships/oleObject" Target="../embeddings/oleObject7.bin"/><Relationship Id="rId10" Type="http://schemas.openxmlformats.org/officeDocument/2006/relationships/oleObject" Target="../embeddings/oleObject12.bin"/><Relationship Id="rId4" Type="http://schemas.openxmlformats.org/officeDocument/2006/relationships/oleObject" Target="../embeddings/oleObject6.bin"/><Relationship Id="rId9" Type="http://schemas.openxmlformats.org/officeDocument/2006/relationships/oleObject" Target="../embeddings/oleObject11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.bin"/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oleObject18.bin"/><Relationship Id="rId12" Type="http://schemas.openxmlformats.org/officeDocument/2006/relationships/image" Target="../media/image10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7.bin"/><Relationship Id="rId11" Type="http://schemas.openxmlformats.org/officeDocument/2006/relationships/image" Target="../media/image9.png"/><Relationship Id="rId5" Type="http://schemas.openxmlformats.org/officeDocument/2006/relationships/oleObject" Target="../embeddings/oleObject16.bin"/><Relationship Id="rId10" Type="http://schemas.openxmlformats.org/officeDocument/2006/relationships/oleObject" Target="../embeddings/oleObject21.bin"/><Relationship Id="rId4" Type="http://schemas.openxmlformats.org/officeDocument/2006/relationships/oleObject" Target="../embeddings/oleObject15.bin"/><Relationship Id="rId9" Type="http://schemas.openxmlformats.org/officeDocument/2006/relationships/oleObject" Target="../embeddings/oleObject20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6.bin"/><Relationship Id="rId13" Type="http://schemas.openxmlformats.org/officeDocument/2006/relationships/image" Target="../media/image14.png"/><Relationship Id="rId3" Type="http://schemas.openxmlformats.org/officeDocument/2006/relationships/notesSlide" Target="../notesSlides/notesSlide4.xml"/><Relationship Id="rId7" Type="http://schemas.openxmlformats.org/officeDocument/2006/relationships/oleObject" Target="../embeddings/oleObject25.bin"/><Relationship Id="rId12" Type="http://schemas.openxmlformats.org/officeDocument/2006/relationships/image" Target="../media/image13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24.bin"/><Relationship Id="rId11" Type="http://schemas.openxmlformats.org/officeDocument/2006/relationships/oleObject" Target="../embeddings/oleObject29.bin"/><Relationship Id="rId5" Type="http://schemas.openxmlformats.org/officeDocument/2006/relationships/oleObject" Target="../embeddings/oleObject23.bin"/><Relationship Id="rId10" Type="http://schemas.openxmlformats.org/officeDocument/2006/relationships/oleObject" Target="../embeddings/oleObject28.bin"/><Relationship Id="rId4" Type="http://schemas.openxmlformats.org/officeDocument/2006/relationships/oleObject" Target="../embeddings/oleObject22.bin"/><Relationship Id="rId9" Type="http://schemas.openxmlformats.org/officeDocument/2006/relationships/oleObject" Target="../embeddings/oleObject27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4.bin"/><Relationship Id="rId13" Type="http://schemas.openxmlformats.org/officeDocument/2006/relationships/oleObject" Target="../embeddings/oleObject39.bin"/><Relationship Id="rId3" Type="http://schemas.openxmlformats.org/officeDocument/2006/relationships/notesSlide" Target="../notesSlides/notesSlide5.xml"/><Relationship Id="rId7" Type="http://schemas.openxmlformats.org/officeDocument/2006/relationships/oleObject" Target="../embeddings/oleObject33.bin"/><Relationship Id="rId12" Type="http://schemas.openxmlformats.org/officeDocument/2006/relationships/oleObject" Target="../embeddings/oleObject38.bin"/><Relationship Id="rId17" Type="http://schemas.openxmlformats.org/officeDocument/2006/relationships/image" Target="../media/image22.png"/><Relationship Id="rId2" Type="http://schemas.openxmlformats.org/officeDocument/2006/relationships/slideLayout" Target="../slideLayouts/slideLayout1.xml"/><Relationship Id="rId16" Type="http://schemas.openxmlformats.org/officeDocument/2006/relationships/oleObject" Target="../embeddings/oleObject42.bin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32.bin"/><Relationship Id="rId11" Type="http://schemas.openxmlformats.org/officeDocument/2006/relationships/oleObject" Target="../embeddings/oleObject37.bin"/><Relationship Id="rId5" Type="http://schemas.openxmlformats.org/officeDocument/2006/relationships/oleObject" Target="../embeddings/oleObject31.bin"/><Relationship Id="rId15" Type="http://schemas.openxmlformats.org/officeDocument/2006/relationships/oleObject" Target="../embeddings/oleObject41.bin"/><Relationship Id="rId10" Type="http://schemas.openxmlformats.org/officeDocument/2006/relationships/oleObject" Target="../embeddings/oleObject36.bin"/><Relationship Id="rId4" Type="http://schemas.openxmlformats.org/officeDocument/2006/relationships/oleObject" Target="../embeddings/oleObject30.bin"/><Relationship Id="rId9" Type="http://schemas.openxmlformats.org/officeDocument/2006/relationships/oleObject" Target="../embeddings/oleObject35.bin"/><Relationship Id="rId14" Type="http://schemas.openxmlformats.org/officeDocument/2006/relationships/oleObject" Target="../embeddings/oleObject40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7.bin"/><Relationship Id="rId13" Type="http://schemas.openxmlformats.org/officeDocument/2006/relationships/oleObject" Target="../embeddings/oleObject51.bin"/><Relationship Id="rId3" Type="http://schemas.openxmlformats.org/officeDocument/2006/relationships/notesSlide" Target="../notesSlides/notesSlide6.xml"/><Relationship Id="rId7" Type="http://schemas.openxmlformats.org/officeDocument/2006/relationships/oleObject" Target="../embeddings/oleObject46.bin"/><Relationship Id="rId12" Type="http://schemas.openxmlformats.org/officeDocument/2006/relationships/oleObject" Target="../embeddings/oleObject50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45.bin"/><Relationship Id="rId11" Type="http://schemas.openxmlformats.org/officeDocument/2006/relationships/package" Target="../embeddings/Microsoft_Office_Word_Document1.docx"/><Relationship Id="rId5" Type="http://schemas.openxmlformats.org/officeDocument/2006/relationships/oleObject" Target="../embeddings/oleObject44.bin"/><Relationship Id="rId10" Type="http://schemas.openxmlformats.org/officeDocument/2006/relationships/oleObject" Target="../embeddings/oleObject49.bin"/><Relationship Id="rId4" Type="http://schemas.openxmlformats.org/officeDocument/2006/relationships/oleObject" Target="../embeddings/oleObject43.bin"/><Relationship Id="rId9" Type="http://schemas.openxmlformats.org/officeDocument/2006/relationships/oleObject" Target="../embeddings/oleObject48.bin"/><Relationship Id="rId14" Type="http://schemas.openxmlformats.org/officeDocument/2006/relationships/oleObject" Target="../embeddings/oleObject52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7.bin"/><Relationship Id="rId3" Type="http://schemas.openxmlformats.org/officeDocument/2006/relationships/notesSlide" Target="../notesSlides/notesSlide7.xml"/><Relationship Id="rId7" Type="http://schemas.openxmlformats.org/officeDocument/2006/relationships/oleObject" Target="../embeddings/oleObject5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55.bin"/><Relationship Id="rId5" Type="http://schemas.openxmlformats.org/officeDocument/2006/relationships/oleObject" Target="../embeddings/oleObject54.bin"/><Relationship Id="rId10" Type="http://schemas.openxmlformats.org/officeDocument/2006/relationships/image" Target="../media/image27.png"/><Relationship Id="rId4" Type="http://schemas.openxmlformats.org/officeDocument/2006/relationships/oleObject" Target="../embeddings/oleObject53.bin"/><Relationship Id="rId9" Type="http://schemas.openxmlformats.org/officeDocument/2006/relationships/oleObject" Target="../embeddings/oleObject58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3.bin"/><Relationship Id="rId13" Type="http://schemas.openxmlformats.org/officeDocument/2006/relationships/oleObject" Target="../embeddings/oleObject68.bin"/><Relationship Id="rId3" Type="http://schemas.openxmlformats.org/officeDocument/2006/relationships/notesSlide" Target="../notesSlides/notesSlide8.xml"/><Relationship Id="rId7" Type="http://schemas.openxmlformats.org/officeDocument/2006/relationships/oleObject" Target="../embeddings/oleObject62.bin"/><Relationship Id="rId12" Type="http://schemas.openxmlformats.org/officeDocument/2006/relationships/oleObject" Target="../embeddings/oleObject67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61.bin"/><Relationship Id="rId11" Type="http://schemas.openxmlformats.org/officeDocument/2006/relationships/oleObject" Target="../embeddings/oleObject66.bin"/><Relationship Id="rId5" Type="http://schemas.openxmlformats.org/officeDocument/2006/relationships/oleObject" Target="../embeddings/oleObject60.bin"/><Relationship Id="rId10" Type="http://schemas.openxmlformats.org/officeDocument/2006/relationships/oleObject" Target="../embeddings/oleObject65.bin"/><Relationship Id="rId4" Type="http://schemas.openxmlformats.org/officeDocument/2006/relationships/oleObject" Target="../embeddings/oleObject59.bin"/><Relationship Id="rId9" Type="http://schemas.openxmlformats.org/officeDocument/2006/relationships/oleObject" Target="../embeddings/oleObject6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3143240" y="2928934"/>
            <a:ext cx="2778325" cy="156966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ar-SA" sz="6000" dirty="0" smtClean="0">
                <a:solidFill>
                  <a:schemeClr val="bg1"/>
                </a:solidFill>
                <a:latin typeface="Monotype Koufi" pitchFamily="2" charset="-78"/>
                <a:ea typeface="Monotype Koufi" pitchFamily="2" charset="-78"/>
                <a:cs typeface="Simplified Arabic" pitchFamily="2" charset="-78"/>
              </a:rPr>
              <a:t>المحاضرة</a:t>
            </a:r>
            <a:r>
              <a:rPr lang="ar-SA" sz="3600" dirty="0" smtClean="0">
                <a:solidFill>
                  <a:schemeClr val="bg1"/>
                </a:solidFill>
                <a:latin typeface="Monotype Koufi" pitchFamily="2" charset="-78"/>
                <a:ea typeface="Monotype Koufi" pitchFamily="2" charset="-78"/>
                <a:cs typeface="Simplified Arabic" pitchFamily="2" charset="-78"/>
              </a:rPr>
              <a:t> </a:t>
            </a:r>
          </a:p>
          <a:p>
            <a:pPr algn="ctr"/>
            <a:r>
              <a:rPr lang="ar-SA" sz="3600" dirty="0" smtClean="0">
                <a:solidFill>
                  <a:schemeClr val="bg1"/>
                </a:solidFill>
                <a:latin typeface="Monotype Koufi" pitchFamily="2" charset="-78"/>
                <a:ea typeface="Monotype Koufi" pitchFamily="2" charset="-78"/>
                <a:cs typeface="Simplified Arabic" pitchFamily="2" charset="-78"/>
              </a:rPr>
              <a:t>الثالثة</a:t>
            </a:r>
            <a:endParaRPr lang="ar-SA" sz="3600" dirty="0">
              <a:solidFill>
                <a:schemeClr val="bg1"/>
              </a:solidFill>
              <a:latin typeface="Monotype Koufi" pitchFamily="2" charset="-78"/>
              <a:ea typeface="Monotype Koufi" pitchFamily="2" charset="-78"/>
              <a:cs typeface="Simplified Arabic" pitchFamily="2" charset="-78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كائن 14"/>
          <p:cNvGraphicFramePr>
            <a:graphicFrameLocks noChangeAspect="1"/>
          </p:cNvGraphicFramePr>
          <p:nvPr/>
        </p:nvGraphicFramePr>
        <p:xfrm>
          <a:off x="4514850" y="3321050"/>
          <a:ext cx="114300" cy="608016"/>
        </p:xfrm>
        <a:graphic>
          <a:graphicData uri="http://schemas.openxmlformats.org/presentationml/2006/ole">
            <p:oleObj spid="_x0000_s59394" name="Equation" r:id="rId4" imgW="914400" imgH="215640" progId="Equation.3">
              <p:embed/>
            </p:oleObj>
          </a:graphicData>
        </a:graphic>
      </p:graphicFrame>
      <p:graphicFrame>
        <p:nvGraphicFramePr>
          <p:cNvPr id="21" name="كائن 20"/>
          <p:cNvGraphicFramePr>
            <a:graphicFrameLocks noChangeAspect="1"/>
          </p:cNvGraphicFramePr>
          <p:nvPr/>
        </p:nvGraphicFramePr>
        <p:xfrm>
          <a:off x="-1500230" y="1000108"/>
          <a:ext cx="914400" cy="771525"/>
        </p:xfrm>
        <a:graphic>
          <a:graphicData uri="http://schemas.openxmlformats.org/presentationml/2006/ole">
            <p:oleObj spid="_x0000_s59395" name="Equation" showAsIcon="1" r:id="rId5" imgW="914400" imgH="771480" progId="Equation.3">
              <p:embed/>
            </p:oleObj>
          </a:graphicData>
        </a:graphic>
      </p:graphicFrame>
      <p:graphicFrame>
        <p:nvGraphicFramePr>
          <p:cNvPr id="23" name="كائن 22"/>
          <p:cNvGraphicFramePr>
            <a:graphicFrameLocks noChangeAspect="1"/>
          </p:cNvGraphicFramePr>
          <p:nvPr/>
        </p:nvGraphicFramePr>
        <p:xfrm>
          <a:off x="4114800" y="3321050"/>
          <a:ext cx="914400" cy="215900"/>
        </p:xfrm>
        <a:graphic>
          <a:graphicData uri="http://schemas.openxmlformats.org/presentationml/2006/ole">
            <p:oleObj spid="_x0000_s59396" name="Equation" r:id="rId6" imgW="914400" imgH="215640" progId="Equation.3">
              <p:embed/>
            </p:oleObj>
          </a:graphicData>
        </a:graphic>
      </p:graphicFrame>
      <p:graphicFrame>
        <p:nvGraphicFramePr>
          <p:cNvPr id="7" name="كائن 6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59397" name="Equation" r:id="rId7" imgW="914400" imgH="215640" progId="Equation.3">
              <p:embed/>
            </p:oleObj>
          </a:graphicData>
        </a:graphic>
      </p:graphicFrame>
      <p:graphicFrame>
        <p:nvGraphicFramePr>
          <p:cNvPr id="9" name="كائن 8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59398" name="Equation" r:id="rId8" imgW="914400" imgH="215640" progId="Equation.3">
              <p:embed/>
            </p:oleObj>
          </a:graphicData>
        </a:graphic>
      </p:graphicFrame>
      <p:graphicFrame>
        <p:nvGraphicFramePr>
          <p:cNvPr id="11" name="كائن 10"/>
          <p:cNvGraphicFramePr>
            <a:graphicFrameLocks noChangeAspect="1"/>
          </p:cNvGraphicFramePr>
          <p:nvPr/>
        </p:nvGraphicFramePr>
        <p:xfrm>
          <a:off x="4514850" y="3321050"/>
          <a:ext cx="557216" cy="215900"/>
        </p:xfrm>
        <a:graphic>
          <a:graphicData uri="http://schemas.openxmlformats.org/presentationml/2006/ole">
            <p:oleObj spid="_x0000_s59399" name="Equation" r:id="rId9" imgW="914400" imgH="215640" progId="Equation.3">
              <p:embed/>
            </p:oleObj>
          </a:graphicData>
        </a:graphic>
      </p:graphicFrame>
      <p:sp>
        <p:nvSpPr>
          <p:cNvPr id="46090" name="Rectangle 10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7" name="كائن 26"/>
          <p:cNvGraphicFramePr>
            <a:graphicFrameLocks noChangeAspect="1"/>
          </p:cNvGraphicFramePr>
          <p:nvPr/>
        </p:nvGraphicFramePr>
        <p:xfrm>
          <a:off x="4114800" y="3321050"/>
          <a:ext cx="914400" cy="215900"/>
        </p:xfrm>
        <a:graphic>
          <a:graphicData uri="http://schemas.openxmlformats.org/presentationml/2006/ole">
            <p:oleObj spid="_x0000_s59402" name="Equation" r:id="rId10" imgW="914400" imgH="215640" progId="Equation.3">
              <p:embed/>
            </p:oleObj>
          </a:graphicData>
        </a:graphic>
      </p:graphicFrame>
      <p:sp>
        <p:nvSpPr>
          <p:cNvPr id="56345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56346" name="Rectangle 26"/>
          <p:cNvSpPr>
            <a:spLocks noChangeArrowheads="1"/>
          </p:cNvSpPr>
          <p:nvPr/>
        </p:nvSpPr>
        <p:spPr bwMode="auto">
          <a:xfrm>
            <a:off x="0" y="676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59406" name="Rectangle 14"/>
          <p:cNvSpPr>
            <a:spLocks noChangeArrowheads="1"/>
          </p:cNvSpPr>
          <p:nvPr/>
        </p:nvSpPr>
        <p:spPr bwMode="auto">
          <a:xfrm>
            <a:off x="214281" y="3786190"/>
            <a:ext cx="871543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sz="2400" dirty="0" smtClean="0">
                <a:solidFill>
                  <a:schemeClr val="bg1"/>
                </a:solidFill>
              </a:rPr>
              <a:t>وبرسم العلاقة البيانية بين الجهد والتيار للوصلة الثنائية باستخدام المعادلات السابقة ينتج ما يلي:</a:t>
            </a:r>
          </a:p>
        </p:txBody>
      </p:sp>
      <p:pic>
        <p:nvPicPr>
          <p:cNvPr id="17" name="صورة 16"/>
          <p:cNvPicPr/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0000"/>
          </a:blip>
          <a:srcRect/>
          <a:stretch>
            <a:fillRect/>
          </a:stretch>
        </p:blipFill>
        <p:spPr bwMode="auto">
          <a:xfrm>
            <a:off x="3286116" y="4286256"/>
            <a:ext cx="2919414" cy="2179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405" name="Picture 13"/>
          <p:cNvPicPr>
            <a:picLocks noChangeAspect="1" noChangeArrowheads="1"/>
          </p:cNvPicPr>
          <p:nvPr/>
        </p:nvPicPr>
        <p:blipFill>
          <a:blip r:embed="rId12">
            <a:lum bright="-40000"/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43042" y="714356"/>
            <a:ext cx="5953125" cy="296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مربع نص 15"/>
          <p:cNvSpPr txBox="1"/>
          <p:nvPr/>
        </p:nvSpPr>
        <p:spPr>
          <a:xfrm>
            <a:off x="357158" y="6500834"/>
            <a:ext cx="8525026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A.A.ATTIA                                                                                   Principles of  Electronics</a:t>
            </a:r>
            <a:endParaRPr lang="ar-SA" dirty="0" smtClean="0">
              <a:solidFill>
                <a:schemeClr val="accent1"/>
              </a:solidFill>
            </a:endParaRPr>
          </a:p>
          <a:p>
            <a:endParaRPr lang="ar-SA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59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59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40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كائن 14"/>
          <p:cNvGraphicFramePr>
            <a:graphicFrameLocks noChangeAspect="1"/>
          </p:cNvGraphicFramePr>
          <p:nvPr/>
        </p:nvGraphicFramePr>
        <p:xfrm>
          <a:off x="4514850" y="3321050"/>
          <a:ext cx="114300" cy="608016"/>
        </p:xfrm>
        <a:graphic>
          <a:graphicData uri="http://schemas.openxmlformats.org/presentationml/2006/ole">
            <p:oleObj spid="_x0000_s61442" name="Equation" r:id="rId4" imgW="914400" imgH="215640" progId="Equation.3">
              <p:embed/>
            </p:oleObj>
          </a:graphicData>
        </a:graphic>
      </p:graphicFrame>
      <p:graphicFrame>
        <p:nvGraphicFramePr>
          <p:cNvPr id="21" name="كائن 20"/>
          <p:cNvGraphicFramePr>
            <a:graphicFrameLocks noChangeAspect="1"/>
          </p:cNvGraphicFramePr>
          <p:nvPr/>
        </p:nvGraphicFramePr>
        <p:xfrm>
          <a:off x="-1500230" y="1000108"/>
          <a:ext cx="914400" cy="771525"/>
        </p:xfrm>
        <a:graphic>
          <a:graphicData uri="http://schemas.openxmlformats.org/presentationml/2006/ole">
            <p:oleObj spid="_x0000_s61443" name="Equation" showAsIcon="1" r:id="rId5" imgW="914400" imgH="771480" progId="Equation.3">
              <p:embed/>
            </p:oleObj>
          </a:graphicData>
        </a:graphic>
      </p:graphicFrame>
      <p:graphicFrame>
        <p:nvGraphicFramePr>
          <p:cNvPr id="23" name="كائن 22"/>
          <p:cNvGraphicFramePr>
            <a:graphicFrameLocks noChangeAspect="1"/>
          </p:cNvGraphicFramePr>
          <p:nvPr/>
        </p:nvGraphicFramePr>
        <p:xfrm>
          <a:off x="4114800" y="3321050"/>
          <a:ext cx="914400" cy="215900"/>
        </p:xfrm>
        <a:graphic>
          <a:graphicData uri="http://schemas.openxmlformats.org/presentationml/2006/ole">
            <p:oleObj spid="_x0000_s61444" name="Equation" r:id="rId6" imgW="914400" imgH="215640" progId="Equation.3">
              <p:embed/>
            </p:oleObj>
          </a:graphicData>
        </a:graphic>
      </p:graphicFrame>
      <p:graphicFrame>
        <p:nvGraphicFramePr>
          <p:cNvPr id="7" name="كائن 6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61445" name="Equation" r:id="rId7" imgW="914400" imgH="215640" progId="Equation.3">
              <p:embed/>
            </p:oleObj>
          </a:graphicData>
        </a:graphic>
      </p:graphicFrame>
      <p:graphicFrame>
        <p:nvGraphicFramePr>
          <p:cNvPr id="9" name="كائن 8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61446" name="Equation" r:id="rId8" imgW="914400" imgH="215640" progId="Equation.3">
              <p:embed/>
            </p:oleObj>
          </a:graphicData>
        </a:graphic>
      </p:graphicFrame>
      <p:graphicFrame>
        <p:nvGraphicFramePr>
          <p:cNvPr id="11" name="كائن 10"/>
          <p:cNvGraphicFramePr>
            <a:graphicFrameLocks noChangeAspect="1"/>
          </p:cNvGraphicFramePr>
          <p:nvPr/>
        </p:nvGraphicFramePr>
        <p:xfrm>
          <a:off x="4514850" y="3321050"/>
          <a:ext cx="557216" cy="215900"/>
        </p:xfrm>
        <a:graphic>
          <a:graphicData uri="http://schemas.openxmlformats.org/presentationml/2006/ole">
            <p:oleObj spid="_x0000_s61447" name="Equation" r:id="rId9" imgW="914400" imgH="215640" progId="Equation.3">
              <p:embed/>
            </p:oleObj>
          </a:graphicData>
        </a:graphic>
      </p:graphicFrame>
      <p:sp>
        <p:nvSpPr>
          <p:cNvPr id="46090" name="Rectangle 10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7" name="كائن 26"/>
          <p:cNvGraphicFramePr>
            <a:graphicFrameLocks noChangeAspect="1"/>
          </p:cNvGraphicFramePr>
          <p:nvPr/>
        </p:nvGraphicFramePr>
        <p:xfrm>
          <a:off x="4114800" y="3321050"/>
          <a:ext cx="914400" cy="215900"/>
        </p:xfrm>
        <a:graphic>
          <a:graphicData uri="http://schemas.openxmlformats.org/presentationml/2006/ole">
            <p:oleObj spid="_x0000_s61448" name="Equation" r:id="rId10" imgW="914400" imgH="215640" progId="Equation.3">
              <p:embed/>
            </p:oleObj>
          </a:graphicData>
        </a:graphic>
      </p:graphicFrame>
      <p:sp>
        <p:nvSpPr>
          <p:cNvPr id="56345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56346" name="Rectangle 26"/>
          <p:cNvSpPr>
            <a:spLocks noChangeArrowheads="1"/>
          </p:cNvSpPr>
          <p:nvPr/>
        </p:nvSpPr>
        <p:spPr bwMode="auto">
          <a:xfrm>
            <a:off x="0" y="676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1449" name="Rectangle 9"/>
          <p:cNvSpPr>
            <a:spLocks noChangeArrowheads="1"/>
          </p:cNvSpPr>
          <p:nvPr/>
        </p:nvSpPr>
        <p:spPr bwMode="auto">
          <a:xfrm>
            <a:off x="309441" y="642918"/>
            <a:ext cx="854883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sz="3200" b="1" u="sng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في الاتجاه الامامى:</a:t>
            </a:r>
          </a:p>
        </p:txBody>
      </p:sp>
      <p:sp>
        <p:nvSpPr>
          <p:cNvPr id="61450" name="Rectangle 10"/>
          <p:cNvSpPr>
            <a:spLocks noChangeArrowheads="1"/>
          </p:cNvSpPr>
          <p:nvPr/>
        </p:nvSpPr>
        <p:spPr bwMode="auto">
          <a:xfrm>
            <a:off x="214282" y="1214422"/>
            <a:ext cx="871543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>
                  <a:lumMod val="75000"/>
                </a:schemeClr>
              </a:buClr>
              <a:buSzTx/>
              <a:buFont typeface="Arial" pitchFamily="34" charset="0"/>
              <a:buChar char="•"/>
              <a:tabLst/>
            </a:pPr>
            <a:r>
              <a:rPr lang="ar-SA" sz="2400" dirty="0" smtClean="0">
                <a:solidFill>
                  <a:schemeClr val="bg1"/>
                </a:solidFill>
              </a:rPr>
              <a:t> يزداد الجهد حتى يصل إلى قيمة الجهد الحاجز مع عدم مرور تيار ملحوظ ثم يمر التيار بعد ذلك مع زيادة طفيفة في فرق الجهد بين طرفي الوصلة .</a:t>
            </a:r>
          </a:p>
        </p:txBody>
      </p:sp>
      <p:sp>
        <p:nvSpPr>
          <p:cNvPr id="17" name="مستطيل 16"/>
          <p:cNvSpPr/>
          <p:nvPr/>
        </p:nvSpPr>
        <p:spPr>
          <a:xfrm>
            <a:off x="214282" y="2000240"/>
            <a:ext cx="87154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3200" b="1" u="sng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في الاتجاه العكسي:</a:t>
            </a:r>
          </a:p>
        </p:txBody>
      </p:sp>
      <p:sp>
        <p:nvSpPr>
          <p:cNvPr id="18" name="Rectangle 10"/>
          <p:cNvSpPr>
            <a:spLocks noChangeArrowheads="1"/>
          </p:cNvSpPr>
          <p:nvPr/>
        </p:nvSpPr>
        <p:spPr bwMode="auto">
          <a:xfrm>
            <a:off x="214282" y="2571744"/>
            <a:ext cx="871543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>
                  <a:lumMod val="75000"/>
                </a:schemeClr>
              </a:buClr>
              <a:buSzTx/>
              <a:buFont typeface="Arial" pitchFamily="34" charset="0"/>
              <a:buChar char="•"/>
              <a:tabLst/>
            </a:pPr>
            <a:r>
              <a:rPr lang="ar-SA" sz="2400" dirty="0" smtClean="0">
                <a:solidFill>
                  <a:schemeClr val="bg1"/>
                </a:solidFill>
              </a:rPr>
              <a:t> يمر تيار ضعيف في الوصلة الثنائية يزداد زيادة طفيفة بزيادة فرق الجهد بين طرفي الوصلة .</a:t>
            </a:r>
          </a:p>
        </p:txBody>
      </p:sp>
      <p:sp>
        <p:nvSpPr>
          <p:cNvPr id="19" name="مربع نص 18"/>
          <p:cNvSpPr txBox="1"/>
          <p:nvPr/>
        </p:nvSpPr>
        <p:spPr>
          <a:xfrm>
            <a:off x="214282" y="3357562"/>
            <a:ext cx="8643998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b="1" u="sng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تمرين</a:t>
            </a:r>
          </a:p>
        </p:txBody>
      </p:sp>
      <p:sp>
        <p:nvSpPr>
          <p:cNvPr id="61451" name="Rectangle 11"/>
          <p:cNvSpPr>
            <a:spLocks noChangeArrowheads="1"/>
          </p:cNvSpPr>
          <p:nvPr/>
        </p:nvSpPr>
        <p:spPr bwMode="auto">
          <a:xfrm>
            <a:off x="214282" y="3929066"/>
            <a:ext cx="857256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>
                  <a:lumMod val="75000"/>
                </a:schemeClr>
              </a:buClr>
              <a:buSzTx/>
              <a:buFontTx/>
              <a:buChar char="•"/>
              <a:tabLst>
                <a:tab pos="533400" algn="l"/>
              </a:tabLst>
            </a:pPr>
            <a:r>
              <a:rPr lang="ar-SA" sz="2400" dirty="0" smtClean="0">
                <a:solidFill>
                  <a:schemeClr val="bg1"/>
                </a:solidFill>
              </a:rPr>
              <a:t> احسب قيمة التيار المار في الوصلة الثنائية في الاتجاهين الامامى </a:t>
            </a:r>
            <a:r>
              <a:rPr lang="ar-SA" sz="2400" dirty="0" err="1" smtClean="0">
                <a:solidFill>
                  <a:schemeClr val="bg1"/>
                </a:solidFill>
              </a:rPr>
              <a:t>والعكسى</a:t>
            </a:r>
            <a:r>
              <a:rPr lang="ar-SA" sz="2400" dirty="0" smtClean="0">
                <a:solidFill>
                  <a:schemeClr val="bg1"/>
                </a:solidFill>
              </a:rPr>
              <a:t> عند فرق جهد قدرة      فولت علماً بأن                </a:t>
            </a:r>
            <a:r>
              <a:rPr lang="en-US" sz="2400" dirty="0" smtClean="0">
                <a:solidFill>
                  <a:schemeClr val="bg1"/>
                </a:solidFill>
              </a:rPr>
              <a:t>      </a:t>
            </a:r>
            <a:r>
              <a:rPr lang="ar-SA" sz="2400" dirty="0" smtClean="0">
                <a:solidFill>
                  <a:schemeClr val="bg1"/>
                </a:solidFill>
              </a:rPr>
              <a:t>  ، ودرجة الحرارة      تساوي         .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3"/>
              </a:buClr>
              <a:buSzTx/>
              <a:tabLst>
                <a:tab pos="533400" algn="l"/>
              </a:tabLst>
            </a:pPr>
            <a:r>
              <a:rPr lang="ar-SA" sz="2400" dirty="0" smtClean="0">
                <a:solidFill>
                  <a:schemeClr val="bg1"/>
                </a:solidFill>
              </a:rPr>
              <a:t>                                     الإجابة</a:t>
            </a:r>
            <a:endParaRPr lang="en-US" sz="2400" dirty="0" smtClean="0">
              <a:solidFill>
                <a:schemeClr val="bg1"/>
              </a:solidFill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>
                <a:tab pos="533400" algn="l"/>
              </a:tabLst>
            </a:pPr>
            <a:endParaRPr lang="en-US" sz="2400" dirty="0" smtClean="0">
              <a:solidFill>
                <a:schemeClr val="bg1"/>
              </a:solidFill>
            </a:endParaRPr>
          </a:p>
        </p:txBody>
      </p:sp>
      <p:graphicFrame>
        <p:nvGraphicFramePr>
          <p:cNvPr id="61453" name="Object 13"/>
          <p:cNvGraphicFramePr>
            <a:graphicFrameLocks noChangeAspect="1"/>
          </p:cNvGraphicFramePr>
          <p:nvPr/>
        </p:nvGraphicFramePr>
        <p:xfrm>
          <a:off x="3927474" y="4322046"/>
          <a:ext cx="1930410" cy="464276"/>
        </p:xfrm>
        <a:graphic>
          <a:graphicData uri="http://schemas.openxmlformats.org/presentationml/2006/ole">
            <p:oleObj spid="_x0000_s61453" name="Equation" r:id="rId11" imgW="1002960" imgH="241200" progId="Equation.3">
              <p:embed/>
            </p:oleObj>
          </a:graphicData>
        </a:graphic>
      </p:graphicFrame>
      <p:graphicFrame>
        <p:nvGraphicFramePr>
          <p:cNvPr id="61454" name="Object 14"/>
          <p:cNvGraphicFramePr>
            <a:graphicFrameLocks noChangeAspect="1"/>
          </p:cNvGraphicFramePr>
          <p:nvPr/>
        </p:nvGraphicFramePr>
        <p:xfrm>
          <a:off x="1857356" y="4321182"/>
          <a:ext cx="416861" cy="393702"/>
        </p:xfrm>
        <a:graphic>
          <a:graphicData uri="http://schemas.openxmlformats.org/presentationml/2006/ole">
            <p:oleObj spid="_x0000_s61454" name="Equation" r:id="rId12" imgW="228600" imgH="215640" progId="Equation.3">
              <p:embed/>
            </p:oleObj>
          </a:graphicData>
        </a:graphic>
      </p:graphicFrame>
      <p:graphicFrame>
        <p:nvGraphicFramePr>
          <p:cNvPr id="61455" name="Object 15"/>
          <p:cNvGraphicFramePr>
            <a:graphicFrameLocks noChangeAspect="1"/>
          </p:cNvGraphicFramePr>
          <p:nvPr/>
        </p:nvGraphicFramePr>
        <p:xfrm>
          <a:off x="500034" y="4357694"/>
          <a:ext cx="696916" cy="314736"/>
        </p:xfrm>
        <a:graphic>
          <a:graphicData uri="http://schemas.openxmlformats.org/presentationml/2006/ole">
            <p:oleObj spid="_x0000_s61455" name="Equation" r:id="rId13" imgW="393480" imgH="177480" progId="Equation.3">
              <p:embed/>
            </p:oleObj>
          </a:graphicData>
        </a:graphic>
      </p:graphicFrame>
      <p:graphicFrame>
        <p:nvGraphicFramePr>
          <p:cNvPr id="61457" name="Object 17"/>
          <p:cNvGraphicFramePr>
            <a:graphicFrameLocks noChangeAspect="1"/>
          </p:cNvGraphicFramePr>
          <p:nvPr/>
        </p:nvGraphicFramePr>
        <p:xfrm>
          <a:off x="7358082" y="4357694"/>
          <a:ext cx="400052" cy="311152"/>
        </p:xfrm>
        <a:graphic>
          <a:graphicData uri="http://schemas.openxmlformats.org/presentationml/2006/ole">
            <p:oleObj spid="_x0000_s61457" name="Equation" r:id="rId14" imgW="228600" imgH="177480" progId="Equation.3">
              <p:embed/>
            </p:oleObj>
          </a:graphicData>
        </a:graphic>
      </p:graphicFrame>
      <p:graphicFrame>
        <p:nvGraphicFramePr>
          <p:cNvPr id="61459" name="Object 19"/>
          <p:cNvGraphicFramePr>
            <a:graphicFrameLocks noChangeAspect="1"/>
          </p:cNvGraphicFramePr>
          <p:nvPr/>
        </p:nvGraphicFramePr>
        <p:xfrm>
          <a:off x="500034" y="4672022"/>
          <a:ext cx="2133611" cy="400052"/>
        </p:xfrm>
        <a:graphic>
          <a:graphicData uri="http://schemas.openxmlformats.org/presentationml/2006/ole">
            <p:oleObj spid="_x0000_s61459" name="Equation" r:id="rId15" imgW="1218960" imgH="228600" progId="Equation.3">
              <p:embed/>
            </p:oleObj>
          </a:graphicData>
        </a:graphic>
      </p:graphicFrame>
      <p:sp>
        <p:nvSpPr>
          <p:cNvPr id="24" name="مربع نص 23"/>
          <p:cNvSpPr txBox="1"/>
          <p:nvPr/>
        </p:nvSpPr>
        <p:spPr>
          <a:xfrm>
            <a:off x="357158" y="6488668"/>
            <a:ext cx="8524962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A.A.ATTIA                                                                                   Principles of  Electronics</a:t>
            </a:r>
            <a:endParaRPr lang="ar-SA" dirty="0" smtClean="0">
              <a:solidFill>
                <a:schemeClr val="accent1"/>
              </a:solidFill>
            </a:endParaRPr>
          </a:p>
        </p:txBody>
      </p:sp>
      <p:sp>
        <p:nvSpPr>
          <p:cNvPr id="25" name="مستطيل 24"/>
          <p:cNvSpPr/>
          <p:nvPr/>
        </p:nvSpPr>
        <p:spPr>
          <a:xfrm>
            <a:off x="214282" y="4987365"/>
            <a:ext cx="87154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3200" b="1" u="sng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الرمز العلمي للوصلة الثنائية :</a:t>
            </a:r>
          </a:p>
        </p:txBody>
      </p:sp>
      <p:pic>
        <p:nvPicPr>
          <p:cNvPr id="26" name="صورة 25"/>
          <p:cNvPicPr/>
          <p:nvPr/>
        </p:nvPicPr>
        <p:blipFill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0000"/>
          </a:blip>
          <a:srcRect/>
          <a:stretch>
            <a:fillRect/>
          </a:stretch>
        </p:blipFill>
        <p:spPr bwMode="auto">
          <a:xfrm>
            <a:off x="3428992" y="5715016"/>
            <a:ext cx="2000264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61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61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2000"/>
                                        <p:tgtEl>
                                          <p:spTgt spid="61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61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61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61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61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61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9" grpId="0"/>
      <p:bldP spid="61450" grpId="0"/>
      <p:bldP spid="17" grpId="0"/>
      <p:bldP spid="18" grpId="0"/>
      <p:bldP spid="19" grpId="0"/>
      <p:bldP spid="61451" grpId="0"/>
      <p:bldP spid="2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كائن 14"/>
          <p:cNvGraphicFramePr>
            <a:graphicFrameLocks noChangeAspect="1"/>
          </p:cNvGraphicFramePr>
          <p:nvPr/>
        </p:nvGraphicFramePr>
        <p:xfrm>
          <a:off x="4514850" y="3321050"/>
          <a:ext cx="114300" cy="608016"/>
        </p:xfrm>
        <a:graphic>
          <a:graphicData uri="http://schemas.openxmlformats.org/presentationml/2006/ole">
            <p:oleObj spid="_x0000_s41986" name="Equation" r:id="rId4" imgW="914400" imgH="215640" progId="Equation.3">
              <p:embed/>
            </p:oleObj>
          </a:graphicData>
        </a:graphic>
      </p:graphicFrame>
      <p:graphicFrame>
        <p:nvGraphicFramePr>
          <p:cNvPr id="21" name="كائن 20"/>
          <p:cNvGraphicFramePr>
            <a:graphicFrameLocks noChangeAspect="1"/>
          </p:cNvGraphicFramePr>
          <p:nvPr/>
        </p:nvGraphicFramePr>
        <p:xfrm>
          <a:off x="-1500230" y="1000108"/>
          <a:ext cx="914400" cy="771525"/>
        </p:xfrm>
        <a:graphic>
          <a:graphicData uri="http://schemas.openxmlformats.org/presentationml/2006/ole">
            <p:oleObj spid="_x0000_s41987" name="Equation" showAsIcon="1" r:id="rId5" imgW="914400" imgH="771480" progId="Equation.3">
              <p:embed/>
            </p:oleObj>
          </a:graphicData>
        </a:graphic>
      </p:graphicFrame>
      <p:graphicFrame>
        <p:nvGraphicFramePr>
          <p:cNvPr id="23" name="كائن 22"/>
          <p:cNvGraphicFramePr>
            <a:graphicFrameLocks noChangeAspect="1"/>
          </p:cNvGraphicFramePr>
          <p:nvPr/>
        </p:nvGraphicFramePr>
        <p:xfrm>
          <a:off x="4114800" y="3321050"/>
          <a:ext cx="914400" cy="215900"/>
        </p:xfrm>
        <a:graphic>
          <a:graphicData uri="http://schemas.openxmlformats.org/presentationml/2006/ole">
            <p:oleObj spid="_x0000_s41988" name="Equation" r:id="rId6" imgW="914400" imgH="215640" progId="Equation.3">
              <p:embed/>
            </p:oleObj>
          </a:graphicData>
        </a:graphic>
      </p:graphicFrame>
      <p:graphicFrame>
        <p:nvGraphicFramePr>
          <p:cNvPr id="7" name="كائن 6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41989" name="Equation" r:id="rId7" imgW="914400" imgH="215640" progId="Equation.3">
              <p:embed/>
            </p:oleObj>
          </a:graphicData>
        </a:graphic>
      </p:graphicFrame>
      <p:graphicFrame>
        <p:nvGraphicFramePr>
          <p:cNvPr id="9" name="كائن 8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41990" name="Equation" r:id="rId8" imgW="914400" imgH="215640" progId="Equation.3">
              <p:embed/>
            </p:oleObj>
          </a:graphicData>
        </a:graphic>
      </p:graphicFrame>
      <p:sp>
        <p:nvSpPr>
          <p:cNvPr id="10" name="مربع نص 9"/>
          <p:cNvSpPr txBox="1"/>
          <p:nvPr/>
        </p:nvSpPr>
        <p:spPr>
          <a:xfrm>
            <a:off x="4071934" y="4774180"/>
            <a:ext cx="100013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>
                <a:solidFill>
                  <a:schemeClr val="bg1"/>
                </a:solidFill>
              </a:rPr>
              <a:t>شكل (5)</a:t>
            </a:r>
            <a:endParaRPr lang="ar-SA" dirty="0">
              <a:solidFill>
                <a:schemeClr val="bg1"/>
              </a:solidFill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214282" y="5214951"/>
            <a:ext cx="8715436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</a:pPr>
            <a:r>
              <a:rPr lang="ar-SA" sz="2400" dirty="0" smtClean="0">
                <a:solidFill>
                  <a:schemeClr val="bg1"/>
                </a:solidFill>
              </a:rPr>
              <a:t> تنشأ الوصلة الثنائية في منطقة اتصال البلورتين السالبة بالموجبة .</a:t>
            </a:r>
          </a:p>
          <a:p>
            <a:pPr algn="just"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</a:pPr>
            <a:r>
              <a:rPr lang="ar-SA" sz="2400" dirty="0" smtClean="0">
                <a:solidFill>
                  <a:schemeClr val="bg1"/>
                </a:solidFill>
              </a:rPr>
              <a:t> في اللحظة الأولى لتكون الوصلة تتحرك بعض الالكترونات من البلورة السالبة الأعلى تركيزاً إلى البلورة الموجبة الأقل تركيزاً ومن ثم ينشأ تيار الانتشار .</a:t>
            </a:r>
          </a:p>
        </p:txBody>
      </p:sp>
      <p:pic>
        <p:nvPicPr>
          <p:cNvPr id="11" name="صورة 10"/>
          <p:cNvPicPr/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0000"/>
          </a:blip>
          <a:srcRect/>
          <a:stretch>
            <a:fillRect/>
          </a:stretch>
        </p:blipFill>
        <p:spPr bwMode="auto">
          <a:xfrm>
            <a:off x="2071670" y="1146090"/>
            <a:ext cx="5143536" cy="2068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صورة 12"/>
          <p:cNvPicPr/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0000"/>
          </a:blip>
          <a:srcRect/>
          <a:stretch>
            <a:fillRect/>
          </a:stretch>
        </p:blipFill>
        <p:spPr bwMode="auto">
          <a:xfrm>
            <a:off x="3428992" y="3089003"/>
            <a:ext cx="2786082" cy="1768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مربع نص 15"/>
          <p:cNvSpPr txBox="1"/>
          <p:nvPr/>
        </p:nvSpPr>
        <p:spPr>
          <a:xfrm>
            <a:off x="357158" y="6500834"/>
            <a:ext cx="8525026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A.A.ATTIA                                                                                   Principles of  Electronics</a:t>
            </a:r>
            <a:endParaRPr lang="ar-SA" dirty="0" smtClean="0">
              <a:solidFill>
                <a:schemeClr val="accent1"/>
              </a:solidFill>
            </a:endParaRPr>
          </a:p>
          <a:p>
            <a:endParaRPr lang="ar-SA" dirty="0"/>
          </a:p>
        </p:txBody>
      </p:sp>
      <p:sp>
        <p:nvSpPr>
          <p:cNvPr id="14" name="مربع نص 13"/>
          <p:cNvSpPr txBox="1"/>
          <p:nvPr/>
        </p:nvSpPr>
        <p:spPr>
          <a:xfrm>
            <a:off x="7143768" y="785794"/>
            <a:ext cx="1749197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b="1" u="sng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  <a:hlinkClick r:id="rId11"/>
              </a:rPr>
              <a:t>الوصلة الثنائية</a:t>
            </a:r>
            <a:endParaRPr lang="ar-SA" sz="3200" b="1" u="sng" dirty="0" smtClean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2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كائن 14"/>
          <p:cNvGraphicFramePr>
            <a:graphicFrameLocks noChangeAspect="1"/>
          </p:cNvGraphicFramePr>
          <p:nvPr/>
        </p:nvGraphicFramePr>
        <p:xfrm>
          <a:off x="4514850" y="3321050"/>
          <a:ext cx="114300" cy="608016"/>
        </p:xfrm>
        <a:graphic>
          <a:graphicData uri="http://schemas.openxmlformats.org/presentationml/2006/ole">
            <p:oleObj spid="_x0000_s43010" name="Equation" r:id="rId4" imgW="914400" imgH="215640" progId="Equation.3">
              <p:embed/>
            </p:oleObj>
          </a:graphicData>
        </a:graphic>
      </p:graphicFrame>
      <p:graphicFrame>
        <p:nvGraphicFramePr>
          <p:cNvPr id="21" name="كائن 20"/>
          <p:cNvGraphicFramePr>
            <a:graphicFrameLocks noChangeAspect="1"/>
          </p:cNvGraphicFramePr>
          <p:nvPr/>
        </p:nvGraphicFramePr>
        <p:xfrm>
          <a:off x="-1500230" y="1000108"/>
          <a:ext cx="914400" cy="771525"/>
        </p:xfrm>
        <a:graphic>
          <a:graphicData uri="http://schemas.openxmlformats.org/presentationml/2006/ole">
            <p:oleObj spid="_x0000_s43011" name="Equation" showAsIcon="1" r:id="rId5" imgW="914400" imgH="771480" progId="Equation.3">
              <p:embed/>
            </p:oleObj>
          </a:graphicData>
        </a:graphic>
      </p:graphicFrame>
      <p:graphicFrame>
        <p:nvGraphicFramePr>
          <p:cNvPr id="23" name="كائن 22"/>
          <p:cNvGraphicFramePr>
            <a:graphicFrameLocks noChangeAspect="1"/>
          </p:cNvGraphicFramePr>
          <p:nvPr/>
        </p:nvGraphicFramePr>
        <p:xfrm>
          <a:off x="4114800" y="3321050"/>
          <a:ext cx="914400" cy="215900"/>
        </p:xfrm>
        <a:graphic>
          <a:graphicData uri="http://schemas.openxmlformats.org/presentationml/2006/ole">
            <p:oleObj spid="_x0000_s43012" name="Equation" r:id="rId6" imgW="914400" imgH="215640" progId="Equation.3">
              <p:embed/>
            </p:oleObj>
          </a:graphicData>
        </a:graphic>
      </p:graphicFrame>
      <p:graphicFrame>
        <p:nvGraphicFramePr>
          <p:cNvPr id="7" name="كائن 6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43013" name="Equation" r:id="rId7" imgW="914400" imgH="215640" progId="Equation.3">
              <p:embed/>
            </p:oleObj>
          </a:graphicData>
        </a:graphic>
      </p:graphicFrame>
      <p:graphicFrame>
        <p:nvGraphicFramePr>
          <p:cNvPr id="9" name="كائن 8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43014" name="Equation" r:id="rId8" imgW="914400" imgH="215640" progId="Equation.3">
              <p:embed/>
            </p:oleObj>
          </a:graphicData>
        </a:graphic>
      </p:graphicFrame>
      <p:sp>
        <p:nvSpPr>
          <p:cNvPr id="12" name="مربع نص 11"/>
          <p:cNvSpPr txBox="1"/>
          <p:nvPr/>
        </p:nvSpPr>
        <p:spPr>
          <a:xfrm>
            <a:off x="214282" y="857233"/>
            <a:ext cx="8715436" cy="651385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</a:pPr>
            <a:r>
              <a:rPr lang="ar-SA" sz="2400" dirty="0" smtClean="0">
                <a:solidFill>
                  <a:schemeClr val="bg1"/>
                </a:solidFill>
              </a:rPr>
              <a:t> يكون تيار الانتشار في الوصلة الثنائية بسبب حركة حاملات الشحنة السائدة عبر الوصلة.</a:t>
            </a:r>
          </a:p>
          <a:p>
            <a:pPr algn="just"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</a:pPr>
            <a:r>
              <a:rPr lang="ar-SA" sz="2400" dirty="0" smtClean="0">
                <a:solidFill>
                  <a:schemeClr val="bg1"/>
                </a:solidFill>
              </a:rPr>
              <a:t> يتكون فرق جهد على جانبي الوصلة يزداد بفعل حركة الشحنات السائدة عبر الوصلة حتى نصل إلى ما يسمى بالجهد الحاجز     (شكل 5) .</a:t>
            </a:r>
          </a:p>
          <a:p>
            <a:pPr algn="just"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</a:pPr>
            <a:r>
              <a:rPr lang="ar-SA" sz="2400" dirty="0" smtClean="0">
                <a:solidFill>
                  <a:schemeClr val="bg1"/>
                </a:solidFill>
              </a:rPr>
              <a:t> يعمل الجهد الحاجز    على وقف المزيد من انتقال الالكترونات من البلورة السالبة إلى البلورة الموجبة وبمعنى آخر يعمل هذا الجهد على منع حركة حاملات الشحنة السائدة عبر الوصلة .</a:t>
            </a:r>
          </a:p>
          <a:p>
            <a:pPr algn="just"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</a:pPr>
            <a:r>
              <a:rPr lang="ar-SA" sz="2400" dirty="0" smtClean="0">
                <a:solidFill>
                  <a:schemeClr val="bg1"/>
                </a:solidFill>
              </a:rPr>
              <a:t> يعمل أيضا الجهد الحاجز    على سحب أو دفع حاملات الشحنة الغير سائدة من البلورة الموجبة إلى البلورة السالبة عبر الوصلة والعكس .</a:t>
            </a:r>
          </a:p>
          <a:p>
            <a:pPr algn="just"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</a:pPr>
            <a:r>
              <a:rPr lang="ar-SA" sz="2400" dirty="0" smtClean="0">
                <a:solidFill>
                  <a:schemeClr val="bg1"/>
                </a:solidFill>
              </a:rPr>
              <a:t> ينشأ تيار آخر في الوصلة الثنائية يسمى تيار الانجراف نتيجة لحركة حاملات الشحنة الغير سائدة عبر الوصلة تحت تأثير فرق الجهد المتكون على جانبيها .</a:t>
            </a:r>
          </a:p>
          <a:p>
            <a:pPr algn="just"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</a:pPr>
            <a:r>
              <a:rPr lang="ar-SA" sz="2400" dirty="0" smtClean="0">
                <a:solidFill>
                  <a:schemeClr val="bg1"/>
                </a:solidFill>
              </a:rPr>
              <a:t> تيار الانتشار في الوصلة الثنائية يكون في عكس اتجاه تيار الانجراف ويتساوى معه في حالة الاتزان .</a:t>
            </a:r>
          </a:p>
          <a:p>
            <a:pPr algn="just"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</a:pPr>
            <a:r>
              <a:rPr lang="ar-SA" sz="2400" dirty="0" smtClean="0">
                <a:solidFill>
                  <a:schemeClr val="bg1"/>
                </a:solidFill>
              </a:rPr>
              <a:t> في حالة الاتزان تتكون منطقة خالية من النواقل (حاملات الشحنة الكهربية) وهى في نطاق الجهد الحاجز .</a:t>
            </a:r>
          </a:p>
          <a:p>
            <a:pPr algn="just"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</a:pPr>
            <a:endParaRPr lang="ar-SA" sz="2400" dirty="0" smtClean="0">
              <a:solidFill>
                <a:schemeClr val="bg1"/>
              </a:solidFill>
            </a:endParaRPr>
          </a:p>
          <a:p>
            <a:pPr algn="just"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</a:pPr>
            <a:endParaRPr lang="ar-SA" sz="2400" dirty="0" smtClean="0">
              <a:solidFill>
                <a:schemeClr val="bg1"/>
              </a:solidFill>
            </a:endParaRPr>
          </a:p>
        </p:txBody>
      </p:sp>
      <p:graphicFrame>
        <p:nvGraphicFramePr>
          <p:cNvPr id="11" name="كائن 10"/>
          <p:cNvGraphicFramePr>
            <a:graphicFrameLocks noChangeAspect="1"/>
          </p:cNvGraphicFramePr>
          <p:nvPr/>
        </p:nvGraphicFramePr>
        <p:xfrm>
          <a:off x="4514850" y="3321050"/>
          <a:ext cx="557216" cy="215900"/>
        </p:xfrm>
        <a:graphic>
          <a:graphicData uri="http://schemas.openxmlformats.org/presentationml/2006/ole">
            <p:oleObj spid="_x0000_s43015" name="Equation" r:id="rId9" imgW="914400" imgH="215640" progId="Equation.3">
              <p:embed/>
            </p:oleObj>
          </a:graphicData>
        </a:graphic>
      </p:graphicFrame>
      <p:graphicFrame>
        <p:nvGraphicFramePr>
          <p:cNvPr id="43017" name="Object 9"/>
          <p:cNvGraphicFramePr>
            <a:graphicFrameLocks noChangeAspect="1"/>
          </p:cNvGraphicFramePr>
          <p:nvPr/>
        </p:nvGraphicFramePr>
        <p:xfrm>
          <a:off x="4786314" y="2000240"/>
          <a:ext cx="368302" cy="481626"/>
        </p:xfrm>
        <a:graphic>
          <a:graphicData uri="http://schemas.openxmlformats.org/presentationml/2006/ole">
            <p:oleObj spid="_x0000_s43017" name="Equation" r:id="rId10" imgW="164880" imgH="215640" progId="Equation.3">
              <p:embed/>
            </p:oleObj>
          </a:graphicData>
        </a:graphic>
      </p:graphicFrame>
      <p:graphicFrame>
        <p:nvGraphicFramePr>
          <p:cNvPr id="43018" name="Object 10"/>
          <p:cNvGraphicFramePr>
            <a:graphicFrameLocks noChangeAspect="1"/>
          </p:cNvGraphicFramePr>
          <p:nvPr/>
        </p:nvGraphicFramePr>
        <p:xfrm>
          <a:off x="6429388" y="2357430"/>
          <a:ext cx="368300" cy="481012"/>
        </p:xfrm>
        <a:graphic>
          <a:graphicData uri="http://schemas.openxmlformats.org/presentationml/2006/ole">
            <p:oleObj spid="_x0000_s43018" name="Equation" r:id="rId11" imgW="164880" imgH="215640" progId="Equation.3">
              <p:embed/>
            </p:oleObj>
          </a:graphicData>
        </a:graphic>
      </p:graphicFrame>
      <p:graphicFrame>
        <p:nvGraphicFramePr>
          <p:cNvPr id="43019" name="Object 11"/>
          <p:cNvGraphicFramePr>
            <a:graphicFrameLocks noChangeAspect="1"/>
          </p:cNvGraphicFramePr>
          <p:nvPr/>
        </p:nvGraphicFramePr>
        <p:xfrm>
          <a:off x="5929322" y="3429000"/>
          <a:ext cx="368300" cy="481012"/>
        </p:xfrm>
        <a:graphic>
          <a:graphicData uri="http://schemas.openxmlformats.org/presentationml/2006/ole">
            <p:oleObj spid="_x0000_s43019" name="Equation" r:id="rId12" imgW="164880" imgH="215640" progId="Equation.3">
              <p:embed/>
            </p:oleObj>
          </a:graphicData>
        </a:graphic>
      </p:graphicFrame>
      <p:sp>
        <p:nvSpPr>
          <p:cNvPr id="13" name="مربع نص 12"/>
          <p:cNvSpPr txBox="1"/>
          <p:nvPr/>
        </p:nvSpPr>
        <p:spPr>
          <a:xfrm>
            <a:off x="357158" y="6497445"/>
            <a:ext cx="8525026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A.A.ATTIA                                                                                   Principles of  Electronics</a:t>
            </a:r>
            <a:endParaRPr lang="ar-SA" dirty="0" smtClean="0">
              <a:solidFill>
                <a:schemeClr val="accent1"/>
              </a:solidFill>
            </a:endParaRPr>
          </a:p>
          <a:p>
            <a:endParaRPr lang="ar-SA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20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20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20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كائن 14"/>
          <p:cNvGraphicFramePr>
            <a:graphicFrameLocks noChangeAspect="1"/>
          </p:cNvGraphicFramePr>
          <p:nvPr/>
        </p:nvGraphicFramePr>
        <p:xfrm>
          <a:off x="4514850" y="3321050"/>
          <a:ext cx="114300" cy="608016"/>
        </p:xfrm>
        <a:graphic>
          <a:graphicData uri="http://schemas.openxmlformats.org/presentationml/2006/ole">
            <p:oleObj spid="_x0000_s44034" name="Equation" r:id="rId4" imgW="914400" imgH="215640" progId="Equation.3">
              <p:embed/>
            </p:oleObj>
          </a:graphicData>
        </a:graphic>
      </p:graphicFrame>
      <p:graphicFrame>
        <p:nvGraphicFramePr>
          <p:cNvPr id="21" name="كائن 20"/>
          <p:cNvGraphicFramePr>
            <a:graphicFrameLocks noChangeAspect="1"/>
          </p:cNvGraphicFramePr>
          <p:nvPr/>
        </p:nvGraphicFramePr>
        <p:xfrm>
          <a:off x="-1500230" y="1000108"/>
          <a:ext cx="914400" cy="771525"/>
        </p:xfrm>
        <a:graphic>
          <a:graphicData uri="http://schemas.openxmlformats.org/presentationml/2006/ole">
            <p:oleObj spid="_x0000_s44035" name="Equation" showAsIcon="1" r:id="rId5" imgW="914400" imgH="771480" progId="Equation.3">
              <p:embed/>
            </p:oleObj>
          </a:graphicData>
        </a:graphic>
      </p:graphicFrame>
      <p:graphicFrame>
        <p:nvGraphicFramePr>
          <p:cNvPr id="23" name="كائن 22"/>
          <p:cNvGraphicFramePr>
            <a:graphicFrameLocks noChangeAspect="1"/>
          </p:cNvGraphicFramePr>
          <p:nvPr/>
        </p:nvGraphicFramePr>
        <p:xfrm>
          <a:off x="4114800" y="3321050"/>
          <a:ext cx="914400" cy="215900"/>
        </p:xfrm>
        <a:graphic>
          <a:graphicData uri="http://schemas.openxmlformats.org/presentationml/2006/ole">
            <p:oleObj spid="_x0000_s44036" name="Equation" r:id="rId6" imgW="914400" imgH="215640" progId="Equation.3">
              <p:embed/>
            </p:oleObj>
          </a:graphicData>
        </a:graphic>
      </p:graphicFrame>
      <p:graphicFrame>
        <p:nvGraphicFramePr>
          <p:cNvPr id="7" name="كائن 6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44037" name="Equation" r:id="rId7" imgW="914400" imgH="215640" progId="Equation.3">
              <p:embed/>
            </p:oleObj>
          </a:graphicData>
        </a:graphic>
      </p:graphicFrame>
      <p:graphicFrame>
        <p:nvGraphicFramePr>
          <p:cNvPr id="9" name="كائن 8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44038" name="Equation" r:id="rId8" imgW="914400" imgH="215640" progId="Equation.3">
              <p:embed/>
            </p:oleObj>
          </a:graphicData>
        </a:graphic>
      </p:graphicFrame>
      <p:sp>
        <p:nvSpPr>
          <p:cNvPr id="13" name="مربع نص 12"/>
          <p:cNvSpPr txBox="1"/>
          <p:nvPr/>
        </p:nvSpPr>
        <p:spPr>
          <a:xfrm>
            <a:off x="285720" y="857232"/>
            <a:ext cx="8715436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b="1" u="sng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التوصيل الامامى للوصلة الثنائية</a:t>
            </a:r>
          </a:p>
        </p:txBody>
      </p:sp>
      <p:sp>
        <p:nvSpPr>
          <p:cNvPr id="16" name="مربع نص 15"/>
          <p:cNvSpPr txBox="1"/>
          <p:nvPr/>
        </p:nvSpPr>
        <p:spPr>
          <a:xfrm>
            <a:off x="6500826" y="3631172"/>
            <a:ext cx="42862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>
                <a:solidFill>
                  <a:schemeClr val="bg1"/>
                </a:solidFill>
              </a:rPr>
              <a:t>(أ)</a:t>
            </a:r>
            <a:endParaRPr lang="ar-SA" dirty="0">
              <a:solidFill>
                <a:schemeClr val="bg1"/>
              </a:solidFill>
            </a:endParaRPr>
          </a:p>
        </p:txBody>
      </p:sp>
      <p:sp>
        <p:nvSpPr>
          <p:cNvPr id="17" name="مربع نص 16"/>
          <p:cNvSpPr txBox="1"/>
          <p:nvPr/>
        </p:nvSpPr>
        <p:spPr>
          <a:xfrm>
            <a:off x="2214546" y="3571876"/>
            <a:ext cx="57150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>
                <a:solidFill>
                  <a:schemeClr val="bg1"/>
                </a:solidFill>
              </a:rPr>
              <a:t>(ب)</a:t>
            </a:r>
            <a:endParaRPr lang="ar-SA" dirty="0">
              <a:solidFill>
                <a:schemeClr val="bg1"/>
              </a:solidFill>
            </a:endParaRPr>
          </a:p>
        </p:txBody>
      </p:sp>
      <p:sp>
        <p:nvSpPr>
          <p:cNvPr id="18" name="مربع نص 17"/>
          <p:cNvSpPr txBox="1"/>
          <p:nvPr/>
        </p:nvSpPr>
        <p:spPr>
          <a:xfrm>
            <a:off x="3571868" y="3714752"/>
            <a:ext cx="1643074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dirty="0" smtClean="0">
                <a:solidFill>
                  <a:schemeClr val="bg1"/>
                </a:solidFill>
              </a:rPr>
              <a:t>شكل</a:t>
            </a:r>
            <a:r>
              <a:rPr lang="ar-SA" sz="2400" dirty="0" smtClean="0"/>
              <a:t> </a:t>
            </a:r>
            <a:r>
              <a:rPr lang="ar-SA" sz="2400" dirty="0" smtClean="0">
                <a:solidFill>
                  <a:schemeClr val="bg1"/>
                </a:solidFill>
              </a:rPr>
              <a:t>(6)</a:t>
            </a:r>
          </a:p>
        </p:txBody>
      </p:sp>
      <p:sp>
        <p:nvSpPr>
          <p:cNvPr id="19" name="مربع نص 18"/>
          <p:cNvSpPr txBox="1"/>
          <p:nvPr/>
        </p:nvSpPr>
        <p:spPr>
          <a:xfrm>
            <a:off x="214282" y="4214818"/>
            <a:ext cx="8715436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</a:pPr>
            <a:r>
              <a:rPr lang="ar-SA" sz="2400" dirty="0" smtClean="0">
                <a:solidFill>
                  <a:schemeClr val="bg1"/>
                </a:solidFill>
              </a:rPr>
              <a:t> التوصيل الامامى للوصلة الثنائية يتم عندما تتصل البلورة الموجبة بالقطب الموجب للبطارية والبلورة السالبة بالقطب السالب (شكل 6 أ) .</a:t>
            </a:r>
          </a:p>
          <a:p>
            <a:pPr algn="just"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</a:pPr>
            <a:r>
              <a:rPr lang="ar-SA" sz="2400" dirty="0" smtClean="0">
                <a:solidFill>
                  <a:schemeClr val="bg1"/>
                </a:solidFill>
              </a:rPr>
              <a:t> يمر التيار الامامى في الوصلة الثنائية عندما يتغلب جهد البطارية      على الجهد الحاجز          (شكل 6 </a:t>
            </a:r>
            <a:r>
              <a:rPr lang="ar-SA" sz="2400" dirty="0" err="1" smtClean="0">
                <a:solidFill>
                  <a:schemeClr val="bg1"/>
                </a:solidFill>
              </a:rPr>
              <a:t>ب</a:t>
            </a:r>
            <a:r>
              <a:rPr lang="ar-SA" sz="2400" dirty="0" smtClean="0">
                <a:solidFill>
                  <a:schemeClr val="bg1"/>
                </a:solidFill>
              </a:rPr>
              <a:t>).</a:t>
            </a:r>
          </a:p>
          <a:p>
            <a:pPr algn="just"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</a:pPr>
            <a:r>
              <a:rPr lang="ar-SA" sz="2400" dirty="0" smtClean="0">
                <a:solidFill>
                  <a:schemeClr val="bg1"/>
                </a:solidFill>
              </a:rPr>
              <a:t> التيار الكهربي الذي يمر في الوصلة الثنائية عندما تكون في حالة انحياز امامى هو التيار الناشئ عن حاملات الشحنة السائدة .</a:t>
            </a:r>
          </a:p>
        </p:txBody>
      </p:sp>
      <p:graphicFrame>
        <p:nvGraphicFramePr>
          <p:cNvPr id="44045" name="Object 13"/>
          <p:cNvGraphicFramePr>
            <a:graphicFrameLocks noChangeAspect="1"/>
          </p:cNvGraphicFramePr>
          <p:nvPr/>
        </p:nvGraphicFramePr>
        <p:xfrm>
          <a:off x="7500958" y="5331520"/>
          <a:ext cx="561978" cy="454934"/>
        </p:xfrm>
        <a:graphic>
          <a:graphicData uri="http://schemas.openxmlformats.org/presentationml/2006/ole">
            <p:oleObj spid="_x0000_s44045" name="Equation" r:id="rId9" imgW="266400" imgH="215640" progId="Equation.3">
              <p:embed/>
            </p:oleObj>
          </a:graphicData>
        </a:graphic>
      </p:graphicFrame>
      <p:graphicFrame>
        <p:nvGraphicFramePr>
          <p:cNvPr id="44046" name="Object 14"/>
          <p:cNvGraphicFramePr>
            <a:graphicFrameLocks noChangeAspect="1"/>
          </p:cNvGraphicFramePr>
          <p:nvPr/>
        </p:nvGraphicFramePr>
        <p:xfrm>
          <a:off x="1428728" y="4929198"/>
          <a:ext cx="519862" cy="465140"/>
        </p:xfrm>
        <a:graphic>
          <a:graphicData uri="http://schemas.openxmlformats.org/presentationml/2006/ole">
            <p:oleObj spid="_x0000_s44046" name="Equation" r:id="rId10" imgW="241200" imgH="215640" progId="Equation.3">
              <p:embed/>
            </p:oleObj>
          </a:graphicData>
        </a:graphic>
      </p:graphicFrame>
      <p:pic>
        <p:nvPicPr>
          <p:cNvPr id="20" name="صورة 19"/>
          <p:cNvPicPr/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0000"/>
          </a:blip>
          <a:srcRect/>
          <a:stretch>
            <a:fillRect/>
          </a:stretch>
        </p:blipFill>
        <p:spPr bwMode="auto">
          <a:xfrm>
            <a:off x="5314976" y="1571612"/>
            <a:ext cx="2971800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صورة 21"/>
          <p:cNvPicPr/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0000"/>
          </a:blip>
          <a:srcRect/>
          <a:stretch>
            <a:fillRect/>
          </a:stretch>
        </p:blipFill>
        <p:spPr bwMode="auto">
          <a:xfrm>
            <a:off x="1285852" y="1643050"/>
            <a:ext cx="3000396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مربع نص 23"/>
          <p:cNvSpPr txBox="1"/>
          <p:nvPr/>
        </p:nvSpPr>
        <p:spPr>
          <a:xfrm>
            <a:off x="285720" y="6534834"/>
            <a:ext cx="8525026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A.A.ATTIA                                                                                   Principles of  Electronics</a:t>
            </a:r>
            <a:endParaRPr lang="ar-SA" dirty="0" smtClean="0">
              <a:solidFill>
                <a:schemeClr val="accent1"/>
              </a:solidFill>
            </a:endParaRPr>
          </a:p>
          <a:p>
            <a:endParaRPr lang="ar-SA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20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20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كائن 14"/>
          <p:cNvGraphicFramePr>
            <a:graphicFrameLocks noChangeAspect="1"/>
          </p:cNvGraphicFramePr>
          <p:nvPr/>
        </p:nvGraphicFramePr>
        <p:xfrm>
          <a:off x="4514850" y="3321050"/>
          <a:ext cx="114300" cy="608016"/>
        </p:xfrm>
        <a:graphic>
          <a:graphicData uri="http://schemas.openxmlformats.org/presentationml/2006/ole">
            <p:oleObj spid="_x0000_s45058" name="Equation" r:id="rId4" imgW="914400" imgH="215640" progId="Equation.3">
              <p:embed/>
            </p:oleObj>
          </a:graphicData>
        </a:graphic>
      </p:graphicFrame>
      <p:graphicFrame>
        <p:nvGraphicFramePr>
          <p:cNvPr id="21" name="كائن 20"/>
          <p:cNvGraphicFramePr>
            <a:graphicFrameLocks noChangeAspect="1"/>
          </p:cNvGraphicFramePr>
          <p:nvPr/>
        </p:nvGraphicFramePr>
        <p:xfrm>
          <a:off x="-1500230" y="1000108"/>
          <a:ext cx="914400" cy="771525"/>
        </p:xfrm>
        <a:graphic>
          <a:graphicData uri="http://schemas.openxmlformats.org/presentationml/2006/ole">
            <p:oleObj spid="_x0000_s45059" name="Equation" showAsIcon="1" r:id="rId5" imgW="914400" imgH="771480" progId="Equation.3">
              <p:embed/>
            </p:oleObj>
          </a:graphicData>
        </a:graphic>
      </p:graphicFrame>
      <p:graphicFrame>
        <p:nvGraphicFramePr>
          <p:cNvPr id="23" name="كائن 22"/>
          <p:cNvGraphicFramePr>
            <a:graphicFrameLocks noChangeAspect="1"/>
          </p:cNvGraphicFramePr>
          <p:nvPr/>
        </p:nvGraphicFramePr>
        <p:xfrm>
          <a:off x="4114800" y="3321050"/>
          <a:ext cx="914400" cy="215900"/>
        </p:xfrm>
        <a:graphic>
          <a:graphicData uri="http://schemas.openxmlformats.org/presentationml/2006/ole">
            <p:oleObj spid="_x0000_s45060" name="Equation" r:id="rId6" imgW="914400" imgH="215640" progId="Equation.3">
              <p:embed/>
            </p:oleObj>
          </a:graphicData>
        </a:graphic>
      </p:graphicFrame>
      <p:graphicFrame>
        <p:nvGraphicFramePr>
          <p:cNvPr id="7" name="كائن 6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45061" name="Equation" r:id="rId7" imgW="914400" imgH="215640" progId="Equation.3">
              <p:embed/>
            </p:oleObj>
          </a:graphicData>
        </a:graphic>
      </p:graphicFrame>
      <p:graphicFrame>
        <p:nvGraphicFramePr>
          <p:cNvPr id="9" name="كائن 8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45062" name="Equation" r:id="rId8" imgW="914400" imgH="215640" progId="Equation.3">
              <p:embed/>
            </p:oleObj>
          </a:graphicData>
        </a:graphic>
      </p:graphicFrame>
      <p:graphicFrame>
        <p:nvGraphicFramePr>
          <p:cNvPr id="11" name="كائن 10"/>
          <p:cNvGraphicFramePr>
            <a:graphicFrameLocks noChangeAspect="1"/>
          </p:cNvGraphicFramePr>
          <p:nvPr/>
        </p:nvGraphicFramePr>
        <p:xfrm>
          <a:off x="4514850" y="3321050"/>
          <a:ext cx="557216" cy="215900"/>
        </p:xfrm>
        <a:graphic>
          <a:graphicData uri="http://schemas.openxmlformats.org/presentationml/2006/ole">
            <p:oleObj spid="_x0000_s45063" name="Equation" r:id="rId9" imgW="914400" imgH="215640" progId="Equation.3">
              <p:embed/>
            </p:oleObj>
          </a:graphicData>
        </a:graphic>
      </p:graphicFrame>
      <p:sp>
        <p:nvSpPr>
          <p:cNvPr id="13" name="مربع نص 12"/>
          <p:cNvSpPr txBox="1"/>
          <p:nvPr/>
        </p:nvSpPr>
        <p:spPr>
          <a:xfrm>
            <a:off x="285720" y="857232"/>
            <a:ext cx="8715436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b="1" u="sng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التوصيل العكسي للوصلة الثنائية</a:t>
            </a:r>
          </a:p>
        </p:txBody>
      </p:sp>
      <p:sp>
        <p:nvSpPr>
          <p:cNvPr id="16" name="مربع نص 15"/>
          <p:cNvSpPr txBox="1"/>
          <p:nvPr/>
        </p:nvSpPr>
        <p:spPr>
          <a:xfrm>
            <a:off x="6500826" y="3631172"/>
            <a:ext cx="42862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>
                <a:solidFill>
                  <a:schemeClr val="bg1"/>
                </a:solidFill>
              </a:rPr>
              <a:t>(أ)</a:t>
            </a:r>
            <a:endParaRPr lang="ar-SA" dirty="0">
              <a:solidFill>
                <a:schemeClr val="bg1"/>
              </a:solidFill>
            </a:endParaRPr>
          </a:p>
        </p:txBody>
      </p:sp>
      <p:sp>
        <p:nvSpPr>
          <p:cNvPr id="17" name="مربع نص 16"/>
          <p:cNvSpPr txBox="1"/>
          <p:nvPr/>
        </p:nvSpPr>
        <p:spPr>
          <a:xfrm>
            <a:off x="2214546" y="3571876"/>
            <a:ext cx="57150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>
                <a:solidFill>
                  <a:schemeClr val="bg1"/>
                </a:solidFill>
              </a:rPr>
              <a:t>(ب)</a:t>
            </a:r>
            <a:endParaRPr lang="ar-SA" dirty="0">
              <a:solidFill>
                <a:schemeClr val="bg1"/>
              </a:solidFill>
            </a:endParaRPr>
          </a:p>
        </p:txBody>
      </p:sp>
      <p:sp>
        <p:nvSpPr>
          <p:cNvPr id="18" name="مربع نص 17"/>
          <p:cNvSpPr txBox="1"/>
          <p:nvPr/>
        </p:nvSpPr>
        <p:spPr>
          <a:xfrm>
            <a:off x="3500430" y="3714752"/>
            <a:ext cx="1643074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dirty="0" smtClean="0">
                <a:solidFill>
                  <a:schemeClr val="bg1"/>
                </a:solidFill>
              </a:rPr>
              <a:t>شكل (7)</a:t>
            </a:r>
          </a:p>
        </p:txBody>
      </p:sp>
      <p:sp>
        <p:nvSpPr>
          <p:cNvPr id="22" name="مربع نص 21"/>
          <p:cNvSpPr txBox="1"/>
          <p:nvPr/>
        </p:nvSpPr>
        <p:spPr>
          <a:xfrm>
            <a:off x="214282" y="4214818"/>
            <a:ext cx="8715436" cy="267765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</a:pPr>
            <a:r>
              <a:rPr lang="ar-SA" sz="2400" dirty="0" smtClean="0">
                <a:solidFill>
                  <a:schemeClr val="bg1"/>
                </a:solidFill>
              </a:rPr>
              <a:t> التوصيل العكسي للوصلة الثنائية يتم عندما تتصل البلورة الموجبة بالقطب السالب للبطارية والبلورة السالبة بالقطب الموجب (شكل 7 أ) .</a:t>
            </a:r>
          </a:p>
          <a:p>
            <a:pPr algn="just"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</a:pPr>
            <a:r>
              <a:rPr lang="ar-SA" sz="2400" dirty="0" smtClean="0">
                <a:solidFill>
                  <a:schemeClr val="bg1"/>
                </a:solidFill>
              </a:rPr>
              <a:t> تزيد قيمة الجهد الحاجز      بزيادة جهد البطارية      في حالة التوصيل العكسي للوصلة الثنائية (شكل 7 ب) .</a:t>
            </a:r>
          </a:p>
          <a:p>
            <a:pPr algn="just"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</a:pPr>
            <a:r>
              <a:rPr lang="ar-SA" sz="2400" dirty="0" smtClean="0">
                <a:solidFill>
                  <a:schemeClr val="bg1"/>
                </a:solidFill>
              </a:rPr>
              <a:t> التيار الكهربي الذي يمر في الوصلة الثنائية عندما تكون في حالة انحياز عكسي هو التيار الناشئ عن حاملات الشحنة الغير سائدة .</a:t>
            </a:r>
          </a:p>
          <a:p>
            <a:pPr algn="just"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</a:pPr>
            <a:endParaRPr lang="ar-SA" sz="2400" dirty="0" smtClean="0">
              <a:solidFill>
                <a:schemeClr val="bg1"/>
              </a:solidFill>
            </a:endParaRPr>
          </a:p>
        </p:txBody>
      </p:sp>
      <p:graphicFrame>
        <p:nvGraphicFramePr>
          <p:cNvPr id="45068" name="Object 12"/>
          <p:cNvGraphicFramePr>
            <a:graphicFrameLocks noChangeAspect="1"/>
          </p:cNvGraphicFramePr>
          <p:nvPr/>
        </p:nvGraphicFramePr>
        <p:xfrm>
          <a:off x="5715008" y="5000636"/>
          <a:ext cx="529482" cy="428628"/>
        </p:xfrm>
        <a:graphic>
          <a:graphicData uri="http://schemas.openxmlformats.org/presentationml/2006/ole">
            <p:oleObj spid="_x0000_s45068" name="Equation" r:id="rId10" imgW="266400" imgH="215640" progId="Equation.3">
              <p:embed/>
            </p:oleObj>
          </a:graphicData>
        </a:graphic>
      </p:graphicFrame>
      <p:graphicFrame>
        <p:nvGraphicFramePr>
          <p:cNvPr id="45069" name="Object 13"/>
          <p:cNvGraphicFramePr>
            <a:graphicFrameLocks noChangeAspect="1"/>
          </p:cNvGraphicFramePr>
          <p:nvPr/>
        </p:nvGraphicFramePr>
        <p:xfrm>
          <a:off x="3000364" y="4964123"/>
          <a:ext cx="519862" cy="465141"/>
        </p:xfrm>
        <a:graphic>
          <a:graphicData uri="http://schemas.openxmlformats.org/presentationml/2006/ole">
            <p:oleObj spid="_x0000_s45069" name="Equation" r:id="rId11" imgW="241200" imgH="215640" progId="Equation.3">
              <p:embed/>
            </p:oleObj>
          </a:graphicData>
        </a:graphic>
      </p:graphicFrame>
      <p:pic>
        <p:nvPicPr>
          <p:cNvPr id="19" name="صورة 18"/>
          <p:cNvPicPr/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0000"/>
          </a:blip>
          <a:srcRect/>
          <a:stretch>
            <a:fillRect/>
          </a:stretch>
        </p:blipFill>
        <p:spPr bwMode="auto">
          <a:xfrm>
            <a:off x="5214942" y="1571612"/>
            <a:ext cx="3136900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صورة 19"/>
          <p:cNvPicPr/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0000"/>
          </a:blip>
          <a:srcRect/>
          <a:stretch>
            <a:fillRect/>
          </a:stretch>
        </p:blipFill>
        <p:spPr bwMode="auto">
          <a:xfrm>
            <a:off x="1000100" y="1643050"/>
            <a:ext cx="3152768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مربع نص 23"/>
          <p:cNvSpPr txBox="1"/>
          <p:nvPr/>
        </p:nvSpPr>
        <p:spPr>
          <a:xfrm>
            <a:off x="285720" y="6500834"/>
            <a:ext cx="8525026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A.A.ATTIA                                                                                   Principles of  Electronics</a:t>
            </a:r>
            <a:endParaRPr lang="ar-SA" dirty="0" smtClean="0">
              <a:solidFill>
                <a:schemeClr val="accent1"/>
              </a:solidFill>
            </a:endParaRPr>
          </a:p>
          <a:p>
            <a:endParaRPr lang="ar-SA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20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2000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كائن 14"/>
          <p:cNvGraphicFramePr>
            <a:graphicFrameLocks noChangeAspect="1"/>
          </p:cNvGraphicFramePr>
          <p:nvPr/>
        </p:nvGraphicFramePr>
        <p:xfrm>
          <a:off x="4514850" y="3321050"/>
          <a:ext cx="114300" cy="608016"/>
        </p:xfrm>
        <a:graphic>
          <a:graphicData uri="http://schemas.openxmlformats.org/presentationml/2006/ole">
            <p:oleObj spid="_x0000_s55298" name="Equation" r:id="rId4" imgW="914400" imgH="215640" progId="Equation.3">
              <p:embed/>
            </p:oleObj>
          </a:graphicData>
        </a:graphic>
      </p:graphicFrame>
      <p:graphicFrame>
        <p:nvGraphicFramePr>
          <p:cNvPr id="21" name="كائن 20"/>
          <p:cNvGraphicFramePr>
            <a:graphicFrameLocks noChangeAspect="1"/>
          </p:cNvGraphicFramePr>
          <p:nvPr/>
        </p:nvGraphicFramePr>
        <p:xfrm>
          <a:off x="-1500230" y="1000108"/>
          <a:ext cx="914400" cy="771525"/>
        </p:xfrm>
        <a:graphic>
          <a:graphicData uri="http://schemas.openxmlformats.org/presentationml/2006/ole">
            <p:oleObj spid="_x0000_s55299" name="Equation" showAsIcon="1" r:id="rId5" imgW="914400" imgH="771480" progId="Equation.3">
              <p:embed/>
            </p:oleObj>
          </a:graphicData>
        </a:graphic>
      </p:graphicFrame>
      <p:graphicFrame>
        <p:nvGraphicFramePr>
          <p:cNvPr id="23" name="كائن 22"/>
          <p:cNvGraphicFramePr>
            <a:graphicFrameLocks noChangeAspect="1"/>
          </p:cNvGraphicFramePr>
          <p:nvPr/>
        </p:nvGraphicFramePr>
        <p:xfrm>
          <a:off x="4114800" y="3321050"/>
          <a:ext cx="914400" cy="215900"/>
        </p:xfrm>
        <a:graphic>
          <a:graphicData uri="http://schemas.openxmlformats.org/presentationml/2006/ole">
            <p:oleObj spid="_x0000_s55300" name="Equation" r:id="rId6" imgW="914400" imgH="215640" progId="Equation.3">
              <p:embed/>
            </p:oleObj>
          </a:graphicData>
        </a:graphic>
      </p:graphicFrame>
      <p:graphicFrame>
        <p:nvGraphicFramePr>
          <p:cNvPr id="7" name="كائن 6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55301" name="Equation" r:id="rId7" imgW="914400" imgH="215640" progId="Equation.3">
              <p:embed/>
            </p:oleObj>
          </a:graphicData>
        </a:graphic>
      </p:graphicFrame>
      <p:graphicFrame>
        <p:nvGraphicFramePr>
          <p:cNvPr id="9" name="كائن 8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55302" name="Equation" r:id="rId8" imgW="914400" imgH="215640" progId="Equation.3">
              <p:embed/>
            </p:oleObj>
          </a:graphicData>
        </a:graphic>
      </p:graphicFrame>
      <p:graphicFrame>
        <p:nvGraphicFramePr>
          <p:cNvPr id="11" name="كائن 10"/>
          <p:cNvGraphicFramePr>
            <a:graphicFrameLocks noChangeAspect="1"/>
          </p:cNvGraphicFramePr>
          <p:nvPr/>
        </p:nvGraphicFramePr>
        <p:xfrm>
          <a:off x="4514850" y="3321050"/>
          <a:ext cx="557216" cy="215900"/>
        </p:xfrm>
        <a:graphic>
          <a:graphicData uri="http://schemas.openxmlformats.org/presentationml/2006/ole">
            <p:oleObj spid="_x0000_s55303" name="Equation" r:id="rId9" imgW="914400" imgH="215640" progId="Equation.3">
              <p:embed/>
            </p:oleObj>
          </a:graphicData>
        </a:graphic>
      </p:graphicFrame>
      <p:sp>
        <p:nvSpPr>
          <p:cNvPr id="13" name="مربع نص 12"/>
          <p:cNvSpPr txBox="1"/>
          <p:nvPr/>
        </p:nvSpPr>
        <p:spPr>
          <a:xfrm>
            <a:off x="285720" y="714356"/>
            <a:ext cx="8715436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b="1" u="sng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حساب قيمة التيار المار في الوصلة الثنائية :</a:t>
            </a:r>
          </a:p>
        </p:txBody>
      </p:sp>
      <p:sp>
        <p:nvSpPr>
          <p:cNvPr id="46089" name="Rectangle 9"/>
          <p:cNvSpPr>
            <a:spLocks noChangeArrowheads="1"/>
          </p:cNvSpPr>
          <p:nvPr/>
        </p:nvSpPr>
        <p:spPr bwMode="auto">
          <a:xfrm>
            <a:off x="357158" y="1299977"/>
            <a:ext cx="864399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>
                  <a:lumMod val="75000"/>
                </a:schemeClr>
              </a:buClr>
              <a:buSzTx/>
              <a:buFontTx/>
              <a:buChar char="•"/>
              <a:tabLst>
                <a:tab pos="533400" algn="l"/>
              </a:tabLst>
            </a:pPr>
            <a:r>
              <a:rPr lang="ar-SA" sz="2400" dirty="0" smtClean="0">
                <a:solidFill>
                  <a:schemeClr val="bg1"/>
                </a:solidFill>
              </a:rPr>
              <a:t> عند تكون الوصلة تنتقل بعض الالكترونات من البلورة السالبة للموجبة (تيار الانتشار) ويتعين التيار الناتج منها من العلاقة:</a:t>
            </a:r>
            <a:endParaRPr lang="en-US" sz="2400" dirty="0" smtClean="0">
              <a:solidFill>
                <a:schemeClr val="bg1"/>
              </a:solidFill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>
                  <a:lumMod val="75000"/>
                </a:schemeClr>
              </a:buClr>
              <a:buSzTx/>
              <a:buFontTx/>
              <a:buNone/>
              <a:tabLst>
                <a:tab pos="533400" algn="l"/>
              </a:tabLst>
            </a:pPr>
            <a:endParaRPr lang="en-US" sz="2400" dirty="0" smtClean="0">
              <a:solidFill>
                <a:schemeClr val="bg1"/>
              </a:solidFill>
            </a:endParaRPr>
          </a:p>
        </p:txBody>
      </p:sp>
      <p:graphicFrame>
        <p:nvGraphicFramePr>
          <p:cNvPr id="46088" name="Object 8"/>
          <p:cNvGraphicFramePr>
            <a:graphicFrameLocks noChangeAspect="1"/>
          </p:cNvGraphicFramePr>
          <p:nvPr/>
        </p:nvGraphicFramePr>
        <p:xfrm>
          <a:off x="3857620" y="2000240"/>
          <a:ext cx="1620370" cy="573089"/>
        </p:xfrm>
        <a:graphic>
          <a:graphicData uri="http://schemas.openxmlformats.org/presentationml/2006/ole">
            <p:oleObj spid="_x0000_s55304" name="Equation" r:id="rId10" imgW="1015920" imgH="355320" progId="Equation.3">
              <p:embed/>
            </p:oleObj>
          </a:graphicData>
        </a:graphic>
      </p:graphicFrame>
      <p:sp>
        <p:nvSpPr>
          <p:cNvPr id="46090" name="Rectangle 10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6105" name="Rectangle 25"/>
          <p:cNvSpPr>
            <a:spLocks noChangeArrowheads="1"/>
          </p:cNvSpPr>
          <p:nvPr/>
        </p:nvSpPr>
        <p:spPr bwMode="auto">
          <a:xfrm>
            <a:off x="214282" y="2585861"/>
            <a:ext cx="871543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sz="2400" dirty="0" smtClean="0">
                <a:solidFill>
                  <a:schemeClr val="bg1"/>
                </a:solidFill>
              </a:rPr>
              <a:t>حيث     يمثل تيار الانتشار،     أقصى قيمة للتيار،    شحنة الإلكترون،     الجهد الحاجز،     ثابت بولتزمان،      درجة الحرارة المطلقة .   </a:t>
            </a:r>
            <a:endParaRPr lang="en-US" sz="2400" dirty="0" smtClean="0">
              <a:solidFill>
                <a:schemeClr val="bg1"/>
              </a:solidFill>
            </a:endParaRPr>
          </a:p>
          <a:p>
            <a:pPr marL="0" marR="0" lvl="0" indent="0" algn="justLow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sz="2400" dirty="0" smtClean="0">
                <a:solidFill>
                  <a:schemeClr val="bg1"/>
                </a:solidFill>
              </a:rPr>
              <a:t>	</a:t>
            </a:r>
          </a:p>
        </p:txBody>
      </p:sp>
      <p:graphicFrame>
        <p:nvGraphicFramePr>
          <p:cNvPr id="46107" name="Object 27"/>
          <p:cNvGraphicFramePr>
            <a:graphicFrameLocks noChangeAspect="1"/>
          </p:cNvGraphicFramePr>
          <p:nvPr/>
        </p:nvGraphicFramePr>
        <p:xfrm>
          <a:off x="8001024" y="2571744"/>
          <a:ext cx="309565" cy="464347"/>
        </p:xfrm>
        <a:graphic>
          <a:graphicData uri="http://schemas.openxmlformats.org/presentationml/2006/ole">
            <p:oleObj spid="_x0000_s55305" name="Equation" r:id="rId11" imgW="152280" imgH="228600" progId="Equation.3">
              <p:embed/>
            </p:oleObj>
          </a:graphicData>
        </a:graphic>
      </p:graphicFrame>
      <p:graphicFrame>
        <p:nvGraphicFramePr>
          <p:cNvPr id="46108" name="Object 28"/>
          <p:cNvGraphicFramePr>
            <a:graphicFrameLocks noChangeAspect="1"/>
          </p:cNvGraphicFramePr>
          <p:nvPr/>
        </p:nvGraphicFramePr>
        <p:xfrm>
          <a:off x="5500694" y="2571744"/>
          <a:ext cx="361159" cy="500066"/>
        </p:xfrm>
        <a:graphic>
          <a:graphicData uri="http://schemas.openxmlformats.org/presentationml/2006/ole">
            <p:oleObj spid="_x0000_s55306" name="Equation" r:id="rId12" imgW="164880" imgH="228600" progId="Equation.3">
              <p:embed/>
            </p:oleObj>
          </a:graphicData>
        </a:graphic>
      </p:graphicFrame>
      <p:graphicFrame>
        <p:nvGraphicFramePr>
          <p:cNvPr id="46109" name="Object 29"/>
          <p:cNvGraphicFramePr>
            <a:graphicFrameLocks noChangeAspect="1"/>
          </p:cNvGraphicFramePr>
          <p:nvPr/>
        </p:nvGraphicFramePr>
        <p:xfrm>
          <a:off x="3071801" y="2643182"/>
          <a:ext cx="572321" cy="357190"/>
        </p:xfrm>
        <a:graphic>
          <a:graphicData uri="http://schemas.openxmlformats.org/presentationml/2006/ole">
            <p:oleObj spid="_x0000_s55307" name="Equation" r:id="rId13" imgW="114120" imgH="139680" progId="Equation.3">
              <p:embed/>
            </p:oleObj>
          </a:graphicData>
        </a:graphic>
      </p:graphicFrame>
      <p:graphicFrame>
        <p:nvGraphicFramePr>
          <p:cNvPr id="46110" name="Object 30"/>
          <p:cNvGraphicFramePr>
            <a:graphicFrameLocks noChangeAspect="1"/>
          </p:cNvGraphicFramePr>
          <p:nvPr/>
        </p:nvGraphicFramePr>
        <p:xfrm>
          <a:off x="1000100" y="2571744"/>
          <a:ext cx="340521" cy="471490"/>
        </p:xfrm>
        <a:graphic>
          <a:graphicData uri="http://schemas.openxmlformats.org/presentationml/2006/ole">
            <p:oleObj spid="_x0000_s55308" name="Equation" r:id="rId14" imgW="164880" imgH="228600" progId="Equation.3">
              <p:embed/>
            </p:oleObj>
          </a:graphicData>
        </a:graphic>
      </p:graphicFrame>
      <p:graphicFrame>
        <p:nvGraphicFramePr>
          <p:cNvPr id="46111" name="Object 31"/>
          <p:cNvGraphicFramePr>
            <a:graphicFrameLocks noChangeAspect="1"/>
          </p:cNvGraphicFramePr>
          <p:nvPr/>
        </p:nvGraphicFramePr>
        <p:xfrm>
          <a:off x="7745413" y="2986088"/>
          <a:ext cx="284162" cy="396875"/>
        </p:xfrm>
        <a:graphic>
          <a:graphicData uri="http://schemas.openxmlformats.org/presentationml/2006/ole">
            <p:oleObj spid="_x0000_s55309" name="Equation" r:id="rId15" imgW="126720" imgH="177480" progId="Equation.3">
              <p:embed/>
            </p:oleObj>
          </a:graphicData>
        </a:graphic>
      </p:graphicFrame>
      <p:graphicFrame>
        <p:nvGraphicFramePr>
          <p:cNvPr id="46112" name="Object 32"/>
          <p:cNvGraphicFramePr>
            <a:graphicFrameLocks noChangeAspect="1"/>
          </p:cNvGraphicFramePr>
          <p:nvPr/>
        </p:nvGraphicFramePr>
        <p:xfrm>
          <a:off x="5786446" y="3000372"/>
          <a:ext cx="298330" cy="352572"/>
        </p:xfrm>
        <a:graphic>
          <a:graphicData uri="http://schemas.openxmlformats.org/presentationml/2006/ole">
            <p:oleObj spid="_x0000_s55310" name="Equation" r:id="rId16" imgW="139680" imgH="164880" progId="Equation.3">
              <p:embed/>
            </p:oleObj>
          </a:graphicData>
        </a:graphic>
      </p:graphicFrame>
      <p:pic>
        <p:nvPicPr>
          <p:cNvPr id="20" name="صورة 19"/>
          <p:cNvPicPr/>
          <p:nvPr/>
        </p:nvPicPr>
        <p:blipFill>
          <a:blip r:embed="rId1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0000"/>
          </a:blip>
          <a:srcRect/>
          <a:stretch>
            <a:fillRect/>
          </a:stretch>
        </p:blipFill>
        <p:spPr bwMode="auto">
          <a:xfrm>
            <a:off x="2428860" y="3357562"/>
            <a:ext cx="4714872" cy="3119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مربع نص 21"/>
          <p:cNvSpPr txBox="1"/>
          <p:nvPr/>
        </p:nvSpPr>
        <p:spPr>
          <a:xfrm>
            <a:off x="285720" y="6500834"/>
            <a:ext cx="8525026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A.A.ATTIA                                                                                   Principles of  Electronics</a:t>
            </a:r>
            <a:endParaRPr lang="ar-SA" dirty="0" smtClean="0">
              <a:solidFill>
                <a:schemeClr val="accent1"/>
              </a:solidFill>
            </a:endParaRPr>
          </a:p>
          <a:p>
            <a:endParaRPr lang="ar-SA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46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46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46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46089" grpId="0"/>
      <p:bldP spid="4610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كائن 14"/>
          <p:cNvGraphicFramePr>
            <a:graphicFrameLocks noChangeAspect="1"/>
          </p:cNvGraphicFramePr>
          <p:nvPr/>
        </p:nvGraphicFramePr>
        <p:xfrm>
          <a:off x="4514850" y="3321050"/>
          <a:ext cx="114300" cy="608016"/>
        </p:xfrm>
        <a:graphic>
          <a:graphicData uri="http://schemas.openxmlformats.org/presentationml/2006/ole">
            <p:oleObj spid="_x0000_s635906" name="Equation" r:id="rId4" imgW="914400" imgH="215640" progId="Equation.3">
              <p:embed/>
            </p:oleObj>
          </a:graphicData>
        </a:graphic>
      </p:graphicFrame>
      <p:graphicFrame>
        <p:nvGraphicFramePr>
          <p:cNvPr id="21" name="كائن 20"/>
          <p:cNvGraphicFramePr>
            <a:graphicFrameLocks noChangeAspect="1"/>
          </p:cNvGraphicFramePr>
          <p:nvPr/>
        </p:nvGraphicFramePr>
        <p:xfrm>
          <a:off x="-1500230" y="1000108"/>
          <a:ext cx="914400" cy="771525"/>
        </p:xfrm>
        <a:graphic>
          <a:graphicData uri="http://schemas.openxmlformats.org/presentationml/2006/ole">
            <p:oleObj spid="_x0000_s635907" name="Equation" showAsIcon="1" r:id="rId5" imgW="914400" imgH="771480" progId="Equation.3">
              <p:embed/>
            </p:oleObj>
          </a:graphicData>
        </a:graphic>
      </p:graphicFrame>
      <p:graphicFrame>
        <p:nvGraphicFramePr>
          <p:cNvPr id="23" name="كائن 22"/>
          <p:cNvGraphicFramePr>
            <a:graphicFrameLocks noChangeAspect="1"/>
          </p:cNvGraphicFramePr>
          <p:nvPr/>
        </p:nvGraphicFramePr>
        <p:xfrm>
          <a:off x="4114800" y="3321050"/>
          <a:ext cx="914400" cy="215900"/>
        </p:xfrm>
        <a:graphic>
          <a:graphicData uri="http://schemas.openxmlformats.org/presentationml/2006/ole">
            <p:oleObj spid="_x0000_s635908" name="Equation" r:id="rId6" imgW="914400" imgH="215640" progId="Equation.3">
              <p:embed/>
            </p:oleObj>
          </a:graphicData>
        </a:graphic>
      </p:graphicFrame>
      <p:graphicFrame>
        <p:nvGraphicFramePr>
          <p:cNvPr id="7" name="كائن 6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635909" name="Equation" r:id="rId7" imgW="914400" imgH="215640" progId="Equation.3">
              <p:embed/>
            </p:oleObj>
          </a:graphicData>
        </a:graphic>
      </p:graphicFrame>
      <p:graphicFrame>
        <p:nvGraphicFramePr>
          <p:cNvPr id="9" name="كائن 8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635910" name="Equation" r:id="rId8" imgW="914400" imgH="215640" progId="Equation.3">
              <p:embed/>
            </p:oleObj>
          </a:graphicData>
        </a:graphic>
      </p:graphicFrame>
      <p:graphicFrame>
        <p:nvGraphicFramePr>
          <p:cNvPr id="11" name="كائن 10"/>
          <p:cNvGraphicFramePr>
            <a:graphicFrameLocks noChangeAspect="1"/>
          </p:cNvGraphicFramePr>
          <p:nvPr/>
        </p:nvGraphicFramePr>
        <p:xfrm>
          <a:off x="4514850" y="3321050"/>
          <a:ext cx="557216" cy="215900"/>
        </p:xfrm>
        <a:graphic>
          <a:graphicData uri="http://schemas.openxmlformats.org/presentationml/2006/ole">
            <p:oleObj spid="_x0000_s635911" name="Equation" r:id="rId9" imgW="914400" imgH="215640" progId="Equation.3">
              <p:embed/>
            </p:oleObj>
          </a:graphicData>
        </a:graphic>
      </p:graphicFrame>
      <p:sp>
        <p:nvSpPr>
          <p:cNvPr id="46090" name="Rectangle 10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335" name="Rectangle 15"/>
          <p:cNvSpPr>
            <a:spLocks noChangeArrowheads="1"/>
          </p:cNvSpPr>
          <p:nvPr/>
        </p:nvSpPr>
        <p:spPr bwMode="auto">
          <a:xfrm>
            <a:off x="214282" y="857232"/>
            <a:ext cx="871543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>
                  <a:lumMod val="75000"/>
                </a:schemeClr>
              </a:buClr>
              <a:buSzTx/>
              <a:buFontTx/>
              <a:buChar char="•"/>
              <a:tabLst>
                <a:tab pos="533400" algn="l"/>
              </a:tabLst>
            </a:pPr>
            <a:r>
              <a:rPr lang="ar-SA" sz="2400" dirty="0" smtClean="0">
                <a:solidFill>
                  <a:schemeClr val="bg1"/>
                </a:solidFill>
              </a:rPr>
              <a:t> في حالة التوصيل الامامى فان حاجز الجهد يقل ويصبح             وبالتالي يكون التيار الناتج:</a:t>
            </a:r>
          </a:p>
        </p:txBody>
      </p:sp>
      <p:graphicFrame>
        <p:nvGraphicFramePr>
          <p:cNvPr id="56338" name="Object 18"/>
          <p:cNvGraphicFramePr>
            <a:graphicFrameLocks noChangeAspect="1"/>
          </p:cNvGraphicFramePr>
          <p:nvPr/>
        </p:nvGraphicFramePr>
        <p:xfrm>
          <a:off x="2214546" y="928670"/>
          <a:ext cx="1039821" cy="467919"/>
        </p:xfrm>
        <a:graphic>
          <a:graphicData uri="http://schemas.openxmlformats.org/presentationml/2006/ole">
            <p:oleObj spid="_x0000_s635912" name="Equation" r:id="rId10" imgW="507960" imgH="228600" progId="Equation.3">
              <p:embed/>
            </p:oleObj>
          </a:graphicData>
        </a:graphic>
      </p:graphicFrame>
      <p:graphicFrame>
        <p:nvGraphicFramePr>
          <p:cNvPr id="56339" name="Object 19"/>
          <p:cNvGraphicFramePr>
            <a:graphicFrameLocks noChangeAspect="1"/>
          </p:cNvGraphicFramePr>
          <p:nvPr/>
        </p:nvGraphicFramePr>
        <p:xfrm>
          <a:off x="214282" y="1785926"/>
          <a:ext cx="6537325" cy="2125663"/>
        </p:xfrm>
        <a:graphic>
          <a:graphicData uri="http://schemas.openxmlformats.org/presentationml/2006/ole">
            <p:oleObj spid="_x0000_s635913" name="مستند" r:id="rId11" imgW="5681184" imgH="1861584" progId="Word.Document.12">
              <p:embed/>
            </p:oleObj>
          </a:graphicData>
        </a:graphic>
      </p:graphicFrame>
      <p:sp>
        <p:nvSpPr>
          <p:cNvPr id="56345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56346" name="Rectangle 26"/>
          <p:cNvSpPr>
            <a:spLocks noChangeArrowheads="1"/>
          </p:cNvSpPr>
          <p:nvPr/>
        </p:nvSpPr>
        <p:spPr bwMode="auto">
          <a:xfrm>
            <a:off x="0" y="676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0" name="مربع نص 19"/>
          <p:cNvSpPr txBox="1"/>
          <p:nvPr/>
        </p:nvSpPr>
        <p:spPr>
          <a:xfrm>
            <a:off x="214282" y="3786190"/>
            <a:ext cx="8715436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Clr>
                <a:srgbClr val="0070C0"/>
              </a:buClr>
              <a:buFont typeface="Arial" pitchFamily="34" charset="0"/>
              <a:buChar char="•"/>
            </a:pPr>
            <a:r>
              <a:rPr lang="ar-SA" dirty="0" smtClean="0"/>
              <a:t> </a:t>
            </a:r>
            <a:r>
              <a:rPr lang="ar-SA" sz="2400" dirty="0" smtClean="0">
                <a:solidFill>
                  <a:schemeClr val="bg1"/>
                </a:solidFill>
              </a:rPr>
              <a:t>يكون التيار الفعلى فى الاتجاه الامامى       هو:</a:t>
            </a:r>
          </a:p>
          <a:p>
            <a:pPr>
              <a:buClr>
                <a:srgbClr val="0070C0"/>
              </a:buClr>
              <a:buFont typeface="Arial" pitchFamily="34" charset="0"/>
              <a:buChar char="•"/>
            </a:pPr>
            <a:endParaRPr lang="ar-SA" sz="2400" dirty="0" smtClean="0">
              <a:solidFill>
                <a:schemeClr val="bg1"/>
              </a:solidFill>
            </a:endParaRPr>
          </a:p>
        </p:txBody>
      </p:sp>
      <p:graphicFrame>
        <p:nvGraphicFramePr>
          <p:cNvPr id="2" name="Object 25"/>
          <p:cNvGraphicFramePr>
            <a:graphicFrameLocks noChangeAspect="1"/>
          </p:cNvGraphicFramePr>
          <p:nvPr/>
        </p:nvGraphicFramePr>
        <p:xfrm>
          <a:off x="4719638" y="3840163"/>
          <a:ext cx="198437" cy="374650"/>
        </p:xfrm>
        <a:graphic>
          <a:graphicData uri="http://schemas.openxmlformats.org/presentationml/2006/ole">
            <p:oleObj spid="_x0000_s635914" name="Equation" r:id="rId12" imgW="914400" imgH="215640" progId="Equation.3">
              <p:embed/>
            </p:oleObj>
          </a:graphicData>
        </a:graphic>
      </p:graphicFrame>
      <p:sp>
        <p:nvSpPr>
          <p:cNvPr id="56349" name="Rectangle 2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Simplified Arabic" pitchFamily="2" charset="-78"/>
              </a:rPr>
              <a:t>	</a:t>
            </a: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350" name="Rectangle 30"/>
          <p:cNvSpPr>
            <a:spLocks noChangeArrowheads="1"/>
          </p:cNvSpPr>
          <p:nvPr/>
        </p:nvSpPr>
        <p:spPr bwMode="auto">
          <a:xfrm>
            <a:off x="0" y="733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Simplified Arabic" pitchFamily="2" charset="-78"/>
              </a:rPr>
              <a:t>                    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Simplified Arabic" pitchFamily="2" charset="-78"/>
              </a:rPr>
              <a:t>        </a:t>
            </a:r>
            <a:r>
              <a:rPr kumimoji="0" lang="ar-S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Simplified Arabic" pitchFamily="2" charset="-78"/>
              </a:rPr>
              <a:t>  </a:t>
            </a: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351" name="Rectangle 31"/>
          <p:cNvSpPr>
            <a:spLocks noChangeArrowheads="1"/>
          </p:cNvSpPr>
          <p:nvPr/>
        </p:nvSpPr>
        <p:spPr bwMode="auto">
          <a:xfrm>
            <a:off x="0" y="1181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Simplified Arabic" pitchFamily="2" charset="-78"/>
              </a:rPr>
              <a:t>  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Simplified Arabic" pitchFamily="2" charset="-78"/>
              </a:rPr>
              <a:t>			       </a:t>
            </a: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352" name="Rectangle 32"/>
          <p:cNvSpPr>
            <a:spLocks noChangeArrowheads="1"/>
          </p:cNvSpPr>
          <p:nvPr/>
        </p:nvSpPr>
        <p:spPr bwMode="auto">
          <a:xfrm>
            <a:off x="0" y="1857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6353" name="Object 33"/>
          <p:cNvGraphicFramePr>
            <a:graphicFrameLocks noChangeAspect="1"/>
          </p:cNvGraphicFramePr>
          <p:nvPr/>
        </p:nvGraphicFramePr>
        <p:xfrm>
          <a:off x="4489678" y="4500570"/>
          <a:ext cx="1725396" cy="1854800"/>
        </p:xfrm>
        <a:graphic>
          <a:graphicData uri="http://schemas.openxmlformats.org/presentationml/2006/ole">
            <p:oleObj spid="_x0000_s635915" name="Equation" r:id="rId13" imgW="1015920" imgH="1091880" progId="Equation.3">
              <p:embed/>
            </p:oleObj>
          </a:graphicData>
        </a:graphic>
      </p:graphicFrame>
      <p:graphicFrame>
        <p:nvGraphicFramePr>
          <p:cNvPr id="56355" name="Object 35"/>
          <p:cNvGraphicFramePr>
            <a:graphicFrameLocks noChangeAspect="1"/>
          </p:cNvGraphicFramePr>
          <p:nvPr/>
        </p:nvGraphicFramePr>
        <p:xfrm>
          <a:off x="4572000" y="3821116"/>
          <a:ext cx="532656" cy="393702"/>
        </p:xfrm>
        <a:graphic>
          <a:graphicData uri="http://schemas.openxmlformats.org/presentationml/2006/ole">
            <p:oleObj spid="_x0000_s635916" name="Equation" r:id="rId14" imgW="291960" imgH="215640" progId="Equation.3">
              <p:embed/>
            </p:oleObj>
          </a:graphicData>
        </a:graphic>
      </p:graphicFrame>
      <p:sp>
        <p:nvSpPr>
          <p:cNvPr id="24" name="مربع نص 23"/>
          <p:cNvSpPr txBox="1"/>
          <p:nvPr/>
        </p:nvSpPr>
        <p:spPr>
          <a:xfrm>
            <a:off x="285720" y="6488692"/>
            <a:ext cx="8524962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A.A.ATTIA                                                                                   Principles of  Electronics</a:t>
            </a:r>
            <a:endParaRPr lang="ar-SA" dirty="0" smtClean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56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56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56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35" grpId="0"/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كائن 14"/>
          <p:cNvGraphicFramePr>
            <a:graphicFrameLocks noChangeAspect="1"/>
          </p:cNvGraphicFramePr>
          <p:nvPr/>
        </p:nvGraphicFramePr>
        <p:xfrm>
          <a:off x="4514850" y="3321050"/>
          <a:ext cx="114300" cy="608016"/>
        </p:xfrm>
        <a:graphic>
          <a:graphicData uri="http://schemas.openxmlformats.org/presentationml/2006/ole">
            <p:oleObj spid="_x0000_s636930" name="Equation" r:id="rId4" imgW="914400" imgH="215640" progId="Equation.3">
              <p:embed/>
            </p:oleObj>
          </a:graphicData>
        </a:graphic>
      </p:graphicFrame>
      <p:graphicFrame>
        <p:nvGraphicFramePr>
          <p:cNvPr id="21" name="كائن 20"/>
          <p:cNvGraphicFramePr>
            <a:graphicFrameLocks noChangeAspect="1"/>
          </p:cNvGraphicFramePr>
          <p:nvPr/>
        </p:nvGraphicFramePr>
        <p:xfrm>
          <a:off x="-1500230" y="1000108"/>
          <a:ext cx="914400" cy="771525"/>
        </p:xfrm>
        <a:graphic>
          <a:graphicData uri="http://schemas.openxmlformats.org/presentationml/2006/ole">
            <p:oleObj spid="_x0000_s636931" name="Equation" showAsIcon="1" r:id="rId5" imgW="914400" imgH="771480" progId="Equation.3">
              <p:embed/>
            </p:oleObj>
          </a:graphicData>
        </a:graphic>
      </p:graphicFrame>
      <p:graphicFrame>
        <p:nvGraphicFramePr>
          <p:cNvPr id="23" name="كائن 22"/>
          <p:cNvGraphicFramePr>
            <a:graphicFrameLocks noChangeAspect="1"/>
          </p:cNvGraphicFramePr>
          <p:nvPr/>
        </p:nvGraphicFramePr>
        <p:xfrm>
          <a:off x="4114800" y="3321050"/>
          <a:ext cx="914400" cy="215900"/>
        </p:xfrm>
        <a:graphic>
          <a:graphicData uri="http://schemas.openxmlformats.org/presentationml/2006/ole">
            <p:oleObj spid="_x0000_s636932" name="Equation" r:id="rId6" imgW="914400" imgH="215640" progId="Equation.3">
              <p:embed/>
            </p:oleObj>
          </a:graphicData>
        </a:graphic>
      </p:graphicFrame>
      <p:graphicFrame>
        <p:nvGraphicFramePr>
          <p:cNvPr id="7" name="كائن 6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636933" name="Equation" r:id="rId7" imgW="914400" imgH="215640" progId="Equation.3">
              <p:embed/>
            </p:oleObj>
          </a:graphicData>
        </a:graphic>
      </p:graphicFrame>
      <p:graphicFrame>
        <p:nvGraphicFramePr>
          <p:cNvPr id="9" name="كائن 8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636934" name="Equation" r:id="rId8" imgW="914400" imgH="215640" progId="Equation.3">
              <p:embed/>
            </p:oleObj>
          </a:graphicData>
        </a:graphic>
      </p:graphicFrame>
      <p:graphicFrame>
        <p:nvGraphicFramePr>
          <p:cNvPr id="11" name="كائن 10"/>
          <p:cNvGraphicFramePr>
            <a:graphicFrameLocks noChangeAspect="1"/>
          </p:cNvGraphicFramePr>
          <p:nvPr/>
        </p:nvGraphicFramePr>
        <p:xfrm>
          <a:off x="4514850" y="3321050"/>
          <a:ext cx="557216" cy="215900"/>
        </p:xfrm>
        <a:graphic>
          <a:graphicData uri="http://schemas.openxmlformats.org/presentationml/2006/ole">
            <p:oleObj spid="_x0000_s636935" name="Equation" r:id="rId9" imgW="914400" imgH="215640" progId="Equation.3">
              <p:embed/>
            </p:oleObj>
          </a:graphicData>
        </a:graphic>
      </p:graphicFrame>
      <p:sp>
        <p:nvSpPr>
          <p:cNvPr id="46090" name="Rectangle 10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345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56346" name="Rectangle 26"/>
          <p:cNvSpPr>
            <a:spLocks noChangeArrowheads="1"/>
          </p:cNvSpPr>
          <p:nvPr/>
        </p:nvSpPr>
        <p:spPr bwMode="auto">
          <a:xfrm>
            <a:off x="0" y="676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635916" name="Picture 12"/>
          <p:cNvPicPr>
            <a:picLocks noChangeAspect="1" noChangeArrowheads="1"/>
          </p:cNvPicPr>
          <p:nvPr/>
        </p:nvPicPr>
        <p:blipFill>
          <a:blip r:embed="rId10">
            <a:lum bright="-40000"/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00" y="1357298"/>
            <a:ext cx="7303312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مربع نص 11"/>
          <p:cNvSpPr txBox="1"/>
          <p:nvPr/>
        </p:nvSpPr>
        <p:spPr>
          <a:xfrm>
            <a:off x="285720" y="6488692"/>
            <a:ext cx="8524962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A.A.ATTIA                                                                                   Principles of  Electronics</a:t>
            </a:r>
            <a:endParaRPr lang="ar-SA" dirty="0" smtClean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635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كائن 14"/>
          <p:cNvGraphicFramePr>
            <a:graphicFrameLocks noChangeAspect="1"/>
          </p:cNvGraphicFramePr>
          <p:nvPr/>
        </p:nvGraphicFramePr>
        <p:xfrm>
          <a:off x="4514850" y="3321050"/>
          <a:ext cx="114300" cy="608016"/>
        </p:xfrm>
        <a:graphic>
          <a:graphicData uri="http://schemas.openxmlformats.org/presentationml/2006/ole">
            <p:oleObj spid="_x0000_s637954" name="Equation" r:id="rId4" imgW="914400" imgH="215640" progId="Equation.3">
              <p:embed/>
            </p:oleObj>
          </a:graphicData>
        </a:graphic>
      </p:graphicFrame>
      <p:graphicFrame>
        <p:nvGraphicFramePr>
          <p:cNvPr id="21" name="كائن 20"/>
          <p:cNvGraphicFramePr>
            <a:graphicFrameLocks noChangeAspect="1"/>
          </p:cNvGraphicFramePr>
          <p:nvPr/>
        </p:nvGraphicFramePr>
        <p:xfrm>
          <a:off x="-1500230" y="1000108"/>
          <a:ext cx="914400" cy="771525"/>
        </p:xfrm>
        <a:graphic>
          <a:graphicData uri="http://schemas.openxmlformats.org/presentationml/2006/ole">
            <p:oleObj spid="_x0000_s637955" name="Equation" showAsIcon="1" r:id="rId5" imgW="914400" imgH="771480" progId="Equation.3">
              <p:embed/>
            </p:oleObj>
          </a:graphicData>
        </a:graphic>
      </p:graphicFrame>
      <p:graphicFrame>
        <p:nvGraphicFramePr>
          <p:cNvPr id="23" name="كائن 22"/>
          <p:cNvGraphicFramePr>
            <a:graphicFrameLocks noChangeAspect="1"/>
          </p:cNvGraphicFramePr>
          <p:nvPr/>
        </p:nvGraphicFramePr>
        <p:xfrm>
          <a:off x="4114800" y="3321050"/>
          <a:ext cx="914400" cy="215900"/>
        </p:xfrm>
        <a:graphic>
          <a:graphicData uri="http://schemas.openxmlformats.org/presentationml/2006/ole">
            <p:oleObj spid="_x0000_s637956" name="Equation" r:id="rId6" imgW="914400" imgH="215640" progId="Equation.3">
              <p:embed/>
            </p:oleObj>
          </a:graphicData>
        </a:graphic>
      </p:graphicFrame>
      <p:graphicFrame>
        <p:nvGraphicFramePr>
          <p:cNvPr id="7" name="كائن 6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637957" name="Equation" r:id="rId7" imgW="914400" imgH="215640" progId="Equation.3">
              <p:embed/>
            </p:oleObj>
          </a:graphicData>
        </a:graphic>
      </p:graphicFrame>
      <p:graphicFrame>
        <p:nvGraphicFramePr>
          <p:cNvPr id="9" name="كائن 8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637958" name="Equation" r:id="rId8" imgW="914400" imgH="215640" progId="Equation.3">
              <p:embed/>
            </p:oleObj>
          </a:graphicData>
        </a:graphic>
      </p:graphicFrame>
      <p:graphicFrame>
        <p:nvGraphicFramePr>
          <p:cNvPr id="11" name="كائن 10"/>
          <p:cNvGraphicFramePr>
            <a:graphicFrameLocks noChangeAspect="1"/>
          </p:cNvGraphicFramePr>
          <p:nvPr/>
        </p:nvGraphicFramePr>
        <p:xfrm>
          <a:off x="4514850" y="3321050"/>
          <a:ext cx="557216" cy="215900"/>
        </p:xfrm>
        <a:graphic>
          <a:graphicData uri="http://schemas.openxmlformats.org/presentationml/2006/ole">
            <p:oleObj spid="_x0000_s637959" name="Equation" r:id="rId9" imgW="914400" imgH="215640" progId="Equation.3">
              <p:embed/>
            </p:oleObj>
          </a:graphicData>
        </a:graphic>
      </p:graphicFrame>
      <p:sp>
        <p:nvSpPr>
          <p:cNvPr id="46090" name="Rectangle 10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341" name="Rectangle 21"/>
          <p:cNvSpPr>
            <a:spLocks noChangeArrowheads="1"/>
          </p:cNvSpPr>
          <p:nvPr/>
        </p:nvSpPr>
        <p:spPr bwMode="auto">
          <a:xfrm>
            <a:off x="285720" y="4071942"/>
            <a:ext cx="8715436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>
                  <a:lumMod val="75000"/>
                </a:schemeClr>
              </a:buClr>
              <a:buSzTx/>
              <a:buFontTx/>
              <a:buChar char="•"/>
              <a:tabLst>
                <a:tab pos="533400" algn="l"/>
              </a:tabLst>
            </a:pPr>
            <a:r>
              <a:rPr lang="ar-SA" sz="2400" dirty="0" smtClean="0">
                <a:solidFill>
                  <a:schemeClr val="bg1"/>
                </a:solidFill>
              </a:rPr>
              <a:t> يكون التيار الفعلي في الاتجاه العكسي      هو:</a:t>
            </a:r>
            <a:endParaRPr lang="en-US" sz="2400" dirty="0" smtClean="0">
              <a:solidFill>
                <a:schemeClr val="bg1"/>
              </a:solidFill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>
                  <a:lumMod val="75000"/>
                </a:schemeClr>
              </a:buClr>
              <a:buSzTx/>
              <a:buFontTx/>
              <a:buNone/>
              <a:tabLst>
                <a:tab pos="533400" algn="l"/>
              </a:tabLst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6343" name="Object 23"/>
          <p:cNvGraphicFramePr>
            <a:graphicFrameLocks noChangeAspect="1"/>
          </p:cNvGraphicFramePr>
          <p:nvPr/>
        </p:nvGraphicFramePr>
        <p:xfrm>
          <a:off x="4643438" y="4143380"/>
          <a:ext cx="509587" cy="393700"/>
        </p:xfrm>
        <a:graphic>
          <a:graphicData uri="http://schemas.openxmlformats.org/presentationml/2006/ole">
            <p:oleObj spid="_x0000_s637960" name="Equation" r:id="rId10" imgW="279360" imgH="215640" progId="Equation.3">
              <p:embed/>
            </p:oleObj>
          </a:graphicData>
        </a:graphic>
      </p:graphicFrame>
      <p:sp>
        <p:nvSpPr>
          <p:cNvPr id="56345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56344" name="Object 24"/>
          <p:cNvGraphicFramePr>
            <a:graphicFrameLocks noChangeAspect="1"/>
          </p:cNvGraphicFramePr>
          <p:nvPr/>
        </p:nvGraphicFramePr>
        <p:xfrm>
          <a:off x="2463070" y="5143512"/>
          <a:ext cx="4394946" cy="857256"/>
        </p:xfrm>
        <a:graphic>
          <a:graphicData uri="http://schemas.openxmlformats.org/presentationml/2006/ole">
            <p:oleObj spid="_x0000_s637961" name="Equation" r:id="rId11" imgW="3467100" imgH="673100" progId="Equation.3">
              <p:embed/>
            </p:oleObj>
          </a:graphicData>
        </a:graphic>
      </p:graphicFrame>
      <p:sp>
        <p:nvSpPr>
          <p:cNvPr id="56346" name="Rectangle 26"/>
          <p:cNvSpPr>
            <a:spLocks noChangeArrowheads="1"/>
          </p:cNvSpPr>
          <p:nvPr/>
        </p:nvSpPr>
        <p:spPr bwMode="auto">
          <a:xfrm>
            <a:off x="0" y="676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7" name="مربع نص 16"/>
          <p:cNvSpPr txBox="1"/>
          <p:nvPr/>
        </p:nvSpPr>
        <p:spPr>
          <a:xfrm>
            <a:off x="357158" y="967071"/>
            <a:ext cx="8643998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Clr>
                <a:srgbClr val="0070C0"/>
              </a:buClr>
              <a:buFont typeface="Arial" pitchFamily="34" charset="0"/>
              <a:buChar char="•"/>
            </a:pPr>
            <a:r>
              <a:rPr lang="ar-SA" sz="2400" dirty="0" smtClean="0">
                <a:solidFill>
                  <a:schemeClr val="bg1"/>
                </a:solidFill>
              </a:rPr>
              <a:t> فى حالة التوصيل </a:t>
            </a:r>
            <a:r>
              <a:rPr lang="ar-SA" sz="2400" dirty="0" err="1" smtClean="0">
                <a:solidFill>
                  <a:schemeClr val="bg1"/>
                </a:solidFill>
              </a:rPr>
              <a:t>العكسى</a:t>
            </a:r>
            <a:r>
              <a:rPr lang="ar-SA" sz="2400" dirty="0" smtClean="0">
                <a:solidFill>
                  <a:schemeClr val="bg1"/>
                </a:solidFill>
              </a:rPr>
              <a:t> فان حاجز الجهد يكون             </a:t>
            </a:r>
            <a:r>
              <a:rPr lang="ar-SA" sz="2400" dirty="0" err="1" smtClean="0">
                <a:solidFill>
                  <a:schemeClr val="bg1"/>
                </a:solidFill>
              </a:rPr>
              <a:t>وبالتالى</a:t>
            </a:r>
            <a:r>
              <a:rPr lang="ar-SA" sz="2400" dirty="0" smtClean="0">
                <a:solidFill>
                  <a:schemeClr val="bg1"/>
                </a:solidFill>
              </a:rPr>
              <a:t> يكون</a:t>
            </a:r>
          </a:p>
        </p:txBody>
      </p:sp>
      <p:graphicFrame>
        <p:nvGraphicFramePr>
          <p:cNvPr id="636940" name="Object 12"/>
          <p:cNvGraphicFramePr>
            <a:graphicFrameLocks noChangeAspect="1"/>
          </p:cNvGraphicFramePr>
          <p:nvPr/>
        </p:nvGraphicFramePr>
        <p:xfrm>
          <a:off x="3071813" y="1071546"/>
          <a:ext cx="857250" cy="366712"/>
        </p:xfrm>
        <a:graphic>
          <a:graphicData uri="http://schemas.openxmlformats.org/presentationml/2006/ole">
            <p:oleObj spid="_x0000_s637962" name="Equation" r:id="rId12" imgW="533160" imgH="228600" progId="Equation.3">
              <p:embed/>
            </p:oleObj>
          </a:graphicData>
        </a:graphic>
      </p:graphicFrame>
      <p:graphicFrame>
        <p:nvGraphicFramePr>
          <p:cNvPr id="636941" name="Object 13"/>
          <p:cNvGraphicFramePr>
            <a:graphicFrameLocks noChangeAspect="1"/>
          </p:cNvGraphicFramePr>
          <p:nvPr/>
        </p:nvGraphicFramePr>
        <p:xfrm>
          <a:off x="3929058" y="1928802"/>
          <a:ext cx="1836708" cy="1928826"/>
        </p:xfrm>
        <a:graphic>
          <a:graphicData uri="http://schemas.openxmlformats.org/presentationml/2006/ole">
            <p:oleObj spid="_x0000_s637963" name="Equation" r:id="rId13" imgW="1015920" imgH="1066680" progId="Equation.3">
              <p:embed/>
            </p:oleObj>
          </a:graphicData>
        </a:graphic>
      </p:graphicFrame>
      <p:sp>
        <p:nvSpPr>
          <p:cNvPr id="18" name="مربع نص 17"/>
          <p:cNvSpPr txBox="1"/>
          <p:nvPr/>
        </p:nvSpPr>
        <p:spPr>
          <a:xfrm>
            <a:off x="357158" y="6488668"/>
            <a:ext cx="8524962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A.A.ATTIA                                                                                   Principles of  Electronics</a:t>
            </a:r>
            <a:endParaRPr lang="ar-SA" dirty="0" smtClean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6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636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56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56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41" grpId="0"/>
      <p:bldP spid="17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مخصص 13">
      <a:dk1>
        <a:sysClr val="windowText" lastClr="000000"/>
      </a:dk1>
      <a:lt1>
        <a:sysClr val="window" lastClr="FFFFFF"/>
      </a:lt1>
      <a:dk2>
        <a:srgbClr val="FEA16E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مستند" ma:contentTypeID="0x010100929A5A53DC5F674B83A4B9FBD05AEDB1" ma:contentTypeVersion="0" ma:contentTypeDescription="إنشاء مستند جديد." ma:contentTypeScope="" ma:versionID="8a72a3d0a056d64a0aaec19a84a17045">
  <xsd:schema xmlns:xsd="http://www.w3.org/2001/XMLSchema" xmlns:p="http://schemas.microsoft.com/office/2006/metadata/properties" targetNamespace="http://schemas.microsoft.com/office/2006/metadata/properties" ma:root="true" ma:fieldsID="24ea8475c9dab94f65afdeb9954b2119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نوع المحتوى" ma:readOnly="true"/>
        <xsd:element ref="dc:title" minOccurs="0" maxOccurs="1" ma:index="4" ma:displayName="العنوان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B3E2FA04-188A-4A4D-9C76-D9C7FD6B4273}"/>
</file>

<file path=customXml/itemProps2.xml><?xml version="1.0" encoding="utf-8"?>
<ds:datastoreItem xmlns:ds="http://schemas.openxmlformats.org/officeDocument/2006/customXml" ds:itemID="{977C0452-AF73-4561-9CD9-8F920C48230F}"/>
</file>

<file path=customXml/itemProps3.xml><?xml version="1.0" encoding="utf-8"?>
<ds:datastoreItem xmlns:ds="http://schemas.openxmlformats.org/officeDocument/2006/customXml" ds:itemID="{B4C089C8-1ACD-4847-B7B4-C2BBAA90628A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8413</TotalTime>
  <Words>609</Words>
  <Application>Microsoft Office PowerPoint</Application>
  <PresentationFormat>عرض على الشاشة (3:4)‏</PresentationFormat>
  <Paragraphs>68</Paragraphs>
  <Slides>11</Slides>
  <Notes>10</Notes>
  <HiddenSlides>0</HiddenSlides>
  <MMClips>0</MMClips>
  <ScaleCrop>false</ScaleCrop>
  <HeadingPairs>
    <vt:vector size="6" baseType="variant">
      <vt:variant>
        <vt:lpstr>سمة</vt:lpstr>
      </vt:variant>
      <vt:variant>
        <vt:i4>1</vt:i4>
      </vt:variant>
      <vt:variant>
        <vt:lpstr>خوادم OLE مضمنة</vt:lpstr>
      </vt:variant>
      <vt:variant>
        <vt:i4>2</vt:i4>
      </vt:variant>
      <vt:variant>
        <vt:lpstr>عناوين الشرائح</vt:lpstr>
      </vt:variant>
      <vt:variant>
        <vt:i4>11</vt:i4>
      </vt:variant>
    </vt:vector>
  </HeadingPairs>
  <TitlesOfParts>
    <vt:vector size="14" baseType="lpstr">
      <vt:lpstr>تدفق</vt:lpstr>
      <vt:lpstr>Equation</vt:lpstr>
      <vt:lpstr>مستند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الكترونيات</dc:title>
  <dc:creator>Attia</dc:creator>
  <cp:lastModifiedBy>ahasan</cp:lastModifiedBy>
  <cp:revision>712</cp:revision>
  <dcterms:created xsi:type="dcterms:W3CDTF">2009-03-20T20:55:45Z</dcterms:created>
  <dcterms:modified xsi:type="dcterms:W3CDTF">2010-12-20T11:24:49Z</dcterms:modified>
</cp:coreProperties>
</file>