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75" r:id="rId4"/>
    <p:sldId id="276" r:id="rId5"/>
    <p:sldId id="277" r:id="rId6"/>
    <p:sldId id="278" r:id="rId7"/>
    <p:sldId id="279" r:id="rId8"/>
    <p:sldId id="280" r:id="rId9"/>
    <p:sldId id="281" r:id="rId10"/>
    <p:sldId id="258" r:id="rId11"/>
    <p:sldId id="259" r:id="rId12"/>
    <p:sldId id="260" r:id="rId13"/>
    <p:sldId id="282" r:id="rId14"/>
    <p:sldId id="261" r:id="rId15"/>
    <p:sldId id="283" r:id="rId16"/>
    <p:sldId id="262" r:id="rId17"/>
    <p:sldId id="263" r:id="rId18"/>
    <p:sldId id="264" r:id="rId19"/>
    <p:sldId id="265" r:id="rId20"/>
    <p:sldId id="266" r:id="rId21"/>
    <p:sldId id="267" r:id="rId22"/>
    <p:sldId id="268" r:id="rId23"/>
    <p:sldId id="269" r:id="rId24"/>
    <p:sldId id="270" r:id="rId25"/>
    <p:sldId id="271" r:id="rId26"/>
    <p:sldId id="284" r:id="rId27"/>
    <p:sldId id="272" r:id="rId28"/>
    <p:sldId id="285" r:id="rId29"/>
    <p:sldId id="273" r:id="rId30"/>
    <p:sldId id="286" r:id="rId31"/>
    <p:sldId id="274"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3073"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BF5BEB-AE4D-4972-8A23-000D7D7B2410}" type="datetimeFigureOut">
              <a:rPr lang="ar-SA" smtClean="0"/>
              <a:t>01/05/37</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2F0D4FB-40DA-4A80-8AC9-78D6DD44E4C5}" type="slidenum">
              <a:rPr lang="ar-SA" smtClean="0"/>
              <a:t>‹#›</a:t>
            </a:fld>
            <a:endParaRPr lang="ar-SA"/>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0BF5BEB-AE4D-4972-8A23-000D7D7B2410}" type="datetimeFigureOut">
              <a:rPr lang="ar-SA" smtClean="0"/>
              <a:t>01/05/37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0BF5BEB-AE4D-4972-8A23-000D7D7B2410}" type="datetimeFigureOut">
              <a:rPr lang="ar-SA" smtClean="0"/>
              <a:t>01/05/37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C0BF5BEB-AE4D-4972-8A23-000D7D7B2410}" type="datetimeFigureOut">
              <a:rPr lang="ar-SA" smtClean="0"/>
              <a:t>01/05/37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BF5BEB-AE4D-4972-8A23-000D7D7B2410}" type="datetimeFigureOut">
              <a:rPr lang="ar-SA" smtClean="0"/>
              <a:t>01/05/37</a:t>
            </a:fld>
            <a:endParaRPr lang="ar-SA"/>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42F0D4FB-40DA-4A80-8AC9-78D6DD44E4C5}" type="slidenum">
              <a:rPr lang="ar-SA" smtClean="0"/>
              <a:t>‹#›</a:t>
            </a:fld>
            <a:endParaRPr lang="ar-SA"/>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ar-SA" smtClean="0"/>
              <a:t>انقر لتحرير نمط العنوان الرئيسي</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0BF5BEB-AE4D-4972-8A23-000D7D7B2410}" type="datetimeFigureOut">
              <a:rPr lang="ar-SA" smtClean="0"/>
              <a:t>01/05/37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0BF5BEB-AE4D-4972-8A23-000D7D7B2410}" type="datetimeFigureOut">
              <a:rPr lang="ar-SA" smtClean="0"/>
              <a:t>01/05/37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C0BF5BEB-AE4D-4972-8A23-000D7D7B2410}" type="datetimeFigureOut">
              <a:rPr lang="ar-SA" smtClean="0"/>
              <a:t>01/05/37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0BF5BEB-AE4D-4972-8A23-000D7D7B2410}" type="datetimeFigureOut">
              <a:rPr lang="ar-SA" smtClean="0"/>
              <a:t>01/05/37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42F0D4FB-40DA-4A80-8AC9-78D6DD44E4C5}"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0BF5BEB-AE4D-4972-8A23-000D7D7B2410}" type="datetimeFigureOut">
              <a:rPr lang="ar-SA" smtClean="0"/>
              <a:t>01/05/37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42F0D4FB-40DA-4A80-8AC9-78D6DD44E4C5}" type="slidenum">
              <a:rPr lang="ar-SA" smtClean="0"/>
              <a:t>‹#›</a:t>
            </a:fld>
            <a:endParaRPr lang="ar-SA"/>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ar-SA" smtClean="0"/>
              <a:t>انقر لتحرير نمط العنوان الرئيسي</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5" name="Date Placeholder 4"/>
          <p:cNvSpPr>
            <a:spLocks noGrp="1"/>
          </p:cNvSpPr>
          <p:nvPr>
            <p:ph type="dt" sz="half" idx="10"/>
          </p:nvPr>
        </p:nvSpPr>
        <p:spPr/>
        <p:txBody>
          <a:bodyPr/>
          <a:lstStyle/>
          <a:p>
            <a:fld id="{C0BF5BEB-AE4D-4972-8A23-000D7D7B2410}" type="datetimeFigureOut">
              <a:rPr lang="ar-SA" smtClean="0"/>
              <a:t>01/05/37</a:t>
            </a:fld>
            <a:endParaRPr lang="ar-SA"/>
          </a:p>
        </p:txBody>
      </p:sp>
      <p:sp>
        <p:nvSpPr>
          <p:cNvPr id="7" name="Slide Number Placeholder 6"/>
          <p:cNvSpPr>
            <a:spLocks noGrp="1"/>
          </p:cNvSpPr>
          <p:nvPr>
            <p:ph type="sldNum" sz="quarter" idx="12"/>
          </p:nvPr>
        </p:nvSpPr>
        <p:spPr/>
        <p:txBody>
          <a:bodyPr/>
          <a:lstStyle/>
          <a:p>
            <a:fld id="{42F0D4FB-40DA-4A80-8AC9-78D6DD44E4C5}" type="slidenum">
              <a:rPr lang="ar-SA" smtClean="0"/>
              <a:t>‹#›</a:t>
            </a:fld>
            <a:endParaRPr lang="ar-SA"/>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ar-SA"/>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ar-SA" smtClean="0"/>
              <a:t>انقر لتحرير نمط العنوان الرئيسي</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0BF5BEB-AE4D-4972-8A23-000D7D7B2410}" type="datetimeFigureOut">
              <a:rPr lang="ar-SA" smtClean="0"/>
              <a:t>01/05/37</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2F0D4FB-40DA-4A80-8AC9-78D6DD44E4C5}" type="slidenum">
              <a:rPr lang="ar-SA" smtClean="0"/>
              <a:t>‹#›</a:t>
            </a:fld>
            <a:endParaRPr lang="ar-SA"/>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r" defTabSz="914400" rtl="1"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r" defTabSz="914400" rtl="1"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r" defTabSz="914400" rtl="1"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r" defTabSz="914400" rtl="1"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sz="4800" smtClean="0"/>
              <a:t>الإعاقة البصرية </a:t>
            </a:r>
            <a:endParaRPr lang="ar-SA"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2190750" cy="1733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539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dirty="0">
                <a:solidFill>
                  <a:schemeClr val="accent4">
                    <a:lumMod val="60000"/>
                    <a:lumOff val="40000"/>
                  </a:schemeClr>
                </a:solidFill>
              </a:rPr>
              <a:t>مفهوم الاعاقة البصرية </a:t>
            </a:r>
          </a:p>
        </p:txBody>
      </p:sp>
      <p:sp>
        <p:nvSpPr>
          <p:cNvPr id="4" name="مستطيل مستدير الزوايا 3"/>
          <p:cNvSpPr/>
          <p:nvPr/>
        </p:nvSpPr>
        <p:spPr>
          <a:xfrm>
            <a:off x="5868144" y="1738397"/>
            <a:ext cx="208823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cs typeface="+mj-cs"/>
              </a:rPr>
              <a:t>التعريف القانوني </a:t>
            </a:r>
            <a:endParaRPr lang="ar-SA" sz="2400" dirty="0">
              <a:cs typeface="+mj-cs"/>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6510" y="1738397"/>
            <a:ext cx="2115495" cy="8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835696" y="1985779"/>
            <a:ext cx="1656184" cy="400110"/>
          </a:xfrm>
          <a:prstGeom prst="rect">
            <a:avLst/>
          </a:prstGeom>
          <a:noFill/>
        </p:spPr>
        <p:txBody>
          <a:bodyPr wrap="square" rtlCol="1">
            <a:spAutoFit/>
          </a:bodyPr>
          <a:lstStyle/>
          <a:p>
            <a:pPr algn="ctr"/>
            <a:r>
              <a:rPr lang="ar-SA" sz="2000" dirty="0">
                <a:solidFill>
                  <a:schemeClr val="lt1"/>
                </a:solidFill>
                <a:cs typeface="+mj-cs"/>
              </a:rPr>
              <a:t>التعريف التربوي </a:t>
            </a:r>
          </a:p>
        </p:txBody>
      </p:sp>
      <p:sp>
        <p:nvSpPr>
          <p:cNvPr id="6" name="وسيلة شرح مع سهم إلى الأعلى 5"/>
          <p:cNvSpPr/>
          <p:nvPr/>
        </p:nvSpPr>
        <p:spPr>
          <a:xfrm>
            <a:off x="2092446" y="2441104"/>
            <a:ext cx="5472608" cy="1008112"/>
          </a:xfrm>
          <a:prstGeom prst="upArrowCallou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SA" sz="2400" b="1" dirty="0" smtClean="0">
                <a:solidFill>
                  <a:schemeClr val="accent2">
                    <a:lumMod val="60000"/>
                    <a:lumOff val="40000"/>
                  </a:schemeClr>
                </a:solidFill>
                <a:cs typeface="+mj-cs"/>
              </a:rPr>
              <a:t>لقد ظهر التعريف القانوني قبل التعريف التربوي </a:t>
            </a:r>
            <a:endParaRPr lang="ar-SA" sz="2400" b="1" dirty="0">
              <a:solidFill>
                <a:schemeClr val="accent2">
                  <a:lumMod val="60000"/>
                  <a:lumOff val="40000"/>
                </a:schemeClr>
              </a:solidFill>
              <a:cs typeface="+mj-cs"/>
            </a:endParaRPr>
          </a:p>
        </p:txBody>
      </p:sp>
      <p:sp>
        <p:nvSpPr>
          <p:cNvPr id="7" name="سهم منحني إلى اليسار 6"/>
          <p:cNvSpPr/>
          <p:nvPr/>
        </p:nvSpPr>
        <p:spPr>
          <a:xfrm>
            <a:off x="8100392" y="2348880"/>
            <a:ext cx="792088" cy="2664296"/>
          </a:xfrm>
          <a:prstGeom prst="curvedLeftArrow">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ar-SA">
              <a:solidFill>
                <a:schemeClr val="tx1"/>
              </a:solidFill>
            </a:endParaRPr>
          </a:p>
        </p:txBody>
      </p:sp>
      <p:sp>
        <p:nvSpPr>
          <p:cNvPr id="8" name="مستطيل مستدير الزوايا 7"/>
          <p:cNvSpPr/>
          <p:nvPr/>
        </p:nvSpPr>
        <p:spPr>
          <a:xfrm>
            <a:off x="5364223" y="3564396"/>
            <a:ext cx="2736169" cy="317697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accent4"/>
                </a:solidFill>
                <a:cs typeface="+mj-cs"/>
              </a:rPr>
              <a:t>يشير الى الشخص الكفيف ,من وجهة نظر الاطباء هو الشخص الذي لا تزيد حدة ابصاره عن 20 /200 قدم في احسن العينين أو حتى في استعمال النظارة الطبية </a:t>
            </a:r>
            <a:endParaRPr lang="ar-SA" sz="2400" b="1" dirty="0">
              <a:solidFill>
                <a:schemeClr val="accent4"/>
              </a:solidFill>
              <a:cs typeface="+mj-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564396"/>
            <a:ext cx="2749550" cy="317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سهم منحني إلى اليمين 8"/>
          <p:cNvSpPr/>
          <p:nvPr/>
        </p:nvSpPr>
        <p:spPr>
          <a:xfrm>
            <a:off x="628598" y="2348880"/>
            <a:ext cx="792088" cy="2520280"/>
          </a:xfrm>
          <a:prstGeom prst="curvedRightArrow">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ar-SA">
              <a:solidFill>
                <a:schemeClr val="tx1"/>
              </a:solidFill>
            </a:endParaRPr>
          </a:p>
        </p:txBody>
      </p:sp>
      <p:sp>
        <p:nvSpPr>
          <p:cNvPr id="11" name="مربع نص 10"/>
          <p:cNvSpPr txBox="1"/>
          <p:nvPr/>
        </p:nvSpPr>
        <p:spPr>
          <a:xfrm>
            <a:off x="1835696" y="3861048"/>
            <a:ext cx="2088232" cy="2677656"/>
          </a:xfrm>
          <a:prstGeom prst="rect">
            <a:avLst/>
          </a:prstGeom>
          <a:noFill/>
        </p:spPr>
        <p:txBody>
          <a:bodyPr wrap="square" rtlCol="1">
            <a:spAutoFit/>
          </a:bodyPr>
          <a:lstStyle/>
          <a:p>
            <a:pPr algn="ctr"/>
            <a:r>
              <a:rPr lang="ar-SA" sz="2800" b="1" dirty="0">
                <a:solidFill>
                  <a:schemeClr val="accent4"/>
                </a:solidFill>
                <a:cs typeface="+mj-cs"/>
              </a:rPr>
              <a:t>يشير </a:t>
            </a:r>
            <a:r>
              <a:rPr lang="ar-SA" sz="2800" b="1" dirty="0" smtClean="0">
                <a:solidFill>
                  <a:schemeClr val="accent4"/>
                </a:solidFill>
                <a:cs typeface="+mj-cs"/>
              </a:rPr>
              <a:t>إلى </a:t>
            </a:r>
            <a:r>
              <a:rPr lang="ar-SA" sz="2800" b="1" dirty="0">
                <a:solidFill>
                  <a:schemeClr val="accent4"/>
                </a:solidFill>
                <a:cs typeface="+mj-cs"/>
              </a:rPr>
              <a:t>أ</a:t>
            </a:r>
            <a:r>
              <a:rPr lang="ar-SA" sz="2800" b="1" dirty="0" smtClean="0">
                <a:solidFill>
                  <a:schemeClr val="accent4"/>
                </a:solidFill>
                <a:cs typeface="+mj-cs"/>
              </a:rPr>
              <a:t>ن </a:t>
            </a:r>
            <a:r>
              <a:rPr lang="ar-SA" sz="2800" b="1" dirty="0">
                <a:solidFill>
                  <a:schemeClr val="accent4"/>
                </a:solidFill>
                <a:cs typeface="+mj-cs"/>
              </a:rPr>
              <a:t>الشخص الكفيف هو الشخص الذي لا يستطيع </a:t>
            </a:r>
            <a:r>
              <a:rPr lang="ar-SA" sz="2800" b="1" dirty="0" smtClean="0">
                <a:solidFill>
                  <a:schemeClr val="accent4"/>
                </a:solidFill>
                <a:cs typeface="+mj-cs"/>
              </a:rPr>
              <a:t>أن يقرأ </a:t>
            </a:r>
            <a:r>
              <a:rPr lang="ar-SA" sz="2800" b="1" dirty="0">
                <a:solidFill>
                  <a:schemeClr val="accent4"/>
                </a:solidFill>
                <a:cs typeface="+mj-cs"/>
              </a:rPr>
              <a:t>أ</a:t>
            </a:r>
            <a:r>
              <a:rPr lang="ar-SA" sz="2800" b="1" dirty="0" smtClean="0">
                <a:solidFill>
                  <a:schemeClr val="accent4"/>
                </a:solidFill>
                <a:cs typeface="+mj-cs"/>
              </a:rPr>
              <a:t>و </a:t>
            </a:r>
            <a:r>
              <a:rPr lang="ar-SA" sz="2800" b="1" dirty="0">
                <a:solidFill>
                  <a:schemeClr val="accent4"/>
                </a:solidFill>
                <a:cs typeface="+mj-cs"/>
              </a:rPr>
              <a:t>يكتب الا بطريقة بريل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96" y="332655"/>
            <a:ext cx="1524000" cy="119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67649"/>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تصنيف الاعاقة البصرية </a:t>
            </a:r>
          </a:p>
        </p:txBody>
      </p:sp>
      <p:sp>
        <p:nvSpPr>
          <p:cNvPr id="4" name="عنصر نائب للمحتوى 3"/>
          <p:cNvSpPr>
            <a:spLocks noGrp="1"/>
          </p:cNvSpPr>
          <p:nvPr>
            <p:ph sz="half" idx="1"/>
          </p:nvPr>
        </p:nvSpPr>
        <p:spPr>
          <a:xfrm>
            <a:off x="426128" y="3501008"/>
            <a:ext cx="4038600" cy="2625470"/>
          </a:xfrm>
        </p:spPr>
        <p:txBody>
          <a:bodyPr>
            <a:normAutofit/>
          </a:bodyPr>
          <a:lstStyle/>
          <a:p>
            <a:r>
              <a:rPr lang="ar-SA" sz="3600" dirty="0" smtClean="0">
                <a:cs typeface="+mj-cs"/>
              </a:rPr>
              <a:t>فئة المبصرين جزئياً</a:t>
            </a:r>
            <a:endParaRPr lang="ar-SA" sz="3600" dirty="0">
              <a:cs typeface="+mj-cs"/>
            </a:endParaRPr>
          </a:p>
        </p:txBody>
      </p:sp>
      <p:sp>
        <p:nvSpPr>
          <p:cNvPr id="5" name="عنصر نائب للمحتوى 4"/>
          <p:cNvSpPr>
            <a:spLocks noGrp="1"/>
          </p:cNvSpPr>
          <p:nvPr>
            <p:ph sz="half" idx="2"/>
          </p:nvPr>
        </p:nvSpPr>
        <p:spPr/>
        <p:txBody>
          <a:bodyPr>
            <a:normAutofit/>
          </a:bodyPr>
          <a:lstStyle/>
          <a:p>
            <a:r>
              <a:rPr lang="ar-SA" sz="3600" dirty="0" smtClean="0">
                <a:cs typeface="+mj-cs"/>
              </a:rPr>
              <a:t>فئة المكفوفين</a:t>
            </a:r>
            <a:endParaRPr lang="ar-SA" sz="3600" dirty="0">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2628900"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429000"/>
            <a:ext cx="1733550" cy="26384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0946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normAutofit/>
          </a:bodyPr>
          <a:lstStyle/>
          <a:p>
            <a:r>
              <a:rPr lang="ar-SA" sz="6000" dirty="0">
                <a:solidFill>
                  <a:schemeClr val="accent4">
                    <a:lumMod val="60000"/>
                    <a:lumOff val="40000"/>
                  </a:schemeClr>
                </a:solidFill>
              </a:rPr>
              <a:t>مظاهر الاعاقة البصرية </a:t>
            </a: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3588522539"/>
              </p:ext>
            </p:extLst>
          </p:nvPr>
        </p:nvGraphicFramePr>
        <p:xfrm>
          <a:off x="467544" y="1988840"/>
          <a:ext cx="8229600" cy="3622000"/>
        </p:xfrm>
        <a:graphic>
          <a:graphicData uri="http://schemas.openxmlformats.org/drawingml/2006/table">
            <a:tbl>
              <a:tblPr rtl="1" firstRow="1" bandRow="1">
                <a:tableStyleId>{5C22544A-7EE6-4342-B048-85BDC9FD1C3A}</a:tableStyleId>
              </a:tblPr>
              <a:tblGrid>
                <a:gridCol w="2743200"/>
                <a:gridCol w="2743200"/>
                <a:gridCol w="2743200"/>
              </a:tblGrid>
              <a:tr h="370840">
                <a:tc>
                  <a:txBody>
                    <a:bodyPr/>
                    <a:lstStyle/>
                    <a:p>
                      <a:pPr algn="ctr" rtl="1"/>
                      <a:r>
                        <a:rPr lang="ar-SA" dirty="0" smtClean="0"/>
                        <a:t>حالة قصر النظر </a:t>
                      </a:r>
                      <a:endParaRPr lang="ar-SA" dirty="0"/>
                    </a:p>
                  </a:txBody>
                  <a:tcPr/>
                </a:tc>
                <a:tc>
                  <a:txBody>
                    <a:bodyPr/>
                    <a:lstStyle/>
                    <a:p>
                      <a:pPr algn="ctr" rtl="1"/>
                      <a:r>
                        <a:rPr lang="ar-SA" dirty="0" smtClean="0"/>
                        <a:t>حالة طول النظر </a:t>
                      </a:r>
                      <a:endParaRPr lang="ar-SA" dirty="0"/>
                    </a:p>
                  </a:txBody>
                  <a:tcPr/>
                </a:tc>
                <a:tc>
                  <a:txBody>
                    <a:bodyPr/>
                    <a:lstStyle/>
                    <a:p>
                      <a:pPr algn="ctr" rtl="1"/>
                      <a:r>
                        <a:rPr lang="ar-SA" dirty="0" smtClean="0"/>
                        <a:t>حالة صعوبة تركيز النظر </a:t>
                      </a:r>
                      <a:endParaRPr lang="ar-SA" dirty="0"/>
                    </a:p>
                  </a:txBody>
                  <a:tcPr/>
                </a:tc>
              </a:tr>
              <a:tr h="657488">
                <a:tc>
                  <a:txBody>
                    <a:bodyPr/>
                    <a:lstStyle/>
                    <a:p>
                      <a:pPr algn="ctr" rtl="1"/>
                      <a:r>
                        <a:rPr lang="ar-SA" dirty="0" smtClean="0"/>
                        <a:t>يرى الاشياء القريبة لا البعيدة</a:t>
                      </a:r>
                      <a:r>
                        <a:rPr lang="ar-SA" baseline="0" dirty="0" smtClean="0"/>
                        <a:t> </a:t>
                      </a:r>
                      <a:endParaRPr lang="ar-SA" dirty="0"/>
                    </a:p>
                  </a:txBody>
                  <a:tcPr/>
                </a:tc>
                <a:tc>
                  <a:txBody>
                    <a:bodyPr/>
                    <a:lstStyle/>
                    <a:p>
                      <a:pPr algn="ctr" rtl="1"/>
                      <a:r>
                        <a:rPr lang="ar-SA" dirty="0" smtClean="0"/>
                        <a:t>يرى الاشياء</a:t>
                      </a:r>
                      <a:r>
                        <a:rPr lang="ar-SA" baseline="0" dirty="0" smtClean="0"/>
                        <a:t> البعيدة لا القريبة</a:t>
                      </a:r>
                      <a:endParaRPr lang="ar-SA" dirty="0"/>
                    </a:p>
                  </a:txBody>
                  <a:tcPr/>
                </a:tc>
                <a:tc>
                  <a:txBody>
                    <a:bodyPr/>
                    <a:lstStyle/>
                    <a:p>
                      <a:pPr algn="ctr" rtl="1"/>
                      <a:r>
                        <a:rPr lang="ar-SA" dirty="0" smtClean="0"/>
                        <a:t>لا يرى الاشياء بشكل</a:t>
                      </a:r>
                      <a:r>
                        <a:rPr lang="ar-SA" baseline="0" dirty="0" smtClean="0"/>
                        <a:t> مركز </a:t>
                      </a:r>
                      <a:endParaRPr lang="ar-SA" dirty="0"/>
                    </a:p>
                  </a:txBody>
                  <a:tcPr/>
                </a:tc>
              </a:tr>
              <a:tr h="1080120">
                <a:tc>
                  <a:txBody>
                    <a:bodyPr/>
                    <a:lstStyle/>
                    <a:p>
                      <a:pPr algn="ctr" rtl="1"/>
                      <a:r>
                        <a:rPr lang="ar-SA" dirty="0" smtClean="0"/>
                        <a:t>بسبب سقوط صورة الاشياء المرئية</a:t>
                      </a:r>
                      <a:r>
                        <a:rPr lang="ar-SA" baseline="0" dirty="0" smtClean="0"/>
                        <a:t> امام الشبكية </a:t>
                      </a:r>
                      <a:endParaRPr lang="ar-SA" dirty="0"/>
                    </a:p>
                  </a:txBody>
                  <a:tcPr/>
                </a:tc>
                <a:tc>
                  <a:txBody>
                    <a:bodyPr/>
                    <a:lstStyle/>
                    <a:p>
                      <a:pPr algn="ctr" rtl="1"/>
                      <a:r>
                        <a:rPr lang="ar-SA" dirty="0" smtClean="0"/>
                        <a:t>بسبب</a:t>
                      </a:r>
                      <a:r>
                        <a:rPr lang="ar-SA" baseline="0" dirty="0" smtClean="0"/>
                        <a:t> </a:t>
                      </a:r>
                      <a:r>
                        <a:rPr lang="ar-SA" dirty="0" smtClean="0"/>
                        <a:t>سقوط صورة الاشياء المرئية</a:t>
                      </a:r>
                      <a:r>
                        <a:rPr lang="ar-SA" baseline="0" dirty="0" smtClean="0"/>
                        <a:t> خلف الشبكة </a:t>
                      </a:r>
                      <a:endParaRPr lang="ar-SA" dirty="0"/>
                    </a:p>
                  </a:txBody>
                  <a:tcPr/>
                </a:tc>
                <a:tc>
                  <a:txBody>
                    <a:bodyPr/>
                    <a:lstStyle/>
                    <a:p>
                      <a:pPr algn="ctr" rtl="1"/>
                      <a:r>
                        <a:rPr lang="ar-SA" dirty="0" smtClean="0"/>
                        <a:t>بسبب الوضع غير الطبيعي لقرنية العين </a:t>
                      </a:r>
                      <a:endParaRPr lang="ar-SA" dirty="0"/>
                    </a:p>
                  </a:txBody>
                  <a:tcPr/>
                </a:tc>
              </a:tr>
              <a:tr h="1513552">
                <a:tc>
                  <a:txBody>
                    <a:bodyPr/>
                    <a:lstStyle/>
                    <a:p>
                      <a:pPr algn="ctr" rtl="1"/>
                      <a:r>
                        <a:rPr lang="ar-SA" dirty="0" smtClean="0"/>
                        <a:t>نظارات طبية  ذات عدسة مقعرة </a:t>
                      </a:r>
                      <a:endParaRPr lang="ar-SA" dirty="0"/>
                    </a:p>
                  </a:txBody>
                  <a:tcPr/>
                </a:tc>
                <a:tc>
                  <a:txBody>
                    <a:bodyPr/>
                    <a:lstStyle/>
                    <a:p>
                      <a:pPr algn="ctr" rtl="1"/>
                      <a:r>
                        <a:rPr lang="ar-SA" dirty="0" smtClean="0"/>
                        <a:t>نظارات طبية  ذات عدسة  محدبه </a:t>
                      </a:r>
                      <a:endParaRPr lang="ar-SA" dirty="0"/>
                    </a:p>
                  </a:txBody>
                  <a:tcPr/>
                </a:tc>
                <a:tc>
                  <a:txBody>
                    <a:bodyPr/>
                    <a:lstStyle/>
                    <a:p>
                      <a:pPr algn="ctr" rtl="1"/>
                      <a:r>
                        <a:rPr lang="ar-SA" dirty="0" smtClean="0"/>
                        <a:t>نظارات طبية  ذات عدسة  اسطوانية </a:t>
                      </a:r>
                      <a:endParaRPr lang="ar-SA" dirty="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751546"/>
            <a:ext cx="4481044" cy="87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641129"/>
      </p:ext>
    </p:extLst>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16832"/>
            <a:ext cx="799288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مستدير الزوايا 3"/>
          <p:cNvSpPr>
            <a:spLocks noGrp="1"/>
          </p:cNvSpPr>
          <p:nvPr>
            <p:ph type="title"/>
          </p:nvPr>
        </p:nvSpPr>
        <p:spPr>
          <a:xfrm>
            <a:off x="426128" y="408372"/>
            <a:ext cx="8260672" cy="1039427"/>
          </a:xfrm>
          <a:prstGeom prst="roundRect">
            <a:avLst/>
          </a:prstGeom>
          <a:blipFill>
            <a:blip r:embed="rId3"/>
            <a:tile tx="0" ty="0" sx="100000" sy="100000" flip="none" algn="tl"/>
          </a:blipFill>
          <a:ln w="76200" cap="flat" cmpd="sng" algn="ctr">
            <a:solidFill>
              <a:srgbClr val="C0504D"/>
            </a:solidFill>
            <a:prstDash val="solid"/>
          </a:ln>
          <a:effectLst/>
          <a:scene3d>
            <a:camera prst="orthographicFront"/>
            <a:lightRig rig="threePt" dir="t"/>
          </a:scene3d>
          <a:sp3d>
            <a:bevelT prst="relaxedInset"/>
          </a:sp3d>
        </p:spPr>
        <p:txBody>
          <a:bodyPr rtlCol="1" anchor="ctr">
            <a:normAutofit fontScale="90000"/>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ar-SA" sz="4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ar-SA" sz="4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rPr>
              <a:t>مظاهر </a:t>
            </a:r>
            <a:r>
              <a:rPr kumimoji="0" lang="ar-SA" sz="44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rPr>
              <a:t>الإعاقة البصرية </a:t>
            </a:r>
            <a:endParaRPr kumimoji="0" lang="ar-SA" sz="4400" b="0" i="0"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ar-SA" sz="44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n-ea"/>
              <a:cs typeface="Akhbar MT" pitchFamily="2" charset="-78"/>
            </a:endParaRPr>
          </a:p>
        </p:txBody>
      </p:sp>
    </p:spTree>
    <p:extLst>
      <p:ext uri="{BB962C8B-B14F-4D97-AF65-F5344CB8AC3E}">
        <p14:creationId xmlns:p14="http://schemas.microsoft.com/office/powerpoint/2010/main" val="375768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أ</a:t>
            </a:r>
            <a:r>
              <a:rPr lang="ar-SA" sz="6000" dirty="0" smtClean="0"/>
              <a:t>سباب الإعاقة </a:t>
            </a:r>
            <a:r>
              <a:rPr lang="ar-SA" sz="6000" dirty="0"/>
              <a:t>البصرية </a:t>
            </a:r>
          </a:p>
        </p:txBody>
      </p:sp>
      <p:sp>
        <p:nvSpPr>
          <p:cNvPr id="4" name="عنصر نائب للمحتوى 3"/>
          <p:cNvSpPr>
            <a:spLocks noGrp="1"/>
          </p:cNvSpPr>
          <p:nvPr>
            <p:ph sz="half" idx="1"/>
          </p:nvPr>
        </p:nvSpPr>
        <p:spPr>
          <a:xfrm>
            <a:off x="2843808" y="1700808"/>
            <a:ext cx="2952328" cy="4407408"/>
          </a:xfrm>
        </p:spPr>
        <p:style>
          <a:lnRef idx="2">
            <a:schemeClr val="accent1"/>
          </a:lnRef>
          <a:fillRef idx="1">
            <a:schemeClr val="lt1"/>
          </a:fillRef>
          <a:effectRef idx="0">
            <a:schemeClr val="accent1"/>
          </a:effectRef>
          <a:fontRef idx="minor">
            <a:schemeClr val="dk1"/>
          </a:fontRef>
        </p:style>
        <p:txBody>
          <a:bodyPr>
            <a:normAutofit/>
          </a:bodyPr>
          <a:lstStyle/>
          <a:p>
            <a:r>
              <a:rPr lang="ar-SA" sz="2400" dirty="0">
                <a:solidFill>
                  <a:schemeClr val="accent1">
                    <a:lumMod val="60000"/>
                    <a:lumOff val="40000"/>
                  </a:schemeClr>
                </a:solidFill>
                <a:cs typeface="+mj-cs"/>
              </a:rPr>
              <a:t>أ</a:t>
            </a:r>
            <a:r>
              <a:rPr lang="ar-SA" sz="2400" dirty="0" smtClean="0">
                <a:solidFill>
                  <a:schemeClr val="accent1">
                    <a:lumMod val="60000"/>
                    <a:lumOff val="40000"/>
                  </a:schemeClr>
                </a:solidFill>
                <a:cs typeface="+mj-cs"/>
              </a:rPr>
              <a:t>سباب </a:t>
            </a:r>
            <a:r>
              <a:rPr lang="ar-SA" sz="2400" dirty="0">
                <a:solidFill>
                  <a:schemeClr val="accent1">
                    <a:lumMod val="60000"/>
                    <a:lumOff val="40000"/>
                  </a:schemeClr>
                </a:solidFill>
                <a:cs typeface="+mj-cs"/>
              </a:rPr>
              <a:t>ما بعد مرحلة الولادة .</a:t>
            </a:r>
          </a:p>
          <a:p>
            <a:pPr marL="114300" indent="0">
              <a:buNone/>
            </a:pPr>
            <a:r>
              <a:rPr lang="ar-SA" sz="2400" dirty="0" smtClean="0">
                <a:cs typeface="+mj-cs"/>
              </a:rPr>
              <a:t>العوامل التي تؤثر على نمو حاسة العين ووظيفتها الرئيسية (الإبصار ).</a:t>
            </a:r>
          </a:p>
          <a:p>
            <a:r>
              <a:rPr lang="ar-SA" sz="2400" dirty="0" smtClean="0">
                <a:cs typeface="+mj-cs"/>
              </a:rPr>
              <a:t>مثل :</a:t>
            </a:r>
          </a:p>
          <a:p>
            <a:pPr marL="114300" indent="0">
              <a:buNone/>
            </a:pPr>
            <a:r>
              <a:rPr lang="ar-SA" sz="2400" dirty="0" smtClean="0">
                <a:cs typeface="+mj-cs"/>
              </a:rPr>
              <a:t>العوامل البيئية كالتقدم في العمر, والحوادث والامراض، سوء التغذية.</a:t>
            </a:r>
            <a:endParaRPr lang="ar-SA" sz="2400" dirty="0">
              <a:cs typeface="+mj-cs"/>
            </a:endParaRPr>
          </a:p>
        </p:txBody>
      </p:sp>
      <p:sp>
        <p:nvSpPr>
          <p:cNvPr id="5" name="عنصر نائب للمحتوى 4"/>
          <p:cNvSpPr>
            <a:spLocks noGrp="1"/>
          </p:cNvSpPr>
          <p:nvPr>
            <p:ph sz="half" idx="2"/>
          </p:nvPr>
        </p:nvSpPr>
        <p:spPr>
          <a:xfrm>
            <a:off x="5868144" y="1719071"/>
            <a:ext cx="2818656" cy="4407408"/>
          </a:xfrm>
        </p:spPr>
        <p:style>
          <a:lnRef idx="2">
            <a:schemeClr val="accent1"/>
          </a:lnRef>
          <a:fillRef idx="1">
            <a:schemeClr val="lt1"/>
          </a:fillRef>
          <a:effectRef idx="0">
            <a:schemeClr val="accent1"/>
          </a:effectRef>
          <a:fontRef idx="minor">
            <a:schemeClr val="dk1"/>
          </a:fontRef>
        </p:style>
        <p:txBody>
          <a:bodyPr>
            <a:noAutofit/>
          </a:bodyPr>
          <a:lstStyle/>
          <a:p>
            <a:r>
              <a:rPr lang="ar-SA" sz="2400" dirty="0">
                <a:solidFill>
                  <a:schemeClr val="accent1">
                    <a:lumMod val="60000"/>
                    <a:lumOff val="40000"/>
                  </a:schemeClr>
                </a:solidFill>
                <a:cs typeface="+mj-cs"/>
              </a:rPr>
              <a:t>أ</a:t>
            </a:r>
            <a:r>
              <a:rPr lang="ar-SA" sz="2400" dirty="0" smtClean="0">
                <a:solidFill>
                  <a:schemeClr val="accent1">
                    <a:lumMod val="60000"/>
                    <a:lumOff val="40000"/>
                  </a:schemeClr>
                </a:solidFill>
                <a:cs typeface="+mj-cs"/>
              </a:rPr>
              <a:t>سباب ما قبل مرحلة الولادة .</a:t>
            </a:r>
          </a:p>
          <a:p>
            <a:pPr marL="114300" indent="0">
              <a:buNone/>
            </a:pPr>
            <a:r>
              <a:rPr lang="ar-SA" sz="2400" dirty="0" smtClean="0">
                <a:cs typeface="+mj-cs"/>
              </a:rPr>
              <a:t>العوامل الوراثية والبيئية التي تؤثر على نمو الجهاز العصبي المركزي والحواس بشكل عام .</a:t>
            </a:r>
          </a:p>
          <a:p>
            <a:r>
              <a:rPr lang="ar-SA" sz="2400" dirty="0">
                <a:cs typeface="+mj-cs"/>
              </a:rPr>
              <a:t> </a:t>
            </a:r>
            <a:r>
              <a:rPr lang="ar-SA" sz="2400" dirty="0" smtClean="0">
                <a:cs typeface="+mj-cs"/>
              </a:rPr>
              <a:t>مثل: </a:t>
            </a:r>
          </a:p>
          <a:p>
            <a:pPr marL="114300" indent="0">
              <a:buNone/>
            </a:pPr>
            <a:r>
              <a:rPr lang="ar-SA" sz="2400" dirty="0" smtClean="0">
                <a:cs typeface="+mj-cs"/>
              </a:rPr>
              <a:t>العوامل الجينية، سوء التغذية, تعرض الأم الحامل للأشعة، العقاقير والأدوية. </a:t>
            </a:r>
            <a:endParaRPr lang="ar-SA" sz="2400" dirty="0">
              <a:cs typeface="+mj-cs"/>
            </a:endParaRPr>
          </a:p>
        </p:txBody>
      </p:sp>
      <p:sp>
        <p:nvSpPr>
          <p:cNvPr id="6" name="مربع نص 5"/>
          <p:cNvSpPr txBox="1"/>
          <p:nvPr/>
        </p:nvSpPr>
        <p:spPr>
          <a:xfrm>
            <a:off x="179512" y="1716134"/>
            <a:ext cx="2520280" cy="2252924"/>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lvl="2" indent="-228600">
              <a:lnSpc>
                <a:spcPct val="90000"/>
              </a:lnSpc>
              <a:spcBef>
                <a:spcPct val="20000"/>
              </a:spcBef>
              <a:buClr>
                <a:schemeClr val="accent1"/>
              </a:buClr>
              <a:buFont typeface="Arial" pitchFamily="34" charset="0"/>
              <a:buChar char="•"/>
            </a:pPr>
            <a:r>
              <a:rPr lang="ar-SA" sz="2600" dirty="0">
                <a:solidFill>
                  <a:schemeClr val="accent1">
                    <a:lumMod val="60000"/>
                    <a:lumOff val="40000"/>
                  </a:schemeClr>
                </a:solidFill>
                <a:cs typeface="+mj-cs"/>
              </a:rPr>
              <a:t>مجموعة </a:t>
            </a:r>
            <a:r>
              <a:rPr lang="ar-SA" sz="2600" dirty="0" smtClean="0">
                <a:solidFill>
                  <a:schemeClr val="accent1">
                    <a:lumMod val="60000"/>
                    <a:lumOff val="40000"/>
                  </a:schemeClr>
                </a:solidFill>
                <a:cs typeface="+mj-cs"/>
              </a:rPr>
              <a:t>أسباب </a:t>
            </a:r>
            <a:r>
              <a:rPr lang="ar-SA" sz="2600" dirty="0">
                <a:solidFill>
                  <a:schemeClr val="accent1">
                    <a:lumMod val="60000"/>
                    <a:lumOff val="40000"/>
                  </a:schemeClr>
                </a:solidFill>
                <a:cs typeface="+mj-cs"/>
              </a:rPr>
              <a:t>مرحلة </a:t>
            </a:r>
            <a:r>
              <a:rPr lang="ar-SA" sz="2600" dirty="0" smtClean="0">
                <a:solidFill>
                  <a:schemeClr val="accent1">
                    <a:lumMod val="60000"/>
                    <a:lumOff val="40000"/>
                  </a:schemeClr>
                </a:solidFill>
                <a:cs typeface="+mj-cs"/>
              </a:rPr>
              <a:t>مابعد </a:t>
            </a:r>
            <a:r>
              <a:rPr lang="ar-SA" sz="2600" dirty="0">
                <a:solidFill>
                  <a:schemeClr val="accent1">
                    <a:lumMod val="60000"/>
                    <a:lumOff val="40000"/>
                  </a:schemeClr>
                </a:solidFill>
                <a:cs typeface="+mj-cs"/>
              </a:rPr>
              <a:t>الولادة , والتي قد تتظافر مع مجموعة </a:t>
            </a:r>
            <a:r>
              <a:rPr lang="ar-SA" sz="2600" dirty="0" smtClean="0">
                <a:solidFill>
                  <a:schemeClr val="accent1">
                    <a:lumMod val="60000"/>
                    <a:lumOff val="40000"/>
                  </a:schemeClr>
                </a:solidFill>
                <a:cs typeface="+mj-cs"/>
              </a:rPr>
              <a:t>أسباب </a:t>
            </a:r>
            <a:r>
              <a:rPr lang="ar-SA" sz="2600" dirty="0">
                <a:solidFill>
                  <a:schemeClr val="accent1">
                    <a:lumMod val="60000"/>
                    <a:lumOff val="40000"/>
                  </a:schemeClr>
                </a:solidFill>
                <a:cs typeface="+mj-cs"/>
              </a:rPr>
              <a:t>ما قبل الولادة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05165"/>
            <a:ext cx="1847850" cy="165618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634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lvl="0" indent="0" algn="ctr">
              <a:lnSpc>
                <a:spcPct val="110000"/>
              </a:lnSpc>
              <a:buClrTx/>
              <a:buNone/>
            </a:pPr>
            <a:r>
              <a:rPr lang="ar-SA" sz="3600" b="1" dirty="0">
                <a:solidFill>
                  <a:srgbClr val="C0504D"/>
                </a:solidFill>
                <a:effectLst>
                  <a:outerShdw blurRad="38100" dist="38100" dir="2700000" algn="tl">
                    <a:srgbClr val="000000">
                      <a:alpha val="43137"/>
                    </a:srgbClr>
                  </a:outerShdw>
                </a:effectLst>
                <a:latin typeface="Calibri"/>
                <a:cs typeface="+mj-cs"/>
              </a:rPr>
              <a:t>إصابة العين بالمياه البيضاء </a:t>
            </a:r>
            <a:r>
              <a:rPr lang="ar-SA" sz="3600" b="1" dirty="0" smtClean="0">
                <a:solidFill>
                  <a:srgbClr val="C0504D"/>
                </a:solidFill>
                <a:effectLst>
                  <a:outerShdw blurRad="38100" dist="38100" dir="2700000" algn="tl">
                    <a:srgbClr val="000000">
                      <a:alpha val="43137"/>
                    </a:srgbClr>
                  </a:outerShdw>
                </a:effectLst>
                <a:latin typeface="Calibri"/>
                <a:cs typeface="+mj-cs"/>
              </a:rPr>
              <a:t>أوجفاف </a:t>
            </a:r>
            <a:r>
              <a:rPr lang="ar-SA" sz="3600" b="1" dirty="0">
                <a:solidFill>
                  <a:srgbClr val="C0504D"/>
                </a:solidFill>
                <a:effectLst>
                  <a:outerShdw blurRad="38100" dist="38100" dir="2700000" algn="tl">
                    <a:srgbClr val="000000">
                      <a:alpha val="43137"/>
                    </a:srgbClr>
                  </a:outerShdw>
                </a:effectLst>
                <a:latin typeface="Calibri"/>
                <a:cs typeface="+mj-cs"/>
              </a:rPr>
              <a:t>الملتحمة هي مجموعة أسباب مرحلة ما بعد الولادة .</a:t>
            </a:r>
            <a:endParaRPr lang="en-US" sz="3600" b="1" dirty="0">
              <a:solidFill>
                <a:srgbClr val="C0504D"/>
              </a:solidFill>
              <a:effectLst>
                <a:outerShdw blurRad="38100" dist="38100" dir="2700000" algn="tl">
                  <a:srgbClr val="000000">
                    <a:alpha val="43137"/>
                  </a:srgbClr>
                </a:outerShdw>
              </a:effectLst>
              <a:latin typeface="Calibri"/>
              <a:cs typeface="+mj-cs"/>
            </a:endParaRPr>
          </a:p>
          <a:p>
            <a:pPr lvl="0">
              <a:buClr>
                <a:srgbClr val="FF388C"/>
              </a:buClr>
            </a:pPr>
            <a:endParaRPr lang="ar-SA" dirty="0">
              <a:solidFill>
                <a:srgbClr val="666666"/>
              </a:solidFill>
            </a:endParaRPr>
          </a:p>
          <a:p>
            <a:endParaRPr lang="ar-SA" dirty="0"/>
          </a:p>
        </p:txBody>
      </p:sp>
      <p:sp>
        <p:nvSpPr>
          <p:cNvPr id="4" name="Content Placeholder 3"/>
          <p:cNvSpPr>
            <a:spLocks noGrp="1"/>
          </p:cNvSpPr>
          <p:nvPr>
            <p:ph sz="half" idx="2"/>
          </p:nvPr>
        </p:nvSpPr>
        <p:spPr/>
        <p:txBody>
          <a:bodyPr/>
          <a:lstStyle/>
          <a:p>
            <a:pPr marL="0" lvl="0" indent="0" algn="ctr">
              <a:lnSpc>
                <a:spcPct val="110000"/>
              </a:lnSpc>
              <a:buClrTx/>
              <a:buNone/>
            </a:pPr>
            <a:r>
              <a:rPr lang="ar-SA" sz="3600" b="1" dirty="0">
                <a:solidFill>
                  <a:srgbClr val="C0504D"/>
                </a:solidFill>
                <a:effectLst>
                  <a:outerShdw blurRad="38100" dist="38100" dir="2700000" algn="tl">
                    <a:srgbClr val="000000">
                      <a:alpha val="43137"/>
                    </a:srgbClr>
                  </a:outerShdw>
                </a:effectLst>
                <a:latin typeface="Calibri"/>
                <a:cs typeface="+mj-cs"/>
              </a:rPr>
              <a:t>إن حالات طول أو قصر النظر أو صعوبة التركيز أمثله على مجموعة أسباب ما قبل مرحلة الولادة أو  </a:t>
            </a:r>
            <a:r>
              <a:rPr lang="ar-SA" sz="3600" b="1" dirty="0" smtClean="0">
                <a:solidFill>
                  <a:srgbClr val="C0504D"/>
                </a:solidFill>
                <a:effectLst>
                  <a:outerShdw blurRad="38100" dist="38100" dir="2700000" algn="tl">
                    <a:srgbClr val="000000">
                      <a:alpha val="43137"/>
                    </a:srgbClr>
                  </a:outerShdw>
                </a:effectLst>
                <a:latin typeface="Calibri"/>
                <a:cs typeface="+mj-cs"/>
              </a:rPr>
              <a:t>أثنائها </a:t>
            </a:r>
            <a:endParaRPr lang="en-US" sz="3600" b="1" dirty="0">
              <a:solidFill>
                <a:srgbClr val="C0504D"/>
              </a:solidFill>
              <a:effectLst>
                <a:outerShdw blurRad="38100" dist="38100" dir="2700000" algn="tl">
                  <a:srgbClr val="000000">
                    <a:alpha val="43137"/>
                  </a:srgbClr>
                </a:outerShdw>
              </a:effectLst>
              <a:latin typeface="Calibri"/>
              <a:cs typeface="+mj-cs"/>
            </a:endParaRPr>
          </a:p>
          <a:p>
            <a:pPr marL="0" lvl="0" indent="0">
              <a:lnSpc>
                <a:spcPct val="110000"/>
              </a:lnSpc>
              <a:buClrTx/>
              <a:buNone/>
            </a:pPr>
            <a:r>
              <a:rPr lang="ar-SA" sz="2400" b="1" dirty="0" smtClean="0">
                <a:solidFill>
                  <a:srgbClr val="C0504D"/>
                </a:solidFill>
                <a:effectLst>
                  <a:outerShdw blurRad="38100" dist="38100" dir="2700000" algn="tl">
                    <a:srgbClr val="000000">
                      <a:alpha val="43137"/>
                    </a:srgbClr>
                  </a:outerShdw>
                </a:effectLst>
                <a:latin typeface="Calibri"/>
                <a:cs typeface="Akhbar MT" pitchFamily="2" charset="-78"/>
              </a:rPr>
              <a:t>_</a:t>
            </a:r>
            <a:endParaRPr lang="ar-SA" dirty="0"/>
          </a:p>
        </p:txBody>
      </p:sp>
    </p:spTree>
    <p:extLst>
      <p:ext uri="{BB962C8B-B14F-4D97-AF65-F5344CB8AC3E}">
        <p14:creationId xmlns:p14="http://schemas.microsoft.com/office/powerpoint/2010/main" val="414482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6000" dirty="0">
                <a:solidFill>
                  <a:schemeClr val="accent4">
                    <a:lumMod val="60000"/>
                    <a:lumOff val="40000"/>
                  </a:schemeClr>
                </a:solidFill>
              </a:rPr>
              <a:t>من تلك </a:t>
            </a:r>
            <a:r>
              <a:rPr lang="ar-SA" sz="6000" dirty="0" smtClean="0">
                <a:solidFill>
                  <a:schemeClr val="accent4">
                    <a:lumMod val="60000"/>
                    <a:lumOff val="40000"/>
                  </a:schemeClr>
                </a:solidFill>
              </a:rPr>
              <a:t>الاسباب:</a:t>
            </a:r>
            <a:endParaRPr lang="ar-SA" sz="6000" dirty="0">
              <a:solidFill>
                <a:schemeClr val="accent4">
                  <a:lumMod val="60000"/>
                  <a:lumOff val="40000"/>
                </a:schemeClr>
              </a:solidFill>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929632048"/>
              </p:ext>
            </p:extLst>
          </p:nvPr>
        </p:nvGraphicFramePr>
        <p:xfrm>
          <a:off x="467544" y="1988840"/>
          <a:ext cx="8229600" cy="4680520"/>
        </p:xfrm>
        <a:graphic>
          <a:graphicData uri="http://schemas.openxmlformats.org/drawingml/2006/table">
            <a:tbl>
              <a:tblPr rtl="1" firstRow="1" bandRow="1">
                <a:tableStyleId>{5C22544A-7EE6-4342-B048-85BDC9FD1C3A}</a:tableStyleId>
              </a:tblPr>
              <a:tblGrid>
                <a:gridCol w="2242322"/>
                <a:gridCol w="5987278"/>
              </a:tblGrid>
              <a:tr h="864096">
                <a:tc>
                  <a:txBody>
                    <a:bodyPr/>
                    <a:lstStyle/>
                    <a:p>
                      <a:pPr algn="ctr" rtl="1"/>
                      <a:r>
                        <a:rPr lang="ar-SA" sz="2000" dirty="0" smtClean="0"/>
                        <a:t>المرض </a:t>
                      </a:r>
                      <a:endParaRPr lang="ar-SA" sz="2000" dirty="0"/>
                    </a:p>
                  </a:txBody>
                  <a:tcPr/>
                </a:tc>
                <a:tc>
                  <a:txBody>
                    <a:bodyPr/>
                    <a:lstStyle/>
                    <a:p>
                      <a:pPr algn="ctr" rtl="1"/>
                      <a:r>
                        <a:rPr lang="ar-SA" sz="2000" dirty="0" smtClean="0"/>
                        <a:t>تفسيره </a:t>
                      </a:r>
                      <a:endParaRPr lang="ar-SA" sz="2000" dirty="0"/>
                    </a:p>
                  </a:txBody>
                  <a:tcPr/>
                </a:tc>
              </a:tr>
              <a:tr h="864096">
                <a:tc>
                  <a:txBody>
                    <a:bodyPr/>
                    <a:lstStyle/>
                    <a:p>
                      <a:pPr rtl="1"/>
                      <a:r>
                        <a:rPr lang="ar-SA" sz="2800" dirty="0" smtClean="0">
                          <a:cs typeface="+mj-cs"/>
                        </a:rPr>
                        <a:t>المياه البيضاء </a:t>
                      </a:r>
                      <a:endParaRPr lang="ar-SA" sz="2800" dirty="0">
                        <a:cs typeface="+mj-cs"/>
                      </a:endParaRPr>
                    </a:p>
                  </a:txBody>
                  <a:tcPr/>
                </a:tc>
                <a:tc>
                  <a:txBody>
                    <a:bodyPr/>
                    <a:lstStyle/>
                    <a:p>
                      <a:pPr rtl="1"/>
                      <a:r>
                        <a:rPr lang="ar-SA" sz="2000" dirty="0" smtClean="0">
                          <a:cs typeface="+mj-cs"/>
                        </a:rPr>
                        <a:t>تعتيم عدسة العين التدريجي .</a:t>
                      </a:r>
                      <a:endParaRPr lang="ar-SA" sz="2000" dirty="0">
                        <a:cs typeface="+mj-cs"/>
                      </a:endParaRPr>
                    </a:p>
                  </a:txBody>
                  <a:tcPr/>
                </a:tc>
              </a:tr>
              <a:tr h="1080120">
                <a:tc>
                  <a:txBody>
                    <a:bodyPr/>
                    <a:lstStyle/>
                    <a:p>
                      <a:pPr rtl="1"/>
                      <a:r>
                        <a:rPr lang="ar-SA" sz="2800" dirty="0" smtClean="0">
                          <a:cs typeface="+mj-cs"/>
                        </a:rPr>
                        <a:t>المياه السوداء </a:t>
                      </a:r>
                      <a:endParaRPr lang="ar-SA" sz="2800" dirty="0">
                        <a:cs typeface="+mj-cs"/>
                      </a:endParaRPr>
                    </a:p>
                  </a:txBody>
                  <a:tcPr/>
                </a:tc>
                <a:tc>
                  <a:txBody>
                    <a:bodyPr/>
                    <a:lstStyle/>
                    <a:p>
                      <a:pPr rtl="1"/>
                      <a:r>
                        <a:rPr lang="ar-SA" sz="2000" dirty="0" smtClean="0">
                          <a:cs typeface="+mj-cs"/>
                        </a:rPr>
                        <a:t>تزايد الضغط على كرة العين , بسبب تجمع المياه في داخل العين مما</a:t>
                      </a:r>
                      <a:r>
                        <a:rPr lang="ar-SA" sz="2000" baseline="0" dirty="0" smtClean="0">
                          <a:cs typeface="+mj-cs"/>
                        </a:rPr>
                        <a:t> يؤدي الى عدم وصول الدم الى العصب البصري.</a:t>
                      </a:r>
                      <a:endParaRPr lang="ar-SA" sz="2000" dirty="0">
                        <a:cs typeface="+mj-cs"/>
                      </a:endParaRPr>
                    </a:p>
                  </a:txBody>
                  <a:tcPr/>
                </a:tc>
              </a:tr>
              <a:tr h="1008112">
                <a:tc>
                  <a:txBody>
                    <a:bodyPr/>
                    <a:lstStyle/>
                    <a:p>
                      <a:pPr rtl="1"/>
                      <a:r>
                        <a:rPr lang="ar-SA" sz="2800" dirty="0" smtClean="0">
                          <a:cs typeface="+mj-cs"/>
                        </a:rPr>
                        <a:t>السكري</a:t>
                      </a:r>
                      <a:r>
                        <a:rPr lang="ar-SA" sz="2800" baseline="0" dirty="0" smtClean="0">
                          <a:cs typeface="+mj-cs"/>
                        </a:rPr>
                        <a:t> </a:t>
                      </a:r>
                      <a:endParaRPr lang="ar-SA" sz="2800" dirty="0">
                        <a:cs typeface="+mj-cs"/>
                      </a:endParaRPr>
                    </a:p>
                  </a:txBody>
                  <a:tcPr/>
                </a:tc>
                <a:tc>
                  <a:txBody>
                    <a:bodyPr/>
                    <a:lstStyle/>
                    <a:p>
                      <a:pPr rtl="1"/>
                      <a:r>
                        <a:rPr lang="ar-SA" sz="2000" dirty="0" smtClean="0">
                          <a:cs typeface="+mj-cs"/>
                        </a:rPr>
                        <a:t>اصابة الفرد بالإعاقة</a:t>
                      </a:r>
                      <a:r>
                        <a:rPr lang="ar-SA" sz="2000" baseline="0" dirty="0" smtClean="0">
                          <a:cs typeface="+mj-cs"/>
                        </a:rPr>
                        <a:t> البصرية نتيجة اصابته بمرض السكري , وذلك لنقص الواضح في كمية السكر اللازمة لخلايا الشبكية .</a:t>
                      </a:r>
                      <a:endParaRPr lang="ar-SA" sz="2000" dirty="0">
                        <a:cs typeface="+mj-cs"/>
                      </a:endParaRPr>
                    </a:p>
                  </a:txBody>
                  <a:tcPr/>
                </a:tc>
              </a:tr>
              <a:tr h="864096">
                <a:tc>
                  <a:txBody>
                    <a:bodyPr/>
                    <a:lstStyle/>
                    <a:p>
                      <a:pPr rtl="1"/>
                      <a:r>
                        <a:rPr lang="ar-SA" sz="2800" dirty="0" smtClean="0">
                          <a:cs typeface="+mj-cs"/>
                        </a:rPr>
                        <a:t>امراض الشبكية</a:t>
                      </a:r>
                      <a:r>
                        <a:rPr lang="ar-SA" sz="2800" baseline="0" dirty="0" smtClean="0">
                          <a:cs typeface="+mj-cs"/>
                        </a:rPr>
                        <a:t> </a:t>
                      </a:r>
                      <a:endParaRPr lang="ar-SA" sz="2800" dirty="0">
                        <a:cs typeface="+mj-cs"/>
                      </a:endParaRPr>
                    </a:p>
                  </a:txBody>
                  <a:tcPr/>
                </a:tc>
                <a:tc>
                  <a:txBody>
                    <a:bodyPr/>
                    <a:lstStyle/>
                    <a:p>
                      <a:pPr rtl="1"/>
                      <a:r>
                        <a:rPr lang="ar-SA" sz="2000" dirty="0" smtClean="0">
                          <a:cs typeface="+mj-cs"/>
                        </a:rPr>
                        <a:t>الامراض</a:t>
                      </a:r>
                      <a:r>
                        <a:rPr lang="ar-SA" sz="2000" baseline="0" dirty="0" smtClean="0">
                          <a:cs typeface="+mj-cs"/>
                        </a:rPr>
                        <a:t> التي تصيب الشبكية ومنها :( امراض صعوبة تكوين اجزاء رئيسية في الشبكية , انفصال الشبكية )</a:t>
                      </a:r>
                      <a:endParaRPr lang="ar-SA" sz="2000" dirty="0">
                        <a:cs typeface="+mj-cs"/>
                      </a:endParaRPr>
                    </a:p>
                  </a:txBody>
                  <a:tcPr/>
                </a:tc>
              </a:tr>
            </a:tbl>
          </a:graphicData>
        </a:graphic>
      </p:graphicFrame>
    </p:spTree>
    <p:extLst>
      <p:ext uri="{BB962C8B-B14F-4D97-AF65-F5344CB8AC3E}">
        <p14:creationId xmlns:p14="http://schemas.microsoft.com/office/powerpoint/2010/main" val="9764068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sz="6000" dirty="0">
                <a:solidFill>
                  <a:schemeClr val="accent4">
                    <a:lumMod val="60000"/>
                    <a:lumOff val="40000"/>
                  </a:schemeClr>
                </a:solidFill>
              </a:rPr>
              <a:t>من تلك الاسباب :</a:t>
            </a: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163113286"/>
              </p:ext>
            </p:extLst>
          </p:nvPr>
        </p:nvGraphicFramePr>
        <p:xfrm>
          <a:off x="467544" y="1844824"/>
          <a:ext cx="8229600" cy="4752526"/>
        </p:xfrm>
        <a:graphic>
          <a:graphicData uri="http://schemas.openxmlformats.org/drawingml/2006/table">
            <a:tbl>
              <a:tblPr rtl="1" firstRow="1" bandRow="1">
                <a:tableStyleId>{5C22544A-7EE6-4342-B048-85BDC9FD1C3A}</a:tableStyleId>
              </a:tblPr>
              <a:tblGrid>
                <a:gridCol w="2242322"/>
                <a:gridCol w="5987278"/>
              </a:tblGrid>
              <a:tr h="891978">
                <a:tc>
                  <a:txBody>
                    <a:bodyPr/>
                    <a:lstStyle/>
                    <a:p>
                      <a:pPr rtl="1"/>
                      <a:r>
                        <a:rPr lang="ar-SA" sz="2000" dirty="0" smtClean="0"/>
                        <a:t>المرض </a:t>
                      </a:r>
                      <a:endParaRPr lang="ar-SA" sz="2000" dirty="0"/>
                    </a:p>
                  </a:txBody>
                  <a:tcPr/>
                </a:tc>
                <a:tc>
                  <a:txBody>
                    <a:bodyPr/>
                    <a:lstStyle/>
                    <a:p>
                      <a:pPr rtl="1"/>
                      <a:r>
                        <a:rPr lang="ar-SA" sz="2000" dirty="0" smtClean="0"/>
                        <a:t>تفسيره </a:t>
                      </a:r>
                      <a:endParaRPr lang="ar-SA" sz="2000" dirty="0"/>
                    </a:p>
                  </a:txBody>
                  <a:tcPr/>
                </a:tc>
              </a:tr>
              <a:tr h="1038296">
                <a:tc>
                  <a:txBody>
                    <a:bodyPr/>
                    <a:lstStyle/>
                    <a:p>
                      <a:pPr rtl="1"/>
                      <a:r>
                        <a:rPr lang="ar-SA" sz="2800" dirty="0" smtClean="0">
                          <a:cs typeface="+mj-cs"/>
                        </a:rPr>
                        <a:t>امراض العدسة </a:t>
                      </a:r>
                      <a:endParaRPr lang="ar-SA" sz="2800" dirty="0">
                        <a:cs typeface="+mj-cs"/>
                      </a:endParaRPr>
                    </a:p>
                  </a:txBody>
                  <a:tcPr/>
                </a:tc>
                <a:tc>
                  <a:txBody>
                    <a:bodyPr/>
                    <a:lstStyle/>
                    <a:p>
                      <a:pPr rtl="1"/>
                      <a:r>
                        <a:rPr lang="ar-SA" sz="2000" dirty="0" smtClean="0">
                          <a:cs typeface="+mj-cs"/>
                        </a:rPr>
                        <a:t>أمراض تصيب  عدسة العين أو الأ</a:t>
                      </a:r>
                      <a:r>
                        <a:rPr lang="ar-SA" sz="2000" baseline="0" dirty="0" smtClean="0">
                          <a:cs typeface="+mj-cs"/>
                        </a:rPr>
                        <a:t>جزاء الخلفية للعدسة .</a:t>
                      </a:r>
                    </a:p>
                    <a:p>
                      <a:pPr rtl="1"/>
                      <a:r>
                        <a:rPr lang="ar-SA" sz="2000" dirty="0" smtClean="0">
                          <a:cs typeface="+mj-cs"/>
                        </a:rPr>
                        <a:t>مثل :</a:t>
                      </a:r>
                      <a:r>
                        <a:rPr lang="ar-SA" sz="2000" baseline="0" dirty="0" smtClean="0">
                          <a:cs typeface="+mj-cs"/>
                        </a:rPr>
                        <a:t> (</a:t>
                      </a:r>
                      <a:r>
                        <a:rPr lang="en-US" sz="2000" baseline="0" dirty="0" smtClean="0">
                          <a:cs typeface="+mj-cs"/>
                        </a:rPr>
                        <a:t>RLF </a:t>
                      </a:r>
                      <a:r>
                        <a:rPr lang="ar-SA" sz="2000" baseline="0" dirty="0" smtClean="0">
                          <a:cs typeface="+mj-cs"/>
                        </a:rPr>
                        <a:t> ) زيادة أو نقص كمية الاكسجين للخلايا الدماغية وخاصة أثناء الولادة أو بعدها .</a:t>
                      </a:r>
                      <a:endParaRPr lang="ar-SA" sz="2000" dirty="0">
                        <a:cs typeface="+mj-cs"/>
                      </a:endParaRPr>
                    </a:p>
                  </a:txBody>
                  <a:tcPr/>
                </a:tc>
              </a:tr>
              <a:tr h="891978">
                <a:tc>
                  <a:txBody>
                    <a:bodyPr/>
                    <a:lstStyle/>
                    <a:p>
                      <a:pPr rtl="1"/>
                      <a:r>
                        <a:rPr lang="ar-SA" sz="2800" dirty="0" smtClean="0">
                          <a:cs typeface="+mj-cs"/>
                        </a:rPr>
                        <a:t>التهابات العين</a:t>
                      </a:r>
                      <a:r>
                        <a:rPr lang="ar-SA" sz="2800" baseline="0" dirty="0" smtClean="0">
                          <a:cs typeface="+mj-cs"/>
                        </a:rPr>
                        <a:t> </a:t>
                      </a:r>
                      <a:endParaRPr lang="ar-SA" sz="2800" dirty="0">
                        <a:cs typeface="+mj-cs"/>
                      </a:endParaRPr>
                    </a:p>
                  </a:txBody>
                  <a:tcPr/>
                </a:tc>
                <a:tc>
                  <a:txBody>
                    <a:bodyPr/>
                    <a:lstStyle/>
                    <a:p>
                      <a:pPr rtl="1"/>
                      <a:r>
                        <a:rPr lang="ar-SA" sz="2000" dirty="0" smtClean="0">
                          <a:cs typeface="+mj-cs"/>
                        </a:rPr>
                        <a:t>الالتهابات المزمنة التي تصيب القرنية أو القزحية أو الملتحمة , خاصة</a:t>
                      </a:r>
                      <a:r>
                        <a:rPr lang="ar-SA" sz="2000" baseline="0" dirty="0" smtClean="0">
                          <a:cs typeface="+mj-cs"/>
                        </a:rPr>
                        <a:t> إذا لم تعالج .</a:t>
                      </a:r>
                      <a:endParaRPr lang="ar-SA" sz="2000" dirty="0">
                        <a:cs typeface="+mj-cs"/>
                      </a:endParaRPr>
                    </a:p>
                  </a:txBody>
                  <a:tcPr/>
                </a:tc>
              </a:tr>
              <a:tr h="891978">
                <a:tc>
                  <a:txBody>
                    <a:bodyPr/>
                    <a:lstStyle/>
                    <a:p>
                      <a:pPr rtl="1"/>
                      <a:r>
                        <a:rPr lang="ar-SA" sz="2800" dirty="0" smtClean="0">
                          <a:cs typeface="+mj-cs"/>
                        </a:rPr>
                        <a:t>الحول </a:t>
                      </a:r>
                      <a:endParaRPr lang="ar-SA" sz="2800" dirty="0">
                        <a:cs typeface="+mj-cs"/>
                      </a:endParaRPr>
                    </a:p>
                  </a:txBody>
                  <a:tcPr/>
                </a:tc>
                <a:tc>
                  <a:txBody>
                    <a:bodyPr/>
                    <a:lstStyle/>
                    <a:p>
                      <a:pPr marL="457200" indent="-457200" rtl="1">
                        <a:buFont typeface="+mj-lt"/>
                        <a:buAutoNum type="arabicPeriod"/>
                      </a:pPr>
                      <a:r>
                        <a:rPr lang="ar-SA" sz="2000" dirty="0" smtClean="0">
                          <a:cs typeface="+mj-cs"/>
                        </a:rPr>
                        <a:t>توجيه كلتا العينين نحو الداخل .</a:t>
                      </a:r>
                    </a:p>
                    <a:p>
                      <a:pPr marL="457200" indent="-457200" rtl="1">
                        <a:buFont typeface="+mj-lt"/>
                        <a:buAutoNum type="arabicPeriod"/>
                      </a:pPr>
                      <a:r>
                        <a:rPr lang="ar-SA" sz="2000" dirty="0" smtClean="0">
                          <a:cs typeface="+mj-cs"/>
                        </a:rPr>
                        <a:t>توجيه كلتا العينين نحو الخارج .</a:t>
                      </a:r>
                      <a:endParaRPr lang="ar-SA" sz="2000" dirty="0">
                        <a:cs typeface="+mj-cs"/>
                      </a:endParaRPr>
                    </a:p>
                  </a:txBody>
                  <a:tcPr/>
                </a:tc>
              </a:tr>
              <a:tr h="1038296">
                <a:tc>
                  <a:txBody>
                    <a:bodyPr/>
                    <a:lstStyle/>
                    <a:p>
                      <a:pPr rtl="1"/>
                      <a:r>
                        <a:rPr lang="ar-SA" sz="2800" dirty="0" smtClean="0">
                          <a:cs typeface="+mj-cs"/>
                        </a:rPr>
                        <a:t>الحوادث واسباب اخرى</a:t>
                      </a:r>
                      <a:r>
                        <a:rPr lang="ar-SA" sz="2800" baseline="0" dirty="0" smtClean="0">
                          <a:cs typeface="+mj-cs"/>
                        </a:rPr>
                        <a:t> .</a:t>
                      </a:r>
                      <a:endParaRPr lang="ar-SA" sz="2800" dirty="0">
                        <a:cs typeface="+mj-cs"/>
                      </a:endParaRPr>
                    </a:p>
                  </a:txBody>
                  <a:tcPr/>
                </a:tc>
                <a:tc>
                  <a:txBody>
                    <a:bodyPr/>
                    <a:lstStyle/>
                    <a:p>
                      <a:pPr marL="0" indent="0" rtl="1">
                        <a:buFont typeface="+mj-lt"/>
                        <a:buNone/>
                      </a:pPr>
                      <a:r>
                        <a:rPr lang="ar-SA" sz="2000" dirty="0" smtClean="0">
                          <a:cs typeface="+mj-cs"/>
                        </a:rPr>
                        <a:t>ويقصد بها إصابة</a:t>
                      </a:r>
                      <a:r>
                        <a:rPr lang="ar-SA" sz="2000" baseline="0" dirty="0" smtClean="0">
                          <a:cs typeface="+mj-cs"/>
                        </a:rPr>
                        <a:t> العين أو أجزاء منها بصورة مباشرة أو غير مباشرة , مثل : الضرب على الرأس ,العمل في الأماكن شديدة الحرارة , الأتربة والغبار, قلة النظافة الشخصية .</a:t>
                      </a:r>
                      <a:endParaRPr lang="ar-SA" sz="2000" dirty="0">
                        <a:cs typeface="+mj-cs"/>
                      </a:endParaRPr>
                    </a:p>
                  </a:txBody>
                  <a:tcPr/>
                </a:tc>
              </a:tr>
            </a:tbl>
          </a:graphicData>
        </a:graphic>
      </p:graphicFrame>
    </p:spTree>
    <p:extLst>
      <p:ext uri="{BB962C8B-B14F-4D97-AF65-F5344CB8AC3E}">
        <p14:creationId xmlns:p14="http://schemas.microsoft.com/office/powerpoint/2010/main" val="29106964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قياس وتشخيص الإعاقة البصرية </a:t>
            </a:r>
          </a:p>
        </p:txBody>
      </p:sp>
      <p:sp>
        <p:nvSpPr>
          <p:cNvPr id="3" name="عنصر نائب للمحتوى 2"/>
          <p:cNvSpPr>
            <a:spLocks noGrp="1"/>
          </p:cNvSpPr>
          <p:nvPr>
            <p:ph idx="1"/>
          </p:nvPr>
        </p:nvSpPr>
        <p:spPr/>
        <p:txBody>
          <a:bodyPr>
            <a:normAutofit fontScale="92500" lnSpcReduction="10000"/>
          </a:bodyPr>
          <a:lstStyle/>
          <a:p>
            <a:r>
              <a:rPr lang="ar-SA" sz="2800" dirty="0">
                <a:cs typeface="+mj-cs"/>
              </a:rPr>
              <a:t>يظهر الأطفال </a:t>
            </a:r>
            <a:r>
              <a:rPr lang="ar-SA" sz="2800" dirty="0" smtClean="0">
                <a:cs typeface="+mj-cs"/>
              </a:rPr>
              <a:t>أو الأفراد </a:t>
            </a:r>
            <a:r>
              <a:rPr lang="ar-SA" sz="2800" dirty="0">
                <a:cs typeface="+mj-cs"/>
              </a:rPr>
              <a:t>ذوو المشكلات البصرية </a:t>
            </a:r>
            <a:r>
              <a:rPr lang="ar-SA" sz="2800" dirty="0" smtClean="0">
                <a:cs typeface="+mj-cs"/>
              </a:rPr>
              <a:t>أعراضاً تدل </a:t>
            </a:r>
            <a:r>
              <a:rPr lang="ar-SA" sz="2800" dirty="0">
                <a:cs typeface="+mj-cs"/>
              </a:rPr>
              <a:t>بطريقة ما على صعوبة في القدرة على </a:t>
            </a:r>
            <a:r>
              <a:rPr lang="ar-SA" sz="2800" dirty="0" smtClean="0">
                <a:cs typeface="+mj-cs"/>
              </a:rPr>
              <a:t>الإبصار, </a:t>
            </a:r>
            <a:r>
              <a:rPr lang="ar-SA" sz="2800" dirty="0">
                <a:cs typeface="+mj-cs"/>
              </a:rPr>
              <a:t>مقارنة مع الطفل </a:t>
            </a:r>
            <a:r>
              <a:rPr lang="ar-SA" sz="2800" dirty="0" smtClean="0">
                <a:cs typeface="+mj-cs"/>
              </a:rPr>
              <a:t>أو </a:t>
            </a:r>
            <a:r>
              <a:rPr lang="ar-SA" sz="2800" dirty="0">
                <a:cs typeface="+mj-cs"/>
              </a:rPr>
              <a:t>الفرد العادي الذي لا يعاني من مشكلات بصرية, ومن </a:t>
            </a:r>
            <a:r>
              <a:rPr lang="ar-SA" sz="2800" dirty="0" smtClean="0">
                <a:cs typeface="+mj-cs"/>
              </a:rPr>
              <a:t>الأعراض </a:t>
            </a:r>
            <a:r>
              <a:rPr lang="ar-SA" sz="2800" dirty="0">
                <a:cs typeface="+mj-cs"/>
              </a:rPr>
              <a:t>التي يظهرها الأطفال ذوو المشكلات البصرية </a:t>
            </a:r>
            <a:r>
              <a:rPr lang="ar-SA" sz="2800" dirty="0" smtClean="0">
                <a:cs typeface="+mj-cs"/>
              </a:rPr>
              <a:t>:-</a:t>
            </a:r>
          </a:p>
          <a:p>
            <a:pPr lvl="0">
              <a:buFont typeface="Wingdings" pitchFamily="2" charset="2"/>
              <a:buChar char="q"/>
            </a:pPr>
            <a:r>
              <a:rPr lang="ar-SA" sz="2800" dirty="0">
                <a:cs typeface="+mj-cs"/>
              </a:rPr>
              <a:t>تقريب </a:t>
            </a:r>
            <a:r>
              <a:rPr lang="ar-SA" sz="2800" dirty="0" smtClean="0">
                <a:cs typeface="+mj-cs"/>
              </a:rPr>
              <a:t>أو </a:t>
            </a:r>
            <a:r>
              <a:rPr lang="ar-SA" sz="2800" dirty="0">
                <a:cs typeface="+mj-cs"/>
              </a:rPr>
              <a:t>إ</a:t>
            </a:r>
            <a:r>
              <a:rPr lang="ar-SA" sz="2800" dirty="0" smtClean="0">
                <a:cs typeface="+mj-cs"/>
              </a:rPr>
              <a:t>بعاد </a:t>
            </a:r>
            <a:r>
              <a:rPr lang="ar-SA" sz="2800" dirty="0">
                <a:cs typeface="+mj-cs"/>
              </a:rPr>
              <a:t>المادة المكتوبة من العينين </a:t>
            </a:r>
            <a:endParaRPr lang="en-US" sz="2800" dirty="0">
              <a:cs typeface="+mj-cs"/>
            </a:endParaRPr>
          </a:p>
          <a:p>
            <a:pPr lvl="0">
              <a:buFont typeface="Wingdings" pitchFamily="2" charset="2"/>
              <a:buChar char="q"/>
            </a:pPr>
            <a:r>
              <a:rPr lang="ar-SA" sz="2800" dirty="0" smtClean="0">
                <a:cs typeface="+mj-cs"/>
              </a:rPr>
              <a:t>الحذر الشديد أثناء نزول الدرج.</a:t>
            </a:r>
            <a:endParaRPr lang="en-US" sz="2800" dirty="0">
              <a:cs typeface="+mj-cs"/>
            </a:endParaRPr>
          </a:p>
          <a:p>
            <a:pPr lvl="0">
              <a:buFont typeface="Wingdings" pitchFamily="2" charset="2"/>
              <a:buChar char="q"/>
            </a:pPr>
            <a:r>
              <a:rPr lang="ar-SA" sz="2800" dirty="0">
                <a:cs typeface="+mj-cs"/>
              </a:rPr>
              <a:t>صعوبة رؤية الأشياء القريبة </a:t>
            </a:r>
            <a:endParaRPr lang="en-US" sz="2800" dirty="0">
              <a:cs typeface="+mj-cs"/>
            </a:endParaRPr>
          </a:p>
          <a:p>
            <a:pPr lvl="0">
              <a:buFont typeface="Wingdings" pitchFamily="2" charset="2"/>
              <a:buChar char="q"/>
            </a:pPr>
            <a:r>
              <a:rPr lang="ar-SA" sz="2800" dirty="0">
                <a:cs typeface="+mj-cs"/>
              </a:rPr>
              <a:t>فرك العينين </a:t>
            </a:r>
            <a:endParaRPr lang="en-US" sz="2800" dirty="0">
              <a:cs typeface="+mj-cs"/>
            </a:endParaRPr>
          </a:p>
          <a:p>
            <a:pPr lvl="0">
              <a:buFont typeface="Wingdings" pitchFamily="2" charset="2"/>
              <a:buChar char="q"/>
            </a:pPr>
            <a:r>
              <a:rPr lang="ar-SA" sz="2800" dirty="0">
                <a:cs typeface="+mj-cs"/>
              </a:rPr>
              <a:t>إ</a:t>
            </a:r>
            <a:r>
              <a:rPr lang="ar-SA" sz="2800" dirty="0" smtClean="0">
                <a:cs typeface="+mj-cs"/>
              </a:rPr>
              <a:t>حمرار </a:t>
            </a:r>
            <a:r>
              <a:rPr lang="ar-SA" sz="2800" dirty="0">
                <a:cs typeface="+mj-cs"/>
              </a:rPr>
              <a:t>العينين </a:t>
            </a:r>
            <a:endParaRPr lang="en-US" sz="2800" dirty="0">
              <a:cs typeface="+mj-cs"/>
            </a:endParaRPr>
          </a:p>
          <a:p>
            <a:pPr lvl="0">
              <a:buFont typeface="Wingdings" pitchFamily="2" charset="2"/>
              <a:buChar char="q"/>
            </a:pPr>
            <a:r>
              <a:rPr lang="ar-SA" sz="2800" dirty="0">
                <a:cs typeface="+mj-cs"/>
              </a:rPr>
              <a:t>تكرار رمش العينين </a:t>
            </a:r>
            <a:r>
              <a:rPr lang="ar-SA" sz="2800" dirty="0" smtClean="0">
                <a:cs typeface="+mj-cs"/>
              </a:rPr>
              <a:t>             </a:t>
            </a:r>
            <a:endParaRPr lang="en-US" sz="2800" dirty="0">
              <a:cs typeface="+mj-cs"/>
            </a:endParaRPr>
          </a:p>
          <a:p>
            <a:pPr marL="114300" indent="0">
              <a:buNone/>
            </a:pPr>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35292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10599"/>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قياس وتشخيص الإعاقة البصرية </a:t>
            </a:r>
          </a:p>
        </p:txBody>
      </p:sp>
      <p:sp>
        <p:nvSpPr>
          <p:cNvPr id="3" name="عنصر نائب للمحتوى 2"/>
          <p:cNvSpPr>
            <a:spLocks noGrp="1"/>
          </p:cNvSpPr>
          <p:nvPr>
            <p:ph idx="1"/>
          </p:nvPr>
        </p:nvSpPr>
        <p:spPr/>
        <p:txBody>
          <a:bodyPr>
            <a:normAutofit lnSpcReduction="10000"/>
          </a:bodyPr>
          <a:lstStyle/>
          <a:p>
            <a:pPr lvl="0">
              <a:buFont typeface="Wingdings" pitchFamily="2" charset="2"/>
              <a:buChar char="q"/>
            </a:pPr>
            <a:r>
              <a:rPr lang="ar-SA" dirty="0" smtClean="0">
                <a:cs typeface="+mj-cs"/>
              </a:rPr>
              <a:t>تغطية </a:t>
            </a:r>
            <a:r>
              <a:rPr lang="ar-SA" dirty="0">
                <a:cs typeface="+mj-cs"/>
              </a:rPr>
              <a:t>إ</a:t>
            </a:r>
            <a:r>
              <a:rPr lang="ar-SA" dirty="0" smtClean="0">
                <a:cs typeface="+mj-cs"/>
              </a:rPr>
              <a:t>حدى </a:t>
            </a:r>
            <a:r>
              <a:rPr lang="ar-SA" dirty="0">
                <a:cs typeface="+mj-cs"/>
              </a:rPr>
              <a:t>العينين عند القراءة </a:t>
            </a:r>
            <a:r>
              <a:rPr lang="ar-SA" dirty="0" smtClean="0">
                <a:cs typeface="+mj-cs"/>
              </a:rPr>
              <a:t>أو </a:t>
            </a:r>
            <a:r>
              <a:rPr lang="ar-SA" dirty="0">
                <a:cs typeface="+mj-cs"/>
              </a:rPr>
              <a:t>رؤية الأشياء القريبة </a:t>
            </a:r>
            <a:r>
              <a:rPr lang="ar-SA" dirty="0" smtClean="0">
                <a:cs typeface="+mj-cs"/>
              </a:rPr>
              <a:t>أو </a:t>
            </a:r>
            <a:r>
              <a:rPr lang="ar-SA" dirty="0">
                <a:cs typeface="+mj-cs"/>
              </a:rPr>
              <a:t>البعيدة </a:t>
            </a:r>
            <a:endParaRPr lang="en-US" dirty="0">
              <a:cs typeface="+mj-cs"/>
            </a:endParaRPr>
          </a:p>
          <a:p>
            <a:pPr lvl="0">
              <a:buFont typeface="Wingdings" pitchFamily="2" charset="2"/>
              <a:buChar char="q"/>
            </a:pPr>
            <a:r>
              <a:rPr lang="ar-SA" dirty="0">
                <a:cs typeface="+mj-cs"/>
              </a:rPr>
              <a:t>الحول </a:t>
            </a:r>
            <a:endParaRPr lang="en-US" dirty="0">
              <a:cs typeface="+mj-cs"/>
            </a:endParaRPr>
          </a:p>
          <a:p>
            <a:pPr lvl="0">
              <a:buFont typeface="Wingdings" pitchFamily="2" charset="2"/>
              <a:buChar char="q"/>
            </a:pPr>
            <a:r>
              <a:rPr lang="ar-SA" dirty="0">
                <a:cs typeface="+mj-cs"/>
              </a:rPr>
              <a:t>الشعور بالصداع عند القراءة </a:t>
            </a:r>
            <a:r>
              <a:rPr lang="ar-SA" dirty="0" smtClean="0">
                <a:cs typeface="+mj-cs"/>
              </a:rPr>
              <a:t>.</a:t>
            </a:r>
          </a:p>
          <a:p>
            <a:r>
              <a:rPr lang="ar-SA" dirty="0">
                <a:cs typeface="+mj-cs"/>
              </a:rPr>
              <a:t>وقد يلاحظ </a:t>
            </a:r>
            <a:r>
              <a:rPr lang="ar-SA" dirty="0" smtClean="0">
                <a:cs typeface="+mj-cs"/>
              </a:rPr>
              <a:t>الأباء والأمهات </a:t>
            </a:r>
            <a:r>
              <a:rPr lang="ar-SA" dirty="0">
                <a:cs typeface="+mj-cs"/>
              </a:rPr>
              <a:t>والمعلمون مثل تلك </a:t>
            </a:r>
            <a:r>
              <a:rPr lang="ar-SA" dirty="0" smtClean="0">
                <a:cs typeface="+mj-cs"/>
              </a:rPr>
              <a:t>المظاهر, </a:t>
            </a:r>
            <a:r>
              <a:rPr lang="ar-SA" dirty="0">
                <a:cs typeface="+mj-cs"/>
              </a:rPr>
              <a:t>وفي هذه الحالات </a:t>
            </a:r>
            <a:r>
              <a:rPr lang="ar-SA" dirty="0" smtClean="0">
                <a:cs typeface="+mj-cs"/>
              </a:rPr>
              <a:t>فإن </a:t>
            </a:r>
            <a:r>
              <a:rPr lang="ar-SA" dirty="0">
                <a:cs typeface="+mj-cs"/>
              </a:rPr>
              <a:t>تشخيص المشكلات البصرية يصبح </a:t>
            </a:r>
            <a:r>
              <a:rPr lang="ar-SA" dirty="0" smtClean="0">
                <a:cs typeface="+mj-cs"/>
              </a:rPr>
              <a:t>أمراً ضرورياً </a:t>
            </a:r>
            <a:r>
              <a:rPr lang="ar-SA" dirty="0">
                <a:cs typeface="+mj-cs"/>
              </a:rPr>
              <a:t>من قبل </a:t>
            </a:r>
            <a:r>
              <a:rPr lang="ar-SA" dirty="0" smtClean="0">
                <a:cs typeface="+mj-cs"/>
              </a:rPr>
              <a:t>الاخصائي, </a:t>
            </a:r>
            <a:r>
              <a:rPr lang="ar-SA" dirty="0">
                <a:cs typeface="+mj-cs"/>
              </a:rPr>
              <a:t>والذي يسمى ( </a:t>
            </a:r>
            <a:r>
              <a:rPr lang="en-US" dirty="0">
                <a:cs typeface="+mj-cs"/>
              </a:rPr>
              <a:t>ophthalmologist</a:t>
            </a:r>
            <a:r>
              <a:rPr lang="ar-SA" dirty="0">
                <a:cs typeface="+mj-cs"/>
              </a:rPr>
              <a:t> ) حيث يحدد هذا الاخصائي نوع ومدى المشكلة البصرية التي يعاني منها الفرد </a:t>
            </a:r>
            <a:r>
              <a:rPr lang="ar-SA" dirty="0" smtClean="0">
                <a:cs typeface="+mj-cs"/>
              </a:rPr>
              <a:t>بإستخدام </a:t>
            </a:r>
            <a:r>
              <a:rPr lang="ar-SA" dirty="0">
                <a:cs typeface="+mj-cs"/>
              </a:rPr>
              <a:t>الأجهزة الفنية الحديثة في القياس </a:t>
            </a:r>
            <a:r>
              <a:rPr lang="ar-SA" dirty="0" smtClean="0">
                <a:cs typeface="+mj-cs"/>
              </a:rPr>
              <a:t>وتشخيص </a:t>
            </a:r>
            <a:r>
              <a:rPr lang="ar-SA" dirty="0">
                <a:cs typeface="+mj-cs"/>
              </a:rPr>
              <a:t>الإعاقة البصرية .</a:t>
            </a:r>
            <a:endParaRPr lang="en-US" dirty="0">
              <a:cs typeface="+mj-cs"/>
            </a:endParaRPr>
          </a:p>
          <a:p>
            <a:r>
              <a:rPr lang="ar-SA" dirty="0">
                <a:cs typeface="+mj-cs"/>
              </a:rPr>
              <a:t>أ</a:t>
            </a:r>
            <a:r>
              <a:rPr lang="ar-SA" dirty="0" smtClean="0">
                <a:cs typeface="+mj-cs"/>
              </a:rPr>
              <a:t>ما </a:t>
            </a:r>
            <a:r>
              <a:rPr lang="ar-SA" dirty="0">
                <a:cs typeface="+mj-cs"/>
              </a:rPr>
              <a:t>الطريقة التقليدية في القياس والتشخيص الإعاقة البصرية فكانت تقوم على أساس من استخدام </a:t>
            </a:r>
            <a:r>
              <a:rPr lang="ar-SA" dirty="0" smtClean="0">
                <a:cs typeface="+mj-cs"/>
              </a:rPr>
              <a:t>لوحة </a:t>
            </a:r>
            <a:r>
              <a:rPr lang="ar-SA" dirty="0">
                <a:cs typeface="+mj-cs"/>
              </a:rPr>
              <a:t>سنلن المعروفة ( </a:t>
            </a:r>
            <a:r>
              <a:rPr lang="en-US" dirty="0" err="1">
                <a:cs typeface="+mj-cs"/>
              </a:rPr>
              <a:t>Snellen</a:t>
            </a:r>
            <a:r>
              <a:rPr lang="en-US" dirty="0">
                <a:cs typeface="+mj-cs"/>
              </a:rPr>
              <a:t> chart </a:t>
            </a:r>
            <a:r>
              <a:rPr lang="ar-SA" dirty="0">
                <a:cs typeface="+mj-cs"/>
              </a:rPr>
              <a:t> ) والتي تتضمن ثمانية صفوف من الاحرف ( </a:t>
            </a:r>
            <a:r>
              <a:rPr lang="en-US" dirty="0">
                <a:cs typeface="+mj-cs"/>
              </a:rPr>
              <a:t>E, C</a:t>
            </a:r>
            <a:r>
              <a:rPr lang="ar-SA" dirty="0">
                <a:cs typeface="+mj-cs"/>
              </a:rPr>
              <a:t> ) . </a:t>
            </a:r>
            <a:endParaRPr lang="en-US" dirty="0">
              <a:cs typeface="+mj-cs"/>
            </a:endParaRPr>
          </a:p>
          <a:p>
            <a:pPr lvl="0"/>
            <a:endParaRPr lang="en-US" dirty="0"/>
          </a:p>
          <a:p>
            <a:endParaRPr lang="ar-SA" dirty="0"/>
          </a:p>
        </p:txBody>
      </p:sp>
    </p:spTree>
    <p:extLst>
      <p:ext uri="{BB962C8B-B14F-4D97-AF65-F5344CB8AC3E}">
        <p14:creationId xmlns:p14="http://schemas.microsoft.com/office/powerpoint/2010/main" val="3697998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smtClean="0"/>
              <a:t>مقدمة </a:t>
            </a:r>
            <a:endParaRPr lang="ar-SA" sz="6000" dirty="0"/>
          </a:p>
        </p:txBody>
      </p:sp>
      <p:sp>
        <p:nvSpPr>
          <p:cNvPr id="3" name="عنصر نائب للمحتوى 2"/>
          <p:cNvSpPr>
            <a:spLocks noGrp="1"/>
          </p:cNvSpPr>
          <p:nvPr>
            <p:ph idx="1"/>
          </p:nvPr>
        </p:nvSpPr>
        <p:spPr/>
        <p:txBody>
          <a:bodyPr>
            <a:normAutofit/>
          </a:bodyPr>
          <a:lstStyle/>
          <a:p>
            <a:pPr algn="ctr"/>
            <a:r>
              <a:rPr lang="ar-SA" sz="3600" dirty="0" smtClean="0">
                <a:cs typeface="+mj-cs"/>
              </a:rPr>
              <a:t>تعتبر وظيفة الابصار من الوظائف المهمة للكائن الحي, ويشعر الفرد بقيمتها حين تتعطل القدرة على الرؤيا لديه لسبب ما </a:t>
            </a:r>
          </a:p>
          <a:p>
            <a:pPr marL="114300" indent="0" algn="ctr">
              <a:buNone/>
            </a:pPr>
            <a:r>
              <a:rPr lang="ar-SA" sz="3600" dirty="0" smtClean="0">
                <a:cs typeface="+mj-cs"/>
              </a:rPr>
              <a:t>وهذا ما نطلق عليه الإعاقة البصرية</a:t>
            </a:r>
            <a:r>
              <a:rPr lang="ar-SA" sz="3200" dirty="0" smtClean="0"/>
              <a:t>.</a:t>
            </a:r>
            <a:endParaRPr lang="ar-SA"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357936"/>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26371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5400" dirty="0">
                <a:solidFill>
                  <a:schemeClr val="accent4">
                    <a:lumMod val="60000"/>
                    <a:lumOff val="40000"/>
                  </a:schemeClr>
                </a:solidFill>
              </a:rPr>
              <a:t>الخصائص السلوكية </a:t>
            </a:r>
            <a:r>
              <a:rPr lang="ar-SA" sz="5400" dirty="0" smtClean="0">
                <a:solidFill>
                  <a:schemeClr val="accent4">
                    <a:lumMod val="60000"/>
                    <a:lumOff val="40000"/>
                  </a:schemeClr>
                </a:solidFill>
              </a:rPr>
              <a:t>للمعاقين بصرياً </a:t>
            </a:r>
            <a:endParaRPr lang="ar-SA" sz="5400" dirty="0">
              <a:solidFill>
                <a:schemeClr val="accent4">
                  <a:lumMod val="60000"/>
                  <a:lumOff val="40000"/>
                </a:schemeClr>
              </a:solidFill>
            </a:endParaRPr>
          </a:p>
        </p:txBody>
      </p:sp>
      <p:sp>
        <p:nvSpPr>
          <p:cNvPr id="3" name="عنصر نائب للمحتوى 2"/>
          <p:cNvSpPr>
            <a:spLocks noGrp="1"/>
          </p:cNvSpPr>
          <p:nvPr>
            <p:ph idx="1"/>
          </p:nvPr>
        </p:nvSpPr>
        <p:spPr>
          <a:xfrm>
            <a:off x="457200" y="1752600"/>
            <a:ext cx="8229600" cy="4844752"/>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r>
              <a:rPr lang="ar-SA" sz="6500" dirty="0">
                <a:solidFill>
                  <a:schemeClr val="accent1"/>
                </a:solidFill>
                <a:cs typeface="+mj-cs"/>
              </a:rPr>
              <a:t>تتأثر الكثير من الخصائص السلوكية لدى الفرد بالإعاقة البصرية , كخصائص العقلية , واللغوية , والأكاديمية , والاجتماعية , والمهنية .</a:t>
            </a:r>
            <a:endParaRPr lang="en-US" sz="6500" dirty="0">
              <a:solidFill>
                <a:schemeClr val="accent1"/>
              </a:solidFill>
              <a:cs typeface="+mj-cs"/>
            </a:endParaRPr>
          </a:p>
          <a:p>
            <a:r>
              <a:rPr lang="ar-SA" sz="6000" dirty="0">
                <a:solidFill>
                  <a:schemeClr val="accent4">
                    <a:lumMod val="60000"/>
                    <a:lumOff val="40000"/>
                  </a:schemeClr>
                </a:solidFill>
              </a:rPr>
              <a:t>الخصائص العقلية :</a:t>
            </a:r>
            <a:endParaRPr lang="en-US" sz="6000" dirty="0">
              <a:solidFill>
                <a:schemeClr val="accent4">
                  <a:lumMod val="60000"/>
                  <a:lumOff val="40000"/>
                </a:schemeClr>
              </a:solidFill>
            </a:endParaRPr>
          </a:p>
          <a:p>
            <a:pPr marL="114300" indent="0">
              <a:buNone/>
            </a:pPr>
            <a:r>
              <a:rPr lang="ar-SA" sz="5100" dirty="0">
                <a:cs typeface="+mj-cs"/>
              </a:rPr>
              <a:t>لا توجد فروق ذات دلاله إحصائية بين قدرات الفرد العادي والمعاق بصريا على اختبار ستانفورد بينية , </a:t>
            </a:r>
            <a:r>
              <a:rPr lang="ar-SA" sz="5100" dirty="0" smtClean="0">
                <a:cs typeface="+mj-cs"/>
              </a:rPr>
              <a:t>أو </a:t>
            </a:r>
            <a:r>
              <a:rPr lang="ar-SA" sz="5100" dirty="0">
                <a:cs typeface="+mj-cs"/>
              </a:rPr>
              <a:t>الجانب اللفظي من مقياس وكسلر ولكن قد توجد فروق بين قدرات الفرد العادي والمعاق بصريا على </a:t>
            </a:r>
            <a:r>
              <a:rPr lang="ar-SA" sz="5100" dirty="0" smtClean="0">
                <a:cs typeface="+mj-cs"/>
              </a:rPr>
              <a:t>إختبارات </a:t>
            </a:r>
            <a:r>
              <a:rPr lang="ar-SA" sz="5100" dirty="0">
                <a:cs typeface="+mj-cs"/>
              </a:rPr>
              <a:t>الذكاء ذات الفقرات </a:t>
            </a:r>
            <a:r>
              <a:rPr lang="ar-SA" sz="5100" dirty="0" smtClean="0">
                <a:cs typeface="+mj-cs"/>
              </a:rPr>
              <a:t>الأدائية، </a:t>
            </a:r>
            <a:r>
              <a:rPr lang="ar-SA" sz="5100" dirty="0">
                <a:cs typeface="+mj-cs"/>
              </a:rPr>
              <a:t>حيث أشار هيز إ</a:t>
            </a:r>
            <a:r>
              <a:rPr lang="ar-SA" sz="5100" dirty="0" smtClean="0">
                <a:cs typeface="+mj-cs"/>
              </a:rPr>
              <a:t>لى </a:t>
            </a:r>
            <a:r>
              <a:rPr lang="ar-SA" sz="5100" dirty="0">
                <a:cs typeface="+mj-cs"/>
              </a:rPr>
              <a:t>أ</a:t>
            </a:r>
            <a:r>
              <a:rPr lang="ar-SA" sz="5100" dirty="0" smtClean="0">
                <a:cs typeface="+mj-cs"/>
              </a:rPr>
              <a:t>ن </a:t>
            </a:r>
            <a:r>
              <a:rPr lang="ar-SA" sz="5100" dirty="0">
                <a:cs typeface="+mj-cs"/>
              </a:rPr>
              <a:t>الإعاقة البصرية لا تؤثر على القدرات العقلية </a:t>
            </a:r>
            <a:r>
              <a:rPr lang="ar-SA" sz="5100" dirty="0" smtClean="0">
                <a:cs typeface="+mj-cs"/>
              </a:rPr>
              <a:t>للمعاقين بصرياً، فقد </a:t>
            </a:r>
            <a:r>
              <a:rPr lang="ar-SA" sz="5100" dirty="0">
                <a:cs typeface="+mj-cs"/>
              </a:rPr>
              <a:t>عمل على تعديل مقياس ستانفورد ليناسب المعاقين بصريا وظهر ما يسمى بمقياس هيز _ بينية .</a:t>
            </a:r>
            <a:endParaRPr lang="en-US" sz="5100" dirty="0">
              <a:cs typeface="+mj-cs"/>
            </a:endParaRPr>
          </a:p>
          <a:p>
            <a:pPr marL="114300" indent="0">
              <a:buNone/>
            </a:pPr>
            <a:endParaRPr lang="en-US" sz="6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661248"/>
            <a:ext cx="1584176"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6531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dirty="0">
                <a:solidFill>
                  <a:schemeClr val="accent4">
                    <a:lumMod val="60000"/>
                    <a:lumOff val="40000"/>
                  </a:schemeClr>
                </a:solidFill>
              </a:rPr>
              <a:t>الخصائص السلوكية </a:t>
            </a:r>
            <a:r>
              <a:rPr lang="ar-SA" sz="5400" dirty="0" smtClean="0">
                <a:solidFill>
                  <a:schemeClr val="accent4">
                    <a:lumMod val="60000"/>
                    <a:lumOff val="40000"/>
                  </a:schemeClr>
                </a:solidFill>
              </a:rPr>
              <a:t>للمعاقين بصرياً </a:t>
            </a:r>
            <a:endParaRPr lang="ar-SA" sz="5400" dirty="0">
              <a:solidFill>
                <a:schemeClr val="accent4">
                  <a:lumMod val="60000"/>
                  <a:lumOff val="40000"/>
                </a:schemeClr>
              </a:solidFill>
            </a:endParaRPr>
          </a:p>
        </p:txBody>
      </p:sp>
      <p:sp>
        <p:nvSpPr>
          <p:cNvPr id="3" name="عنصر نائب للمحتوى 2"/>
          <p:cNvSpPr>
            <a:spLocks noGrp="1"/>
          </p:cNvSpPr>
          <p:nvPr>
            <p:ph idx="1"/>
          </p:nvPr>
        </p:nvSpPr>
        <p:spPr>
          <a:xfrm>
            <a:off x="457200" y="1752600"/>
            <a:ext cx="8229600" cy="4988768"/>
          </a:xfrm>
        </p:spPr>
        <p:style>
          <a:lnRef idx="2">
            <a:schemeClr val="accent2"/>
          </a:lnRef>
          <a:fillRef idx="1">
            <a:schemeClr val="lt1"/>
          </a:fillRef>
          <a:effectRef idx="0">
            <a:schemeClr val="accent2"/>
          </a:effectRef>
          <a:fontRef idx="minor">
            <a:schemeClr val="dk1"/>
          </a:fontRef>
        </p:style>
        <p:txBody>
          <a:bodyPr>
            <a:normAutofit/>
          </a:bodyPr>
          <a:lstStyle/>
          <a:p>
            <a:r>
              <a:rPr lang="ar-SA" sz="2800" dirty="0">
                <a:solidFill>
                  <a:schemeClr val="accent1"/>
                </a:solidFill>
                <a:cs typeface="+mj-cs"/>
              </a:rPr>
              <a:t>الخصائص اللغوية :- </a:t>
            </a:r>
            <a:endParaRPr lang="en-US" sz="2800" dirty="0">
              <a:solidFill>
                <a:schemeClr val="accent1"/>
              </a:solidFill>
              <a:cs typeface="+mj-cs"/>
            </a:endParaRPr>
          </a:p>
          <a:p>
            <a:pPr marL="114300" indent="0">
              <a:buNone/>
            </a:pPr>
            <a:r>
              <a:rPr lang="ar-SA" sz="2800" dirty="0">
                <a:cs typeface="+mj-cs"/>
              </a:rPr>
              <a:t>انا الإعاقة البصرية لا تؤثر </a:t>
            </a:r>
            <a:r>
              <a:rPr lang="ar-SA" sz="2800" dirty="0" smtClean="0">
                <a:cs typeface="+mj-cs"/>
              </a:rPr>
              <a:t>تأثيراً مباشراً على </a:t>
            </a:r>
            <a:r>
              <a:rPr lang="ar-SA" sz="2800" dirty="0">
                <a:cs typeface="+mj-cs"/>
              </a:rPr>
              <a:t>إ</a:t>
            </a:r>
            <a:r>
              <a:rPr lang="ar-SA" sz="2800" dirty="0" smtClean="0">
                <a:cs typeface="+mj-cs"/>
              </a:rPr>
              <a:t>كتساب </a:t>
            </a:r>
            <a:r>
              <a:rPr lang="ar-SA" sz="2800" dirty="0">
                <a:cs typeface="+mj-cs"/>
              </a:rPr>
              <a:t>اللغة لدى الفرد المعاق </a:t>
            </a:r>
            <a:r>
              <a:rPr lang="ar-SA" sz="2800" dirty="0" smtClean="0">
                <a:cs typeface="+mj-cs"/>
              </a:rPr>
              <a:t>بصرياً, </a:t>
            </a:r>
            <a:r>
              <a:rPr lang="ar-SA" sz="2800" dirty="0">
                <a:cs typeface="+mj-cs"/>
              </a:rPr>
              <a:t>حيث تشير الدراسات التي أجريت في هذا الصدد </a:t>
            </a:r>
            <a:r>
              <a:rPr lang="ar-SA" sz="2800" dirty="0" smtClean="0">
                <a:cs typeface="+mj-cs"/>
              </a:rPr>
              <a:t>إلى </a:t>
            </a:r>
            <a:r>
              <a:rPr lang="ar-SA" sz="2800" dirty="0">
                <a:cs typeface="+mj-cs"/>
              </a:rPr>
              <a:t>أ</a:t>
            </a:r>
            <a:r>
              <a:rPr lang="ar-SA" sz="2800" dirty="0" smtClean="0">
                <a:cs typeface="+mj-cs"/>
              </a:rPr>
              <a:t>نه </a:t>
            </a:r>
            <a:r>
              <a:rPr lang="ar-SA" sz="2800" dirty="0">
                <a:cs typeface="+mj-cs"/>
              </a:rPr>
              <a:t>لا توجد فروق ذات </a:t>
            </a:r>
            <a:r>
              <a:rPr lang="ar-SA" sz="2800" dirty="0" smtClean="0">
                <a:cs typeface="+mj-cs"/>
              </a:rPr>
              <a:t>دلالة </a:t>
            </a:r>
            <a:r>
              <a:rPr lang="ar-SA" sz="2800" dirty="0">
                <a:cs typeface="+mj-cs"/>
              </a:rPr>
              <a:t>بين طريقة </a:t>
            </a:r>
            <a:r>
              <a:rPr lang="ar-SA" sz="2800" dirty="0" smtClean="0">
                <a:cs typeface="+mj-cs"/>
              </a:rPr>
              <a:t>إكتساب الكفيف, </a:t>
            </a:r>
            <a:r>
              <a:rPr lang="ar-SA" sz="2800" dirty="0">
                <a:cs typeface="+mj-cs"/>
              </a:rPr>
              <a:t>والفرد العادي للغة المنطوقة </a:t>
            </a:r>
            <a:r>
              <a:rPr lang="ar-SA" sz="2800" dirty="0" smtClean="0">
                <a:cs typeface="+mj-cs"/>
              </a:rPr>
              <a:t>إذا </a:t>
            </a:r>
            <a:r>
              <a:rPr lang="ar-SA" sz="2800" dirty="0">
                <a:cs typeface="+mj-cs"/>
              </a:rPr>
              <a:t>يسمع كل منهما اللغة </a:t>
            </a:r>
            <a:r>
              <a:rPr lang="ar-SA" sz="2800" dirty="0" smtClean="0">
                <a:cs typeface="+mj-cs"/>
              </a:rPr>
              <a:t>المنطوقة, </a:t>
            </a:r>
            <a:r>
              <a:rPr lang="ar-SA" sz="2800" dirty="0">
                <a:cs typeface="+mj-cs"/>
              </a:rPr>
              <a:t>في حين توجد فروق ذات </a:t>
            </a:r>
            <a:r>
              <a:rPr lang="ar-SA" sz="2800" dirty="0" smtClean="0">
                <a:cs typeface="+mj-cs"/>
              </a:rPr>
              <a:t>دلالة </a:t>
            </a:r>
            <a:r>
              <a:rPr lang="ar-SA" sz="2800" dirty="0">
                <a:cs typeface="+mj-cs"/>
              </a:rPr>
              <a:t>بين كل منهما في طريقة </a:t>
            </a:r>
            <a:r>
              <a:rPr lang="ar-SA" sz="2800" dirty="0" smtClean="0">
                <a:cs typeface="+mj-cs"/>
              </a:rPr>
              <a:t>كتابة اللغة, </a:t>
            </a:r>
            <a:r>
              <a:rPr lang="ar-SA" sz="2800" dirty="0">
                <a:cs typeface="+mj-cs"/>
              </a:rPr>
              <a:t>إ</a:t>
            </a:r>
            <a:r>
              <a:rPr lang="ar-SA" sz="2800" dirty="0" smtClean="0">
                <a:cs typeface="+mj-cs"/>
              </a:rPr>
              <a:t>ذ </a:t>
            </a:r>
            <a:r>
              <a:rPr lang="ar-SA" sz="2800" dirty="0">
                <a:cs typeface="+mj-cs"/>
              </a:rPr>
              <a:t>يكتب الفرد العادي اللغة بالرموز </a:t>
            </a:r>
            <a:r>
              <a:rPr lang="ar-SA" sz="2800" dirty="0" smtClean="0">
                <a:cs typeface="+mj-cs"/>
              </a:rPr>
              <a:t>الهجائية, </a:t>
            </a:r>
            <a:r>
              <a:rPr lang="ar-SA" sz="2800" dirty="0">
                <a:cs typeface="+mj-cs"/>
              </a:rPr>
              <a:t>في حين يكتبها الكفيف بطريقة </a:t>
            </a:r>
            <a:r>
              <a:rPr lang="ar-SA" sz="2800" dirty="0" smtClean="0">
                <a:cs typeface="+mj-cs"/>
              </a:rPr>
              <a:t>بريل, </a:t>
            </a:r>
            <a:r>
              <a:rPr lang="ar-SA" sz="2800" dirty="0">
                <a:cs typeface="+mj-cs"/>
              </a:rPr>
              <a:t>ومن الظواهر التي تستدعي الانتباه عند الحديث عن الخصائص اللغوية للمكفوفين ظاهرة اللفظية </a:t>
            </a:r>
            <a:r>
              <a:rPr lang="ar-SA" sz="2800" dirty="0" smtClean="0">
                <a:cs typeface="+mj-cs"/>
              </a:rPr>
              <a:t>والتي </a:t>
            </a:r>
            <a:r>
              <a:rPr lang="ar-SA" sz="2800" dirty="0">
                <a:cs typeface="+mj-cs"/>
              </a:rPr>
              <a:t>تعني المبالغة في وصف خبرة ما </a:t>
            </a:r>
            <a:r>
              <a:rPr lang="ar-SA" sz="2800" dirty="0" smtClean="0">
                <a:cs typeface="+mj-cs"/>
              </a:rPr>
              <a:t>.</a:t>
            </a:r>
            <a:endParaRPr lang="en-US" sz="2800" dirty="0">
              <a:cs typeface="+mj-cs"/>
            </a:endParaRPr>
          </a:p>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5634023"/>
            <a:ext cx="2808312" cy="1016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277453"/>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dirty="0">
                <a:solidFill>
                  <a:schemeClr val="accent4">
                    <a:lumMod val="60000"/>
                    <a:lumOff val="40000"/>
                  </a:schemeClr>
                </a:solidFill>
              </a:rPr>
              <a:t>الخصائص السلوكية </a:t>
            </a:r>
            <a:r>
              <a:rPr lang="ar-SA" sz="5400" dirty="0" smtClean="0">
                <a:solidFill>
                  <a:schemeClr val="accent4">
                    <a:lumMod val="60000"/>
                    <a:lumOff val="40000"/>
                  </a:schemeClr>
                </a:solidFill>
              </a:rPr>
              <a:t>للمعاقين بصرياً </a:t>
            </a:r>
            <a:endParaRPr lang="ar-SA" sz="5400" dirty="0">
              <a:solidFill>
                <a:schemeClr val="accent4">
                  <a:lumMod val="60000"/>
                  <a:lumOff val="40000"/>
                </a:schemeClr>
              </a:solidFill>
            </a:endParaRPr>
          </a:p>
        </p:txBody>
      </p:sp>
      <p:sp>
        <p:nvSpPr>
          <p:cNvPr id="3" name="عنصر نائب للمحتوى 2"/>
          <p:cNvSpPr>
            <a:spLocks noGrp="1"/>
          </p:cNvSpPr>
          <p:nvPr>
            <p:ph idx="1"/>
          </p:nvPr>
        </p:nvSpPr>
        <p:spPr>
          <a:xfrm>
            <a:off x="457200" y="1752600"/>
            <a:ext cx="8229600" cy="4844752"/>
          </a:xfrm>
        </p:spPr>
        <p:style>
          <a:lnRef idx="2">
            <a:schemeClr val="accent2"/>
          </a:lnRef>
          <a:fillRef idx="1">
            <a:schemeClr val="lt1"/>
          </a:fillRef>
          <a:effectRef idx="0">
            <a:schemeClr val="accent2"/>
          </a:effectRef>
          <a:fontRef idx="minor">
            <a:schemeClr val="dk1"/>
          </a:fontRef>
        </p:style>
        <p:txBody>
          <a:bodyPr>
            <a:normAutofit/>
          </a:bodyPr>
          <a:lstStyle/>
          <a:p>
            <a:r>
              <a:rPr lang="ar-SA" dirty="0">
                <a:solidFill>
                  <a:schemeClr val="bg1">
                    <a:lumMod val="50000"/>
                  </a:schemeClr>
                </a:solidFill>
                <a:cs typeface="+mj-cs"/>
              </a:rPr>
              <a:t>الخصائص الاكاديمية :- </a:t>
            </a:r>
            <a:endParaRPr lang="en-US" dirty="0">
              <a:solidFill>
                <a:schemeClr val="bg1">
                  <a:lumMod val="50000"/>
                </a:schemeClr>
              </a:solidFill>
              <a:cs typeface="+mj-cs"/>
            </a:endParaRPr>
          </a:p>
          <a:p>
            <a:pPr marL="114300" indent="0">
              <a:buNone/>
            </a:pPr>
            <a:r>
              <a:rPr lang="ar-SA" dirty="0">
                <a:solidFill>
                  <a:schemeClr val="accent1"/>
                </a:solidFill>
                <a:cs typeface="+mj-cs"/>
              </a:rPr>
              <a:t>هل تؤثر </a:t>
            </a:r>
            <a:r>
              <a:rPr lang="ar-SA" dirty="0" smtClean="0">
                <a:solidFill>
                  <a:schemeClr val="accent1"/>
                </a:solidFill>
                <a:cs typeface="+mj-cs"/>
              </a:rPr>
              <a:t>الإعاقة </a:t>
            </a:r>
            <a:r>
              <a:rPr lang="ar-SA" dirty="0">
                <a:solidFill>
                  <a:schemeClr val="accent1"/>
                </a:solidFill>
                <a:cs typeface="+mj-cs"/>
              </a:rPr>
              <a:t>البصرية على التحصيل </a:t>
            </a:r>
            <a:r>
              <a:rPr lang="ar-SA" dirty="0" smtClean="0">
                <a:solidFill>
                  <a:schemeClr val="accent1"/>
                </a:solidFill>
                <a:cs typeface="+mj-cs"/>
              </a:rPr>
              <a:t>الاكاديمي؟ </a:t>
            </a:r>
            <a:endParaRPr lang="en-US" dirty="0">
              <a:solidFill>
                <a:schemeClr val="accent1"/>
              </a:solidFill>
              <a:cs typeface="+mj-cs"/>
            </a:endParaRPr>
          </a:p>
          <a:p>
            <a:pPr marL="114300" indent="0">
              <a:buNone/>
            </a:pPr>
            <a:r>
              <a:rPr lang="ar-SA" dirty="0" smtClean="0">
                <a:cs typeface="+mj-cs"/>
              </a:rPr>
              <a:t>نعم، </a:t>
            </a:r>
            <a:r>
              <a:rPr lang="ar-SA" dirty="0">
                <a:cs typeface="+mj-cs"/>
              </a:rPr>
              <a:t>إ</a:t>
            </a:r>
            <a:r>
              <a:rPr lang="ar-SA" dirty="0" smtClean="0">
                <a:cs typeface="+mj-cs"/>
              </a:rPr>
              <a:t>ذ </a:t>
            </a:r>
            <a:r>
              <a:rPr lang="ar-SA" dirty="0">
                <a:cs typeface="+mj-cs"/>
              </a:rPr>
              <a:t>يسبب </a:t>
            </a:r>
            <a:r>
              <a:rPr lang="ar-SA" dirty="0" smtClean="0">
                <a:cs typeface="+mj-cs"/>
              </a:rPr>
              <a:t>تعطيل </a:t>
            </a:r>
            <a:r>
              <a:rPr lang="ar-SA" dirty="0">
                <a:cs typeface="+mj-cs"/>
              </a:rPr>
              <a:t>الجزئي </a:t>
            </a:r>
            <a:r>
              <a:rPr lang="ar-SA" dirty="0" smtClean="0">
                <a:cs typeface="+mj-cs"/>
              </a:rPr>
              <a:t>أو </a:t>
            </a:r>
            <a:r>
              <a:rPr lang="ar-SA" dirty="0">
                <a:cs typeface="+mj-cs"/>
              </a:rPr>
              <a:t>الكلي لوظيفة البصر وقد يحدث خلل ما في استقبال المعلومات وخاصة المعلومات المكتوبة بالطريقة العادية </a:t>
            </a:r>
            <a:endParaRPr lang="ar-SA" dirty="0" smtClean="0">
              <a:cs typeface="+mj-cs"/>
            </a:endParaRPr>
          </a:p>
          <a:p>
            <a:r>
              <a:rPr lang="ar-SA" dirty="0">
                <a:solidFill>
                  <a:schemeClr val="accent4">
                    <a:lumMod val="60000"/>
                    <a:lumOff val="40000"/>
                  </a:schemeClr>
                </a:solidFill>
                <a:cs typeface="+mj-cs"/>
              </a:rPr>
              <a:t>الخصائص الاجتماعية </a:t>
            </a:r>
            <a:r>
              <a:rPr lang="ar-SA" dirty="0" smtClean="0">
                <a:solidFill>
                  <a:schemeClr val="accent4">
                    <a:lumMod val="60000"/>
                    <a:lumOff val="40000"/>
                  </a:schemeClr>
                </a:solidFill>
                <a:cs typeface="+mj-cs"/>
              </a:rPr>
              <a:t>والمهنية </a:t>
            </a:r>
            <a:r>
              <a:rPr lang="ar-SA" dirty="0">
                <a:solidFill>
                  <a:schemeClr val="accent4">
                    <a:lumMod val="60000"/>
                    <a:lumOff val="40000"/>
                  </a:schemeClr>
                </a:solidFill>
                <a:cs typeface="+mj-cs"/>
              </a:rPr>
              <a:t>:- </a:t>
            </a:r>
            <a:endParaRPr lang="en-US" dirty="0">
              <a:solidFill>
                <a:schemeClr val="accent4">
                  <a:lumMod val="60000"/>
                  <a:lumOff val="40000"/>
                </a:schemeClr>
              </a:solidFill>
              <a:cs typeface="+mj-cs"/>
            </a:endParaRPr>
          </a:p>
          <a:p>
            <a:pPr marL="114300" indent="0">
              <a:buNone/>
            </a:pPr>
            <a:r>
              <a:rPr lang="ar-SA" dirty="0">
                <a:cs typeface="+mj-cs"/>
              </a:rPr>
              <a:t>تشير الدارسات التي أجريت إ</a:t>
            </a:r>
            <a:r>
              <a:rPr lang="ar-SA" dirty="0" smtClean="0">
                <a:cs typeface="+mj-cs"/>
              </a:rPr>
              <a:t>لى </a:t>
            </a:r>
            <a:r>
              <a:rPr lang="ar-SA" dirty="0">
                <a:cs typeface="+mj-cs"/>
              </a:rPr>
              <a:t>إحساس المعاق بصريا بالنقص في الثقة </a:t>
            </a:r>
            <a:r>
              <a:rPr lang="ar-SA" dirty="0" smtClean="0">
                <a:cs typeface="+mj-cs"/>
              </a:rPr>
              <a:t>بذاته، وإلى </a:t>
            </a:r>
            <a:r>
              <a:rPr lang="ar-SA" dirty="0">
                <a:cs typeface="+mj-cs"/>
              </a:rPr>
              <a:t>الإحساس بالفشل والإحباط وذلك بسبب </a:t>
            </a:r>
            <a:r>
              <a:rPr lang="ar-SA" dirty="0" smtClean="0">
                <a:cs typeface="+mj-cs"/>
              </a:rPr>
              <a:t>إعاقته </a:t>
            </a:r>
            <a:r>
              <a:rPr lang="ar-SA" dirty="0">
                <a:cs typeface="+mj-cs"/>
              </a:rPr>
              <a:t>البصرية والتي تشكل السبب في تدني أدائه </a:t>
            </a:r>
            <a:r>
              <a:rPr lang="ar-SA" dirty="0" smtClean="0">
                <a:cs typeface="+mj-cs"/>
              </a:rPr>
              <a:t>الاكاديمي, </a:t>
            </a:r>
            <a:r>
              <a:rPr lang="ar-SA" dirty="0">
                <a:cs typeface="+mj-cs"/>
              </a:rPr>
              <a:t>أ</a:t>
            </a:r>
            <a:r>
              <a:rPr lang="ar-SA" dirty="0" smtClean="0">
                <a:cs typeface="+mj-cs"/>
              </a:rPr>
              <a:t>و </a:t>
            </a:r>
            <a:r>
              <a:rPr lang="ar-SA" dirty="0">
                <a:cs typeface="+mj-cs"/>
              </a:rPr>
              <a:t>المهني مقارنة </a:t>
            </a:r>
            <a:r>
              <a:rPr lang="ar-SA" dirty="0" smtClean="0">
                <a:cs typeface="+mj-cs"/>
              </a:rPr>
              <a:t>بالعاديين، ومن </a:t>
            </a:r>
            <a:r>
              <a:rPr lang="ar-SA" dirty="0">
                <a:cs typeface="+mj-cs"/>
              </a:rPr>
              <a:t>الدراسات </a:t>
            </a:r>
            <a:r>
              <a:rPr lang="ar-SA" dirty="0" smtClean="0">
                <a:cs typeface="+mj-cs"/>
              </a:rPr>
              <a:t>دراسة بتمان وجونز </a:t>
            </a:r>
            <a:r>
              <a:rPr lang="ar-SA" dirty="0">
                <a:cs typeface="+mj-cs"/>
              </a:rPr>
              <a:t>حيث إشارات نتائج هذه الدراسات </a:t>
            </a:r>
            <a:r>
              <a:rPr lang="ar-SA" dirty="0" smtClean="0">
                <a:cs typeface="+mj-cs"/>
              </a:rPr>
              <a:t>أيضاً </a:t>
            </a:r>
            <a:r>
              <a:rPr lang="ar-SA" dirty="0">
                <a:cs typeface="+mj-cs"/>
              </a:rPr>
              <a:t>إ</a:t>
            </a:r>
            <a:r>
              <a:rPr lang="ar-SA" dirty="0" smtClean="0">
                <a:cs typeface="+mj-cs"/>
              </a:rPr>
              <a:t>لى </a:t>
            </a:r>
            <a:r>
              <a:rPr lang="ar-SA" dirty="0">
                <a:cs typeface="+mj-cs"/>
              </a:rPr>
              <a:t>تقبل الطلبة المكفوفين </a:t>
            </a:r>
            <a:r>
              <a:rPr lang="ar-SA" dirty="0" smtClean="0">
                <a:cs typeface="+mj-cs"/>
              </a:rPr>
              <a:t>كلياً </a:t>
            </a:r>
            <a:r>
              <a:rPr lang="ar-SA" dirty="0">
                <a:cs typeface="+mj-cs"/>
              </a:rPr>
              <a:t>بشكل اكبر من قبل الطلبة العاديين مقارنة مع الطلبة المكفوفين </a:t>
            </a:r>
            <a:r>
              <a:rPr lang="ar-SA" dirty="0" smtClean="0">
                <a:cs typeface="+mj-cs"/>
              </a:rPr>
              <a:t>جزئيا.   </a:t>
            </a:r>
            <a:endParaRPr lang="en-US" dirty="0">
              <a:cs typeface="+mj-cs"/>
            </a:endParaRPr>
          </a:p>
          <a:p>
            <a:pPr marL="114300" indent="0">
              <a:buNone/>
            </a:pPr>
            <a:endParaRPr lang="en-US" dirty="0"/>
          </a:p>
          <a:p>
            <a:endParaRPr lang="ar-SA" dirty="0"/>
          </a:p>
        </p:txBody>
      </p:sp>
    </p:spTree>
    <p:extLst>
      <p:ext uri="{BB962C8B-B14F-4D97-AF65-F5344CB8AC3E}">
        <p14:creationId xmlns:p14="http://schemas.microsoft.com/office/powerpoint/2010/main" val="279914217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البرامج التربوية </a:t>
            </a:r>
            <a:r>
              <a:rPr lang="ar-SA" sz="6000" dirty="0" smtClean="0"/>
              <a:t>للمعاقين بصرياً </a:t>
            </a:r>
            <a:endParaRPr lang="ar-SA" sz="6000" dirty="0"/>
          </a:p>
        </p:txBody>
      </p:sp>
      <p:sp>
        <p:nvSpPr>
          <p:cNvPr id="3" name="عنصر نائب للمحتوى 2"/>
          <p:cNvSpPr>
            <a:spLocks noGrp="1"/>
          </p:cNvSpPr>
          <p:nvPr>
            <p:ph idx="1"/>
          </p:nvPr>
        </p:nvSpPr>
        <p:spPr>
          <a:xfrm>
            <a:off x="457200" y="1752600"/>
            <a:ext cx="8229600" cy="4700736"/>
          </a:xfrm>
        </p:spPr>
        <p:txBody>
          <a:bodyPr>
            <a:normAutofit lnSpcReduction="10000"/>
          </a:bodyPr>
          <a:lstStyle/>
          <a:p>
            <a:r>
              <a:rPr lang="ar-SA" dirty="0">
                <a:solidFill>
                  <a:schemeClr val="accent1"/>
                </a:solidFill>
                <a:cs typeface="+mj-cs"/>
              </a:rPr>
              <a:t>يقصد بالبرامج التربوية </a:t>
            </a:r>
            <a:r>
              <a:rPr lang="ar-SA" dirty="0" smtClean="0">
                <a:solidFill>
                  <a:schemeClr val="accent1"/>
                </a:solidFill>
                <a:cs typeface="+mj-cs"/>
              </a:rPr>
              <a:t>للمعاقين بصرياً، </a:t>
            </a:r>
            <a:r>
              <a:rPr lang="ar-SA" dirty="0">
                <a:solidFill>
                  <a:schemeClr val="accent1"/>
                </a:solidFill>
                <a:cs typeface="+mj-cs"/>
              </a:rPr>
              <a:t>طرق </a:t>
            </a:r>
            <a:r>
              <a:rPr lang="ar-SA" dirty="0" smtClean="0">
                <a:solidFill>
                  <a:schemeClr val="accent1"/>
                </a:solidFill>
                <a:cs typeface="+mj-cs"/>
              </a:rPr>
              <a:t>تنظيم </a:t>
            </a:r>
            <a:r>
              <a:rPr lang="ar-SA" dirty="0">
                <a:solidFill>
                  <a:schemeClr val="accent1"/>
                </a:solidFill>
                <a:cs typeface="+mj-cs"/>
              </a:rPr>
              <a:t>وتعليم وتربية المعاقين </a:t>
            </a:r>
            <a:r>
              <a:rPr lang="ar-SA" dirty="0" smtClean="0">
                <a:solidFill>
                  <a:schemeClr val="accent1"/>
                </a:solidFill>
                <a:cs typeface="+mj-cs"/>
              </a:rPr>
              <a:t>بصرياً </a:t>
            </a:r>
            <a:r>
              <a:rPr lang="ar-SA" dirty="0">
                <a:solidFill>
                  <a:schemeClr val="accent1"/>
                </a:solidFill>
                <a:cs typeface="+mj-cs"/>
              </a:rPr>
              <a:t>ويمكن </a:t>
            </a:r>
            <a:r>
              <a:rPr lang="ar-SA" dirty="0" smtClean="0">
                <a:solidFill>
                  <a:schemeClr val="accent1"/>
                </a:solidFill>
                <a:cs typeface="+mj-cs"/>
              </a:rPr>
              <a:t>أن </a:t>
            </a:r>
            <a:r>
              <a:rPr lang="ar-SA" dirty="0">
                <a:solidFill>
                  <a:schemeClr val="accent1"/>
                </a:solidFill>
                <a:cs typeface="+mj-cs"/>
              </a:rPr>
              <a:t>يميز في هذا المجال </a:t>
            </a:r>
            <a:r>
              <a:rPr lang="ar-SA" dirty="0" smtClean="0">
                <a:solidFill>
                  <a:schemeClr val="accent1"/>
                </a:solidFill>
                <a:cs typeface="+mj-cs"/>
              </a:rPr>
              <a:t>أكثر </a:t>
            </a:r>
            <a:r>
              <a:rPr lang="ar-SA" dirty="0">
                <a:solidFill>
                  <a:schemeClr val="accent1"/>
                </a:solidFill>
                <a:cs typeface="+mj-cs"/>
              </a:rPr>
              <a:t>من طريقة من طرائق تنظيم البرامج </a:t>
            </a:r>
            <a:r>
              <a:rPr lang="ar-SA" dirty="0" smtClean="0">
                <a:solidFill>
                  <a:schemeClr val="accent1"/>
                </a:solidFill>
                <a:cs typeface="+mj-cs"/>
              </a:rPr>
              <a:t>التربوية، منها:</a:t>
            </a:r>
            <a:endParaRPr lang="en-US" dirty="0">
              <a:solidFill>
                <a:schemeClr val="accent1"/>
              </a:solidFill>
              <a:cs typeface="+mj-cs"/>
            </a:endParaRPr>
          </a:p>
          <a:p>
            <a:pPr marL="571500" lvl="0" indent="-457200">
              <a:buFont typeface="+mj-lt"/>
              <a:buAutoNum type="arabicPeriod"/>
            </a:pPr>
            <a:r>
              <a:rPr lang="ar-SA" dirty="0">
                <a:solidFill>
                  <a:schemeClr val="accent4">
                    <a:lumMod val="60000"/>
                    <a:lumOff val="40000"/>
                  </a:schemeClr>
                </a:solidFill>
                <a:cs typeface="+mj-cs"/>
              </a:rPr>
              <a:t>مراكز الإقامة الكاملة </a:t>
            </a:r>
            <a:r>
              <a:rPr lang="ar-SA" dirty="0" smtClean="0">
                <a:solidFill>
                  <a:schemeClr val="accent4">
                    <a:lumMod val="60000"/>
                    <a:lumOff val="40000"/>
                  </a:schemeClr>
                </a:solidFill>
                <a:cs typeface="+mj-cs"/>
              </a:rPr>
              <a:t>للمعاقين بصرياً </a:t>
            </a:r>
            <a:endParaRPr lang="en-US" dirty="0">
              <a:solidFill>
                <a:schemeClr val="accent4">
                  <a:lumMod val="60000"/>
                  <a:lumOff val="40000"/>
                </a:schemeClr>
              </a:solidFill>
              <a:cs typeface="+mj-cs"/>
            </a:endParaRPr>
          </a:p>
          <a:p>
            <a:pPr marL="571500" lvl="0" indent="-457200">
              <a:buFont typeface="+mj-lt"/>
              <a:buAutoNum type="arabicPeriod"/>
            </a:pPr>
            <a:r>
              <a:rPr lang="ar-SA" dirty="0">
                <a:solidFill>
                  <a:schemeClr val="accent4">
                    <a:lumMod val="60000"/>
                    <a:lumOff val="40000"/>
                  </a:schemeClr>
                </a:solidFill>
                <a:cs typeface="+mj-cs"/>
              </a:rPr>
              <a:t>مراكز التربية الخاصة النهارية </a:t>
            </a:r>
            <a:r>
              <a:rPr lang="ar-SA" dirty="0" smtClean="0">
                <a:solidFill>
                  <a:schemeClr val="accent4">
                    <a:lumMod val="60000"/>
                    <a:lumOff val="40000"/>
                  </a:schemeClr>
                </a:solidFill>
                <a:cs typeface="+mj-cs"/>
              </a:rPr>
              <a:t>للمعاقين بصرياً </a:t>
            </a:r>
            <a:endParaRPr lang="en-US" dirty="0">
              <a:solidFill>
                <a:schemeClr val="accent4">
                  <a:lumMod val="60000"/>
                  <a:lumOff val="40000"/>
                </a:schemeClr>
              </a:solidFill>
              <a:cs typeface="+mj-cs"/>
            </a:endParaRPr>
          </a:p>
          <a:p>
            <a:pPr marL="571500" lvl="0" indent="-457200">
              <a:buFont typeface="+mj-lt"/>
              <a:buAutoNum type="arabicPeriod"/>
            </a:pPr>
            <a:r>
              <a:rPr lang="ar-SA" dirty="0">
                <a:solidFill>
                  <a:schemeClr val="accent4">
                    <a:lumMod val="60000"/>
                    <a:lumOff val="40000"/>
                  </a:schemeClr>
                </a:solidFill>
                <a:cs typeface="+mj-cs"/>
              </a:rPr>
              <a:t>دمج </a:t>
            </a:r>
            <a:r>
              <a:rPr lang="ar-SA" dirty="0" smtClean="0">
                <a:solidFill>
                  <a:schemeClr val="accent4">
                    <a:lumMod val="60000"/>
                    <a:lumOff val="40000"/>
                  </a:schemeClr>
                </a:solidFill>
                <a:cs typeface="+mj-cs"/>
              </a:rPr>
              <a:t>المعاقين بصرياً </a:t>
            </a:r>
            <a:r>
              <a:rPr lang="ar-SA" dirty="0">
                <a:solidFill>
                  <a:schemeClr val="accent4">
                    <a:lumMod val="60000"/>
                    <a:lumOff val="40000"/>
                  </a:schemeClr>
                </a:solidFill>
                <a:cs typeface="+mj-cs"/>
              </a:rPr>
              <a:t>في صفوف خاصة ملحقة بالمدرسة العادية </a:t>
            </a:r>
            <a:endParaRPr lang="en-US" dirty="0">
              <a:solidFill>
                <a:schemeClr val="accent4">
                  <a:lumMod val="60000"/>
                  <a:lumOff val="40000"/>
                </a:schemeClr>
              </a:solidFill>
              <a:cs typeface="+mj-cs"/>
            </a:endParaRPr>
          </a:p>
          <a:p>
            <a:pPr marL="571500" lvl="0" indent="-457200">
              <a:buFont typeface="+mj-lt"/>
              <a:buAutoNum type="arabicPeriod"/>
            </a:pPr>
            <a:r>
              <a:rPr lang="ar-SA" dirty="0">
                <a:solidFill>
                  <a:schemeClr val="accent4">
                    <a:lumMod val="60000"/>
                    <a:lumOff val="40000"/>
                  </a:schemeClr>
                </a:solidFill>
                <a:cs typeface="+mj-cs"/>
              </a:rPr>
              <a:t>دمج </a:t>
            </a:r>
            <a:r>
              <a:rPr lang="ar-SA" dirty="0" smtClean="0">
                <a:solidFill>
                  <a:schemeClr val="accent4">
                    <a:lumMod val="60000"/>
                    <a:lumOff val="40000"/>
                  </a:schemeClr>
                </a:solidFill>
                <a:cs typeface="+mj-cs"/>
              </a:rPr>
              <a:t>المعاقين بصرياً </a:t>
            </a:r>
            <a:r>
              <a:rPr lang="ar-SA" dirty="0">
                <a:solidFill>
                  <a:schemeClr val="accent4">
                    <a:lumMod val="60000"/>
                    <a:lumOff val="40000"/>
                  </a:schemeClr>
                </a:solidFill>
                <a:cs typeface="+mj-cs"/>
              </a:rPr>
              <a:t>في الصفوف العادية في المدرسة العادية </a:t>
            </a:r>
            <a:endParaRPr lang="en-US" dirty="0">
              <a:solidFill>
                <a:schemeClr val="accent4">
                  <a:lumMod val="60000"/>
                  <a:lumOff val="40000"/>
                </a:schemeClr>
              </a:solidFill>
              <a:cs typeface="+mj-cs"/>
            </a:endParaRPr>
          </a:p>
          <a:p>
            <a:r>
              <a:rPr lang="ar-SA" dirty="0">
                <a:solidFill>
                  <a:schemeClr val="tx1"/>
                </a:solidFill>
                <a:cs typeface="+mj-cs"/>
              </a:rPr>
              <a:t>فلا بد </a:t>
            </a:r>
            <a:r>
              <a:rPr lang="ar-SA" dirty="0" smtClean="0">
                <a:solidFill>
                  <a:schemeClr val="tx1"/>
                </a:solidFill>
                <a:cs typeface="+mj-cs"/>
              </a:rPr>
              <a:t>أن </a:t>
            </a:r>
            <a:r>
              <a:rPr lang="ar-SA" dirty="0">
                <a:solidFill>
                  <a:schemeClr val="tx1"/>
                </a:solidFill>
                <a:cs typeface="+mj-cs"/>
              </a:rPr>
              <a:t>تتضمن البرامج التربوية للمعاقين </a:t>
            </a:r>
            <a:r>
              <a:rPr lang="ar-SA" dirty="0" smtClean="0">
                <a:solidFill>
                  <a:schemeClr val="tx1"/>
                </a:solidFill>
                <a:cs typeface="+mj-cs"/>
              </a:rPr>
              <a:t>بصريا, </a:t>
            </a:r>
            <a:r>
              <a:rPr lang="ar-SA" dirty="0">
                <a:solidFill>
                  <a:schemeClr val="tx1"/>
                </a:solidFill>
                <a:cs typeface="+mj-cs"/>
              </a:rPr>
              <a:t>تعليم وتدريب </a:t>
            </a:r>
            <a:r>
              <a:rPr lang="ar-SA" dirty="0" smtClean="0">
                <a:solidFill>
                  <a:schemeClr val="tx1"/>
                </a:solidFill>
                <a:cs typeface="+mj-cs"/>
              </a:rPr>
              <a:t>المعاقين بصرياً </a:t>
            </a:r>
            <a:r>
              <a:rPr lang="ar-SA" dirty="0">
                <a:solidFill>
                  <a:schemeClr val="tx1"/>
                </a:solidFill>
                <a:cs typeface="+mj-cs"/>
              </a:rPr>
              <a:t>على عدد من المهارات الأساسية في تعليمهم مثل مهارة </a:t>
            </a:r>
            <a:r>
              <a:rPr lang="ar-SA" dirty="0" smtClean="0">
                <a:solidFill>
                  <a:schemeClr val="tx1"/>
                </a:solidFill>
                <a:cs typeface="+mj-cs"/>
              </a:rPr>
              <a:t>الحركة، </a:t>
            </a:r>
            <a:r>
              <a:rPr lang="ar-SA" dirty="0">
                <a:solidFill>
                  <a:schemeClr val="tx1"/>
                </a:solidFill>
                <a:cs typeface="+mj-cs"/>
              </a:rPr>
              <a:t>و مهارة القراءة والكتابة بطريقة </a:t>
            </a:r>
            <a:r>
              <a:rPr lang="ar-SA" dirty="0" smtClean="0">
                <a:solidFill>
                  <a:schemeClr val="tx1"/>
                </a:solidFill>
                <a:cs typeface="+mj-cs"/>
              </a:rPr>
              <a:t>برايل, </a:t>
            </a:r>
            <a:r>
              <a:rPr lang="ar-SA" dirty="0">
                <a:solidFill>
                  <a:schemeClr val="tx1"/>
                </a:solidFill>
                <a:cs typeface="+mj-cs"/>
              </a:rPr>
              <a:t>ومهارة القراءة بطريقة </a:t>
            </a:r>
            <a:r>
              <a:rPr lang="ar-SA" dirty="0" smtClean="0">
                <a:solidFill>
                  <a:schemeClr val="tx1"/>
                </a:solidFill>
                <a:cs typeface="+mj-cs"/>
              </a:rPr>
              <a:t>الأوبتكون, </a:t>
            </a:r>
            <a:r>
              <a:rPr lang="ar-SA" dirty="0">
                <a:solidFill>
                  <a:schemeClr val="tx1"/>
                </a:solidFill>
                <a:cs typeface="+mj-cs"/>
              </a:rPr>
              <a:t>ومهارة </a:t>
            </a:r>
            <a:r>
              <a:rPr lang="ar-SA" dirty="0" smtClean="0">
                <a:solidFill>
                  <a:schemeClr val="tx1"/>
                </a:solidFill>
                <a:cs typeface="+mj-cs"/>
              </a:rPr>
              <a:t>إجراء </a:t>
            </a:r>
            <a:r>
              <a:rPr lang="ar-SA" dirty="0">
                <a:solidFill>
                  <a:schemeClr val="tx1"/>
                </a:solidFill>
                <a:cs typeface="+mj-cs"/>
              </a:rPr>
              <a:t>العمليات الحسابية بطريقة المعداد </a:t>
            </a:r>
            <a:r>
              <a:rPr lang="ar-SA" dirty="0" smtClean="0">
                <a:solidFill>
                  <a:schemeClr val="tx1"/>
                </a:solidFill>
                <a:cs typeface="+mj-cs"/>
              </a:rPr>
              <a:t>الحسابي, </a:t>
            </a:r>
            <a:r>
              <a:rPr lang="ar-SA" dirty="0">
                <a:solidFill>
                  <a:schemeClr val="tx1"/>
                </a:solidFill>
                <a:cs typeface="+mj-cs"/>
              </a:rPr>
              <a:t>ومهارة </a:t>
            </a:r>
            <a:r>
              <a:rPr lang="ar-SA" dirty="0" smtClean="0">
                <a:solidFill>
                  <a:schemeClr val="tx1"/>
                </a:solidFill>
                <a:cs typeface="+mj-cs"/>
              </a:rPr>
              <a:t>الاستماع، </a:t>
            </a:r>
            <a:r>
              <a:rPr lang="ar-SA" dirty="0">
                <a:solidFill>
                  <a:schemeClr val="tx1"/>
                </a:solidFill>
                <a:cs typeface="+mj-cs"/>
              </a:rPr>
              <a:t>ومهارة استعمال ما تبقى من القدرة البصرية .</a:t>
            </a:r>
            <a:endParaRPr lang="en-US" dirty="0">
              <a:solidFill>
                <a:schemeClr val="tx1"/>
              </a:solidFill>
              <a:cs typeface="+mj-cs"/>
            </a:endParaRPr>
          </a:p>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1368152" cy="86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76894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البرامج التربوية </a:t>
            </a:r>
            <a:r>
              <a:rPr lang="ar-SA" sz="6000" dirty="0" smtClean="0"/>
              <a:t>للمعاقين بصرياً </a:t>
            </a:r>
            <a:endParaRPr lang="ar-SA" sz="6000" dirty="0"/>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r>
              <a:rPr lang="ar-SA" sz="3100" dirty="0">
                <a:solidFill>
                  <a:schemeClr val="tx1"/>
                </a:solidFill>
                <a:cs typeface="+mj-cs"/>
              </a:rPr>
              <a:t>مهارة فن الحركة :-</a:t>
            </a:r>
            <a:endParaRPr lang="en-US" sz="3100" dirty="0">
              <a:solidFill>
                <a:schemeClr val="tx1"/>
              </a:solidFill>
              <a:cs typeface="+mj-cs"/>
            </a:endParaRPr>
          </a:p>
          <a:p>
            <a:pPr marL="114300" indent="0">
              <a:buNone/>
            </a:pPr>
            <a:r>
              <a:rPr lang="ar-SA" sz="3100" dirty="0">
                <a:solidFill>
                  <a:schemeClr val="accent4">
                    <a:lumMod val="60000"/>
                    <a:lumOff val="40000"/>
                  </a:schemeClr>
                </a:solidFill>
                <a:cs typeface="+mj-cs"/>
              </a:rPr>
              <a:t>ت</a:t>
            </a:r>
            <a:r>
              <a:rPr lang="ar-SA" sz="3100" dirty="0" smtClean="0">
                <a:solidFill>
                  <a:schemeClr val="accent4">
                    <a:lumMod val="60000"/>
                    <a:lumOff val="40000"/>
                  </a:schemeClr>
                </a:solidFill>
                <a:cs typeface="+mj-cs"/>
              </a:rPr>
              <a:t>عتبر </a:t>
            </a:r>
            <a:r>
              <a:rPr lang="ar-SA" sz="3100" dirty="0">
                <a:solidFill>
                  <a:schemeClr val="accent4">
                    <a:lumMod val="60000"/>
                    <a:lumOff val="40000"/>
                  </a:schemeClr>
                </a:solidFill>
                <a:cs typeface="+mj-cs"/>
              </a:rPr>
              <a:t>مشكلة الانتقال من مكان </a:t>
            </a:r>
            <a:r>
              <a:rPr lang="ar-SA" sz="3100" dirty="0" smtClean="0">
                <a:solidFill>
                  <a:schemeClr val="accent4">
                    <a:lumMod val="60000"/>
                    <a:lumOff val="40000"/>
                  </a:schemeClr>
                </a:solidFill>
                <a:cs typeface="+mj-cs"/>
              </a:rPr>
              <a:t>إلى </a:t>
            </a:r>
            <a:r>
              <a:rPr lang="ar-SA" sz="3100" dirty="0">
                <a:solidFill>
                  <a:schemeClr val="accent4">
                    <a:lumMod val="60000"/>
                    <a:lumOff val="40000"/>
                  </a:schemeClr>
                </a:solidFill>
                <a:cs typeface="+mj-cs"/>
              </a:rPr>
              <a:t>أ</a:t>
            </a:r>
            <a:r>
              <a:rPr lang="ar-SA" sz="3100" dirty="0" smtClean="0">
                <a:solidFill>
                  <a:schemeClr val="accent4">
                    <a:lumMod val="60000"/>
                    <a:lumOff val="40000"/>
                  </a:schemeClr>
                </a:solidFill>
                <a:cs typeface="+mj-cs"/>
              </a:rPr>
              <a:t>خر </a:t>
            </a:r>
            <a:r>
              <a:rPr lang="ar-SA" sz="3100" dirty="0">
                <a:solidFill>
                  <a:schemeClr val="accent4">
                    <a:lumMod val="60000"/>
                    <a:lumOff val="40000"/>
                  </a:schemeClr>
                </a:solidFill>
                <a:cs typeface="+mj-cs"/>
              </a:rPr>
              <a:t>من </a:t>
            </a:r>
            <a:r>
              <a:rPr lang="ar-SA" sz="3100" dirty="0" smtClean="0">
                <a:solidFill>
                  <a:schemeClr val="accent4">
                    <a:lumMod val="60000"/>
                    <a:lumOff val="40000"/>
                  </a:schemeClr>
                </a:solidFill>
                <a:cs typeface="+mj-cs"/>
              </a:rPr>
              <a:t>أهم المشكلات </a:t>
            </a:r>
            <a:r>
              <a:rPr lang="ar-SA" sz="3100" dirty="0">
                <a:solidFill>
                  <a:schemeClr val="accent4">
                    <a:lumMod val="60000"/>
                    <a:lumOff val="40000"/>
                  </a:schemeClr>
                </a:solidFill>
                <a:cs typeface="+mj-cs"/>
              </a:rPr>
              <a:t>التكيفية التي تواجه المعاق </a:t>
            </a:r>
            <a:r>
              <a:rPr lang="ar-SA" sz="3100" dirty="0" smtClean="0">
                <a:solidFill>
                  <a:schemeClr val="accent4">
                    <a:lumMod val="60000"/>
                    <a:lumOff val="40000"/>
                  </a:schemeClr>
                </a:solidFill>
                <a:cs typeface="+mj-cs"/>
              </a:rPr>
              <a:t>بصرياً </a:t>
            </a:r>
            <a:r>
              <a:rPr lang="ar-SA" sz="3100" dirty="0">
                <a:solidFill>
                  <a:schemeClr val="accent4">
                    <a:lumMod val="60000"/>
                    <a:lumOff val="40000"/>
                  </a:schemeClr>
                </a:solidFill>
                <a:cs typeface="+mj-cs"/>
              </a:rPr>
              <a:t>وخاصة ذوي الإعاقة البصرية الشديدة ( الكفيف كليا ) ولذا يعتبر إتقانه لمهارة فن الحركة من المهارات الأساسية في أي برنامج تعليمي تربوي للمكفوفين </a:t>
            </a:r>
            <a:r>
              <a:rPr lang="ar-SA" sz="3100" dirty="0" smtClean="0">
                <a:solidFill>
                  <a:schemeClr val="accent4">
                    <a:lumMod val="60000"/>
                    <a:lumOff val="40000"/>
                  </a:schemeClr>
                </a:solidFill>
                <a:cs typeface="+mj-cs"/>
              </a:rPr>
              <a:t>إذ </a:t>
            </a:r>
            <a:r>
              <a:rPr lang="ar-SA" sz="3100" dirty="0">
                <a:solidFill>
                  <a:schemeClr val="accent4">
                    <a:lumMod val="60000"/>
                    <a:lumOff val="40000"/>
                  </a:schemeClr>
                </a:solidFill>
                <a:cs typeface="+mj-cs"/>
              </a:rPr>
              <a:t>يعتمد الكفيف على حاسة اللمس اعتمادا أساسيا في معرفة اتجاهه . </a:t>
            </a:r>
            <a:endParaRPr lang="en-US" sz="3100" dirty="0">
              <a:solidFill>
                <a:schemeClr val="accent4">
                  <a:lumMod val="60000"/>
                  <a:lumOff val="40000"/>
                </a:schemeClr>
              </a:solidFill>
              <a:cs typeface="+mj-cs"/>
            </a:endParaRPr>
          </a:p>
          <a:p>
            <a:pPr marL="114300" indent="0">
              <a:buNone/>
            </a:pPr>
            <a:r>
              <a:rPr lang="ar-SA" sz="3100" dirty="0">
                <a:solidFill>
                  <a:schemeClr val="accent4">
                    <a:lumMod val="60000"/>
                    <a:lumOff val="40000"/>
                  </a:schemeClr>
                </a:solidFill>
                <a:cs typeface="+mj-cs"/>
              </a:rPr>
              <a:t>ويذكر هلهان الوسائل التالية والتي تمثل تطور الوسائل التي استخدمها الكفيف في </a:t>
            </a:r>
            <a:r>
              <a:rPr lang="ar-SA" sz="3100" dirty="0" smtClean="0">
                <a:solidFill>
                  <a:schemeClr val="accent4">
                    <a:lumMod val="60000"/>
                    <a:lumOff val="40000"/>
                  </a:schemeClr>
                </a:solidFill>
                <a:cs typeface="+mj-cs"/>
              </a:rPr>
              <a:t>تعليمه </a:t>
            </a:r>
            <a:r>
              <a:rPr lang="ar-SA" sz="3100" dirty="0">
                <a:solidFill>
                  <a:schemeClr val="accent4">
                    <a:lumMod val="60000"/>
                    <a:lumOff val="40000"/>
                  </a:schemeClr>
                </a:solidFill>
                <a:cs typeface="+mj-cs"/>
              </a:rPr>
              <a:t>فن الحركة :</a:t>
            </a:r>
            <a:endParaRPr lang="en-US" sz="3100" dirty="0">
              <a:solidFill>
                <a:schemeClr val="accent4">
                  <a:lumMod val="60000"/>
                  <a:lumOff val="40000"/>
                </a:schemeClr>
              </a:solidFill>
              <a:cs typeface="+mj-cs"/>
            </a:endParaRPr>
          </a:p>
          <a:p>
            <a:pPr marL="571500" lvl="0" indent="-457200">
              <a:buFont typeface="+mj-lt"/>
              <a:buAutoNum type="arabicPeriod"/>
            </a:pPr>
            <a:r>
              <a:rPr lang="ar-SA" sz="3100" dirty="0">
                <a:solidFill>
                  <a:schemeClr val="tx1"/>
                </a:solidFill>
                <a:cs typeface="+mj-cs"/>
              </a:rPr>
              <a:t>الدليل المبصر </a:t>
            </a:r>
            <a:endParaRPr lang="en-US" sz="3100" dirty="0">
              <a:solidFill>
                <a:schemeClr val="tx1"/>
              </a:solidFill>
              <a:cs typeface="+mj-cs"/>
            </a:endParaRPr>
          </a:p>
          <a:p>
            <a:pPr marL="571500" lvl="0" indent="-457200">
              <a:buFont typeface="+mj-lt"/>
              <a:buAutoNum type="arabicPeriod"/>
            </a:pPr>
            <a:r>
              <a:rPr lang="ar-SA" sz="3100" dirty="0">
                <a:solidFill>
                  <a:schemeClr val="tx1"/>
                </a:solidFill>
                <a:cs typeface="+mj-cs"/>
              </a:rPr>
              <a:t>الكلاب المرشدة </a:t>
            </a:r>
            <a:endParaRPr lang="en-US" sz="3100" dirty="0">
              <a:solidFill>
                <a:schemeClr val="tx1"/>
              </a:solidFill>
              <a:cs typeface="+mj-cs"/>
            </a:endParaRPr>
          </a:p>
          <a:p>
            <a:pPr marL="571500" lvl="0" indent="-457200">
              <a:buFont typeface="+mj-lt"/>
              <a:buAutoNum type="arabicPeriod"/>
            </a:pPr>
            <a:r>
              <a:rPr lang="ar-SA" sz="3100" dirty="0">
                <a:solidFill>
                  <a:schemeClr val="tx1"/>
                </a:solidFill>
                <a:cs typeface="+mj-cs"/>
              </a:rPr>
              <a:t>العصا البيضاء </a:t>
            </a:r>
            <a:endParaRPr lang="en-US" sz="3100" dirty="0">
              <a:solidFill>
                <a:schemeClr val="tx1"/>
              </a:solidFill>
              <a:cs typeface="+mj-cs"/>
            </a:endParaRPr>
          </a:p>
          <a:p>
            <a:pPr marL="571500" lvl="0" indent="-457200">
              <a:buFont typeface="+mj-lt"/>
              <a:buAutoNum type="arabicPeriod"/>
            </a:pPr>
            <a:r>
              <a:rPr lang="ar-SA" sz="3100" dirty="0">
                <a:solidFill>
                  <a:schemeClr val="tx1"/>
                </a:solidFill>
                <a:cs typeface="+mj-cs"/>
              </a:rPr>
              <a:t>النظارة الصوتية </a:t>
            </a:r>
            <a:endParaRPr lang="en-US" sz="3100" dirty="0">
              <a:solidFill>
                <a:schemeClr val="tx1"/>
              </a:solidFill>
              <a:cs typeface="+mj-cs"/>
            </a:endParaRPr>
          </a:p>
          <a:p>
            <a:pPr marL="571500" lvl="0" indent="-457200">
              <a:buFont typeface="+mj-lt"/>
              <a:buAutoNum type="arabicPeriod"/>
            </a:pPr>
            <a:r>
              <a:rPr lang="ar-SA" sz="3100" dirty="0">
                <a:solidFill>
                  <a:schemeClr val="tx1"/>
                </a:solidFill>
                <a:cs typeface="+mj-cs"/>
              </a:rPr>
              <a:t>الأجهزة الصوتية </a:t>
            </a:r>
            <a:endParaRPr lang="en-US" sz="3100" dirty="0">
              <a:solidFill>
                <a:schemeClr val="tx1"/>
              </a:solidFill>
              <a:cs typeface="+mj-cs"/>
            </a:endParaRPr>
          </a:p>
          <a:p>
            <a:endParaRPr lang="ar-SA"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4221088"/>
            <a:ext cx="2640293"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81942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البرامج التربوية </a:t>
            </a:r>
            <a:r>
              <a:rPr lang="ar-SA" sz="6000" dirty="0" smtClean="0"/>
              <a:t>للمعاقين بصرياً </a:t>
            </a:r>
            <a:endParaRPr lang="ar-SA" sz="6000" dirty="0"/>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sz="2800" dirty="0">
                <a:solidFill>
                  <a:schemeClr val="tx1"/>
                </a:solidFill>
                <a:cs typeface="+mj-cs"/>
              </a:rPr>
              <a:t>مهارة القراءة والكتابة بطريقة </a:t>
            </a:r>
            <a:r>
              <a:rPr lang="ar-SA" sz="2800" dirty="0" err="1">
                <a:solidFill>
                  <a:schemeClr val="tx1"/>
                </a:solidFill>
                <a:cs typeface="+mj-cs"/>
              </a:rPr>
              <a:t>برايل</a:t>
            </a:r>
            <a:r>
              <a:rPr lang="ar-SA" sz="2800" dirty="0">
                <a:solidFill>
                  <a:schemeClr val="tx1"/>
                </a:solidFill>
                <a:cs typeface="+mj-cs"/>
              </a:rPr>
              <a:t> :-</a:t>
            </a:r>
            <a:endParaRPr lang="en-US" sz="2800" dirty="0">
              <a:solidFill>
                <a:schemeClr val="tx1"/>
              </a:solidFill>
              <a:cs typeface="+mj-cs"/>
            </a:endParaRPr>
          </a:p>
          <a:p>
            <a:pPr marL="114300" indent="0">
              <a:buNone/>
            </a:pPr>
            <a:r>
              <a:rPr lang="ar-SA" sz="2800" dirty="0">
                <a:solidFill>
                  <a:schemeClr val="accent4">
                    <a:lumMod val="60000"/>
                    <a:lumOff val="40000"/>
                  </a:schemeClr>
                </a:solidFill>
                <a:cs typeface="+mj-cs"/>
              </a:rPr>
              <a:t>طور لويس برايل طريقة برايل المعروفة والتي </a:t>
            </a:r>
            <a:r>
              <a:rPr lang="ar-SA" sz="2800" dirty="0" smtClean="0">
                <a:solidFill>
                  <a:schemeClr val="accent4">
                    <a:lumMod val="60000"/>
                    <a:lumOff val="40000"/>
                  </a:schemeClr>
                </a:solidFill>
                <a:cs typeface="+mj-cs"/>
              </a:rPr>
              <a:t>سميت باسمه, </a:t>
            </a:r>
            <a:r>
              <a:rPr lang="ar-SA" sz="2800" dirty="0">
                <a:solidFill>
                  <a:schemeClr val="accent4">
                    <a:lumMod val="60000"/>
                    <a:lumOff val="40000"/>
                  </a:schemeClr>
                </a:solidFill>
                <a:cs typeface="+mj-cs"/>
              </a:rPr>
              <a:t>وقد كان برايل </a:t>
            </a:r>
            <a:r>
              <a:rPr lang="ar-SA" sz="2800" dirty="0" smtClean="0">
                <a:solidFill>
                  <a:schemeClr val="accent4">
                    <a:lumMod val="60000"/>
                    <a:lumOff val="40000"/>
                  </a:schemeClr>
                </a:solidFill>
                <a:cs typeface="+mj-cs"/>
              </a:rPr>
              <a:t>نفسه كفيفا.</a:t>
            </a:r>
            <a:endParaRPr lang="en-US" sz="2800" dirty="0">
              <a:solidFill>
                <a:schemeClr val="accent4">
                  <a:lumMod val="60000"/>
                  <a:lumOff val="40000"/>
                </a:schemeClr>
              </a:solidFill>
              <a:cs typeface="+mj-cs"/>
            </a:endParaRPr>
          </a:p>
          <a:p>
            <a:pPr marL="114300" indent="0">
              <a:buNone/>
            </a:pPr>
            <a:r>
              <a:rPr lang="ar-SA" sz="2800" dirty="0">
                <a:solidFill>
                  <a:schemeClr val="accent4">
                    <a:lumMod val="60000"/>
                    <a:lumOff val="40000"/>
                  </a:schemeClr>
                </a:solidFill>
                <a:cs typeface="+mj-cs"/>
              </a:rPr>
              <a:t>وتستخدم أدوات معينة في كتابة </a:t>
            </a:r>
            <a:r>
              <a:rPr lang="ar-SA" sz="2800" dirty="0" smtClean="0">
                <a:solidFill>
                  <a:schemeClr val="accent4">
                    <a:lumMod val="60000"/>
                    <a:lumOff val="40000"/>
                  </a:schemeClr>
                </a:solidFill>
                <a:cs typeface="+mj-cs"/>
              </a:rPr>
              <a:t>برايل, </a:t>
            </a:r>
            <a:r>
              <a:rPr lang="ar-SA" sz="2800" dirty="0">
                <a:solidFill>
                  <a:schemeClr val="accent4">
                    <a:lumMod val="60000"/>
                    <a:lumOff val="40000"/>
                  </a:schemeClr>
                </a:solidFill>
                <a:cs typeface="+mj-cs"/>
              </a:rPr>
              <a:t>ومنها </a:t>
            </a:r>
            <a:r>
              <a:rPr lang="ar-SA" sz="2800" dirty="0" smtClean="0">
                <a:solidFill>
                  <a:schemeClr val="accent4">
                    <a:lumMod val="60000"/>
                    <a:lumOff val="40000"/>
                  </a:schemeClr>
                </a:solidFill>
                <a:cs typeface="+mj-cs"/>
              </a:rPr>
              <a:t>الألة </a:t>
            </a:r>
            <a:r>
              <a:rPr lang="ar-SA" sz="2800" dirty="0">
                <a:solidFill>
                  <a:schemeClr val="accent4">
                    <a:lumMod val="60000"/>
                    <a:lumOff val="40000"/>
                  </a:schemeClr>
                </a:solidFill>
                <a:cs typeface="+mj-cs"/>
              </a:rPr>
              <a:t>المعروفة باسم </a:t>
            </a:r>
            <a:r>
              <a:rPr lang="ar-SA" sz="2800" dirty="0" smtClean="0">
                <a:solidFill>
                  <a:schemeClr val="accent4">
                    <a:lumMod val="60000"/>
                    <a:lumOff val="40000"/>
                  </a:schemeClr>
                </a:solidFill>
                <a:cs typeface="+mj-cs"/>
              </a:rPr>
              <a:t>آلة الكتابة بيركنز, وآلة </a:t>
            </a:r>
            <a:r>
              <a:rPr lang="ar-SA" sz="2800" dirty="0">
                <a:solidFill>
                  <a:schemeClr val="accent4">
                    <a:lumMod val="60000"/>
                    <a:lumOff val="40000"/>
                  </a:schemeClr>
                </a:solidFill>
                <a:cs typeface="+mj-cs"/>
              </a:rPr>
              <a:t>المسطرة </a:t>
            </a:r>
            <a:r>
              <a:rPr lang="ar-SA" sz="2800" dirty="0" smtClean="0">
                <a:solidFill>
                  <a:schemeClr val="accent4">
                    <a:lumMod val="60000"/>
                    <a:lumOff val="40000"/>
                  </a:schemeClr>
                </a:solidFill>
                <a:cs typeface="+mj-cs"/>
              </a:rPr>
              <a:t>والمخرز, </a:t>
            </a:r>
            <a:r>
              <a:rPr lang="ar-SA" sz="2800" dirty="0">
                <a:solidFill>
                  <a:schemeClr val="accent4">
                    <a:lumMod val="60000"/>
                    <a:lumOff val="40000"/>
                  </a:schemeClr>
                </a:solidFill>
                <a:cs typeface="+mj-cs"/>
              </a:rPr>
              <a:t>وقد ظهرت </a:t>
            </a:r>
            <a:r>
              <a:rPr lang="ar-SA" sz="2800" dirty="0" smtClean="0">
                <a:solidFill>
                  <a:schemeClr val="accent4">
                    <a:lumMod val="60000"/>
                    <a:lumOff val="40000"/>
                  </a:schemeClr>
                </a:solidFill>
                <a:cs typeface="+mj-cs"/>
              </a:rPr>
              <a:t>الآن </a:t>
            </a:r>
            <a:r>
              <a:rPr lang="ar-SA" sz="2800" dirty="0">
                <a:solidFill>
                  <a:schemeClr val="accent4">
                    <a:lumMod val="60000"/>
                    <a:lumOff val="40000"/>
                  </a:schemeClr>
                </a:solidFill>
                <a:cs typeface="+mj-cs"/>
              </a:rPr>
              <a:t>أدوات </a:t>
            </a:r>
            <a:r>
              <a:rPr lang="ar-SA" sz="2800" dirty="0" smtClean="0">
                <a:solidFill>
                  <a:schemeClr val="accent4">
                    <a:lumMod val="60000"/>
                    <a:lumOff val="40000"/>
                  </a:schemeClr>
                </a:solidFill>
                <a:cs typeface="+mj-cs"/>
              </a:rPr>
              <a:t>وأجهزة </a:t>
            </a:r>
            <a:r>
              <a:rPr lang="ar-SA" sz="2800" dirty="0">
                <a:solidFill>
                  <a:schemeClr val="accent4">
                    <a:lumMod val="60000"/>
                    <a:lumOff val="40000"/>
                  </a:schemeClr>
                </a:solidFill>
                <a:cs typeface="+mj-cs"/>
              </a:rPr>
              <a:t>تعمل على كتابة المواد بطريقة برايل </a:t>
            </a:r>
            <a:r>
              <a:rPr lang="ar-SA" sz="2800" dirty="0" smtClean="0">
                <a:solidFill>
                  <a:schemeClr val="accent4">
                    <a:lumMod val="60000"/>
                    <a:lumOff val="40000"/>
                  </a:schemeClr>
                </a:solidFill>
                <a:cs typeface="+mj-cs"/>
              </a:rPr>
              <a:t>متطورة .</a:t>
            </a:r>
            <a:endParaRPr lang="en-US" sz="2800" dirty="0">
              <a:solidFill>
                <a:schemeClr val="accent4">
                  <a:lumMod val="60000"/>
                  <a:lumOff val="40000"/>
                </a:schemeClr>
              </a:solidFill>
              <a:cs typeface="+mj-cs"/>
            </a:endParaRPr>
          </a:p>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53136"/>
            <a:ext cx="2286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71830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طريقة برايل</a:t>
            </a:r>
            <a:endParaRPr lang="ar-SA" dirty="0"/>
          </a:p>
        </p:txBody>
      </p:sp>
      <p:sp>
        <p:nvSpPr>
          <p:cNvPr id="3" name="Content Placeholder 2"/>
          <p:cNvSpPr>
            <a:spLocks noGrp="1"/>
          </p:cNvSpPr>
          <p:nvPr>
            <p:ph idx="1"/>
          </p:nvPr>
        </p:nvSpPr>
        <p:spPr/>
        <p:txBody>
          <a:bodyPr/>
          <a:lstStyle/>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تقوم طريقــة برايل على تحويل الحروف الهجائية إلى نظام حسي ملموس من </a:t>
            </a:r>
          </a:p>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النقاط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البارزة،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والتي تشكل بدلاً لتلك الحروف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الهجائية، </a:t>
            </a:r>
            <a:endParaRPr lang="ar-SA" sz="3200" b="1" dirty="0">
              <a:solidFill>
                <a:srgbClr val="C0504D"/>
              </a:solidFill>
              <a:effectLst>
                <a:outerShdw blurRad="38100" dist="38100" dir="2700000" algn="tl">
                  <a:srgbClr val="000000">
                    <a:alpha val="43137"/>
                  </a:srgbClr>
                </a:outerShdw>
              </a:effectLst>
              <a:latin typeface="Calibri"/>
              <a:cs typeface="Akhbar MT" pitchFamily="2" charset="-78"/>
            </a:endParaRPr>
          </a:p>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وتعتبر الخلية ( </a:t>
            </a:r>
            <a:r>
              <a:rPr lang="en-US" sz="3200" b="1" dirty="0">
                <a:solidFill>
                  <a:srgbClr val="C0504D"/>
                </a:solidFill>
                <a:effectLst>
                  <a:outerShdw blurRad="38100" dist="38100" dir="2700000" algn="tl">
                    <a:srgbClr val="000000">
                      <a:alpha val="43137"/>
                    </a:srgbClr>
                  </a:outerShdw>
                </a:effectLst>
                <a:latin typeface="Calibri"/>
                <a:cs typeface="Akhbar MT" pitchFamily="2" charset="-78"/>
              </a:rPr>
              <a:t>cell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 ) على الوحدة الأساسية في تشكيل النقاط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البارزة،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حيث تتكون الخلية من ستة نقاط </a:t>
            </a:r>
          </a:p>
          <a:p>
            <a:endParaRPr lang="ar-SA" dirty="0"/>
          </a:p>
        </p:txBody>
      </p:sp>
      <p:pic>
        <p:nvPicPr>
          <p:cNvPr id="4" name="صورة 3" descr="كممكك.jpg"/>
          <p:cNvPicPr>
            <a:picLocks noChangeAspect="1"/>
          </p:cNvPicPr>
          <p:nvPr/>
        </p:nvPicPr>
        <p:blipFill>
          <a:blip r:embed="rId2" cstate="print"/>
          <a:stretch>
            <a:fillRect/>
          </a:stretch>
        </p:blipFill>
        <p:spPr>
          <a:xfrm>
            <a:off x="6012160" y="3645024"/>
            <a:ext cx="2829531"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5" y="4365104"/>
            <a:ext cx="554461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1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البرامج التربوية </a:t>
            </a:r>
            <a:r>
              <a:rPr lang="ar-SA" sz="6000" dirty="0" smtClean="0"/>
              <a:t>للمعاقين بصرياً </a:t>
            </a:r>
            <a:endParaRPr lang="ar-SA" sz="6000" dirty="0"/>
          </a:p>
        </p:txBody>
      </p:sp>
      <p:sp>
        <p:nvSpPr>
          <p:cNvPr id="3" name="عنصر نائب للمحتوى 2"/>
          <p:cNvSpPr>
            <a:spLocks noGrp="1"/>
          </p:cNvSpPr>
          <p:nvPr>
            <p:ph idx="1"/>
          </p:nvPr>
        </p:nvSpPr>
        <p:spPr>
          <a:xfrm>
            <a:off x="457200" y="1752600"/>
            <a:ext cx="8229600" cy="4772744"/>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a:cs typeface="+mj-cs"/>
              </a:rPr>
              <a:t>مهارة القراءة بطريقة </a:t>
            </a:r>
            <a:r>
              <a:rPr lang="ar-SA" dirty="0" smtClean="0">
                <a:cs typeface="+mj-cs"/>
              </a:rPr>
              <a:t>الأوبتكون </a:t>
            </a:r>
            <a:r>
              <a:rPr lang="ar-SA" dirty="0">
                <a:cs typeface="+mj-cs"/>
              </a:rPr>
              <a:t>:-</a:t>
            </a:r>
            <a:endParaRPr lang="en-US" dirty="0">
              <a:cs typeface="+mj-cs"/>
            </a:endParaRPr>
          </a:p>
          <a:p>
            <a:pPr marL="114300" indent="0">
              <a:buNone/>
            </a:pPr>
            <a:r>
              <a:rPr lang="ar-SA" dirty="0">
                <a:solidFill>
                  <a:schemeClr val="accent4">
                    <a:lumMod val="60000"/>
                    <a:lumOff val="40000"/>
                  </a:schemeClr>
                </a:solidFill>
                <a:cs typeface="+mj-cs"/>
              </a:rPr>
              <a:t>ظهر جهاز </a:t>
            </a:r>
            <a:r>
              <a:rPr lang="ar-SA" dirty="0" smtClean="0">
                <a:solidFill>
                  <a:schemeClr val="accent4">
                    <a:lumMod val="60000"/>
                    <a:lumOff val="40000"/>
                  </a:schemeClr>
                </a:solidFill>
                <a:cs typeface="+mj-cs"/>
              </a:rPr>
              <a:t>الأوبتكون </a:t>
            </a:r>
            <a:r>
              <a:rPr lang="ar-SA" dirty="0">
                <a:solidFill>
                  <a:schemeClr val="accent4">
                    <a:lumMod val="60000"/>
                    <a:lumOff val="40000"/>
                  </a:schemeClr>
                </a:solidFill>
                <a:cs typeface="+mj-cs"/>
              </a:rPr>
              <a:t>في عام </a:t>
            </a:r>
            <a:r>
              <a:rPr lang="ar-SA" dirty="0" smtClean="0">
                <a:solidFill>
                  <a:schemeClr val="accent4">
                    <a:lumMod val="60000"/>
                    <a:lumOff val="40000"/>
                  </a:schemeClr>
                </a:solidFill>
                <a:cs typeface="+mj-cs"/>
              </a:rPr>
              <a:t>1971م, </a:t>
            </a:r>
            <a:r>
              <a:rPr lang="ar-SA" dirty="0">
                <a:solidFill>
                  <a:schemeClr val="accent4">
                    <a:lumMod val="60000"/>
                    <a:lumOff val="40000"/>
                  </a:schemeClr>
                </a:solidFill>
                <a:cs typeface="+mj-cs"/>
              </a:rPr>
              <a:t>ويتكون هذا الجهاز من كاميرا </a:t>
            </a:r>
            <a:r>
              <a:rPr lang="ar-SA" dirty="0" smtClean="0">
                <a:solidFill>
                  <a:schemeClr val="accent4">
                    <a:lumMod val="60000"/>
                    <a:lumOff val="40000"/>
                  </a:schemeClr>
                </a:solidFill>
                <a:cs typeface="+mj-cs"/>
              </a:rPr>
              <a:t>وشاشة صغيرة </a:t>
            </a:r>
            <a:r>
              <a:rPr lang="ar-SA" dirty="0">
                <a:solidFill>
                  <a:schemeClr val="accent4">
                    <a:lumMod val="60000"/>
                    <a:lumOff val="40000"/>
                  </a:schemeClr>
                </a:solidFill>
                <a:cs typeface="+mj-cs"/>
              </a:rPr>
              <a:t>وجهاز </a:t>
            </a:r>
            <a:r>
              <a:rPr lang="ar-SA" dirty="0" smtClean="0">
                <a:solidFill>
                  <a:schemeClr val="accent4">
                    <a:lumMod val="60000"/>
                    <a:lumOff val="40000"/>
                  </a:schemeClr>
                </a:solidFill>
                <a:cs typeface="+mj-cs"/>
              </a:rPr>
              <a:t>آلة </a:t>
            </a:r>
            <a:r>
              <a:rPr lang="ar-SA" dirty="0">
                <a:solidFill>
                  <a:schemeClr val="accent4">
                    <a:lumMod val="60000"/>
                    <a:lumOff val="40000"/>
                  </a:schemeClr>
                </a:solidFill>
                <a:cs typeface="+mj-cs"/>
              </a:rPr>
              <a:t>التسجيل الصغيرة به فتحة تسمح بدخول اصبع السبابة </a:t>
            </a:r>
            <a:r>
              <a:rPr lang="ar-SA" dirty="0" smtClean="0">
                <a:solidFill>
                  <a:schemeClr val="accent4">
                    <a:lumMod val="60000"/>
                    <a:lumOff val="40000"/>
                  </a:schemeClr>
                </a:solidFill>
                <a:cs typeface="+mj-cs"/>
              </a:rPr>
              <a:t>فيه، </a:t>
            </a:r>
            <a:r>
              <a:rPr lang="ar-SA" dirty="0">
                <a:solidFill>
                  <a:schemeClr val="accent4">
                    <a:lumMod val="60000"/>
                    <a:lumOff val="40000"/>
                  </a:schemeClr>
                </a:solidFill>
                <a:cs typeface="+mj-cs"/>
              </a:rPr>
              <a:t>ومهمة هذا الجهاز مساعدة الكفيف على قراءة المواد المطبوعة والكتب والمجلات والجرائد وذلك بواسطة تحويل الرموز المكتوبة </a:t>
            </a:r>
            <a:r>
              <a:rPr lang="ar-SA" dirty="0" smtClean="0">
                <a:solidFill>
                  <a:schemeClr val="accent4">
                    <a:lumMod val="60000"/>
                    <a:lumOff val="40000"/>
                  </a:schemeClr>
                </a:solidFill>
                <a:cs typeface="+mj-cs"/>
              </a:rPr>
              <a:t>إلى </a:t>
            </a:r>
            <a:r>
              <a:rPr lang="ar-SA" dirty="0">
                <a:solidFill>
                  <a:schemeClr val="accent4">
                    <a:lumMod val="60000"/>
                    <a:lumOff val="40000"/>
                  </a:schemeClr>
                </a:solidFill>
                <a:cs typeface="+mj-cs"/>
              </a:rPr>
              <a:t>رموز محسوسة تحت </a:t>
            </a:r>
            <a:r>
              <a:rPr lang="ar-SA" dirty="0" smtClean="0">
                <a:solidFill>
                  <a:schemeClr val="accent4">
                    <a:lumMod val="60000"/>
                    <a:lumOff val="40000"/>
                  </a:schemeClr>
                </a:solidFill>
                <a:cs typeface="+mj-cs"/>
              </a:rPr>
              <a:t>إصبع </a:t>
            </a:r>
            <a:r>
              <a:rPr lang="ar-SA" dirty="0">
                <a:solidFill>
                  <a:schemeClr val="accent4">
                    <a:lumMod val="60000"/>
                    <a:lumOff val="40000"/>
                  </a:schemeClr>
                </a:solidFill>
                <a:cs typeface="+mj-cs"/>
              </a:rPr>
              <a:t>السبابة بحيث يحس الكفيف شكل الحرف المقروء بواسطة الكاميرا وفي الوقت نفسة يظهر الحرف المحسوس على الشاشة صغيرة تسمح للمعلم بمراقبة ما </a:t>
            </a:r>
            <a:r>
              <a:rPr lang="ar-SA" dirty="0" smtClean="0">
                <a:solidFill>
                  <a:schemeClr val="accent4">
                    <a:lumMod val="60000"/>
                    <a:lumOff val="40000"/>
                  </a:schemeClr>
                </a:solidFill>
                <a:cs typeface="+mj-cs"/>
              </a:rPr>
              <a:t>يقرأ الكفيف.</a:t>
            </a:r>
          </a:p>
          <a:p>
            <a:endParaRPr lang="ar-SA" dirty="0"/>
          </a:p>
        </p:txBody>
      </p:sp>
      <p:pic>
        <p:nvPicPr>
          <p:cNvPr id="6" name="صورة 3" descr="images.jpg"/>
          <p:cNvPicPr>
            <a:picLocks noChangeAspect="1"/>
          </p:cNvPicPr>
          <p:nvPr/>
        </p:nvPicPr>
        <p:blipFill>
          <a:blip r:embed="rId2" cstate="print"/>
          <a:stretch>
            <a:fillRect/>
          </a:stretch>
        </p:blipFill>
        <p:spPr>
          <a:xfrm rot="10800000" flipV="1">
            <a:off x="1187624" y="4509120"/>
            <a:ext cx="266429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165079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6000" dirty="0">
                <a:solidFill>
                  <a:srgbClr val="FF388C">
                    <a:lumMod val="75000"/>
                  </a:srgbClr>
                </a:solidFill>
              </a:rPr>
              <a:t>البرامج التربوية للمعاقين بصرياً </a:t>
            </a:r>
            <a:endParaRPr lang="ar-SA" dirty="0"/>
          </a:p>
        </p:txBody>
      </p:sp>
      <p:sp>
        <p:nvSpPr>
          <p:cNvPr id="3" name="Content Placeholder 2"/>
          <p:cNvSpPr>
            <a:spLocks noGrp="1"/>
          </p:cNvSpPr>
          <p:nvPr>
            <p:ph idx="1"/>
          </p:nvPr>
        </p:nvSpPr>
        <p:spPr/>
        <p:txBody>
          <a:bodyPr>
            <a:normAutofit fontScale="92500" lnSpcReduction="10000"/>
          </a:bodyPr>
          <a:lstStyle/>
          <a:p>
            <a:pPr marL="114300" lvl="0" indent="0">
              <a:buClr>
                <a:srgbClr val="FF388C"/>
              </a:buClr>
              <a:buNone/>
            </a:pPr>
            <a:r>
              <a:rPr lang="ar-SA" dirty="0">
                <a:solidFill>
                  <a:prstClr val="black"/>
                </a:solidFill>
                <a:cs typeface="Times New Roman"/>
              </a:rPr>
              <a:t>مهارة إجراء العمليات الحسابية بطريقة الأبكس (المعد أو الحسابي) :-</a:t>
            </a:r>
            <a:endParaRPr lang="en-US" dirty="0">
              <a:solidFill>
                <a:prstClr val="black"/>
              </a:solidFill>
            </a:endParaRPr>
          </a:p>
          <a:p>
            <a:pPr marL="114300" lvl="0" indent="0">
              <a:buClr>
                <a:srgbClr val="FF388C"/>
              </a:buClr>
              <a:buNone/>
            </a:pPr>
            <a:r>
              <a:rPr lang="ar-SA" dirty="0">
                <a:solidFill>
                  <a:schemeClr val="tx1"/>
                </a:solidFill>
                <a:cs typeface="Times New Roman"/>
              </a:rPr>
              <a:t>يعتبر المعداد الحسابي من الآلات اليدوية القديمة في إجراء العمليات الحسابية .</a:t>
            </a:r>
            <a:endParaRPr lang="en-US" dirty="0">
              <a:solidFill>
                <a:schemeClr val="tx1"/>
              </a:solidFill>
            </a:endParaRPr>
          </a:p>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مستطيل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الشكل،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من 13 عموداً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متوازيـاً،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في كل منها خمس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خرزات،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تتحرك بسهولة إلى الأعلى </a:t>
            </a:r>
            <a:r>
              <a:rPr lang="ar-SA" sz="3200" b="1" dirty="0" smtClean="0">
                <a:solidFill>
                  <a:srgbClr val="C0504D"/>
                </a:solidFill>
                <a:effectLst>
                  <a:outerShdw blurRad="38100" dist="38100" dir="2700000" algn="tl">
                    <a:srgbClr val="000000">
                      <a:alpha val="43137"/>
                    </a:srgbClr>
                  </a:outerShdw>
                </a:effectLst>
                <a:latin typeface="Calibri"/>
                <a:cs typeface="Akhbar MT" pitchFamily="2" charset="-78"/>
              </a:rPr>
              <a:t>والأسفل،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كما يقسم أفقيــاً إلى جزئين : </a:t>
            </a:r>
          </a:p>
          <a:p>
            <a:pPr marL="0" lvl="0" indent="0" algn="ctr">
              <a:buClrTx/>
              <a:buNone/>
            </a:pPr>
            <a:endParaRPr lang="ar-SA" sz="3200" b="1" dirty="0">
              <a:solidFill>
                <a:srgbClr val="C0504D"/>
              </a:solidFill>
              <a:effectLst>
                <a:outerShdw blurRad="38100" dist="38100" dir="2700000" algn="tl">
                  <a:srgbClr val="000000">
                    <a:alpha val="43137"/>
                  </a:srgbClr>
                </a:outerShdw>
              </a:effectLst>
              <a:latin typeface="Calibri"/>
              <a:cs typeface="Akhbar MT" pitchFamily="2" charset="-78"/>
            </a:endParaRPr>
          </a:p>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ــ </a:t>
            </a:r>
            <a:r>
              <a:rPr lang="ar-SA" sz="3200" b="1" dirty="0">
                <a:solidFill>
                  <a:prstClr val="black"/>
                </a:solidFill>
                <a:effectLst>
                  <a:outerShdw blurRad="38100" dist="38100" dir="2700000" algn="tl">
                    <a:srgbClr val="000000">
                      <a:alpha val="43137"/>
                    </a:srgbClr>
                  </a:outerShdw>
                </a:effectLst>
                <a:latin typeface="Calibri"/>
                <a:cs typeface="Akhbar MT" pitchFamily="2" charset="-78"/>
              </a:rPr>
              <a:t>الجزء العلوي :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فيه خرزة واحدة في كل عمود  ..</a:t>
            </a:r>
          </a:p>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ــ </a:t>
            </a:r>
            <a:r>
              <a:rPr lang="ar-SA" sz="3200" b="1" dirty="0">
                <a:solidFill>
                  <a:prstClr val="black"/>
                </a:solidFill>
                <a:effectLst>
                  <a:outerShdw blurRad="38100" dist="38100" dir="2700000" algn="tl">
                    <a:srgbClr val="000000">
                      <a:alpha val="43137"/>
                    </a:srgbClr>
                  </a:outerShdw>
                </a:effectLst>
                <a:latin typeface="Calibri"/>
                <a:cs typeface="Akhbar MT" pitchFamily="2" charset="-78"/>
              </a:rPr>
              <a:t>الجزء السفلي : </a:t>
            </a: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فيه أربع خرزات في كل عمود أيضاً ..</a:t>
            </a:r>
          </a:p>
          <a:p>
            <a:pPr marL="0" lvl="0" indent="0" algn="ctr">
              <a:buClrTx/>
              <a:buNone/>
            </a:pPr>
            <a:endParaRPr lang="ar-SA" sz="3200" b="1" dirty="0">
              <a:solidFill>
                <a:srgbClr val="C0504D"/>
              </a:solidFill>
              <a:effectLst>
                <a:outerShdw blurRad="38100" dist="38100" dir="2700000" algn="tl">
                  <a:srgbClr val="000000">
                    <a:alpha val="43137"/>
                  </a:srgbClr>
                </a:outerShdw>
              </a:effectLst>
              <a:latin typeface="Calibri"/>
              <a:cs typeface="Akhbar MT" pitchFamily="2" charset="-78"/>
            </a:endParaRPr>
          </a:p>
          <a:p>
            <a:pPr marL="0" lvl="0" indent="0" algn="ctr">
              <a:buClrTx/>
              <a:buNone/>
            </a:pPr>
            <a:r>
              <a:rPr lang="ar-SA" sz="3200" b="1" dirty="0">
                <a:solidFill>
                  <a:srgbClr val="C0504D"/>
                </a:solidFill>
                <a:effectLst>
                  <a:outerShdw blurRad="38100" dist="38100" dir="2700000" algn="tl">
                    <a:srgbClr val="000000">
                      <a:alpha val="43137"/>
                    </a:srgbClr>
                  </a:outerShdw>
                </a:effectLst>
                <a:latin typeface="Calibri"/>
                <a:cs typeface="Akhbar MT" pitchFamily="2" charset="-78"/>
              </a:rPr>
              <a:t>توجد أسفل كل جزء بارزة تعمل كفواصل في قراءة الأرقام الحسابيــة </a:t>
            </a:r>
          </a:p>
          <a:p>
            <a:endParaRPr lang="ar-SA" dirty="0"/>
          </a:p>
        </p:txBody>
      </p:sp>
    </p:spTree>
    <p:extLst>
      <p:ext uri="{BB962C8B-B14F-4D97-AF65-F5344CB8AC3E}">
        <p14:creationId xmlns:p14="http://schemas.microsoft.com/office/powerpoint/2010/main" val="3029052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6000" dirty="0"/>
              <a:t>البرامج التربوية </a:t>
            </a:r>
            <a:r>
              <a:rPr lang="ar-SA" sz="6000" dirty="0" smtClean="0"/>
              <a:t>للمعاقين بصرياً </a:t>
            </a:r>
            <a:endParaRPr lang="ar-SA" sz="6000" dirty="0"/>
          </a:p>
        </p:txBody>
      </p:sp>
      <p:sp>
        <p:nvSpPr>
          <p:cNvPr id="3" name="عنصر نائب للمحتوى 2"/>
          <p:cNvSpPr>
            <a:spLocks noGrp="1"/>
          </p:cNvSpPr>
          <p:nvPr>
            <p:ph idx="1"/>
          </p:nvPr>
        </p:nvSpPr>
        <p:spPr>
          <a:xfrm>
            <a:off x="457200" y="1752600"/>
            <a:ext cx="8229600" cy="4916760"/>
          </a:xfrm>
        </p:spPr>
        <p:style>
          <a:lnRef idx="1">
            <a:schemeClr val="accent1"/>
          </a:lnRef>
          <a:fillRef idx="2">
            <a:schemeClr val="accent1"/>
          </a:fillRef>
          <a:effectRef idx="1">
            <a:schemeClr val="accent1"/>
          </a:effectRef>
          <a:fontRef idx="minor">
            <a:schemeClr val="dk1"/>
          </a:fontRef>
        </p:style>
        <p:txBody>
          <a:bodyPr>
            <a:normAutofit/>
          </a:bodyPr>
          <a:lstStyle/>
          <a:p>
            <a:r>
              <a:rPr lang="ar-SA" dirty="0">
                <a:cs typeface="+mj-cs"/>
              </a:rPr>
              <a:t>مهارة الاستماع :-</a:t>
            </a:r>
            <a:endParaRPr lang="en-US" dirty="0">
              <a:cs typeface="+mj-cs"/>
            </a:endParaRPr>
          </a:p>
          <a:p>
            <a:pPr marL="114300" indent="0">
              <a:buNone/>
            </a:pPr>
            <a:r>
              <a:rPr lang="ar-SA" sz="2800" dirty="0">
                <a:solidFill>
                  <a:schemeClr val="tx1"/>
                </a:solidFill>
                <a:cs typeface="+mj-cs"/>
              </a:rPr>
              <a:t>ويقصد بذلك تنمية مهارة الاستماع لدى </a:t>
            </a:r>
            <a:r>
              <a:rPr lang="ar-SA" sz="2800" dirty="0" smtClean="0">
                <a:solidFill>
                  <a:schemeClr val="tx1"/>
                </a:solidFill>
                <a:cs typeface="+mj-cs"/>
              </a:rPr>
              <a:t>الكفيف, </a:t>
            </a:r>
            <a:r>
              <a:rPr lang="ar-SA" sz="2800" dirty="0">
                <a:solidFill>
                  <a:schemeClr val="tx1"/>
                </a:solidFill>
                <a:cs typeface="+mj-cs"/>
              </a:rPr>
              <a:t>وذلك من خلال اعتماد على الكتب الناطقة </a:t>
            </a:r>
            <a:r>
              <a:rPr lang="ar-SA" sz="2800" dirty="0" smtClean="0">
                <a:solidFill>
                  <a:schemeClr val="tx1"/>
                </a:solidFill>
                <a:cs typeface="+mj-cs"/>
              </a:rPr>
              <a:t>أو </a:t>
            </a:r>
            <a:r>
              <a:rPr lang="ar-SA" sz="2800" dirty="0">
                <a:solidFill>
                  <a:schemeClr val="tx1"/>
                </a:solidFill>
                <a:cs typeface="+mj-cs"/>
              </a:rPr>
              <a:t>الأشرطة </a:t>
            </a:r>
            <a:r>
              <a:rPr lang="ar-SA" sz="2800" dirty="0" smtClean="0">
                <a:solidFill>
                  <a:schemeClr val="tx1"/>
                </a:solidFill>
                <a:cs typeface="+mj-cs"/>
              </a:rPr>
              <a:t>المسجلة، </a:t>
            </a:r>
            <a:r>
              <a:rPr lang="ar-SA" sz="2800" dirty="0">
                <a:solidFill>
                  <a:schemeClr val="tx1"/>
                </a:solidFill>
                <a:cs typeface="+mj-cs"/>
              </a:rPr>
              <a:t>ويمكن تنمية الاستماع لدى الكفيف بواسطة تعريضه لمواد مسموعة في أوقات </a:t>
            </a:r>
            <a:r>
              <a:rPr lang="ar-SA" sz="2800" dirty="0" smtClean="0">
                <a:solidFill>
                  <a:schemeClr val="tx1"/>
                </a:solidFill>
                <a:cs typeface="+mj-cs"/>
              </a:rPr>
              <a:t>معينة, </a:t>
            </a:r>
            <a:r>
              <a:rPr lang="ar-SA" sz="2800" dirty="0">
                <a:solidFill>
                  <a:schemeClr val="tx1"/>
                </a:solidFill>
                <a:cs typeface="+mj-cs"/>
              </a:rPr>
              <a:t>بحيث يطلب منه فهم المادة المسموعة والتي تزيد كميتها تدريجيا في فترات زمنية </a:t>
            </a:r>
            <a:r>
              <a:rPr lang="ar-SA" sz="2800" dirty="0" smtClean="0">
                <a:solidFill>
                  <a:schemeClr val="tx1"/>
                </a:solidFill>
                <a:cs typeface="+mj-cs"/>
              </a:rPr>
              <a:t>متدرجة, </a:t>
            </a:r>
            <a:r>
              <a:rPr lang="ar-SA" sz="2800" dirty="0">
                <a:solidFill>
                  <a:schemeClr val="tx1"/>
                </a:solidFill>
                <a:cs typeface="+mj-cs"/>
              </a:rPr>
              <a:t>وقد وجهت بعض الانتقادات لهذه الطريقة والممثلة في اعتماد الكفيف على هذه الطريقة على حساب الطرائق الأخرى </a:t>
            </a:r>
            <a:r>
              <a:rPr lang="ar-SA" sz="2800" dirty="0" smtClean="0">
                <a:solidFill>
                  <a:schemeClr val="tx1"/>
                </a:solidFill>
                <a:cs typeface="+mj-cs"/>
              </a:rPr>
              <a:t>في الحصول </a:t>
            </a:r>
            <a:r>
              <a:rPr lang="ar-SA" sz="2800" dirty="0">
                <a:solidFill>
                  <a:schemeClr val="tx1"/>
                </a:solidFill>
                <a:cs typeface="+mj-cs"/>
              </a:rPr>
              <a:t>على المعلومات .</a:t>
            </a:r>
            <a:endParaRPr lang="en-US" sz="2800" dirty="0">
              <a:solidFill>
                <a:schemeClr val="tx1"/>
              </a:solidFill>
              <a:cs typeface="+mj-cs"/>
            </a:endParaRPr>
          </a:p>
          <a:p>
            <a:endParaRPr lang="ar-SA" dirty="0"/>
          </a:p>
        </p:txBody>
      </p:sp>
    </p:spTree>
    <p:extLst>
      <p:ext uri="{BB962C8B-B14F-4D97-AF65-F5344CB8AC3E}">
        <p14:creationId xmlns:p14="http://schemas.microsoft.com/office/powerpoint/2010/main" val="127181202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SA" sz="3200" dirty="0" smtClean="0">
                <a:cs typeface="+mj-cs"/>
              </a:rPr>
              <a:t>فالشخص الذي يتعرض لمشكلات بصرية في مراحل حياته الأولى تصبح فرصته للاتصال بالبيئة والتعليم أقل بكثير من أقرانه المبصرين.</a:t>
            </a:r>
          </a:p>
          <a:p>
            <a:pPr marL="114300" indent="0">
              <a:buNone/>
            </a:pPr>
            <a:endParaRPr lang="ar-SA" sz="3200" dirty="0" smtClean="0">
              <a:cs typeface="+mj-cs"/>
            </a:endParaRPr>
          </a:p>
          <a:p>
            <a:r>
              <a:rPr lang="ar-SA" sz="3200" dirty="0" smtClean="0">
                <a:cs typeface="+mj-cs"/>
              </a:rPr>
              <a:t>فالحرمان من حاسة البصر يفقد الشخص معظم خبراته اليومية المتعلقة بالصورة، واللون والشكل، وتعبيرات الوجه، كما يحرمه من تكوين الصورة الذهنية من معظم الأشياء في البيئة.</a:t>
            </a:r>
            <a:endParaRPr lang="ar-SA" sz="3200" dirty="0">
              <a:cs typeface="+mj-cs"/>
            </a:endParaRPr>
          </a:p>
        </p:txBody>
      </p:sp>
      <p:pic>
        <p:nvPicPr>
          <p:cNvPr id="4"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88640"/>
            <a:ext cx="4968552" cy="13681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49868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6000" dirty="0">
                <a:solidFill>
                  <a:srgbClr val="FF388C">
                    <a:lumMod val="75000"/>
                  </a:srgbClr>
                </a:solidFill>
              </a:rPr>
              <a:t>البرامج التربوية للمعاقين بصرياً </a:t>
            </a:r>
            <a:endParaRPr lang="ar-SA" dirty="0"/>
          </a:p>
        </p:txBody>
      </p:sp>
      <p:sp>
        <p:nvSpPr>
          <p:cNvPr id="3" name="Content Placeholder 2"/>
          <p:cNvSpPr>
            <a:spLocks noGrp="1"/>
          </p:cNvSpPr>
          <p:nvPr>
            <p:ph idx="1"/>
          </p:nvPr>
        </p:nvSpPr>
        <p:spPr/>
        <p:txBody>
          <a:bodyPr/>
          <a:lstStyle/>
          <a:p>
            <a:pPr lvl="0">
              <a:buClr>
                <a:srgbClr val="FF388C"/>
              </a:buClr>
            </a:pPr>
            <a:r>
              <a:rPr lang="ar-SA" sz="2800" dirty="0">
                <a:solidFill>
                  <a:prstClr val="black"/>
                </a:solidFill>
                <a:cs typeface="Times New Roman"/>
              </a:rPr>
              <a:t>مهارة استعمال ما تبقى من القدرة البصرية :-</a:t>
            </a:r>
            <a:endParaRPr lang="en-US" sz="2800" dirty="0">
              <a:solidFill>
                <a:prstClr val="black"/>
              </a:solidFill>
            </a:endParaRPr>
          </a:p>
          <a:p>
            <a:pPr marL="114300" lvl="0" indent="0">
              <a:buClr>
                <a:srgbClr val="FF388C"/>
              </a:buClr>
              <a:buNone/>
            </a:pPr>
            <a:r>
              <a:rPr lang="ar-SA" sz="2800" dirty="0">
                <a:solidFill>
                  <a:schemeClr val="tx1"/>
                </a:solidFill>
                <a:cs typeface="+mj-cs"/>
              </a:rPr>
              <a:t>ويقصد بذلك تنمية مهارة ما تبقى لدى المعاق بصريا من قدرته إذ تتمكن نسبة من المعاقين بصرياً من قراءة الكلمات المطبوعة بالقدرة البصرية المتبقية لديهم، وقد تم تنمية هذه المهارة بطرائق عديدة منها استخدام النظارات المكبرة، أو استخدام الكتب المطبوعة بحروف كبيرة, وقد وجهت بعض الانتقادات لهذه الطريقة والممثلة في </a:t>
            </a:r>
            <a:r>
              <a:rPr lang="ar-SA" sz="2800" dirty="0" smtClean="0">
                <a:solidFill>
                  <a:schemeClr val="tx1"/>
                </a:solidFill>
                <a:cs typeface="+mj-cs"/>
              </a:rPr>
              <a:t>إجهاد </a:t>
            </a:r>
            <a:r>
              <a:rPr lang="ar-SA" sz="2800" dirty="0">
                <a:solidFill>
                  <a:schemeClr val="tx1"/>
                </a:solidFill>
                <a:cs typeface="+mj-cs"/>
              </a:rPr>
              <a:t>العين, وصعوبة توفر المواد المكتوبة بحروف كبيرة.</a:t>
            </a:r>
            <a:endParaRPr lang="en-US" sz="2800" dirty="0">
              <a:solidFill>
                <a:schemeClr val="tx1"/>
              </a:solidFill>
              <a:cs typeface="+mj-cs"/>
            </a:endParaRPr>
          </a:p>
          <a:p>
            <a:endParaRPr lang="ar-SA" dirty="0"/>
          </a:p>
        </p:txBody>
      </p:sp>
    </p:spTree>
    <p:extLst>
      <p:ext uri="{BB962C8B-B14F-4D97-AF65-F5344CB8AC3E}">
        <p14:creationId xmlns:p14="http://schemas.microsoft.com/office/powerpoint/2010/main" val="4171156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6128" y="408373"/>
            <a:ext cx="8260672" cy="860388"/>
          </a:xfrm>
        </p:spPr>
        <p:txBody>
          <a:bodyPr>
            <a:normAutofit fontScale="90000"/>
          </a:bodyPr>
          <a:lstStyle/>
          <a:p>
            <a:r>
              <a:rPr lang="ar-SA" sz="6000" dirty="0">
                <a:solidFill>
                  <a:srgbClr val="FF388C">
                    <a:lumMod val="75000"/>
                  </a:srgbClr>
                </a:solidFill>
              </a:rPr>
              <a:t>البرامج التربوية للمعوقين بصريا </a:t>
            </a:r>
            <a:endParaRPr lang="ar-SA" sz="6000" dirty="0"/>
          </a:p>
        </p:txBody>
      </p:sp>
      <p:sp>
        <p:nvSpPr>
          <p:cNvPr id="3" name="عنصر نائب للمحتوى 2"/>
          <p:cNvSpPr>
            <a:spLocks noGrp="1"/>
          </p:cNvSpPr>
          <p:nvPr>
            <p:ph idx="1"/>
          </p:nvPr>
        </p:nvSpPr>
        <p:spPr>
          <a:xfrm>
            <a:off x="179512" y="1700808"/>
            <a:ext cx="8712968" cy="4968552"/>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ar-SA" dirty="0">
                <a:cs typeface="+mj-cs"/>
              </a:rPr>
              <a:t>مهارة استعمال الحاسوب :-</a:t>
            </a:r>
            <a:endParaRPr lang="en-US" dirty="0">
              <a:cs typeface="+mj-cs"/>
            </a:endParaRPr>
          </a:p>
          <a:p>
            <a:pPr marL="114300" indent="0">
              <a:buNone/>
            </a:pPr>
            <a:r>
              <a:rPr lang="ar-SA" dirty="0">
                <a:solidFill>
                  <a:schemeClr val="accent4">
                    <a:lumMod val="60000"/>
                    <a:lumOff val="40000"/>
                  </a:schemeClr>
                </a:solidFill>
                <a:cs typeface="+mj-cs"/>
              </a:rPr>
              <a:t>ويقصد بذلك تنمية مهارة استخدام الحاسوب في الحصول على المعلومات من قبل المعاقين </a:t>
            </a:r>
            <a:r>
              <a:rPr lang="ar-SA" dirty="0" smtClean="0">
                <a:solidFill>
                  <a:schemeClr val="accent4">
                    <a:lumMod val="60000"/>
                    <a:lumOff val="40000"/>
                  </a:schemeClr>
                </a:solidFill>
                <a:cs typeface="+mj-cs"/>
              </a:rPr>
              <a:t>بصرياً </a:t>
            </a:r>
            <a:r>
              <a:rPr lang="ar-SA" dirty="0">
                <a:solidFill>
                  <a:schemeClr val="accent4">
                    <a:lumMod val="60000"/>
                    <a:lumOff val="40000"/>
                  </a:schemeClr>
                </a:solidFill>
                <a:cs typeface="+mj-cs"/>
              </a:rPr>
              <a:t>وتعتبر فكرة اللغة الصناعية من الأفكار الجديدة في مجال علم </a:t>
            </a:r>
            <a:r>
              <a:rPr lang="ar-SA" dirty="0" smtClean="0">
                <a:solidFill>
                  <a:schemeClr val="accent4">
                    <a:lumMod val="60000"/>
                    <a:lumOff val="40000"/>
                  </a:schemeClr>
                </a:solidFill>
                <a:cs typeface="+mj-cs"/>
              </a:rPr>
              <a:t>الحاسوب, </a:t>
            </a:r>
            <a:r>
              <a:rPr lang="ar-SA" dirty="0">
                <a:solidFill>
                  <a:schemeClr val="accent4">
                    <a:lumMod val="60000"/>
                    <a:lumOff val="40000"/>
                  </a:schemeClr>
                </a:solidFill>
                <a:cs typeface="+mj-cs"/>
              </a:rPr>
              <a:t>فهي نتاج تعاون عدد من </a:t>
            </a:r>
            <a:r>
              <a:rPr lang="ar-SA" dirty="0" smtClean="0">
                <a:solidFill>
                  <a:schemeClr val="accent4">
                    <a:lumMod val="60000"/>
                    <a:lumOff val="40000"/>
                  </a:schemeClr>
                </a:solidFill>
                <a:cs typeface="+mj-cs"/>
              </a:rPr>
              <a:t>الأخصائيين </a:t>
            </a:r>
            <a:r>
              <a:rPr lang="ar-SA" dirty="0">
                <a:solidFill>
                  <a:schemeClr val="accent4">
                    <a:lumMod val="60000"/>
                    <a:lumOff val="40000"/>
                  </a:schemeClr>
                </a:solidFill>
                <a:cs typeface="+mj-cs"/>
              </a:rPr>
              <a:t>في اللغة وعلم الحاسوب والهندسة والتربية </a:t>
            </a:r>
            <a:r>
              <a:rPr lang="ar-SA" dirty="0" smtClean="0">
                <a:solidFill>
                  <a:schemeClr val="accent4">
                    <a:lumMod val="60000"/>
                    <a:lumOff val="40000"/>
                  </a:schemeClr>
                </a:solidFill>
                <a:cs typeface="+mj-cs"/>
              </a:rPr>
              <a:t>الخاصة.</a:t>
            </a:r>
            <a:endParaRPr lang="en-US" dirty="0">
              <a:solidFill>
                <a:schemeClr val="accent4">
                  <a:lumMod val="60000"/>
                  <a:lumOff val="40000"/>
                </a:schemeClr>
              </a:solidFill>
              <a:cs typeface="+mj-cs"/>
            </a:endParaRPr>
          </a:p>
          <a:p>
            <a:pPr marL="114300" indent="0">
              <a:buNone/>
            </a:pPr>
            <a:r>
              <a:rPr lang="ar-SA" dirty="0">
                <a:cs typeface="+mj-cs"/>
              </a:rPr>
              <a:t>ويشير مصطلح اللغة الصناعية </a:t>
            </a:r>
            <a:r>
              <a:rPr lang="ar-SA" dirty="0" smtClean="0">
                <a:cs typeface="+mj-cs"/>
              </a:rPr>
              <a:t>إلى </a:t>
            </a:r>
            <a:r>
              <a:rPr lang="ar-SA" dirty="0">
                <a:cs typeface="+mj-cs"/>
              </a:rPr>
              <a:t>ذلك النظام اللغوي المصمم وفق نظام الحاسوب والذي يشبه </a:t>
            </a:r>
            <a:r>
              <a:rPr lang="ar-SA" dirty="0" smtClean="0">
                <a:cs typeface="+mj-cs"/>
              </a:rPr>
              <a:t>إلى </a:t>
            </a:r>
            <a:r>
              <a:rPr lang="ar-SA" dirty="0">
                <a:cs typeface="+mj-cs"/>
              </a:rPr>
              <a:t>حد كبير اللغة العادية </a:t>
            </a:r>
            <a:r>
              <a:rPr lang="ar-SA" dirty="0" smtClean="0">
                <a:cs typeface="+mj-cs"/>
              </a:rPr>
              <a:t>الطبيعية, </a:t>
            </a:r>
            <a:r>
              <a:rPr lang="ar-SA" dirty="0">
                <a:cs typeface="+mj-cs"/>
              </a:rPr>
              <a:t>ويهدف مشروع اللغة الصناعية </a:t>
            </a:r>
            <a:r>
              <a:rPr lang="ar-SA" dirty="0" smtClean="0">
                <a:cs typeface="+mj-cs"/>
              </a:rPr>
              <a:t>إلى </a:t>
            </a:r>
            <a:r>
              <a:rPr lang="ar-SA" dirty="0">
                <a:cs typeface="+mj-cs"/>
              </a:rPr>
              <a:t>تطوير نظام صوتي بديل عن نظام الصوت الإنساني الطبيعي ليساعد </a:t>
            </a:r>
            <a:r>
              <a:rPr lang="ar-SA" dirty="0" smtClean="0">
                <a:cs typeface="+mj-cs"/>
              </a:rPr>
              <a:t>الأفراد </a:t>
            </a:r>
            <a:r>
              <a:rPr lang="ar-SA" dirty="0">
                <a:cs typeface="+mj-cs"/>
              </a:rPr>
              <a:t>ذوي المشكلات اللغوية على الاتصال مع الاخرين كالمكفوفين والصم والمصابين بالشلل الدماغي وذوي المشكلات التعبيرية اللغوية </a:t>
            </a:r>
            <a:r>
              <a:rPr lang="ar-SA" dirty="0" smtClean="0">
                <a:cs typeface="+mj-cs"/>
              </a:rPr>
              <a:t>.</a:t>
            </a:r>
          </a:p>
          <a:p>
            <a:pPr marL="114300" indent="0">
              <a:buNone/>
            </a:pPr>
            <a:r>
              <a:rPr lang="ar-SA" dirty="0" smtClean="0">
                <a:solidFill>
                  <a:schemeClr val="accent4">
                    <a:lumMod val="60000"/>
                    <a:lumOff val="40000"/>
                  </a:schemeClr>
                </a:solidFill>
                <a:cs typeface="+mj-cs"/>
              </a:rPr>
              <a:t>ومن </a:t>
            </a:r>
            <a:r>
              <a:rPr lang="ar-SA" dirty="0">
                <a:solidFill>
                  <a:schemeClr val="accent4">
                    <a:lumMod val="60000"/>
                    <a:lumOff val="40000"/>
                  </a:schemeClr>
                </a:solidFill>
                <a:cs typeface="+mj-cs"/>
              </a:rPr>
              <a:t>الخدمات التي يقدمها الحاسوب للمكفوفين قراءة الرسائل والتقارير والمتطلبات المدرسية , بطريقة لفظيه مسموعة وذلك من خلال تحويل المواد المطبوعة </a:t>
            </a:r>
            <a:r>
              <a:rPr lang="ar-SA" dirty="0" smtClean="0">
                <a:solidFill>
                  <a:schemeClr val="accent4">
                    <a:lumMod val="60000"/>
                    <a:lumOff val="40000"/>
                  </a:schemeClr>
                </a:solidFill>
                <a:cs typeface="+mj-cs"/>
              </a:rPr>
              <a:t>إلى </a:t>
            </a:r>
            <a:r>
              <a:rPr lang="ar-SA" dirty="0">
                <a:solidFill>
                  <a:schemeClr val="accent4">
                    <a:lumMod val="60000"/>
                    <a:lumOff val="40000"/>
                  </a:schemeClr>
                </a:solidFill>
                <a:cs typeface="+mj-cs"/>
              </a:rPr>
              <a:t>مواد </a:t>
            </a:r>
            <a:r>
              <a:rPr lang="ar-SA" dirty="0" smtClean="0">
                <a:solidFill>
                  <a:schemeClr val="accent4">
                    <a:lumMod val="60000"/>
                    <a:lumOff val="40000"/>
                  </a:schemeClr>
                </a:solidFill>
                <a:cs typeface="+mj-cs"/>
              </a:rPr>
              <a:t>منطوقه, </a:t>
            </a:r>
            <a:r>
              <a:rPr lang="ar-SA" dirty="0">
                <a:solidFill>
                  <a:schemeClr val="accent4">
                    <a:lumMod val="60000"/>
                    <a:lumOff val="40000"/>
                  </a:schemeClr>
                </a:solidFill>
                <a:cs typeface="+mj-cs"/>
              </a:rPr>
              <a:t>ومن أجهزة الحاسوب التي تعمل وفق </a:t>
            </a:r>
            <a:r>
              <a:rPr lang="ar-SA" dirty="0" smtClean="0">
                <a:solidFill>
                  <a:schemeClr val="accent4">
                    <a:lumMod val="60000"/>
                    <a:lumOff val="40000"/>
                  </a:schemeClr>
                </a:solidFill>
                <a:cs typeface="+mj-cs"/>
              </a:rPr>
              <a:t>ذلك, </a:t>
            </a:r>
            <a:r>
              <a:rPr lang="ar-SA" dirty="0">
                <a:solidFill>
                  <a:schemeClr val="accent4">
                    <a:lumMod val="60000"/>
                    <a:lumOff val="40000"/>
                  </a:schemeClr>
                </a:solidFill>
                <a:cs typeface="+mj-cs"/>
              </a:rPr>
              <a:t>جهاز كيرزويل </a:t>
            </a:r>
            <a:r>
              <a:rPr lang="ar-SA" dirty="0" smtClean="0">
                <a:solidFill>
                  <a:schemeClr val="accent4">
                    <a:lumMod val="60000"/>
                    <a:lumOff val="40000"/>
                  </a:schemeClr>
                </a:solidFill>
                <a:cs typeface="+mj-cs"/>
              </a:rPr>
              <a:t>الناطق</a:t>
            </a:r>
            <a:r>
              <a:rPr lang="ar-SA" smtClean="0">
                <a:solidFill>
                  <a:schemeClr val="accent4">
                    <a:lumMod val="60000"/>
                    <a:lumOff val="40000"/>
                  </a:schemeClr>
                </a:solidFill>
                <a:cs typeface="+mj-cs"/>
              </a:rPr>
              <a:t>, </a:t>
            </a:r>
            <a:r>
              <a:rPr lang="ar-SA" smtClean="0">
                <a:solidFill>
                  <a:schemeClr val="accent4">
                    <a:lumMod val="60000"/>
                    <a:lumOff val="40000"/>
                  </a:schemeClr>
                </a:solidFill>
                <a:cs typeface="+mj-cs"/>
              </a:rPr>
              <a:t>وجهاز وجهاز </a:t>
            </a:r>
            <a:r>
              <a:rPr lang="ar-SA">
                <a:solidFill>
                  <a:schemeClr val="accent4">
                    <a:lumMod val="60000"/>
                    <a:lumOff val="40000"/>
                  </a:schemeClr>
                </a:solidFill>
                <a:cs typeface="+mj-cs"/>
              </a:rPr>
              <a:t>الصوت </a:t>
            </a:r>
            <a:r>
              <a:rPr lang="ar-SA" smtClean="0">
                <a:solidFill>
                  <a:schemeClr val="accent4">
                    <a:lumMod val="60000"/>
                    <a:lumOff val="40000"/>
                  </a:schemeClr>
                </a:solidFill>
                <a:cs typeface="+mj-cs"/>
              </a:rPr>
              <a:t>اليدوي.</a:t>
            </a:r>
            <a:endParaRPr lang="en-US" dirty="0">
              <a:solidFill>
                <a:schemeClr val="accent4">
                  <a:lumMod val="60000"/>
                  <a:lumOff val="40000"/>
                </a:schemeClr>
              </a:solidFill>
              <a:cs typeface="+mj-cs"/>
            </a:endParaRPr>
          </a:p>
          <a:p>
            <a:endParaRPr lang="ar-SA" dirty="0"/>
          </a:p>
        </p:txBody>
      </p:sp>
    </p:spTree>
    <p:extLst>
      <p:ext uri="{BB962C8B-B14F-4D97-AF65-F5344CB8AC3E}">
        <p14:creationId xmlns:p14="http://schemas.microsoft.com/office/powerpoint/2010/main" val="45196518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7852" y="1244059"/>
            <a:ext cx="6840760"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714" y="188641"/>
            <a:ext cx="423703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725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a:r>
            <a:br>
              <a:rPr lang="ar-SA" dirty="0" smtClean="0"/>
            </a:br>
            <a:r>
              <a:rPr lang="ar-SA" dirty="0" smtClean="0"/>
              <a:t>الأجزاء </a:t>
            </a:r>
            <a:r>
              <a:rPr lang="ar-SA" dirty="0"/>
              <a:t>الرئيسية للعين</a:t>
            </a:r>
            <a:br>
              <a:rPr lang="ar-SA" dirty="0"/>
            </a:br>
            <a:endParaRPr lang="ar-SA" dirty="0"/>
          </a:p>
        </p:txBody>
      </p:sp>
      <p:sp>
        <p:nvSpPr>
          <p:cNvPr id="5" name="Content Placeholder 4"/>
          <p:cNvSpPr>
            <a:spLocks noGrp="1"/>
          </p:cNvSpPr>
          <p:nvPr>
            <p:ph idx="1"/>
          </p:nvPr>
        </p:nvSpPr>
        <p:spPr/>
        <p:txBody>
          <a:bodyPr/>
          <a:lstStyle/>
          <a:p>
            <a:pPr marL="114300" lvl="0" indent="0" algn="ctr">
              <a:buClr>
                <a:srgbClr val="A9A57C"/>
              </a:buClr>
              <a:buNone/>
            </a:pPr>
            <a:r>
              <a:rPr lang="ar-SA" dirty="0" smtClean="0">
                <a:solidFill>
                  <a:srgbClr val="2F2B20"/>
                </a:solidFill>
                <a:latin typeface="Calibri"/>
                <a:cs typeface="+mj-cs"/>
              </a:rPr>
              <a:t>أولاً: القرنية</a:t>
            </a:r>
            <a:r>
              <a:rPr lang="en-US" dirty="0" smtClean="0">
                <a:solidFill>
                  <a:srgbClr val="2F2B20"/>
                </a:solidFill>
                <a:latin typeface="Calibri"/>
                <a:cs typeface="+mj-cs"/>
              </a:rPr>
              <a:t>Cornea </a:t>
            </a:r>
            <a:r>
              <a:rPr lang="en-US" dirty="0">
                <a:solidFill>
                  <a:srgbClr val="2F2B20"/>
                </a:solidFill>
                <a:latin typeface="Calibri"/>
                <a:cs typeface="+mj-cs"/>
              </a:rPr>
              <a:t>) </a:t>
            </a:r>
            <a:r>
              <a:rPr lang="ar-SA" dirty="0">
                <a:solidFill>
                  <a:srgbClr val="2F2B20"/>
                </a:solidFill>
                <a:latin typeface="Calibri"/>
                <a:cs typeface="+mj-cs"/>
              </a:rPr>
              <a:t>)  </a:t>
            </a:r>
          </a:p>
          <a:p>
            <a:pPr marL="114300" lvl="0" indent="0">
              <a:buClr>
                <a:srgbClr val="A9A57C"/>
              </a:buClr>
              <a:buNone/>
            </a:pPr>
            <a:r>
              <a:rPr lang="ar-SA" dirty="0">
                <a:solidFill>
                  <a:srgbClr val="2F2B20"/>
                </a:solidFill>
                <a:latin typeface="Calibri"/>
                <a:cs typeface="+mj-cs"/>
              </a:rPr>
              <a:t>و هي الجزء الأمامي من العين الذي يغطي القزحية و بؤبؤ العين .</a:t>
            </a:r>
          </a:p>
          <a:p>
            <a:pPr marL="114300" lvl="0" indent="0">
              <a:buClr>
                <a:srgbClr val="A9A57C"/>
              </a:buClr>
              <a:buNone/>
            </a:pPr>
            <a:r>
              <a:rPr lang="ar-SA" dirty="0">
                <a:solidFill>
                  <a:srgbClr val="2F2B20"/>
                </a:solidFill>
                <a:latin typeface="Calibri"/>
                <a:cs typeface="+mj-cs"/>
              </a:rPr>
              <a:t>وظيفتها :</a:t>
            </a:r>
          </a:p>
          <a:p>
            <a:pPr marL="114300" lvl="0" indent="0">
              <a:buClr>
                <a:srgbClr val="A9A57C"/>
              </a:buClr>
              <a:buNone/>
            </a:pPr>
            <a:r>
              <a:rPr lang="ar-SA" dirty="0" smtClean="0">
                <a:solidFill>
                  <a:srgbClr val="2F2B20"/>
                </a:solidFill>
                <a:latin typeface="Calibri"/>
                <a:cs typeface="+mj-cs"/>
              </a:rPr>
              <a:t>1.السماح </a:t>
            </a:r>
            <a:r>
              <a:rPr lang="ar-SA" dirty="0">
                <a:solidFill>
                  <a:srgbClr val="2F2B20"/>
                </a:solidFill>
                <a:latin typeface="Calibri"/>
                <a:cs typeface="+mj-cs"/>
              </a:rPr>
              <a:t>للأشعة البصرية للدخول إلى الحجرة الأمامية للعين .</a:t>
            </a:r>
          </a:p>
          <a:p>
            <a:pPr marL="114300" lvl="0" indent="0">
              <a:buClr>
                <a:srgbClr val="A9A57C"/>
              </a:buClr>
              <a:buNone/>
            </a:pPr>
            <a:r>
              <a:rPr lang="ar-SA" dirty="0" smtClean="0">
                <a:solidFill>
                  <a:srgbClr val="2F2B20"/>
                </a:solidFill>
                <a:latin typeface="Calibri"/>
                <a:cs typeface="+mj-cs"/>
              </a:rPr>
              <a:t>2.حماية </a:t>
            </a:r>
            <a:r>
              <a:rPr lang="ar-SA" dirty="0">
                <a:solidFill>
                  <a:srgbClr val="2F2B20"/>
                </a:solidFill>
                <a:latin typeface="Calibri"/>
                <a:cs typeface="+mj-cs"/>
              </a:rPr>
              <a:t>العين من العدوى بسبب طبقة الدموع .</a:t>
            </a:r>
          </a:p>
          <a:p>
            <a:endParaRPr lang="ar-S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3" y="4077072"/>
            <a:ext cx="453650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82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a:r>
            <a:br>
              <a:rPr lang="ar-SA" dirty="0" smtClean="0"/>
            </a:br>
            <a:r>
              <a:rPr lang="ar-SA" dirty="0" smtClean="0"/>
              <a:t>ثانيا </a:t>
            </a:r>
            <a:r>
              <a:rPr lang="ar-SA" dirty="0"/>
              <a:t>: القزحية  (</a:t>
            </a:r>
            <a:r>
              <a:rPr lang="ar-SA" dirty="0">
                <a:sym typeface="Wingdings" pitchFamily="2" charset="2"/>
              </a:rPr>
              <a:t> </a:t>
            </a:r>
            <a:r>
              <a:rPr lang="en-US" dirty="0" smtClean="0">
                <a:sym typeface="Wingdings" pitchFamily="2" charset="2"/>
              </a:rPr>
              <a:t>(</a:t>
            </a:r>
            <a:r>
              <a:rPr lang="en-US" dirty="0" smtClean="0"/>
              <a:t> Iris</a:t>
            </a:r>
            <a:r>
              <a:rPr lang="en-US" dirty="0"/>
              <a:t/>
            </a:r>
            <a:br>
              <a:rPr lang="en-US" dirty="0"/>
            </a:br>
            <a:r>
              <a:rPr lang="ar-SA" dirty="0"/>
              <a:t> </a:t>
            </a:r>
          </a:p>
        </p:txBody>
      </p:sp>
      <p:sp>
        <p:nvSpPr>
          <p:cNvPr id="3" name="Content Placeholder 2"/>
          <p:cNvSpPr>
            <a:spLocks noGrp="1"/>
          </p:cNvSpPr>
          <p:nvPr>
            <p:ph idx="1"/>
          </p:nvPr>
        </p:nvSpPr>
        <p:spPr/>
        <p:txBody>
          <a:bodyPr/>
          <a:lstStyle/>
          <a:p>
            <a:pPr lvl="0">
              <a:buClr>
                <a:srgbClr val="A9A57C"/>
              </a:buClr>
            </a:pPr>
            <a:r>
              <a:rPr lang="ar-SA" sz="2800" dirty="0">
                <a:solidFill>
                  <a:srgbClr val="2F2B20"/>
                </a:solidFill>
                <a:latin typeface="Calibri"/>
                <a:cs typeface="+mj-cs"/>
              </a:rPr>
              <a:t>و هي الجزء الملون من العين .</a:t>
            </a:r>
          </a:p>
          <a:p>
            <a:pPr lvl="0">
              <a:buClr>
                <a:srgbClr val="A9A57C"/>
              </a:buClr>
            </a:pPr>
            <a:r>
              <a:rPr lang="ar-SA" sz="2800" dirty="0">
                <a:solidFill>
                  <a:srgbClr val="2F2B20"/>
                </a:solidFill>
                <a:latin typeface="Calibri"/>
                <a:cs typeface="+mj-cs"/>
              </a:rPr>
              <a:t>وظيفتها :</a:t>
            </a:r>
          </a:p>
          <a:p>
            <a:pPr lvl="0">
              <a:buClr>
                <a:srgbClr val="A9A57C"/>
              </a:buClr>
            </a:pPr>
            <a:r>
              <a:rPr lang="ar-SA" sz="2800" dirty="0">
                <a:solidFill>
                  <a:srgbClr val="2F2B20"/>
                </a:solidFill>
                <a:latin typeface="Calibri"/>
                <a:cs typeface="+mj-cs"/>
              </a:rPr>
              <a:t>تضييق و توسيع بؤبؤ العين حسب كمية الضوء الساقطة عليها .</a:t>
            </a:r>
          </a:p>
          <a:p>
            <a:pPr lvl="0">
              <a:buClr>
                <a:srgbClr val="A9A57C"/>
              </a:buClr>
            </a:pPr>
            <a:endParaRPr lang="ar-SA" sz="2200" dirty="0">
              <a:solidFill>
                <a:srgbClr val="2F2B20"/>
              </a:solidFill>
              <a:latin typeface="Calibri"/>
              <a:cs typeface="Arial"/>
            </a:endParaRPr>
          </a:p>
          <a:p>
            <a:endParaRPr lang="ar-S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501008"/>
            <a:ext cx="602834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060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a:r>
            <a:br>
              <a:rPr lang="ar-SA" dirty="0" smtClean="0"/>
            </a:br>
            <a:r>
              <a:rPr lang="ar-SA" dirty="0" smtClean="0"/>
              <a:t>متى </a:t>
            </a:r>
            <a:r>
              <a:rPr lang="ar-SA" dirty="0"/>
              <a:t>يضيق البؤبؤ </a:t>
            </a:r>
            <a:r>
              <a:rPr lang="ar-SA" dirty="0" smtClean="0"/>
              <a:t>ومتى </a:t>
            </a:r>
            <a:r>
              <a:rPr lang="ar-SA" dirty="0"/>
              <a:t>يتسع ؟ </a:t>
            </a:r>
            <a:br>
              <a:rPr lang="ar-SA" dirty="0"/>
            </a:br>
            <a:r>
              <a:rPr lang="ar-SA" dirty="0"/>
              <a:t> </a:t>
            </a:r>
          </a:p>
        </p:txBody>
      </p:sp>
      <p:sp>
        <p:nvSpPr>
          <p:cNvPr id="3" name="Content Placeholder 2"/>
          <p:cNvSpPr>
            <a:spLocks noGrp="1"/>
          </p:cNvSpPr>
          <p:nvPr>
            <p:ph idx="1"/>
          </p:nvPr>
        </p:nvSpPr>
        <p:spPr/>
        <p:txBody>
          <a:bodyPr/>
          <a:lstStyle/>
          <a:p>
            <a:pPr marL="0" lvl="0" indent="0">
              <a:spcBef>
                <a:spcPts val="0"/>
              </a:spcBef>
              <a:buClrTx/>
              <a:buNone/>
            </a:pPr>
            <a:r>
              <a:rPr lang="ar-SA" sz="3200" dirty="0">
                <a:solidFill>
                  <a:srgbClr val="2F2B20">
                    <a:lumMod val="50000"/>
                    <a:lumOff val="50000"/>
                  </a:srgbClr>
                </a:solidFill>
                <a:latin typeface="Calibri"/>
                <a:cs typeface="+mj-cs"/>
              </a:rPr>
              <a:t>يضيق عندما يكون الضوء الساقط على العين </a:t>
            </a:r>
            <a:r>
              <a:rPr lang="ar-SA" sz="3200" dirty="0" smtClean="0">
                <a:solidFill>
                  <a:srgbClr val="2F2B20">
                    <a:lumMod val="50000"/>
                    <a:lumOff val="50000"/>
                  </a:srgbClr>
                </a:solidFill>
                <a:latin typeface="Calibri"/>
                <a:cs typeface="+mj-cs"/>
              </a:rPr>
              <a:t>شديد, </a:t>
            </a:r>
            <a:r>
              <a:rPr lang="ar-SA" sz="3200" dirty="0">
                <a:solidFill>
                  <a:srgbClr val="2F2B20">
                    <a:lumMod val="50000"/>
                    <a:lumOff val="50000"/>
                  </a:srgbClr>
                </a:solidFill>
                <a:latin typeface="Calibri"/>
                <a:cs typeface="+mj-cs"/>
              </a:rPr>
              <a:t>و يتسع عندما يكون الضوء الساقط على العين </a:t>
            </a:r>
            <a:r>
              <a:rPr lang="ar-SA" sz="3200" dirty="0" smtClean="0">
                <a:solidFill>
                  <a:srgbClr val="2F2B20">
                    <a:lumMod val="50000"/>
                    <a:lumOff val="50000"/>
                  </a:srgbClr>
                </a:solidFill>
                <a:latin typeface="Calibri"/>
                <a:cs typeface="+mj-cs"/>
              </a:rPr>
              <a:t>ضعيف.</a:t>
            </a:r>
          </a:p>
          <a:p>
            <a:pPr marL="0" lvl="0" indent="0">
              <a:spcBef>
                <a:spcPts val="0"/>
              </a:spcBef>
              <a:buClrTx/>
              <a:buNone/>
            </a:pPr>
            <a:endParaRPr lang="ar-SA" sz="3200" dirty="0">
              <a:solidFill>
                <a:srgbClr val="2F2B20">
                  <a:lumMod val="50000"/>
                  <a:lumOff val="50000"/>
                </a:srgbClr>
              </a:solidFill>
              <a:latin typeface="Calibri"/>
              <a:cs typeface="+mj-cs"/>
            </a:endParaRPr>
          </a:p>
          <a:p>
            <a:endParaRPr lang="ar-SA" dirty="0"/>
          </a:p>
        </p:txBody>
      </p:sp>
      <p:pic>
        <p:nvPicPr>
          <p:cNvPr id="4" name="عنصر نائب للمحتوى 5"/>
          <p:cNvPicPr>
            <a:picLocks/>
          </p:cNvPicPr>
          <p:nvPr/>
        </p:nvPicPr>
        <p:blipFill>
          <a:blip r:embed="rId2">
            <a:extLst>
              <a:ext uri="{28A0092B-C50C-407E-A947-70E740481C1C}">
                <a14:useLocalDpi xmlns:a14="http://schemas.microsoft.com/office/drawing/2010/main" val="0"/>
              </a:ext>
            </a:extLst>
          </a:blip>
          <a:stretch>
            <a:fillRect/>
          </a:stretch>
        </p:blipFill>
        <p:spPr>
          <a:xfrm>
            <a:off x="1330378" y="2924944"/>
            <a:ext cx="6192688" cy="3493527"/>
          </a:xfrm>
          <a:prstGeom prst="rect">
            <a:avLst/>
          </a:prstGeom>
        </p:spPr>
      </p:pic>
    </p:spTree>
    <p:extLst>
      <p:ext uri="{BB962C8B-B14F-4D97-AF65-F5344CB8AC3E}">
        <p14:creationId xmlns:p14="http://schemas.microsoft.com/office/powerpoint/2010/main" val="423565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600" cap="none" spc="-100" dirty="0">
                <a:solidFill>
                  <a:srgbClr val="675E47"/>
                </a:solidFill>
                <a:latin typeface="Cambria"/>
              </a:rPr>
              <a:t> </a:t>
            </a:r>
            <a:br>
              <a:rPr lang="ar-SA" sz="4600" cap="none" spc="-100" dirty="0">
                <a:solidFill>
                  <a:srgbClr val="675E47"/>
                </a:solidFill>
                <a:latin typeface="Cambria"/>
              </a:rPr>
            </a:br>
            <a:r>
              <a:rPr lang="ar-SA" sz="4600" cap="none" spc="-100" dirty="0" smtClean="0">
                <a:solidFill>
                  <a:srgbClr val="675E47"/>
                </a:solidFill>
                <a:latin typeface="Cambria"/>
              </a:rPr>
              <a:t>ثالثاً: </a:t>
            </a:r>
            <a:r>
              <a:rPr lang="ar-SA" sz="4600" cap="none" spc="-100" dirty="0">
                <a:solidFill>
                  <a:srgbClr val="675E47"/>
                </a:solidFill>
                <a:latin typeface="Cambria"/>
              </a:rPr>
              <a:t>العدسة </a:t>
            </a:r>
            <a:r>
              <a:rPr lang="en-US" sz="4600" cap="none" spc="-100" dirty="0">
                <a:solidFill>
                  <a:srgbClr val="675E47"/>
                </a:solidFill>
                <a:latin typeface="Cambria"/>
                <a:sym typeface="Wingdings" pitchFamily="2" charset="2"/>
              </a:rPr>
              <a:t> (</a:t>
            </a:r>
            <a:r>
              <a:rPr lang="en-US" sz="4600" cap="none" spc="-100" dirty="0">
                <a:solidFill>
                  <a:srgbClr val="675E47"/>
                </a:solidFill>
                <a:latin typeface="Cambria"/>
              </a:rPr>
              <a:t> Lens )</a:t>
            </a:r>
            <a:br>
              <a:rPr lang="en-US" sz="4600" cap="none" spc="-100" dirty="0">
                <a:solidFill>
                  <a:srgbClr val="675E47"/>
                </a:solidFill>
                <a:latin typeface="Cambria"/>
              </a:rPr>
            </a:br>
            <a:r>
              <a:rPr lang="ar-SA" sz="4600" cap="none" spc="-100" dirty="0">
                <a:solidFill>
                  <a:srgbClr val="675E47"/>
                </a:solidFill>
                <a:latin typeface="Cambria"/>
              </a:rPr>
              <a:t> </a:t>
            </a:r>
            <a:endParaRPr lang="ar-SA" dirty="0"/>
          </a:p>
        </p:txBody>
      </p:sp>
      <p:sp>
        <p:nvSpPr>
          <p:cNvPr id="3" name="Content Placeholder 2"/>
          <p:cNvSpPr>
            <a:spLocks noGrp="1"/>
          </p:cNvSpPr>
          <p:nvPr>
            <p:ph idx="1"/>
          </p:nvPr>
        </p:nvSpPr>
        <p:spPr/>
        <p:txBody>
          <a:bodyPr/>
          <a:lstStyle/>
          <a:p>
            <a:pPr lvl="0">
              <a:buClr>
                <a:srgbClr val="A9A57C"/>
              </a:buClr>
            </a:pPr>
            <a:r>
              <a:rPr lang="ar-SA" sz="2800" dirty="0">
                <a:solidFill>
                  <a:srgbClr val="2F2B20"/>
                </a:solidFill>
                <a:latin typeface="Calibri"/>
                <a:cs typeface="+mj-cs"/>
              </a:rPr>
              <a:t>هي الجزء من العين الذي يستقبل الأشعة الضوئية من القزحية .</a:t>
            </a:r>
          </a:p>
          <a:p>
            <a:pPr lvl="0">
              <a:buClr>
                <a:srgbClr val="A9A57C"/>
              </a:buClr>
            </a:pPr>
            <a:r>
              <a:rPr lang="ar-SA" sz="2800" dirty="0">
                <a:solidFill>
                  <a:srgbClr val="2F2B20"/>
                </a:solidFill>
                <a:latin typeface="Calibri"/>
                <a:cs typeface="+mj-cs"/>
              </a:rPr>
              <a:t>وظيفتها :</a:t>
            </a:r>
          </a:p>
          <a:p>
            <a:pPr lvl="0">
              <a:buClr>
                <a:srgbClr val="A9A57C"/>
              </a:buClr>
            </a:pPr>
            <a:r>
              <a:rPr lang="ar-SA" sz="2800" dirty="0">
                <a:solidFill>
                  <a:srgbClr val="2F2B20"/>
                </a:solidFill>
                <a:latin typeface="Calibri"/>
                <a:cs typeface="+mj-cs"/>
              </a:rPr>
              <a:t>تجميع الأشعة الضوئية و تركيزها على الشبكية </a:t>
            </a:r>
            <a:r>
              <a:rPr lang="ar-SA" sz="2800" dirty="0" smtClean="0">
                <a:solidFill>
                  <a:srgbClr val="2F2B20"/>
                </a:solidFill>
                <a:latin typeface="Calibri"/>
                <a:cs typeface="+mj-cs"/>
              </a:rPr>
              <a:t>.</a:t>
            </a:r>
          </a:p>
          <a:p>
            <a:pPr lvl="0">
              <a:buClr>
                <a:srgbClr val="A9A57C"/>
              </a:buClr>
            </a:pPr>
            <a:endParaRPr lang="ar-SA" sz="2800" dirty="0">
              <a:solidFill>
                <a:srgbClr val="2F2B20"/>
              </a:solidFill>
              <a:latin typeface="Calibri"/>
              <a:cs typeface="+mj-cs"/>
            </a:endParaRPr>
          </a:p>
          <a:p>
            <a:endParaRPr lang="ar-SA"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39604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2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600" cap="none" spc="-100" dirty="0" smtClean="0">
                <a:solidFill>
                  <a:srgbClr val="675E47"/>
                </a:solidFill>
                <a:latin typeface="Cambria"/>
              </a:rPr>
              <a:t/>
            </a:r>
            <a:br>
              <a:rPr lang="ar-SA" sz="4600" cap="none" spc="-100" dirty="0" smtClean="0">
                <a:solidFill>
                  <a:srgbClr val="675E47"/>
                </a:solidFill>
                <a:latin typeface="Cambria"/>
              </a:rPr>
            </a:br>
            <a:r>
              <a:rPr lang="ar-SA" sz="4600" cap="none" spc="-100" dirty="0" smtClean="0">
                <a:solidFill>
                  <a:srgbClr val="675E47"/>
                </a:solidFill>
                <a:latin typeface="Cambria"/>
              </a:rPr>
              <a:t>رابعا: الشبكية </a:t>
            </a:r>
            <a:r>
              <a:rPr lang="en-US" sz="4600" cap="none" spc="-100" dirty="0" smtClean="0">
                <a:solidFill>
                  <a:srgbClr val="675E47"/>
                </a:solidFill>
                <a:latin typeface="Cambria"/>
              </a:rPr>
              <a:t>( </a:t>
            </a:r>
            <a:r>
              <a:rPr lang="en-US" sz="4600" cap="none" spc="-100" dirty="0">
                <a:solidFill>
                  <a:srgbClr val="675E47"/>
                </a:solidFill>
                <a:latin typeface="Cambria"/>
              </a:rPr>
              <a:t>Retina )</a:t>
            </a:r>
            <a:br>
              <a:rPr lang="en-US" sz="4600" cap="none" spc="-100" dirty="0">
                <a:solidFill>
                  <a:srgbClr val="675E47"/>
                </a:solidFill>
                <a:latin typeface="Cambria"/>
              </a:rPr>
            </a:br>
            <a:r>
              <a:rPr lang="ar-SA" sz="4600" cap="none" spc="-100" dirty="0">
                <a:solidFill>
                  <a:srgbClr val="675E47"/>
                </a:solidFill>
                <a:latin typeface="Cambria"/>
              </a:rPr>
              <a:t> </a:t>
            </a:r>
            <a:endParaRPr lang="ar-SA" dirty="0"/>
          </a:p>
        </p:txBody>
      </p:sp>
      <p:sp>
        <p:nvSpPr>
          <p:cNvPr id="3" name="Content Placeholder 2"/>
          <p:cNvSpPr>
            <a:spLocks noGrp="1"/>
          </p:cNvSpPr>
          <p:nvPr>
            <p:ph idx="1"/>
          </p:nvPr>
        </p:nvSpPr>
        <p:spPr/>
        <p:txBody>
          <a:bodyPr/>
          <a:lstStyle/>
          <a:p>
            <a:pPr lvl="0">
              <a:buClr>
                <a:srgbClr val="A9A57C"/>
              </a:buClr>
            </a:pPr>
            <a:r>
              <a:rPr lang="ar-SA" sz="2200" dirty="0">
                <a:solidFill>
                  <a:srgbClr val="2F2B20"/>
                </a:solidFill>
                <a:latin typeface="Calibri"/>
                <a:cs typeface="Arial"/>
              </a:rPr>
              <a:t>هي الجزء الخلفي من العين الذي يسقط علية الأشعة </a:t>
            </a:r>
            <a:r>
              <a:rPr lang="ar-SA" sz="2200" dirty="0" smtClean="0">
                <a:solidFill>
                  <a:srgbClr val="2F2B20"/>
                </a:solidFill>
                <a:latin typeface="Calibri"/>
                <a:cs typeface="Arial"/>
              </a:rPr>
              <a:t>الضوئية, </a:t>
            </a:r>
            <a:r>
              <a:rPr lang="ar-SA" sz="2200" dirty="0">
                <a:solidFill>
                  <a:srgbClr val="2F2B20"/>
                </a:solidFill>
                <a:latin typeface="Calibri"/>
                <a:cs typeface="Arial"/>
              </a:rPr>
              <a:t>و هو شبيه </a:t>
            </a:r>
            <a:r>
              <a:rPr lang="ar-SA" sz="2200" dirty="0" smtClean="0">
                <a:solidFill>
                  <a:srgbClr val="2F2B20"/>
                </a:solidFill>
                <a:latin typeface="Calibri"/>
                <a:cs typeface="Arial"/>
              </a:rPr>
              <a:t>بالشاشة.</a:t>
            </a:r>
            <a:endParaRPr lang="ar-SA" sz="2200" dirty="0">
              <a:solidFill>
                <a:srgbClr val="2F2B20"/>
              </a:solidFill>
              <a:latin typeface="Calibri"/>
              <a:cs typeface="Arial"/>
            </a:endParaRPr>
          </a:p>
          <a:p>
            <a:pPr lvl="0">
              <a:buClr>
                <a:srgbClr val="A9A57C"/>
              </a:buClr>
            </a:pPr>
            <a:r>
              <a:rPr lang="ar-SA" sz="2200" dirty="0">
                <a:solidFill>
                  <a:srgbClr val="2F2B20"/>
                </a:solidFill>
                <a:latin typeface="Calibri"/>
                <a:cs typeface="Arial"/>
              </a:rPr>
              <a:t>ما هي وظيفة </a:t>
            </a:r>
            <a:r>
              <a:rPr lang="ar-SA" sz="2200" dirty="0" smtClean="0">
                <a:solidFill>
                  <a:srgbClr val="2F2B20"/>
                </a:solidFill>
                <a:latin typeface="Calibri"/>
                <a:cs typeface="Arial"/>
              </a:rPr>
              <a:t>الشبكية؟</a:t>
            </a:r>
            <a:endParaRPr lang="ar-SA" sz="2200" dirty="0">
              <a:solidFill>
                <a:srgbClr val="2F2B20"/>
              </a:solidFill>
              <a:latin typeface="Calibri"/>
              <a:cs typeface="Arial"/>
            </a:endParaRPr>
          </a:p>
          <a:p>
            <a:pPr marL="0" lvl="0" indent="0">
              <a:spcBef>
                <a:spcPts val="0"/>
              </a:spcBef>
              <a:buClrTx/>
              <a:buNone/>
            </a:pPr>
            <a:r>
              <a:rPr lang="ar-SA" sz="2800" dirty="0">
                <a:solidFill>
                  <a:schemeClr val="tx1"/>
                </a:solidFill>
                <a:latin typeface="Calibri"/>
                <a:cs typeface="+mj-cs"/>
              </a:rPr>
              <a:t>تظهر صورة الأشياء معكوسة على الشبكية ثم يقوم العصب البصري بنقل الصورة إلى الجهاز العصبي المركزي .</a:t>
            </a:r>
          </a:p>
          <a:p>
            <a:endParaRPr lang="ar-SA"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405"/>
          <a:stretch/>
        </p:blipFill>
        <p:spPr bwMode="auto">
          <a:xfrm>
            <a:off x="2483768" y="3573016"/>
            <a:ext cx="590465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372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صيدلاني">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صيدلاني">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صيدلاني">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726</TotalTime>
  <Words>1897</Words>
  <Application>Microsoft Office PowerPoint</Application>
  <PresentationFormat>On-screen Show (4:3)</PresentationFormat>
  <Paragraphs>162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صيدلاني</vt:lpstr>
      <vt:lpstr>الإعاقة البصرية </vt:lpstr>
      <vt:lpstr>مقدمة </vt:lpstr>
      <vt:lpstr>PowerPoint Presentation</vt:lpstr>
      <vt:lpstr>PowerPoint Presentation</vt:lpstr>
      <vt:lpstr> الأجزاء الرئيسية للعين </vt:lpstr>
      <vt:lpstr> ثانيا : القزحية  ( ( Iris  </vt:lpstr>
      <vt:lpstr> متى يضيق البؤبؤ ومتى يتسع ؟   </vt:lpstr>
      <vt:lpstr>  ثالثاً: العدسة  ( Lens )  </vt:lpstr>
      <vt:lpstr> رابعا: الشبكية ( Retina )  </vt:lpstr>
      <vt:lpstr>مفهوم الاعاقة البصرية </vt:lpstr>
      <vt:lpstr>تصنيف الاعاقة البصرية </vt:lpstr>
      <vt:lpstr>مظاهر الاعاقة البصرية </vt:lpstr>
      <vt:lpstr> مظاهر الإعاقة البصرية  </vt:lpstr>
      <vt:lpstr>أسباب الإعاقة البصرية </vt:lpstr>
      <vt:lpstr>PowerPoint Presentation</vt:lpstr>
      <vt:lpstr>من تلك الاسباب:</vt:lpstr>
      <vt:lpstr>من تلك الاسباب :</vt:lpstr>
      <vt:lpstr>قياس وتشخيص الإعاقة البصرية </vt:lpstr>
      <vt:lpstr>قياس وتشخيص الإعاقة البصرية </vt:lpstr>
      <vt:lpstr>الخصائص السلوكية للمعاقين بصرياً </vt:lpstr>
      <vt:lpstr>الخصائص السلوكية للمعاقين بصرياً </vt:lpstr>
      <vt:lpstr>الخصائص السلوكية للمعاقين بصرياً </vt:lpstr>
      <vt:lpstr>البرامج التربوية للمعاقين بصرياً </vt:lpstr>
      <vt:lpstr>البرامج التربوية للمعاقين بصرياً </vt:lpstr>
      <vt:lpstr>البرامج التربوية للمعاقين بصرياً </vt:lpstr>
      <vt:lpstr>طريقة برايل</vt:lpstr>
      <vt:lpstr>البرامج التربوية للمعاقين بصرياً </vt:lpstr>
      <vt:lpstr>البرامج التربوية للمعاقين بصرياً </vt:lpstr>
      <vt:lpstr>البرامج التربوية للمعاقين بصرياً </vt:lpstr>
      <vt:lpstr>البرامج التربوية للمعاقين بصرياً </vt:lpstr>
      <vt:lpstr>البرامج التربوية للمعوقين بصريا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الاعاقة البصرية والسمعية</dc:title>
  <dc:creator>User</dc:creator>
  <cp:lastModifiedBy>User</cp:lastModifiedBy>
  <cp:revision>79</cp:revision>
  <dcterms:created xsi:type="dcterms:W3CDTF">2014-09-25T13:15:43Z</dcterms:created>
  <dcterms:modified xsi:type="dcterms:W3CDTF">2016-02-09T16:05:10Z</dcterms:modified>
</cp:coreProperties>
</file>