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58" r:id="rId5"/>
    <p:sldId id="259" r:id="rId6"/>
    <p:sldId id="271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67" r:id="rId15"/>
    <p:sldId id="272" r:id="rId16"/>
    <p:sldId id="268" r:id="rId17"/>
    <p:sldId id="269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2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F06DA04-21CE-44DE-8214-836EF7876F8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9175080-CB37-4E1D-9A22-8C5F769301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429000"/>
            <a:ext cx="8153400" cy="2667000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1- اختيار المثير.</a:t>
            </a:r>
          </a:p>
          <a:p>
            <a:pPr algn="r"/>
            <a:r>
              <a:rPr lang="ar-SA" dirty="0" smtClean="0"/>
              <a:t>2- مدةاستمرار سلوك الانتباه المطلوبة.</a:t>
            </a:r>
          </a:p>
          <a:p>
            <a:pPr algn="r"/>
            <a:r>
              <a:rPr lang="ar-SA" dirty="0" smtClean="0"/>
              <a:t>3-الانتباه لتسلسل المهارات المعروضة.</a:t>
            </a:r>
          </a:p>
          <a:p>
            <a:pPr algn="r"/>
            <a:r>
              <a:rPr lang="ar-SA" dirty="0" smtClean="0"/>
              <a:t>4-نقل الانتباه من مهمة إلى أخرى.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متطلبات الانتباه الضرورية للتعلم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6497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81000" y="3200400"/>
            <a:ext cx="8305800" cy="3048000"/>
          </a:xfrm>
        </p:spPr>
        <p:txBody>
          <a:bodyPr>
            <a:normAutofit/>
          </a:bodyPr>
          <a:lstStyle/>
          <a:p>
            <a:endParaRPr lang="ar-SA" sz="4800" dirty="0" smtClean="0"/>
          </a:p>
          <a:p>
            <a:r>
              <a:rPr lang="ar-SA" sz="4800" dirty="0" smtClean="0"/>
              <a:t>1</a:t>
            </a:r>
            <a:r>
              <a:rPr lang="ar-SA" sz="4800" dirty="0" smtClean="0"/>
              <a:t>- </a:t>
            </a:r>
            <a:r>
              <a:rPr lang="ar-SA" sz="4800" dirty="0" smtClean="0"/>
              <a:t>درس الطفل بشكل </a:t>
            </a:r>
            <a:r>
              <a:rPr lang="ar-SA" sz="4800" dirty="0" smtClean="0"/>
              <a:t>فردي</a:t>
            </a:r>
            <a:endParaRPr lang="en-US" sz="4800" dirty="0" smtClean="0"/>
          </a:p>
          <a:p>
            <a:endParaRPr lang="en-US" sz="4800" dirty="0" smtClean="0"/>
          </a:p>
          <a:p>
            <a:endParaRPr lang="ar-SA" sz="4800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أساليب إضافية لتحسين عملية الانتباه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0702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762000" y="3200400"/>
            <a:ext cx="7848600" cy="3276600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sz="4400" dirty="0" smtClean="0"/>
              <a:t>2</a:t>
            </a:r>
            <a:r>
              <a:rPr lang="ar-SA" sz="4400" dirty="0" smtClean="0"/>
              <a:t>-حافظ </a:t>
            </a:r>
            <a:r>
              <a:rPr lang="ar-SA" sz="4400" dirty="0" smtClean="0"/>
              <a:t>على ملائمة المادة التعليمية لقدرات الطفل </a:t>
            </a:r>
            <a:r>
              <a:rPr lang="ar-SA" sz="4400" dirty="0" smtClean="0"/>
              <a:t>التمييزية</a:t>
            </a:r>
            <a:endParaRPr lang="en-US" sz="4400" dirty="0" smtClean="0"/>
          </a:p>
          <a:p>
            <a:endParaRPr lang="ar-SA" sz="4400" dirty="0" smtClean="0"/>
          </a:p>
          <a:p>
            <a:endParaRPr lang="ar-SA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276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ar-SA" dirty="0" smtClean="0"/>
          </a:p>
          <a:p>
            <a:r>
              <a:rPr lang="ar-SA" sz="4800" dirty="0" smtClean="0"/>
              <a:t>-شجع على النجاح</a:t>
            </a:r>
            <a:r>
              <a:rPr lang="en-US" sz="4800" dirty="0" smtClean="0"/>
              <a:t>3</a:t>
            </a:r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8077200" cy="3276600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sz="4800" dirty="0" smtClean="0"/>
              <a:t>4-عزز </a:t>
            </a:r>
            <a:r>
              <a:rPr lang="ar-SA" sz="4800" dirty="0" smtClean="0"/>
              <a:t>الانتباه للمثيرات ذات </a:t>
            </a:r>
            <a:r>
              <a:rPr lang="ar-SA" sz="4800" dirty="0" smtClean="0"/>
              <a:t>العلاقة</a:t>
            </a:r>
            <a:endParaRPr lang="ar-SA" sz="4800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8153400" cy="3352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ar-SA" dirty="0" smtClean="0"/>
          </a:p>
          <a:p>
            <a:r>
              <a:rPr lang="ar-SA" sz="4800" dirty="0" smtClean="0"/>
              <a:t>5</a:t>
            </a:r>
            <a:r>
              <a:rPr lang="ar-SA" sz="4800" dirty="0" smtClean="0"/>
              <a:t>-درب </a:t>
            </a:r>
            <a:r>
              <a:rPr lang="ar-SA" sz="4800" dirty="0" smtClean="0"/>
              <a:t>على اساليب مراقبة </a:t>
            </a:r>
            <a:r>
              <a:rPr lang="ar-SA" sz="4800" dirty="0" smtClean="0"/>
              <a:t>الذات</a:t>
            </a:r>
            <a:endParaRPr lang="ar-SA" sz="4800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914400" y="3200400"/>
            <a:ext cx="6781800" cy="3200400"/>
          </a:xfrm>
        </p:spPr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ماذا تعرفين عن دواء </a:t>
            </a:r>
            <a:r>
              <a:rPr lang="ar-SA" dirty="0" err="1" smtClean="0"/>
              <a:t>الريتالين؟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سؤال للمجموعة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457200" y="3200400"/>
            <a:ext cx="8229600" cy="3276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ar-SA" dirty="0" smtClean="0"/>
          </a:p>
          <a:p>
            <a:r>
              <a:rPr lang="ar-SA" sz="4800" dirty="0" smtClean="0"/>
              <a:t>6- المعالجة </a:t>
            </a:r>
            <a:r>
              <a:rPr lang="ar-SA" sz="4800" dirty="0" err="1" smtClean="0"/>
              <a:t>الطبية </a:t>
            </a:r>
            <a:r>
              <a:rPr lang="ar-SA" sz="4800" dirty="0" smtClean="0"/>
              <a:t>(</a:t>
            </a:r>
            <a:r>
              <a:rPr lang="ar-SA" sz="4800" dirty="0" err="1" smtClean="0"/>
              <a:t>الريتالين</a:t>
            </a:r>
            <a:r>
              <a:rPr lang="ar-SA" sz="4800" dirty="0" err="1" smtClean="0"/>
              <a:t>)</a:t>
            </a:r>
            <a:endParaRPr lang="en-US" sz="4800" dirty="0" smtClean="0"/>
          </a:p>
          <a:p>
            <a:endParaRPr lang="en-US" dirty="0" smtClean="0"/>
          </a:p>
          <a:p>
            <a:endParaRPr lang="ar-SA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124200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sz="4800" dirty="0" smtClean="0"/>
              <a:t>7- الحمية</a:t>
            </a:r>
            <a:endParaRPr lang="ar-SA" sz="4800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295400" y="3276600"/>
            <a:ext cx="6400800" cy="2971800"/>
          </a:xfrm>
        </p:spPr>
        <p:txBody>
          <a:bodyPr/>
          <a:lstStyle/>
          <a:p>
            <a:endParaRPr lang="ar-SA" dirty="0" smtClean="0"/>
          </a:p>
          <a:p>
            <a:r>
              <a:rPr lang="ar-SA" dirty="0" smtClean="0"/>
              <a:t>من اقترح الحمية كأسلوب </a:t>
            </a:r>
            <a:r>
              <a:rPr lang="ar-SA" dirty="0" err="1" smtClean="0"/>
              <a:t>علاجي؟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وضحي كيف تكون </a:t>
            </a:r>
            <a:r>
              <a:rPr lang="ar-SA" dirty="0" err="1" smtClean="0"/>
              <a:t>الحمية؟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سؤال للمجموعة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295400" y="3276600"/>
            <a:ext cx="6400800" cy="2438400"/>
          </a:xfrm>
        </p:spPr>
        <p:txBody>
          <a:bodyPr/>
          <a:lstStyle/>
          <a:p>
            <a:endParaRPr lang="ar-SA" dirty="0" smtClean="0"/>
          </a:p>
          <a:p>
            <a:r>
              <a:rPr lang="ar-SA" dirty="0" smtClean="0"/>
              <a:t>ما لمقصود باختيار المثير؟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سؤال للمجموعة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200400"/>
            <a:ext cx="8153400" cy="2971800"/>
          </a:xfrm>
        </p:spPr>
        <p:txBody>
          <a:bodyPr>
            <a:normAutofit fontScale="85000" lnSpcReduction="20000"/>
          </a:bodyPr>
          <a:lstStyle/>
          <a:p>
            <a:pPr algn="r"/>
            <a:endParaRPr lang="ar-SA" dirty="0"/>
          </a:p>
          <a:p>
            <a:pPr algn="r"/>
            <a:r>
              <a:rPr lang="ar-SA" dirty="0" smtClean="0"/>
              <a:t>أ- </a:t>
            </a:r>
            <a:r>
              <a:rPr lang="ar-SA" dirty="0"/>
              <a:t>يكمن أحد العناصر الرئيسية للتعلم في التركيز على المثيرات ذات العلاقة واستبعاد غير ذات العلاقة منها(بيرلاين).</a:t>
            </a:r>
          </a:p>
          <a:p>
            <a:pPr algn="r"/>
            <a:r>
              <a:rPr lang="ar-SA" dirty="0"/>
              <a:t>ب- غالباً مايتشتت انتباه الاطفال الذين يعانون من صعوبات تعليمية عندما يتم تركيز انتباههم على المثيرات غير ذات العلاقة .</a:t>
            </a:r>
          </a:p>
          <a:p>
            <a:pPr algn="r"/>
            <a:r>
              <a:rPr lang="ar-SA" dirty="0"/>
              <a:t>ج- يتطلب اداء اي مهارة ثلاثة انواع من الاختيار </a:t>
            </a:r>
          </a:p>
          <a:p>
            <a:pPr algn="r"/>
            <a:r>
              <a:rPr lang="ar-SA" dirty="0"/>
              <a:t>1- الاختيار الحسي ضمن الحاسة الواحدة .</a:t>
            </a:r>
          </a:p>
          <a:p>
            <a:pPr algn="r"/>
            <a:r>
              <a:rPr lang="ar-SA" dirty="0"/>
              <a:t>2-الاختيار الحسي ضمن الحواس المختلفة.</a:t>
            </a:r>
          </a:p>
          <a:p>
            <a:pPr algn="r"/>
            <a:r>
              <a:rPr lang="ar-SA" dirty="0"/>
              <a:t>3-الاختيار الحسي المتعدد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- اختيار </a:t>
            </a:r>
            <a:r>
              <a:rPr lang="ar-SA" dirty="0" smtClean="0"/>
              <a:t>المثير</a:t>
            </a:r>
            <a:r>
              <a:rPr lang="en-US" dirty="0" smtClean="0"/>
              <a:t>1</a:t>
            </a: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4186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09600" y="3200400"/>
            <a:ext cx="8077200" cy="3048000"/>
          </a:xfrm>
        </p:spPr>
        <p:txBody>
          <a:bodyPr>
            <a:normAutofit lnSpcReduction="10000"/>
          </a:bodyPr>
          <a:lstStyle/>
          <a:p>
            <a:pPr algn="r"/>
            <a:r>
              <a:rPr lang="ar-SA" dirty="0" smtClean="0"/>
              <a:t>مدة الانتباه الضرورية لاتقان مهارة ما يعتمد على ثلاثة عوامل:</a:t>
            </a:r>
          </a:p>
          <a:p>
            <a:pPr algn="r"/>
            <a:r>
              <a:rPr lang="ar-SA" dirty="0" smtClean="0"/>
              <a:t>1- صعوبة المهمة .</a:t>
            </a:r>
          </a:p>
          <a:p>
            <a:pPr algn="r"/>
            <a:r>
              <a:rPr lang="ar-SA" dirty="0" smtClean="0"/>
              <a:t>2- حالة الطفل.</a:t>
            </a:r>
          </a:p>
          <a:p>
            <a:pPr algn="r"/>
            <a:r>
              <a:rPr lang="ar-SA" dirty="0" smtClean="0"/>
              <a:t>3- قدرة المدرس على تعديل وتطوير عملية التعليم بما يتناسب مع مستوى واهتمامات الطفل.</a:t>
            </a:r>
          </a:p>
          <a:p>
            <a:pPr algn="r"/>
            <a:r>
              <a:rPr lang="ar-SA" dirty="0" smtClean="0"/>
              <a:t>يعتبر تعديل اساليب التعليم امرا هاماً وحيويا للعمل مع الاطفال الذين يعانون من صعوبات تعليمية.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2-مدةاستمرار سلوك الانتباه المطلوبة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0751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14400" y="3200400"/>
            <a:ext cx="7620000" cy="32766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ar-SA" dirty="0" smtClean="0"/>
              <a:t>يعاني الاطفال ذوي صعوبات التعلم من صعوبة متابعة المهارات المعروضة عليهم بشكل متسلسل.</a:t>
            </a:r>
          </a:p>
          <a:p>
            <a:pPr algn="r"/>
            <a:r>
              <a:rPr lang="ar-SA" dirty="0" smtClean="0"/>
              <a:t>يعود السبب في ذلك الى عدةاحتمالات </a:t>
            </a:r>
          </a:p>
          <a:p>
            <a:pPr algn="r"/>
            <a:r>
              <a:rPr lang="ar-SA" dirty="0" smtClean="0"/>
              <a:t>1- فقد يركز الفرد انتباهه على المثير المقدم اولا ويفشل في متابعة المثيرات </a:t>
            </a:r>
          </a:p>
          <a:p>
            <a:pPr algn="r"/>
            <a:r>
              <a:rPr lang="ar-SA" dirty="0" smtClean="0"/>
              <a:t>اللاحقة.</a:t>
            </a:r>
          </a:p>
          <a:p>
            <a:pPr algn="r"/>
            <a:r>
              <a:rPr lang="ar-SA" dirty="0" smtClean="0"/>
              <a:t>2-وقد يستوعب الجزء الاول من التعلبمات ولكنه يفشل في سماع الجزء المتبقي منها.</a:t>
            </a:r>
          </a:p>
          <a:p>
            <a:pPr algn="r"/>
            <a:endParaRPr lang="ar-SA" dirty="0"/>
          </a:p>
          <a:p>
            <a:pPr algn="r"/>
            <a:r>
              <a:rPr lang="ar-SA" dirty="0" smtClean="0"/>
              <a:t>الاطفال الذين يعانون مشكلات في التذكر قد يستجيبون فقط لاخر مثير سمعوه أو رأوه.</a:t>
            </a:r>
          </a:p>
          <a:p>
            <a:pPr algn="r"/>
            <a:r>
              <a:rPr lang="ar-SA" dirty="0" smtClean="0"/>
              <a:t>بشكل عام فإن متابعة المهارات المعروضة بشكلها المتسلسل يتطلب انتباهاً وتركيزاً عالياً وكذلك ذاكرة قوية.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3- الانتباه لتسلسل المهارات المعروضة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034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048000"/>
          </a:xfrm>
        </p:spPr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ما معنى نقل الانتباه من مهمة إلى أخرى وأعطي مثال على </a:t>
            </a:r>
            <a:r>
              <a:rPr lang="ar-SA" dirty="0" err="1" smtClean="0"/>
              <a:t>ذلك؟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سؤال للمجموعة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8153400" cy="3048000"/>
          </a:xfrm>
        </p:spPr>
        <p:txBody>
          <a:bodyPr/>
          <a:lstStyle/>
          <a:p>
            <a:pPr algn="r"/>
            <a:r>
              <a:rPr lang="ar-SA" dirty="0" smtClean="0"/>
              <a:t>ففي القراءة على سبيل المثال يجب أن ينقل الطفل انتباهه من فكرة إلى أخرى ومن كلمةإلى أخرى ومن فقرة إلى أخرى ومن صفحة إلى أخرى.</a:t>
            </a:r>
          </a:p>
          <a:p>
            <a:pPr algn="r"/>
            <a:r>
              <a:rPr lang="ar-SA" dirty="0" smtClean="0"/>
              <a:t>سمى ستراوس ولتنن عدم القدرة على نقل الانتباه بالثبات والاحتفاظ حيث يستمر الطفل بشكل متكرر في القيام بالمهارة نفسها دون الانتقال إلى الاستجابة المناسبة التي يجب أن تتبع المثيرالجديد.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4-نقل الانتباه من مهمة إلى أخرى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11345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81000" y="3200400"/>
            <a:ext cx="8229600" cy="3352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من الاستراتيجيات والاساليب التعليمية التي من الممكن أن تساعد في تحسين 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ar-SA" dirty="0" smtClean="0">
                <a:solidFill>
                  <a:srgbClr val="C00000"/>
                </a:solidFill>
              </a:rPr>
              <a:t>الانتباه </a:t>
            </a:r>
            <a:r>
              <a:rPr lang="ar-SA" dirty="0" smtClean="0">
                <a:solidFill>
                  <a:srgbClr val="C00000"/>
                </a:solidFill>
              </a:rPr>
              <a:t>لدى الاطفال ذوي صعوبات التعلم مايلي:</a:t>
            </a:r>
          </a:p>
          <a:p>
            <a:pPr algn="r"/>
            <a:r>
              <a:rPr lang="ar-SA" dirty="0" smtClean="0"/>
              <a:t>1- العمل على توجيه الانتباه للمثيرات ذات العلاقة.</a:t>
            </a:r>
          </a:p>
          <a:p>
            <a:pPr algn="r"/>
            <a:r>
              <a:rPr lang="ar-SA" dirty="0" smtClean="0"/>
              <a:t>2- اخبر الطفل بالمثيرات المهمة.</a:t>
            </a:r>
          </a:p>
          <a:p>
            <a:pPr algn="r"/>
            <a:r>
              <a:rPr lang="ar-SA" dirty="0" smtClean="0"/>
              <a:t>3- قلل من عدد المثيرات وكذلك من تعقيداتها.</a:t>
            </a:r>
          </a:p>
          <a:p>
            <a:pPr algn="r"/>
            <a:r>
              <a:rPr lang="ar-SA" dirty="0" smtClean="0"/>
              <a:t>4-قم بزيادة حدة المثيرات ذات العلاقة.</a:t>
            </a:r>
          </a:p>
          <a:p>
            <a:pPr algn="r"/>
            <a:r>
              <a:rPr lang="ar-SA" dirty="0" smtClean="0"/>
              <a:t>5-استخدم المثيرات والخبرات الجديدة وغير المألوفة.</a:t>
            </a:r>
          </a:p>
          <a:p>
            <a:pPr algn="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تحسين سلوك الانتباه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8816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8153400" cy="3276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ar-SA" dirty="0" smtClean="0"/>
              <a:t>6-وظف اسلوب اللمس والحركة.</a:t>
            </a:r>
          </a:p>
          <a:p>
            <a:pPr algn="r"/>
            <a:r>
              <a:rPr lang="ar-SA" dirty="0" smtClean="0"/>
              <a:t>7-اعرض المواد بشكل مجموعات متجانسة.</a:t>
            </a:r>
          </a:p>
          <a:p>
            <a:pPr algn="r"/>
            <a:r>
              <a:rPr lang="ar-SA" dirty="0" smtClean="0"/>
              <a:t>8-استخدم المعاني والخبرات السابقة.</a:t>
            </a:r>
          </a:p>
          <a:p>
            <a:pPr algn="r"/>
            <a:r>
              <a:rPr lang="ar-SA" dirty="0" smtClean="0"/>
              <a:t>9-قم بزيادة مدة الانتباه.</a:t>
            </a:r>
          </a:p>
          <a:p>
            <a:pPr algn="r"/>
            <a:r>
              <a:rPr lang="ar-SA" dirty="0" smtClean="0"/>
              <a:t>10-وضح بالضبط </a:t>
            </a:r>
            <a:r>
              <a:rPr lang="ar-SA" dirty="0" smtClean="0"/>
              <a:t>ما يجب </a:t>
            </a:r>
            <a:r>
              <a:rPr lang="ar-SA" dirty="0" smtClean="0"/>
              <a:t>انجازه.</a:t>
            </a:r>
          </a:p>
          <a:p>
            <a:pPr algn="r"/>
            <a:r>
              <a:rPr lang="ar-SA" dirty="0" smtClean="0"/>
              <a:t>11-استخدم ساعة توقيت.</a:t>
            </a:r>
            <a:endParaRPr lang="ar-SA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294</TotalTime>
  <Words>469</Words>
  <Application>Microsoft Office PowerPoint</Application>
  <PresentationFormat>عرض على الشاشة (3:4)‏</PresentationFormat>
  <Paragraphs>86</Paragraphs>
  <Slides>18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Equity</vt:lpstr>
      <vt:lpstr>متطلبات الانتباه الضرورية للتعلم</vt:lpstr>
      <vt:lpstr>سؤال للمجموعة</vt:lpstr>
      <vt:lpstr>- اختيار المثير1 </vt:lpstr>
      <vt:lpstr>2-مدةاستمرار سلوك الانتباه المطلوبة</vt:lpstr>
      <vt:lpstr>3- الانتباه لتسلسل المهارات المعروضة</vt:lpstr>
      <vt:lpstr>سؤال للمجموعة</vt:lpstr>
      <vt:lpstr>4-نقل الانتباه من مهمة إلى أخرى</vt:lpstr>
      <vt:lpstr>تحسين سلوك الانتباه</vt:lpstr>
      <vt:lpstr>الشريحة 9</vt:lpstr>
      <vt:lpstr>أساليب إضافية لتحسين عملية الانتباه</vt:lpstr>
      <vt:lpstr>الشريحة 11</vt:lpstr>
      <vt:lpstr>الشريحة 12</vt:lpstr>
      <vt:lpstr>الشريحة 13</vt:lpstr>
      <vt:lpstr>الشريحة 14</vt:lpstr>
      <vt:lpstr>سؤال للمجموعة</vt:lpstr>
      <vt:lpstr>الشريحة 16</vt:lpstr>
      <vt:lpstr>الشريحة 17</vt:lpstr>
      <vt:lpstr>سؤال للمجموعة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متطلبات الانتباه الضرورية للتعلم</dc:title>
  <dc:creator>Dell</dc:creator>
  <cp:lastModifiedBy>user0</cp:lastModifiedBy>
  <cp:revision>15</cp:revision>
  <dcterms:created xsi:type="dcterms:W3CDTF">2013-02-24T15:53:53Z</dcterms:created>
  <dcterms:modified xsi:type="dcterms:W3CDTF">2015-03-09T18:02:24Z</dcterms:modified>
</cp:coreProperties>
</file>