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6" r:id="rId8"/>
    <p:sldId id="267" r:id="rId9"/>
    <p:sldId id="268" r:id="rId10"/>
    <p:sldId id="270" r:id="rId11"/>
    <p:sldId id="271" r:id="rId12"/>
    <p:sldId id="272" r:id="rId13"/>
    <p:sldId id="273" r:id="rId14"/>
    <p:sldId id="274" r:id="rId15"/>
    <p:sldId id="275" r:id="rId16"/>
    <p:sldId id="276" r:id="rId17"/>
    <p:sldId id="279" r:id="rId18"/>
    <p:sldId id="282" r:id="rId19"/>
    <p:sldId id="284" r:id="rId20"/>
    <p:sldId id="280"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75" d="100"/>
          <a:sy n="75" d="100"/>
        </p:scale>
        <p:origin x="54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5A346370-5A23-4CFD-B8FF-57D8CDACC4DB}"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0525F5E-4366-41B9-88CA-C7693DCC0FBE}"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3383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A346370-5A23-4CFD-B8FF-57D8CDACC4DB}"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0525F5E-4366-41B9-88CA-C7693DCC0FBE}" type="slidenum">
              <a:rPr lang="ar-SA" smtClean="0"/>
              <a:t>‹#›</a:t>
            </a:fld>
            <a:endParaRPr lang="ar-SA"/>
          </a:p>
        </p:txBody>
      </p:sp>
    </p:spTree>
    <p:extLst>
      <p:ext uri="{BB962C8B-B14F-4D97-AF65-F5344CB8AC3E}">
        <p14:creationId xmlns:p14="http://schemas.microsoft.com/office/powerpoint/2010/main" val="4041276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A346370-5A23-4CFD-B8FF-57D8CDACC4DB}"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0525F5E-4366-41B9-88CA-C7693DCC0FBE}" type="slidenum">
              <a:rPr lang="ar-SA" smtClean="0"/>
              <a:t>‹#›</a:t>
            </a:fld>
            <a:endParaRPr lang="ar-SA"/>
          </a:p>
        </p:txBody>
      </p:sp>
    </p:spTree>
    <p:extLst>
      <p:ext uri="{BB962C8B-B14F-4D97-AF65-F5344CB8AC3E}">
        <p14:creationId xmlns:p14="http://schemas.microsoft.com/office/powerpoint/2010/main" val="1611748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A346370-5A23-4CFD-B8FF-57D8CDACC4DB}"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0525F5E-4366-41B9-88CA-C7693DCC0FBE}" type="slidenum">
              <a:rPr lang="ar-SA" smtClean="0"/>
              <a:t>‹#›</a:t>
            </a:fld>
            <a:endParaRPr lang="ar-SA"/>
          </a:p>
        </p:txBody>
      </p:sp>
    </p:spTree>
    <p:extLst>
      <p:ext uri="{BB962C8B-B14F-4D97-AF65-F5344CB8AC3E}">
        <p14:creationId xmlns:p14="http://schemas.microsoft.com/office/powerpoint/2010/main" val="2222292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5A346370-5A23-4CFD-B8FF-57D8CDACC4DB}"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0525F5E-4366-41B9-88CA-C7693DCC0FBE}"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4338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5A346370-5A23-4CFD-B8FF-57D8CDACC4DB}" type="datetimeFigureOut">
              <a:rPr lang="ar-SA" smtClean="0"/>
              <a:t>18/04/36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0525F5E-4366-41B9-88CA-C7693DCC0FBE}" type="slidenum">
              <a:rPr lang="ar-SA" smtClean="0"/>
              <a:t>‹#›</a:t>
            </a:fld>
            <a:endParaRPr lang="ar-SA"/>
          </a:p>
        </p:txBody>
      </p:sp>
    </p:spTree>
    <p:extLst>
      <p:ext uri="{BB962C8B-B14F-4D97-AF65-F5344CB8AC3E}">
        <p14:creationId xmlns:p14="http://schemas.microsoft.com/office/powerpoint/2010/main" val="3619766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5A346370-5A23-4CFD-B8FF-57D8CDACC4DB}" type="datetimeFigureOut">
              <a:rPr lang="ar-SA" smtClean="0"/>
              <a:t>18/04/36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0525F5E-4366-41B9-88CA-C7693DCC0FBE}" type="slidenum">
              <a:rPr lang="ar-SA" smtClean="0"/>
              <a:t>‹#›</a:t>
            </a:fld>
            <a:endParaRPr lang="ar-SA"/>
          </a:p>
        </p:txBody>
      </p:sp>
    </p:spTree>
    <p:extLst>
      <p:ext uri="{BB962C8B-B14F-4D97-AF65-F5344CB8AC3E}">
        <p14:creationId xmlns:p14="http://schemas.microsoft.com/office/powerpoint/2010/main" val="74878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5A346370-5A23-4CFD-B8FF-57D8CDACC4DB}" type="datetimeFigureOut">
              <a:rPr lang="ar-SA" smtClean="0"/>
              <a:t>18/04/36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0525F5E-4366-41B9-88CA-C7693DCC0FBE}" type="slidenum">
              <a:rPr lang="ar-SA" smtClean="0"/>
              <a:t>‹#›</a:t>
            </a:fld>
            <a:endParaRPr lang="ar-SA"/>
          </a:p>
        </p:txBody>
      </p:sp>
    </p:spTree>
    <p:extLst>
      <p:ext uri="{BB962C8B-B14F-4D97-AF65-F5344CB8AC3E}">
        <p14:creationId xmlns:p14="http://schemas.microsoft.com/office/powerpoint/2010/main" val="102207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A346370-5A23-4CFD-B8FF-57D8CDACC4DB}" type="datetimeFigureOut">
              <a:rPr lang="ar-SA" smtClean="0"/>
              <a:t>18/04/36</a:t>
            </a:fld>
            <a:endParaRPr lang="ar-S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ar-SA"/>
          </a:p>
        </p:txBody>
      </p:sp>
      <p:sp>
        <p:nvSpPr>
          <p:cNvPr id="9" name="Slide Number Placeholder 8"/>
          <p:cNvSpPr>
            <a:spLocks noGrp="1"/>
          </p:cNvSpPr>
          <p:nvPr>
            <p:ph type="sldNum" sz="quarter" idx="12"/>
          </p:nvPr>
        </p:nvSpPr>
        <p:spPr/>
        <p:txBody>
          <a:bodyPr/>
          <a:lstStyle/>
          <a:p>
            <a:fld id="{A0525F5E-4366-41B9-88CA-C7693DCC0FBE}" type="slidenum">
              <a:rPr lang="ar-SA" smtClean="0"/>
              <a:t>‹#›</a:t>
            </a:fld>
            <a:endParaRPr lang="ar-SA"/>
          </a:p>
        </p:txBody>
      </p:sp>
    </p:spTree>
    <p:extLst>
      <p:ext uri="{BB962C8B-B14F-4D97-AF65-F5344CB8AC3E}">
        <p14:creationId xmlns:p14="http://schemas.microsoft.com/office/powerpoint/2010/main" val="206464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A346370-5A23-4CFD-B8FF-57D8CDACC4DB}" type="datetimeFigureOut">
              <a:rPr lang="ar-SA" smtClean="0"/>
              <a:t>18/04/36</a:t>
            </a:fld>
            <a:endParaRPr lang="ar-S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ar-S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0525F5E-4366-41B9-88CA-C7693DCC0FBE}" type="slidenum">
              <a:rPr lang="ar-SA" smtClean="0"/>
              <a:t>‹#›</a:t>
            </a:fld>
            <a:endParaRPr lang="ar-SA"/>
          </a:p>
        </p:txBody>
      </p:sp>
    </p:spTree>
    <p:extLst>
      <p:ext uri="{BB962C8B-B14F-4D97-AF65-F5344CB8AC3E}">
        <p14:creationId xmlns:p14="http://schemas.microsoft.com/office/powerpoint/2010/main" val="1228371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A346370-5A23-4CFD-B8FF-57D8CDACC4DB}" type="datetimeFigureOut">
              <a:rPr lang="ar-SA" smtClean="0"/>
              <a:t>18/04/36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0525F5E-4366-41B9-88CA-C7693DCC0FBE}" type="slidenum">
              <a:rPr lang="ar-SA" smtClean="0"/>
              <a:t>‹#›</a:t>
            </a:fld>
            <a:endParaRPr lang="ar-SA"/>
          </a:p>
        </p:txBody>
      </p:sp>
    </p:spTree>
    <p:extLst>
      <p:ext uri="{BB962C8B-B14F-4D97-AF65-F5344CB8AC3E}">
        <p14:creationId xmlns:p14="http://schemas.microsoft.com/office/powerpoint/2010/main" val="3969578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A346370-5A23-4CFD-B8FF-57D8CDACC4DB}" type="datetimeFigureOut">
              <a:rPr lang="ar-SA" smtClean="0"/>
              <a:t>18/04/36</a:t>
            </a:fld>
            <a:endParaRPr lang="ar-S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ar-S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0525F5E-4366-41B9-88CA-C7693DCC0FBE}" type="slidenum">
              <a:rPr lang="ar-SA" smtClean="0"/>
              <a:t>‹#›</a:t>
            </a:fld>
            <a:endParaRPr lang="ar-S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45225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36427" y="-1417717"/>
            <a:ext cx="10058400" cy="3566160"/>
          </a:xfrm>
        </p:spPr>
        <p:txBody>
          <a:bodyPr/>
          <a:lstStyle/>
          <a:p>
            <a:pPr algn="ctr"/>
            <a:r>
              <a:rPr lang="ar-SA" b="1" dirty="0"/>
              <a:t>الاعاقات والاصابات </a:t>
            </a:r>
            <a:r>
              <a:rPr lang="ar-SA" b="1" dirty="0" smtClean="0"/>
              <a:t>الحركية والعصبية</a:t>
            </a:r>
            <a:endParaRPr lang="ar-SA" dirty="0"/>
          </a:p>
        </p:txBody>
      </p:sp>
      <p:sp>
        <p:nvSpPr>
          <p:cNvPr id="3" name="عنوان فرعي 2"/>
          <p:cNvSpPr>
            <a:spLocks noGrp="1"/>
          </p:cNvSpPr>
          <p:nvPr>
            <p:ph type="subTitle" idx="1"/>
          </p:nvPr>
        </p:nvSpPr>
        <p:spPr>
          <a:xfrm>
            <a:off x="1537373" y="3749942"/>
            <a:ext cx="10058400" cy="1143000"/>
          </a:xfrm>
        </p:spPr>
        <p:txBody>
          <a:bodyPr>
            <a:normAutofit/>
          </a:bodyPr>
          <a:lstStyle/>
          <a:p>
            <a:pPr algn="ctr"/>
            <a:r>
              <a:rPr lang="ar-SA" sz="5400" b="1" dirty="0" smtClean="0"/>
              <a:t>الفصل الثالث</a:t>
            </a:r>
            <a:endParaRPr lang="ar-SA" sz="5400" b="1" dirty="0"/>
          </a:p>
        </p:txBody>
      </p:sp>
    </p:spTree>
    <p:extLst>
      <p:ext uri="{BB962C8B-B14F-4D97-AF65-F5344CB8AC3E}">
        <p14:creationId xmlns:p14="http://schemas.microsoft.com/office/powerpoint/2010/main" val="18757002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أ</a:t>
            </a:r>
            <a:r>
              <a:rPr lang="ar-SA" b="1" dirty="0" smtClean="0">
                <a:solidFill>
                  <a:srgbClr val="FF0000"/>
                </a:solidFill>
              </a:rPr>
              <a:t>ثار </a:t>
            </a:r>
            <a:r>
              <a:rPr lang="ar-SA" b="1" dirty="0">
                <a:solidFill>
                  <a:srgbClr val="FF0000"/>
                </a:solidFill>
              </a:rPr>
              <a:t>استسقاء </a:t>
            </a:r>
            <a:r>
              <a:rPr lang="ar-SA" b="1" dirty="0" smtClean="0">
                <a:solidFill>
                  <a:srgbClr val="FF0000"/>
                </a:solidFill>
              </a:rPr>
              <a:t>الرأس </a:t>
            </a:r>
            <a:r>
              <a:rPr lang="ar-SA" b="1" dirty="0">
                <a:solidFill>
                  <a:srgbClr val="FF0000"/>
                </a:solidFill>
              </a:rPr>
              <a:t>على التعلم :</a:t>
            </a:r>
            <a:br>
              <a:rPr lang="ar-SA" b="1" dirty="0">
                <a:solidFill>
                  <a:srgbClr val="FF0000"/>
                </a:solidFill>
              </a:rPr>
            </a:br>
            <a:endParaRPr lang="ar-SA" dirty="0">
              <a:solidFill>
                <a:srgbClr val="FF0000"/>
              </a:solidFill>
            </a:endParaRPr>
          </a:p>
        </p:txBody>
      </p:sp>
      <p:sp>
        <p:nvSpPr>
          <p:cNvPr id="3" name="عنصر نائب للمحتوى 2"/>
          <p:cNvSpPr>
            <a:spLocks noGrp="1"/>
          </p:cNvSpPr>
          <p:nvPr>
            <p:ph idx="1"/>
          </p:nvPr>
        </p:nvSpPr>
        <p:spPr/>
        <p:txBody>
          <a:bodyPr>
            <a:normAutofit/>
          </a:bodyPr>
          <a:lstStyle/>
          <a:p>
            <a:pPr algn="just">
              <a:buFontTx/>
              <a:buChar char="-"/>
            </a:pPr>
            <a:r>
              <a:rPr lang="ar-EG" sz="2400" b="1" dirty="0">
                <a:ea typeface="AL-Hor"/>
                <a:cs typeface="AL-Hor"/>
              </a:rPr>
              <a:t>قد يعتبر </a:t>
            </a:r>
            <a:r>
              <a:rPr lang="ar-EG" sz="2400" b="1" dirty="0" smtClean="0">
                <a:ea typeface="AL-Hor"/>
                <a:cs typeface="AL-Hor"/>
              </a:rPr>
              <a:t>ال</a:t>
            </a:r>
            <a:r>
              <a:rPr lang="ar-SA" sz="2400" b="1" dirty="0" smtClean="0">
                <a:ea typeface="AL-Hor"/>
                <a:cs typeface="AL-Hor"/>
              </a:rPr>
              <a:t>م</a:t>
            </a:r>
            <a:r>
              <a:rPr lang="ar-EG" sz="2400" b="1" dirty="0" smtClean="0">
                <a:ea typeface="AL-Hor"/>
                <a:cs typeface="AL-Hor"/>
              </a:rPr>
              <a:t>علمين هؤلاء</a:t>
            </a:r>
            <a:r>
              <a:rPr lang="ar-SA" sz="2400" b="1" dirty="0" smtClean="0">
                <a:ea typeface="AL-Hor"/>
                <a:cs typeface="AL-Hor"/>
              </a:rPr>
              <a:t> </a:t>
            </a:r>
            <a:r>
              <a:rPr lang="ar-EG" sz="2400" b="1" dirty="0" smtClean="0">
                <a:ea typeface="AL-Hor"/>
                <a:cs typeface="AL-Hor"/>
              </a:rPr>
              <a:t>الطلاب </a:t>
            </a:r>
            <a:r>
              <a:rPr lang="ar-EG" sz="2400" b="1" dirty="0">
                <a:ea typeface="AL-Hor"/>
                <a:cs typeface="AL-Hor"/>
              </a:rPr>
              <a:t>مشاغبون أو مخربون ، ولكن غالبا ما تكون هذه المشكلات </a:t>
            </a:r>
            <a:r>
              <a:rPr lang="ar-EG" sz="2400" b="1" dirty="0" err="1" smtClean="0">
                <a:ea typeface="AL-Hor"/>
                <a:cs typeface="AL-Hor"/>
              </a:rPr>
              <a:t>نتيج</a:t>
            </a:r>
            <a:r>
              <a:rPr lang="ar-SA" sz="2400" b="1" dirty="0" smtClean="0">
                <a:ea typeface="AL-Hor"/>
                <a:cs typeface="AL-Hor"/>
              </a:rPr>
              <a:t>ة</a:t>
            </a:r>
            <a:r>
              <a:rPr lang="ar-EG" sz="2400" b="1" dirty="0" smtClean="0">
                <a:ea typeface="AL-Hor"/>
                <a:cs typeface="AL-Hor"/>
              </a:rPr>
              <a:t> </a:t>
            </a:r>
            <a:r>
              <a:rPr lang="ar-EG" sz="2400" b="1" dirty="0">
                <a:ea typeface="AL-Hor"/>
                <a:cs typeface="AL-Hor"/>
              </a:rPr>
              <a:t>لما يعانوه من صعوبات التعلم أو بسبب ما يترتب على الاستسقاء من مشكلات أخرى.</a:t>
            </a:r>
          </a:p>
          <a:p>
            <a:pPr algn="just">
              <a:buFontTx/>
              <a:buChar char="-"/>
            </a:pPr>
            <a:r>
              <a:rPr lang="ar-EG" sz="2400" b="1" dirty="0">
                <a:ea typeface="AL-Hor"/>
                <a:cs typeface="AL-Hor"/>
              </a:rPr>
              <a:t>قد يعانوا من ضعف في مهارة الرسم والرياضة وسوء الخط الذي يتسم بأنه غير مرتب، ويعانون كذلك من عدم القدرة على التوازن </a:t>
            </a:r>
            <a:r>
              <a:rPr lang="ar-SA" sz="2400" b="1" dirty="0" smtClean="0">
                <a:ea typeface="AL-Hor"/>
                <a:cs typeface="AL-Hor"/>
              </a:rPr>
              <a:t>.</a:t>
            </a:r>
            <a:endParaRPr lang="ar-EG" sz="2400" b="1" dirty="0">
              <a:ea typeface="AL-Hor"/>
              <a:cs typeface="AL-Hor"/>
            </a:endParaRPr>
          </a:p>
          <a:p>
            <a:pPr algn="just">
              <a:buFontTx/>
              <a:buChar char="-"/>
            </a:pPr>
            <a:r>
              <a:rPr lang="ar-EG" sz="2400" b="1" dirty="0">
                <a:ea typeface="AL-Hor"/>
                <a:cs typeface="AL-Hor"/>
              </a:rPr>
              <a:t>يعانوا من ضعف الاتصال البصري وضعف الذاكرة قصيرة المدى وصعوبات تعقب سلسلة من التعليمات التفصيلية التي يوجهها لهم معلميهم </a:t>
            </a:r>
            <a:r>
              <a:rPr lang="ar-EG" sz="2400" b="1" dirty="0" smtClean="0">
                <a:ea typeface="AL-Hor"/>
                <a:cs typeface="AL-Hor"/>
              </a:rPr>
              <a:t>،وكذلك </a:t>
            </a:r>
            <a:r>
              <a:rPr lang="ar-EG" sz="2400" b="1" dirty="0">
                <a:ea typeface="AL-Hor"/>
                <a:cs typeface="AL-Hor"/>
              </a:rPr>
              <a:t>صعوبة تعلم المعلومات الجديدة ، بالإضافة إلى نسيان  ما تعلموه، كما أنهم لا يتمكنون من استكمال المهام المطلوبة </a:t>
            </a:r>
            <a:r>
              <a:rPr lang="ar-EG" sz="2400" b="1" dirty="0" smtClean="0">
                <a:ea typeface="AL-Hor"/>
                <a:cs typeface="AL-Hor"/>
              </a:rPr>
              <a:t>منهم</a:t>
            </a:r>
            <a:r>
              <a:rPr lang="ar-SA" sz="2400" b="1" dirty="0" smtClean="0">
                <a:ea typeface="AL-Hor"/>
                <a:cs typeface="AL-Hor"/>
              </a:rPr>
              <a:t> .</a:t>
            </a:r>
            <a:r>
              <a:rPr lang="ar-EG" sz="2400" b="1" dirty="0" smtClean="0">
                <a:ea typeface="AL-Hor"/>
                <a:cs typeface="AL-Hor"/>
              </a:rPr>
              <a:t> </a:t>
            </a:r>
            <a:endParaRPr lang="ar-EG" sz="2400" b="1" dirty="0">
              <a:ea typeface="AL-Hor"/>
              <a:cs typeface="AL-Hor"/>
            </a:endParaRPr>
          </a:p>
          <a:p>
            <a:pPr algn="just">
              <a:buFontTx/>
              <a:buChar char="-"/>
            </a:pPr>
            <a:r>
              <a:rPr lang="ar-EG" sz="2400" b="1" dirty="0">
                <a:ea typeface="AL-Hor"/>
                <a:cs typeface="AL-Hor"/>
              </a:rPr>
              <a:t>يجب على المعلمين التعامل مع كل هذه المشكلات حتى يسهل عليهم تعليم الطلاب ذوي استسقاء </a:t>
            </a:r>
            <a:r>
              <a:rPr lang="ar-EG" sz="2400" b="1" dirty="0" smtClean="0">
                <a:ea typeface="AL-Hor"/>
                <a:cs typeface="AL-Hor"/>
              </a:rPr>
              <a:t>الدماغ</a:t>
            </a:r>
            <a:r>
              <a:rPr lang="ar-SA" sz="2400" b="1" dirty="0" smtClean="0">
                <a:ea typeface="AL-Hor"/>
                <a:cs typeface="AL-Hor"/>
              </a:rPr>
              <a:t>.</a:t>
            </a:r>
            <a:endParaRPr lang="ar-EG" sz="2400" b="1" dirty="0">
              <a:ea typeface="AL-Hor"/>
              <a:cs typeface="AL-Hor"/>
            </a:endParaRPr>
          </a:p>
          <a:p>
            <a:endParaRPr lang="ar-SA" sz="2400" dirty="0"/>
          </a:p>
        </p:txBody>
      </p:sp>
    </p:spTree>
    <p:extLst>
      <p:ext uri="{BB962C8B-B14F-4D97-AF65-F5344CB8AC3E}">
        <p14:creationId xmlns:p14="http://schemas.microsoft.com/office/powerpoint/2010/main" val="41148674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7200" b="1" dirty="0" smtClean="0">
                <a:solidFill>
                  <a:srgbClr val="FF0000"/>
                </a:solidFill>
              </a:rPr>
              <a:t>الصرع</a:t>
            </a:r>
            <a:endParaRPr lang="ar-SA" sz="7200" b="1" dirty="0">
              <a:solidFill>
                <a:srgbClr val="FF0000"/>
              </a:solidFill>
            </a:endParaRPr>
          </a:p>
        </p:txBody>
      </p:sp>
      <p:sp>
        <p:nvSpPr>
          <p:cNvPr id="3" name="عنصر نائب للمحتوى 2"/>
          <p:cNvSpPr>
            <a:spLocks noGrp="1"/>
          </p:cNvSpPr>
          <p:nvPr>
            <p:ph idx="1"/>
          </p:nvPr>
        </p:nvSpPr>
        <p:spPr/>
        <p:txBody>
          <a:bodyPr/>
          <a:lstStyle/>
          <a:p>
            <a:endParaRPr lang="ar-SA" dirty="0"/>
          </a:p>
        </p:txBody>
      </p:sp>
    </p:spTree>
    <p:extLst>
      <p:ext uri="{BB962C8B-B14F-4D97-AF65-F5344CB8AC3E}">
        <p14:creationId xmlns:p14="http://schemas.microsoft.com/office/powerpoint/2010/main" val="838885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5400" b="1" dirty="0" smtClean="0">
                <a:solidFill>
                  <a:srgbClr val="FF0000"/>
                </a:solidFill>
              </a:rPr>
              <a:t>تعريف الصرع</a:t>
            </a:r>
            <a:endParaRPr lang="ar-SA" sz="5400" b="1" dirty="0">
              <a:solidFill>
                <a:srgbClr val="FF0000"/>
              </a:solidFill>
            </a:endParaRPr>
          </a:p>
        </p:txBody>
      </p:sp>
      <p:sp>
        <p:nvSpPr>
          <p:cNvPr id="3" name="عنصر نائب للمحتوى 2"/>
          <p:cNvSpPr>
            <a:spLocks noGrp="1"/>
          </p:cNvSpPr>
          <p:nvPr>
            <p:ph idx="1"/>
          </p:nvPr>
        </p:nvSpPr>
        <p:spPr/>
        <p:txBody>
          <a:bodyPr>
            <a:normAutofit/>
          </a:bodyPr>
          <a:lstStyle/>
          <a:p>
            <a:pPr>
              <a:lnSpc>
                <a:spcPct val="150000"/>
              </a:lnSpc>
            </a:pPr>
            <a:r>
              <a:rPr lang="ar-SA" sz="2800" b="1" dirty="0">
                <a:latin typeface="Arial" panose="020B0604020202020204" pitchFamily="34" charset="0"/>
              </a:rPr>
              <a:t>تغير غير عادي ومفاجئ في وظائف الدماغ يحدث تغييرا في حاله الوعي لدى الانسان وهذا التغير ينجم عن نشاطات كهربائية غير </a:t>
            </a:r>
            <a:r>
              <a:rPr lang="ar-SA" sz="2800" b="1" dirty="0" smtClean="0">
                <a:latin typeface="Arial" panose="020B0604020202020204" pitchFamily="34" charset="0"/>
              </a:rPr>
              <a:t>منتظمة وعنيفة </a:t>
            </a:r>
            <a:r>
              <a:rPr lang="ar-SA" sz="2800" b="1" dirty="0">
                <a:latin typeface="Arial" panose="020B0604020202020204" pitchFamily="34" charset="0"/>
              </a:rPr>
              <a:t>في الخلايا العصبية في الدماغ ويبدا وينتهي تلقائيا ويحدث مرات عديده في المستقبل </a:t>
            </a:r>
            <a:r>
              <a:rPr lang="ar-SA" sz="2800" b="1" dirty="0" smtClean="0">
                <a:latin typeface="Arial" panose="020B0604020202020204" pitchFamily="34" charset="0"/>
              </a:rPr>
              <a:t>.</a:t>
            </a:r>
            <a:endParaRPr lang="ar-SA" sz="2800" b="1" dirty="0">
              <a:latin typeface="Arial" panose="020B0604020202020204" pitchFamily="34" charset="0"/>
            </a:endParaRPr>
          </a:p>
          <a:p>
            <a:pPr>
              <a:lnSpc>
                <a:spcPct val="150000"/>
              </a:lnSpc>
            </a:pPr>
            <a:endParaRPr lang="ar-SA" sz="2800" dirty="0"/>
          </a:p>
        </p:txBody>
      </p:sp>
    </p:spTree>
    <p:extLst>
      <p:ext uri="{BB962C8B-B14F-4D97-AF65-F5344CB8AC3E}">
        <p14:creationId xmlns:p14="http://schemas.microsoft.com/office/powerpoint/2010/main" val="34927591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أ</a:t>
            </a:r>
            <a:r>
              <a:rPr lang="ar-SA" b="1" dirty="0" smtClean="0">
                <a:solidFill>
                  <a:srgbClr val="FF0000"/>
                </a:solidFill>
              </a:rPr>
              <a:t>سباب </a:t>
            </a:r>
            <a:r>
              <a:rPr lang="ar-SA" b="1" dirty="0">
                <a:solidFill>
                  <a:srgbClr val="FF0000"/>
                </a:solidFill>
              </a:rPr>
              <a:t>الصرع :</a:t>
            </a:r>
            <a:r>
              <a:rPr lang="ar-SA" dirty="0">
                <a:solidFill>
                  <a:srgbClr val="FF0000"/>
                </a:solidFill>
              </a:rPr>
              <a:t> </a:t>
            </a:r>
          </a:p>
        </p:txBody>
      </p:sp>
      <p:sp>
        <p:nvSpPr>
          <p:cNvPr id="3" name="عنصر نائب للمحتوى 2"/>
          <p:cNvSpPr>
            <a:spLocks noGrp="1"/>
          </p:cNvSpPr>
          <p:nvPr>
            <p:ph idx="1"/>
          </p:nvPr>
        </p:nvSpPr>
        <p:spPr/>
        <p:txBody>
          <a:bodyPr>
            <a:noAutofit/>
          </a:bodyPr>
          <a:lstStyle/>
          <a:p>
            <a:r>
              <a:rPr lang="ar-SA" b="1" dirty="0"/>
              <a:t> </a:t>
            </a:r>
            <a:r>
              <a:rPr lang="ar-SA" b="1" dirty="0" smtClean="0"/>
              <a:t>إن </a:t>
            </a:r>
            <a:r>
              <a:rPr lang="ar-SA" b="1" dirty="0"/>
              <a:t>جميع الاصابات التي من الممكن ان تؤدي الى تلف خلايا الدماغ يمكن ان تؤدي للصرع </a:t>
            </a:r>
            <a:br>
              <a:rPr lang="ar-SA" b="1" dirty="0"/>
            </a:br>
            <a:r>
              <a:rPr lang="ar-SA" b="1" dirty="0"/>
              <a:t>ومن اهم تلك الاسباب : </a:t>
            </a:r>
            <a:endParaRPr lang="ar-SA" b="1" dirty="0" smtClean="0"/>
          </a:p>
          <a:p>
            <a:r>
              <a:rPr lang="ar-SA" b="1" dirty="0" smtClean="0"/>
              <a:t>* إصابة </a:t>
            </a:r>
            <a:r>
              <a:rPr lang="ar-SA" b="1" dirty="0"/>
              <a:t>الدماغ </a:t>
            </a:r>
            <a:r>
              <a:rPr lang="ar-SA" b="1" dirty="0" smtClean="0"/>
              <a:t>.</a:t>
            </a:r>
            <a:r>
              <a:rPr lang="ar-SA" b="1" dirty="0"/>
              <a:t/>
            </a:r>
            <a:br>
              <a:rPr lang="ar-SA" b="1" dirty="0"/>
            </a:br>
            <a:r>
              <a:rPr lang="ar-SA" b="1" dirty="0"/>
              <a:t/>
            </a:r>
            <a:br>
              <a:rPr lang="ar-SA" b="1" dirty="0"/>
            </a:br>
            <a:r>
              <a:rPr lang="ar-SA" b="1" dirty="0"/>
              <a:t>* </a:t>
            </a:r>
            <a:r>
              <a:rPr lang="ar-SA" b="1" dirty="0" smtClean="0"/>
              <a:t>الوراثة. </a:t>
            </a:r>
            <a:r>
              <a:rPr lang="ar-SA" b="1" dirty="0"/>
              <a:t/>
            </a:r>
            <a:br>
              <a:rPr lang="ar-SA" b="1" dirty="0"/>
            </a:br>
            <a:r>
              <a:rPr lang="ar-SA" b="1" dirty="0"/>
              <a:t/>
            </a:r>
            <a:br>
              <a:rPr lang="ar-SA" b="1" dirty="0"/>
            </a:br>
            <a:r>
              <a:rPr lang="ar-SA" b="1" dirty="0"/>
              <a:t>* امراض الدماغ </a:t>
            </a:r>
            <a:r>
              <a:rPr lang="ar-SA" b="1" dirty="0" smtClean="0"/>
              <a:t>.</a:t>
            </a:r>
            <a:r>
              <a:rPr lang="ar-SA" b="1" dirty="0"/>
              <a:t/>
            </a:r>
            <a:br>
              <a:rPr lang="ar-SA" b="1" dirty="0"/>
            </a:br>
            <a:r>
              <a:rPr lang="ar-SA" b="1" dirty="0"/>
              <a:t/>
            </a:r>
            <a:br>
              <a:rPr lang="ar-SA" b="1" dirty="0"/>
            </a:br>
            <a:r>
              <a:rPr lang="ar-SA" b="1" dirty="0"/>
              <a:t>* العيوب </a:t>
            </a:r>
            <a:r>
              <a:rPr lang="ar-SA" b="1" dirty="0" smtClean="0"/>
              <a:t>الخلقية </a:t>
            </a:r>
            <a:r>
              <a:rPr lang="ar-SA" b="1" dirty="0"/>
              <a:t>للدماغ </a:t>
            </a:r>
            <a:r>
              <a:rPr lang="ar-SA" b="1" dirty="0" smtClean="0"/>
              <a:t>.</a:t>
            </a:r>
            <a:r>
              <a:rPr lang="ar-SA" b="1" dirty="0"/>
              <a:t/>
            </a:r>
            <a:br>
              <a:rPr lang="ar-SA" b="1" dirty="0"/>
            </a:br>
            <a:r>
              <a:rPr lang="ar-SA" b="1" dirty="0"/>
              <a:t/>
            </a:r>
            <a:br>
              <a:rPr lang="ar-SA" b="1" dirty="0"/>
            </a:br>
            <a:r>
              <a:rPr lang="ar-SA" b="1" dirty="0"/>
              <a:t>* التهابات الدماغ </a:t>
            </a:r>
            <a:r>
              <a:rPr lang="ar-SA" b="1" dirty="0" smtClean="0"/>
              <a:t>والسحايا . </a:t>
            </a:r>
            <a:r>
              <a:rPr lang="ar-SA" b="1" dirty="0"/>
              <a:t/>
            </a:r>
            <a:br>
              <a:rPr lang="ar-SA" b="1" dirty="0"/>
            </a:br>
            <a:r>
              <a:rPr lang="ar-SA" b="1" dirty="0"/>
              <a:t/>
            </a:r>
            <a:br>
              <a:rPr lang="ar-SA" b="1" dirty="0"/>
            </a:br>
            <a:r>
              <a:rPr lang="ar-SA" b="1" dirty="0"/>
              <a:t>* اضطرابات التمثيل الغذائي </a:t>
            </a:r>
            <a:r>
              <a:rPr lang="ar-SA" b="1" dirty="0" smtClean="0"/>
              <a:t>.</a:t>
            </a:r>
            <a:r>
              <a:rPr lang="ar-SA" b="1" dirty="0"/>
              <a:t/>
            </a:r>
            <a:br>
              <a:rPr lang="ar-SA" b="1" dirty="0"/>
            </a:br>
            <a:r>
              <a:rPr lang="ar-SA" b="1" dirty="0"/>
              <a:t/>
            </a:r>
            <a:br>
              <a:rPr lang="ar-SA" b="1" dirty="0"/>
            </a:br>
            <a:r>
              <a:rPr lang="ar-SA" b="1" dirty="0"/>
              <a:t>* امراض واصابات </a:t>
            </a:r>
            <a:r>
              <a:rPr lang="ar-SA" b="1" dirty="0" smtClean="0"/>
              <a:t>الأوعية الدموية.</a:t>
            </a:r>
            <a:endParaRPr lang="ar-SA" b="1" dirty="0"/>
          </a:p>
        </p:txBody>
      </p:sp>
    </p:spTree>
    <p:extLst>
      <p:ext uri="{BB962C8B-B14F-4D97-AF65-F5344CB8AC3E}">
        <p14:creationId xmlns:p14="http://schemas.microsoft.com/office/powerpoint/2010/main" val="39674576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5400" b="1" dirty="0" smtClean="0">
                <a:solidFill>
                  <a:srgbClr val="FF0000"/>
                </a:solidFill>
              </a:rPr>
              <a:t>النوبات الصرعية:</a:t>
            </a:r>
            <a:endParaRPr lang="ar-SA" sz="5400" b="1" dirty="0">
              <a:solidFill>
                <a:srgbClr val="FF0000"/>
              </a:solidFill>
            </a:endParaRPr>
          </a:p>
        </p:txBody>
      </p:sp>
      <p:sp>
        <p:nvSpPr>
          <p:cNvPr id="3" name="عنصر نائب للمحتوى 2"/>
          <p:cNvSpPr>
            <a:spLocks noGrp="1"/>
          </p:cNvSpPr>
          <p:nvPr>
            <p:ph idx="1"/>
          </p:nvPr>
        </p:nvSpPr>
        <p:spPr/>
        <p:txBody>
          <a:bodyPr/>
          <a:lstStyle/>
          <a:p>
            <a:pPr>
              <a:lnSpc>
                <a:spcPct val="150000"/>
              </a:lnSpc>
            </a:pPr>
            <a:r>
              <a:rPr lang="ar-SA" sz="3200" b="1" dirty="0">
                <a:solidFill>
                  <a:srgbClr val="00B050"/>
                </a:solidFill>
              </a:rPr>
              <a:t>أ</a:t>
            </a:r>
            <a:r>
              <a:rPr lang="ar-SA" sz="3200" b="1" dirty="0" smtClean="0">
                <a:solidFill>
                  <a:srgbClr val="00B050"/>
                </a:solidFill>
              </a:rPr>
              <a:t>ولاً</a:t>
            </a:r>
            <a:r>
              <a:rPr lang="ar-SA" sz="3200" b="1" dirty="0">
                <a:solidFill>
                  <a:srgbClr val="00B050"/>
                </a:solidFill>
              </a:rPr>
              <a:t>: النوبات الصرعية الكبرى: </a:t>
            </a:r>
            <a:r>
              <a:rPr lang="ar-SA" sz="2800" b="1" dirty="0"/>
              <a:t/>
            </a:r>
            <a:br>
              <a:rPr lang="ar-SA" sz="2800" b="1" dirty="0"/>
            </a:br>
            <a:r>
              <a:rPr lang="ar-SA" sz="2800" b="1" dirty="0" smtClean="0"/>
              <a:t>هي </a:t>
            </a:r>
            <a:r>
              <a:rPr lang="ar-SA" sz="2800" b="1" dirty="0"/>
              <a:t>أكثر أنواع الصرع شيوعاً </a:t>
            </a:r>
            <a:r>
              <a:rPr lang="ar-SA" sz="2800" b="1" dirty="0" smtClean="0"/>
              <a:t>،</a:t>
            </a:r>
            <a:r>
              <a:rPr lang="ar-SA" sz="2800" b="1" dirty="0"/>
              <a:t> </a:t>
            </a:r>
            <a:r>
              <a:rPr lang="ar-SA" sz="2800" b="1" dirty="0" smtClean="0"/>
              <a:t>كثير </a:t>
            </a:r>
            <a:r>
              <a:rPr lang="ar-SA" sz="2800" b="1" dirty="0"/>
              <a:t>من المرضى يشعروا بمقدمات النوبة </a:t>
            </a:r>
            <a:r>
              <a:rPr lang="ar-SA" sz="2800" b="1" dirty="0" smtClean="0"/>
              <a:t>التي </a:t>
            </a:r>
            <a:r>
              <a:rPr lang="ar-SA" sz="2800" b="1" dirty="0"/>
              <a:t>تُنبأ بحدوثها مثل سماع طنين </a:t>
            </a:r>
            <a:r>
              <a:rPr lang="ar-SA" sz="2800" b="1" dirty="0" smtClean="0"/>
              <a:t>في الأذن</a:t>
            </a:r>
            <a:r>
              <a:rPr lang="ar-SA" sz="2800" b="1" dirty="0"/>
              <a:t>، أو رؤية بعض الخيالات غير </a:t>
            </a:r>
            <a:r>
              <a:rPr lang="ar-SA" sz="2800" b="1" dirty="0" smtClean="0"/>
              <a:t>الموجودة، </a:t>
            </a:r>
            <a:r>
              <a:rPr lang="ar-SA" sz="2800" b="1" dirty="0"/>
              <a:t>أو تنميل </a:t>
            </a:r>
            <a:r>
              <a:rPr lang="ar-SA" sz="2800" b="1" dirty="0" smtClean="0"/>
              <a:t>في الأطراف</a:t>
            </a:r>
            <a:r>
              <a:rPr lang="ar-SA" sz="2800" b="1" dirty="0"/>
              <a:t>، أو وجع </a:t>
            </a:r>
            <a:r>
              <a:rPr lang="ar-SA" sz="2800" b="1" dirty="0" smtClean="0"/>
              <a:t>في البطن. </a:t>
            </a:r>
            <a:endParaRPr lang="ar-SA" sz="2800" b="1" dirty="0"/>
          </a:p>
        </p:txBody>
      </p:sp>
    </p:spTree>
    <p:extLst>
      <p:ext uri="{BB962C8B-B14F-4D97-AF65-F5344CB8AC3E}">
        <p14:creationId xmlns:p14="http://schemas.microsoft.com/office/powerpoint/2010/main" val="688043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67463" y="295230"/>
            <a:ext cx="10058400" cy="4023360"/>
          </a:xfrm>
        </p:spPr>
        <p:txBody>
          <a:bodyPr>
            <a:noAutofit/>
          </a:bodyPr>
          <a:lstStyle/>
          <a:p>
            <a:r>
              <a:rPr lang="ar-SA" sz="3600" b="1" dirty="0"/>
              <a:t>تتكون النوبات الصرعية الكبرى من نمطين </a:t>
            </a:r>
            <a:r>
              <a:rPr lang="ar-SA" sz="3600" b="1" dirty="0" smtClean="0"/>
              <a:t>أساسين </a:t>
            </a:r>
            <a:r>
              <a:rPr lang="ar-SA" sz="3600" b="1" dirty="0"/>
              <a:t>هما </a:t>
            </a:r>
            <a:r>
              <a:rPr lang="ar-SA" sz="3600" b="1" dirty="0" smtClean="0"/>
              <a:t>:</a:t>
            </a:r>
            <a:r>
              <a:rPr lang="ar-SA" sz="2800" dirty="0"/>
              <a:t/>
            </a:r>
            <a:br>
              <a:rPr lang="ar-SA" sz="2800" dirty="0"/>
            </a:br>
            <a:r>
              <a:rPr lang="ar-SA" sz="2800" dirty="0"/>
              <a:t/>
            </a:r>
            <a:br>
              <a:rPr lang="ar-SA" sz="2800" dirty="0"/>
            </a:br>
            <a:r>
              <a:rPr lang="ar-SA" sz="3600" b="1" dirty="0">
                <a:solidFill>
                  <a:srgbClr val="FFC000"/>
                </a:solidFill>
              </a:rPr>
              <a:t>أ‌) النمط أو الطور </a:t>
            </a:r>
            <a:r>
              <a:rPr lang="ar-SA" sz="3600" b="1" dirty="0" err="1" smtClean="0">
                <a:solidFill>
                  <a:srgbClr val="FFC000"/>
                </a:solidFill>
              </a:rPr>
              <a:t>التوتري</a:t>
            </a:r>
            <a:r>
              <a:rPr lang="ar-SA" sz="3600" b="1" dirty="0" smtClean="0">
                <a:solidFill>
                  <a:srgbClr val="FFC000"/>
                </a:solidFill>
              </a:rPr>
              <a:t> </a:t>
            </a:r>
            <a:r>
              <a:rPr lang="ar-SA" sz="3600" b="1" dirty="0">
                <a:solidFill>
                  <a:srgbClr val="FFC000"/>
                </a:solidFill>
              </a:rPr>
              <a:t>أو </a:t>
            </a:r>
            <a:r>
              <a:rPr lang="ar-SA" sz="3600" b="1" dirty="0" smtClean="0">
                <a:solidFill>
                  <a:srgbClr val="FFC000"/>
                </a:solidFill>
              </a:rPr>
              <a:t>التقلصي وفيه </a:t>
            </a:r>
            <a:r>
              <a:rPr lang="ar-SA" sz="3600" b="1" dirty="0">
                <a:solidFill>
                  <a:srgbClr val="FFC000"/>
                </a:solidFill>
              </a:rPr>
              <a:t>: </a:t>
            </a:r>
            <a:r>
              <a:rPr lang="ar-SA" sz="3600" b="1" dirty="0" smtClean="0">
                <a:solidFill>
                  <a:srgbClr val="FFC000"/>
                </a:solidFill>
              </a:rPr>
              <a:t> </a:t>
            </a:r>
            <a:r>
              <a:rPr lang="ar-SA" sz="2800" dirty="0"/>
              <a:t/>
            </a:r>
            <a:br>
              <a:rPr lang="ar-SA" sz="2800" dirty="0"/>
            </a:br>
            <a:r>
              <a:rPr lang="ar-SA" sz="2800" dirty="0"/>
              <a:t/>
            </a:r>
            <a:br>
              <a:rPr lang="ar-SA" sz="2800" dirty="0"/>
            </a:br>
            <a:r>
              <a:rPr lang="ar-SA" sz="2800" dirty="0"/>
              <a:t>• تتقلص عضلات الجسم كلها وقد يطلق المريض صرخة نتيجة للانقباض الشديد لعضلات التنفس. </a:t>
            </a:r>
            <a:br>
              <a:rPr lang="ar-SA" sz="2800" dirty="0"/>
            </a:br>
            <a:r>
              <a:rPr lang="ar-SA" sz="2800" dirty="0"/>
              <a:t>• يغلب على وجه المريض اثناء </a:t>
            </a:r>
            <a:r>
              <a:rPr lang="ar-SA" sz="2800" dirty="0" smtClean="0"/>
              <a:t>النوبة </a:t>
            </a:r>
            <a:r>
              <a:rPr lang="ar-SA" sz="2800" dirty="0"/>
              <a:t>اللون الازرق. </a:t>
            </a:r>
            <a:br>
              <a:rPr lang="ar-SA" sz="2800" dirty="0"/>
            </a:br>
            <a:r>
              <a:rPr lang="ar-SA" sz="2800" dirty="0"/>
              <a:t>• قد يؤدى تقلص عضلات الفك إلى عض اللسان او الخد . </a:t>
            </a:r>
            <a:br>
              <a:rPr lang="ar-SA" sz="2800" dirty="0"/>
            </a:br>
            <a:r>
              <a:rPr lang="ar-SA" sz="2800" dirty="0"/>
              <a:t>• يفقد المريض القدرة على البلع اثناء النوب </a:t>
            </a:r>
            <a:r>
              <a:rPr lang="ar-SA" sz="2800" dirty="0" smtClean="0"/>
              <a:t>وبالتالي </a:t>
            </a:r>
            <a:r>
              <a:rPr lang="ar-SA" sz="2800" dirty="0"/>
              <a:t>يسيل اللعاب من بين اسنانه أو يتجمع الزَبد حول فمه. </a:t>
            </a:r>
            <a:br>
              <a:rPr lang="ar-SA" sz="2800" dirty="0"/>
            </a:br>
            <a:r>
              <a:rPr lang="ar-SA" sz="2800" dirty="0"/>
              <a:t>• التبول أو التبرز </a:t>
            </a:r>
            <a:r>
              <a:rPr lang="ar-SA" sz="2800" dirty="0" smtClean="0"/>
              <a:t>اللاإرادي </a:t>
            </a:r>
            <a:r>
              <a:rPr lang="ar-SA" sz="2800" dirty="0"/>
              <a:t>نتيجة تقلص عضلات البطن </a:t>
            </a:r>
            <a:r>
              <a:rPr lang="ar-SA" sz="2800" dirty="0" smtClean="0"/>
              <a:t>والمثانة. </a:t>
            </a:r>
            <a:r>
              <a:rPr lang="ar-SA" sz="2800" dirty="0"/>
              <a:t/>
            </a:r>
            <a:br>
              <a:rPr lang="ar-SA" sz="2800" dirty="0"/>
            </a:br>
            <a:r>
              <a:rPr lang="ar-SA" sz="2800" dirty="0"/>
              <a:t>• اتساع حدقتان العين وافراز العرق. </a:t>
            </a:r>
            <a:br>
              <a:rPr lang="ar-SA" sz="2800" dirty="0"/>
            </a:br>
            <a:endParaRPr lang="ar-SA" sz="2800" dirty="0"/>
          </a:p>
        </p:txBody>
      </p:sp>
    </p:spTree>
    <p:extLst>
      <p:ext uri="{BB962C8B-B14F-4D97-AF65-F5344CB8AC3E}">
        <p14:creationId xmlns:p14="http://schemas.microsoft.com/office/powerpoint/2010/main" val="23368972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08436" y="1179813"/>
            <a:ext cx="10058400" cy="4023360"/>
          </a:xfrm>
        </p:spPr>
        <p:txBody>
          <a:bodyPr/>
          <a:lstStyle/>
          <a:p>
            <a:r>
              <a:rPr lang="ar-SA" sz="2800" b="1" dirty="0"/>
              <a:t>ثم يتحول إلى </a:t>
            </a:r>
            <a:r>
              <a:rPr lang="ar-SA" dirty="0"/>
              <a:t/>
            </a:r>
            <a:br>
              <a:rPr lang="ar-SA" dirty="0"/>
            </a:br>
            <a:r>
              <a:rPr lang="ar-SA" dirty="0"/>
              <a:t/>
            </a:r>
            <a:br>
              <a:rPr lang="ar-SA" dirty="0"/>
            </a:br>
            <a:r>
              <a:rPr lang="ar-SA" sz="2800" b="1" dirty="0">
                <a:solidFill>
                  <a:srgbClr val="FFC000"/>
                </a:solidFill>
              </a:rPr>
              <a:t>ب‌) النمط أو الطور </a:t>
            </a:r>
            <a:r>
              <a:rPr lang="ar-SA" sz="2800" b="1" dirty="0" err="1" smtClean="0">
                <a:solidFill>
                  <a:srgbClr val="FFC000"/>
                </a:solidFill>
              </a:rPr>
              <a:t>الارتجافي</a:t>
            </a:r>
            <a:r>
              <a:rPr lang="ar-SA" sz="2800" b="1" dirty="0" smtClean="0">
                <a:solidFill>
                  <a:srgbClr val="FFC000"/>
                </a:solidFill>
              </a:rPr>
              <a:t> :</a:t>
            </a:r>
            <a:r>
              <a:rPr lang="ar-SA" dirty="0"/>
              <a:t/>
            </a:r>
            <a:br>
              <a:rPr lang="ar-SA" dirty="0"/>
            </a:br>
            <a:r>
              <a:rPr lang="ar-SA" dirty="0"/>
              <a:t/>
            </a:r>
            <a:br>
              <a:rPr lang="ar-SA" dirty="0"/>
            </a:br>
            <a:r>
              <a:rPr lang="ar-SA" sz="2800" dirty="0"/>
              <a:t>• تحدث </a:t>
            </a:r>
            <a:r>
              <a:rPr lang="ar-SA" sz="2800" dirty="0" err="1"/>
              <a:t>نفضات</a:t>
            </a:r>
            <a:r>
              <a:rPr lang="ar-SA" sz="2800" dirty="0"/>
              <a:t> مُنتظمة </a:t>
            </a:r>
            <a:r>
              <a:rPr lang="ar-SA" sz="2800" dirty="0" smtClean="0"/>
              <a:t>في </a:t>
            </a:r>
            <a:r>
              <a:rPr lang="ar-SA" sz="2800" dirty="0"/>
              <a:t>عضلات </a:t>
            </a:r>
            <a:r>
              <a:rPr lang="ar-SA" sz="2800" dirty="0" smtClean="0"/>
              <a:t>الأطراف </a:t>
            </a:r>
            <a:r>
              <a:rPr lang="ar-SA" sz="2800" dirty="0"/>
              <a:t>والجذع تتوقف خلال بضع دقائق ثم تترك المريض فاقد للوعى </a:t>
            </a:r>
            <a:br>
              <a:rPr lang="ar-SA" sz="2800" dirty="0"/>
            </a:br>
            <a:r>
              <a:rPr lang="ar-SA" sz="2800" dirty="0"/>
              <a:t>يتنفس </a:t>
            </a:r>
            <a:r>
              <a:rPr lang="ar-SA" sz="2800" dirty="0" smtClean="0"/>
              <a:t>في </a:t>
            </a:r>
            <a:r>
              <a:rPr lang="ar-SA" sz="2800" dirty="0"/>
              <a:t>شكل شخير حيث يبد التنفس ببطء ،ثم يستعيد وعيه تدريجياً. </a:t>
            </a:r>
            <a:br>
              <a:rPr lang="ar-SA" sz="2800" dirty="0"/>
            </a:br>
            <a:r>
              <a:rPr lang="ar-SA" sz="2800" dirty="0"/>
              <a:t/>
            </a:r>
            <a:br>
              <a:rPr lang="ar-SA" sz="2800" dirty="0"/>
            </a:br>
            <a:r>
              <a:rPr lang="ar-SA" sz="2800" dirty="0"/>
              <a:t>• قد يشكو المريض من صداع شديد والام </a:t>
            </a:r>
            <a:r>
              <a:rPr lang="ar-SA" sz="2800" dirty="0" smtClean="0"/>
              <a:t>في </a:t>
            </a:r>
            <a:r>
              <a:rPr lang="ar-SA" sz="2800" dirty="0"/>
              <a:t>الجسم يستمر لبقية اليوم </a:t>
            </a:r>
            <a:r>
              <a:rPr lang="ar-SA" sz="2800" dirty="0" smtClean="0"/>
              <a:t>ولا يتذكر </a:t>
            </a:r>
            <a:r>
              <a:rPr lang="ar-SA" sz="2800" dirty="0"/>
              <a:t>ما حدث أثناء النوبة ويغط بعد ذلك </a:t>
            </a:r>
            <a:r>
              <a:rPr lang="ar-SA" sz="2800" dirty="0" smtClean="0"/>
              <a:t>في </a:t>
            </a:r>
            <a:r>
              <a:rPr lang="ar-SA" sz="2800" dirty="0"/>
              <a:t>نوم عميق لبضع ساعات .</a:t>
            </a:r>
          </a:p>
        </p:txBody>
      </p:sp>
    </p:spTree>
    <p:extLst>
      <p:ext uri="{BB962C8B-B14F-4D97-AF65-F5344CB8AC3E}">
        <p14:creationId xmlns:p14="http://schemas.microsoft.com/office/powerpoint/2010/main" val="29927915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تشخيص الصرع :</a:t>
            </a:r>
            <a:r>
              <a:rPr lang="ar-SA" dirty="0">
                <a:solidFill>
                  <a:srgbClr val="FF0000"/>
                </a:solidFill>
              </a:rPr>
              <a:t> </a:t>
            </a:r>
          </a:p>
        </p:txBody>
      </p:sp>
      <p:sp>
        <p:nvSpPr>
          <p:cNvPr id="3" name="عنصر نائب للمحتوى 2"/>
          <p:cNvSpPr>
            <a:spLocks noGrp="1"/>
          </p:cNvSpPr>
          <p:nvPr>
            <p:ph idx="1"/>
          </p:nvPr>
        </p:nvSpPr>
        <p:spPr/>
        <p:txBody>
          <a:bodyPr/>
          <a:lstStyle/>
          <a:p>
            <a:r>
              <a:rPr lang="ar-SA" dirty="0"/>
              <a:t> </a:t>
            </a:r>
            <a:r>
              <a:rPr lang="ar-SA" dirty="0" smtClean="0"/>
              <a:t>* مقابلة المريض . </a:t>
            </a:r>
            <a:endParaRPr lang="en-US" dirty="0"/>
          </a:p>
          <a:p>
            <a:r>
              <a:rPr lang="ar-SA" dirty="0"/>
              <a:t>* التخطيط الكهربي للدماغ </a:t>
            </a:r>
            <a:r>
              <a:rPr lang="en-US" dirty="0"/>
              <a:t>EEG</a:t>
            </a:r>
            <a:r>
              <a:rPr lang="ar-SA" dirty="0"/>
              <a:t> </a:t>
            </a:r>
            <a:br>
              <a:rPr lang="ar-SA" dirty="0"/>
            </a:br>
            <a:r>
              <a:rPr lang="ar-SA" dirty="0"/>
              <a:t/>
            </a:r>
            <a:br>
              <a:rPr lang="ar-SA" dirty="0"/>
            </a:br>
            <a:r>
              <a:rPr lang="ar-SA" dirty="0"/>
              <a:t>* تحليل كيماويات الدم </a:t>
            </a:r>
            <a:br>
              <a:rPr lang="ar-SA" dirty="0"/>
            </a:br>
            <a:r>
              <a:rPr lang="ar-SA" dirty="0"/>
              <a:t/>
            </a:r>
            <a:br>
              <a:rPr lang="ar-SA" dirty="0"/>
            </a:br>
            <a:r>
              <a:rPr lang="ar-SA" dirty="0"/>
              <a:t>* التحليل </a:t>
            </a:r>
            <a:r>
              <a:rPr lang="ar-SA" dirty="0" err="1"/>
              <a:t>الايضي</a:t>
            </a:r>
            <a:r>
              <a:rPr lang="ar-SA" dirty="0"/>
              <a:t> </a:t>
            </a:r>
            <a:r>
              <a:rPr lang="en-US" dirty="0"/>
              <a:t>Metabolic screening </a:t>
            </a:r>
          </a:p>
          <a:p>
            <a:r>
              <a:rPr lang="ar-SA" dirty="0"/>
              <a:t/>
            </a:r>
            <a:br>
              <a:rPr lang="ar-SA" dirty="0"/>
            </a:br>
            <a:r>
              <a:rPr lang="ar-SA" dirty="0"/>
              <a:t>* </a:t>
            </a:r>
            <a:r>
              <a:rPr lang="ar-SA" dirty="0" err="1"/>
              <a:t>الاشعه</a:t>
            </a:r>
            <a:r>
              <a:rPr lang="ar-SA" dirty="0"/>
              <a:t> </a:t>
            </a:r>
            <a:r>
              <a:rPr lang="ar-SA" dirty="0" err="1"/>
              <a:t>المقطه</a:t>
            </a:r>
            <a:r>
              <a:rPr lang="ar-SA" dirty="0"/>
              <a:t> للدماغ </a:t>
            </a:r>
            <a:br>
              <a:rPr lang="ar-SA" dirty="0"/>
            </a:br>
            <a:endParaRPr lang="ar-SA" dirty="0"/>
          </a:p>
        </p:txBody>
      </p:sp>
    </p:spTree>
    <p:extLst>
      <p:ext uri="{BB962C8B-B14F-4D97-AF65-F5344CB8AC3E}">
        <p14:creationId xmlns:p14="http://schemas.microsoft.com/office/powerpoint/2010/main" val="20871686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56306" y="921395"/>
            <a:ext cx="10058400" cy="4023360"/>
          </a:xfrm>
        </p:spPr>
        <p:txBody>
          <a:bodyPr>
            <a:normAutofit/>
          </a:bodyPr>
          <a:lstStyle/>
          <a:p>
            <a:pPr>
              <a:lnSpc>
                <a:spcPct val="150000"/>
              </a:lnSpc>
            </a:pPr>
            <a:r>
              <a:rPr lang="ar-SA" sz="2800" b="1" dirty="0">
                <a:solidFill>
                  <a:srgbClr val="00B050"/>
                </a:solidFill>
              </a:rPr>
              <a:t>ثانياً: النوبات الصرعية </a:t>
            </a:r>
            <a:r>
              <a:rPr lang="ar-SA" sz="2800" b="1" dirty="0" smtClean="0">
                <a:solidFill>
                  <a:srgbClr val="00B050"/>
                </a:solidFill>
              </a:rPr>
              <a:t>الصغرى</a:t>
            </a:r>
            <a:r>
              <a:rPr lang="ar-SA" sz="2800" b="1" dirty="0">
                <a:solidFill>
                  <a:srgbClr val="00B050"/>
                </a:solidFill>
              </a:rPr>
              <a:t> </a:t>
            </a:r>
            <a:r>
              <a:rPr lang="ar-SA" sz="2800" b="1" dirty="0" smtClean="0">
                <a:solidFill>
                  <a:srgbClr val="00B050"/>
                </a:solidFill>
              </a:rPr>
              <a:t>:</a:t>
            </a:r>
            <a:r>
              <a:rPr lang="ar-SA" dirty="0"/>
              <a:t/>
            </a:r>
            <a:br>
              <a:rPr lang="ar-SA" dirty="0"/>
            </a:br>
            <a:r>
              <a:rPr lang="ar-SA" dirty="0"/>
              <a:t/>
            </a:r>
            <a:br>
              <a:rPr lang="ar-SA" dirty="0"/>
            </a:br>
            <a:r>
              <a:rPr lang="ar-SA" sz="2400" b="1" dirty="0"/>
              <a:t>تُصيب الاطفال وتتميز بانها قصيرة </a:t>
            </a:r>
            <a:r>
              <a:rPr lang="ar-SA" sz="2400" b="1" dirty="0" smtClean="0"/>
              <a:t>لا تستمر </a:t>
            </a:r>
            <a:r>
              <a:rPr lang="ar-SA" sz="2400" b="1" dirty="0"/>
              <a:t>أكثر من بضع دقائق يكون الطفل في حالة سرحان ويبدو شارد الذهن وقد ترتجف جفونه ويشحب وجهه قليلاً، وقد يسقط ما </a:t>
            </a:r>
            <a:r>
              <a:rPr lang="ar-SA" sz="2400" b="1" dirty="0" smtClean="0"/>
              <a:t>في </a:t>
            </a:r>
            <a:r>
              <a:rPr lang="ar-SA" sz="2400" b="1" dirty="0"/>
              <a:t>يد الطفل أو يسقط هو نفسه اثناء السير ثم يعود إلى اتصاله بما حوله. وغالباً ما تؤثر هذه النوبات على تركيز الطفل وتُضعف تحصيله </a:t>
            </a:r>
            <a:r>
              <a:rPr lang="ar-SA" sz="2400" b="1" dirty="0" smtClean="0"/>
              <a:t>الدراسي. </a:t>
            </a:r>
            <a:r>
              <a:rPr lang="ar-SA" dirty="0"/>
              <a:t/>
            </a:r>
            <a:br>
              <a:rPr lang="ar-SA" dirty="0"/>
            </a:br>
            <a:endParaRPr lang="ar-SA" dirty="0"/>
          </a:p>
        </p:txBody>
      </p:sp>
    </p:spTree>
    <p:extLst>
      <p:ext uri="{BB962C8B-B14F-4D97-AF65-F5344CB8AC3E}">
        <p14:creationId xmlns:p14="http://schemas.microsoft.com/office/powerpoint/2010/main" val="42326714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الفرق بين الصرع والتشنج :</a:t>
            </a:r>
            <a:endParaRPr lang="ar-SA"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pPr>
              <a:lnSpc>
                <a:spcPct val="150000"/>
              </a:lnSpc>
            </a:pPr>
            <a:r>
              <a:rPr lang="ar-SA" sz="2800" u="sng" dirty="0"/>
              <a:t>التشنج </a:t>
            </a:r>
            <a:r>
              <a:rPr lang="en-US" sz="2800" u="sng" dirty="0"/>
              <a:t>Convulsions </a:t>
            </a:r>
            <a:r>
              <a:rPr lang="ar-SA" sz="2800" u="sng" dirty="0"/>
              <a:t> </a:t>
            </a:r>
            <a:r>
              <a:rPr lang="ar-SA" sz="2800" dirty="0"/>
              <a:t>هو النشاط الحركي او </a:t>
            </a:r>
            <a:r>
              <a:rPr lang="ar-SA" sz="2800" dirty="0" err="1"/>
              <a:t>الحركه</a:t>
            </a:r>
            <a:r>
              <a:rPr lang="ar-SA" sz="2800" dirty="0"/>
              <a:t> </a:t>
            </a:r>
            <a:r>
              <a:rPr lang="ar-SA" sz="2800" dirty="0" err="1"/>
              <a:t>الظاهره</a:t>
            </a:r>
            <a:r>
              <a:rPr lang="ar-SA" sz="2800" dirty="0"/>
              <a:t> غير </a:t>
            </a:r>
            <a:r>
              <a:rPr lang="ar-SA" sz="2800" dirty="0" err="1"/>
              <a:t>طبيعيه</a:t>
            </a:r>
            <a:r>
              <a:rPr lang="ar-SA" sz="2800" dirty="0"/>
              <a:t> وغير </a:t>
            </a:r>
            <a:r>
              <a:rPr lang="ar-SA" sz="2800" dirty="0" err="1"/>
              <a:t>الموزونه</a:t>
            </a:r>
            <a:r>
              <a:rPr lang="ar-SA" sz="2800" dirty="0"/>
              <a:t> والتي تحدث بدون وعي وتظهر على شكل نوبات من تشنج العضلات أي انقباضها وارتخائها او على شكل </a:t>
            </a:r>
            <a:r>
              <a:rPr lang="ar-SA" sz="2800" dirty="0" err="1"/>
              <a:t>رجفات</a:t>
            </a:r>
            <a:r>
              <a:rPr lang="ar-SA" sz="2800" dirty="0"/>
              <a:t> </a:t>
            </a:r>
            <a:r>
              <a:rPr lang="ar-SA" sz="2800" dirty="0" err="1"/>
              <a:t>متكرره</a:t>
            </a:r>
            <a:r>
              <a:rPr lang="ar-SA" sz="2800" dirty="0"/>
              <a:t> </a:t>
            </a:r>
            <a:r>
              <a:rPr lang="ar-SA" sz="2800" dirty="0" smtClean="0"/>
              <a:t>للأطراف.</a:t>
            </a:r>
          </a:p>
          <a:p>
            <a:pPr>
              <a:lnSpc>
                <a:spcPct val="150000"/>
              </a:lnSpc>
            </a:pPr>
            <a:r>
              <a:rPr lang="ar-SA" sz="2800" u="sng" dirty="0"/>
              <a:t>اما الصرع </a:t>
            </a:r>
            <a:r>
              <a:rPr lang="ar-SA" sz="2800" dirty="0"/>
              <a:t>فيشمل مجموعه من الحالات التي تتميز بوجود شحنات كهربيه غير </a:t>
            </a:r>
            <a:r>
              <a:rPr lang="ar-SA" sz="2800" dirty="0" err="1"/>
              <a:t>طبيعيه</a:t>
            </a:r>
            <a:r>
              <a:rPr lang="ar-SA" sz="2800" dirty="0"/>
              <a:t> صادره من الجهاز العصبي تحدث بدون استثاره والتي تؤدي الى توقف جميع الوظائف </a:t>
            </a:r>
            <a:r>
              <a:rPr lang="ar-SA" sz="2800" dirty="0" err="1"/>
              <a:t>العصبيه</a:t>
            </a:r>
            <a:r>
              <a:rPr lang="ar-SA" sz="2800" dirty="0"/>
              <a:t> </a:t>
            </a:r>
            <a:r>
              <a:rPr lang="ar-SA" sz="2800" dirty="0" err="1"/>
              <a:t>الطبيعيه</a:t>
            </a:r>
            <a:r>
              <a:rPr lang="ar-SA" sz="2800" dirty="0"/>
              <a:t> </a:t>
            </a:r>
            <a:r>
              <a:rPr lang="ar-SA" sz="2800" dirty="0" err="1"/>
              <a:t>للانسان</a:t>
            </a:r>
            <a:r>
              <a:rPr lang="ar-SA" sz="2800" dirty="0"/>
              <a:t> والتشنج هو احد الاعراض </a:t>
            </a:r>
            <a:r>
              <a:rPr lang="ar-SA" sz="2800" dirty="0" err="1"/>
              <a:t>الرئيسيه</a:t>
            </a:r>
            <a:r>
              <a:rPr lang="ar-SA" sz="2800" dirty="0"/>
              <a:t> للصرع ولكن هناك انواع من الصرع لا يكون فيها تشنج او ارتجاف واضح في الاطراف ولكن تظهر فيها الاعراض الاخرى للصرع </a:t>
            </a:r>
            <a:r>
              <a:rPr lang="ar-SA" sz="2800" dirty="0" smtClean="0"/>
              <a:t>.</a:t>
            </a:r>
            <a:endParaRPr lang="ar-SA" sz="2800" dirty="0"/>
          </a:p>
        </p:txBody>
      </p:sp>
    </p:spTree>
    <p:extLst>
      <p:ext uri="{BB962C8B-B14F-4D97-AF65-F5344CB8AC3E}">
        <p14:creationId xmlns:p14="http://schemas.microsoft.com/office/powerpoint/2010/main" val="9612758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الاعاقات والاصابات </a:t>
            </a:r>
            <a:r>
              <a:rPr lang="ar-SA" b="1" dirty="0" smtClean="0"/>
              <a:t>الحركية والعصبية</a:t>
            </a:r>
            <a:endParaRPr lang="ar-SA" dirty="0"/>
          </a:p>
        </p:txBody>
      </p:sp>
      <p:sp>
        <p:nvSpPr>
          <p:cNvPr id="3" name="عنصر نائب للمحتوى 2"/>
          <p:cNvSpPr>
            <a:spLocks noGrp="1"/>
          </p:cNvSpPr>
          <p:nvPr>
            <p:ph idx="1"/>
          </p:nvPr>
        </p:nvSpPr>
        <p:spPr/>
        <p:txBody>
          <a:bodyPr>
            <a:normAutofit/>
          </a:bodyPr>
          <a:lstStyle/>
          <a:p>
            <a:pPr>
              <a:lnSpc>
                <a:spcPct val="150000"/>
              </a:lnSpc>
            </a:pPr>
            <a:r>
              <a:rPr lang="ar-SA" sz="2800" dirty="0"/>
              <a:t>تحدث الاعاقات والاصابات </a:t>
            </a:r>
            <a:r>
              <a:rPr lang="ar-SA" sz="2800" dirty="0" smtClean="0"/>
              <a:t>الحركية العصبية </a:t>
            </a:r>
            <a:r>
              <a:rPr lang="ar-SA" sz="2800" dirty="0"/>
              <a:t>نتيجة </a:t>
            </a:r>
            <a:r>
              <a:rPr lang="ar-SA" sz="2800" dirty="0" err="1" smtClean="0"/>
              <a:t>لأصابة</a:t>
            </a:r>
            <a:r>
              <a:rPr lang="ar-SA" sz="2800" dirty="0" smtClean="0"/>
              <a:t> </a:t>
            </a:r>
            <a:r>
              <a:rPr lang="ar-SA" sz="2800" dirty="0"/>
              <a:t>يتعرض لها المخ أو الحبل الشوكي وتؤدي </a:t>
            </a:r>
            <a:r>
              <a:rPr lang="ar-SA" sz="2800" dirty="0" smtClean="0"/>
              <a:t>إلي </a:t>
            </a:r>
            <a:r>
              <a:rPr lang="ar-SA" sz="2800" dirty="0"/>
              <a:t>حدوث تلف </a:t>
            </a:r>
            <a:r>
              <a:rPr lang="ar-SA" sz="2800" dirty="0" err="1"/>
              <a:t>نيورولوجي</a:t>
            </a:r>
            <a:r>
              <a:rPr lang="ar-SA" sz="2800" dirty="0"/>
              <a:t> أو عصبي يؤثر على </a:t>
            </a:r>
            <a:r>
              <a:rPr lang="ar-SA" sz="2800" dirty="0" smtClean="0"/>
              <a:t>قدرة </a:t>
            </a:r>
            <a:r>
              <a:rPr lang="ar-SA" sz="2800" dirty="0"/>
              <a:t>الفرد على </a:t>
            </a:r>
            <a:r>
              <a:rPr lang="ar-SA" sz="2800" dirty="0" smtClean="0"/>
              <a:t>أن </a:t>
            </a:r>
            <a:r>
              <a:rPr lang="ar-SA" sz="2800" dirty="0"/>
              <a:t>يقوم بتحريك </a:t>
            </a:r>
            <a:r>
              <a:rPr lang="ar-SA" sz="2800" dirty="0" smtClean="0"/>
              <a:t>أجزاء معينة </a:t>
            </a:r>
            <a:r>
              <a:rPr lang="ar-SA" sz="2800" dirty="0"/>
              <a:t>من جسمه. أي يودي </a:t>
            </a:r>
            <a:r>
              <a:rPr lang="ar-SA" sz="2800" dirty="0" smtClean="0"/>
              <a:t>إلى الإعاقة الحركية </a:t>
            </a:r>
            <a:r>
              <a:rPr lang="ar-SA" sz="2800" dirty="0"/>
              <a:t>وقد تنتج هذه الاعاقات والاصابات </a:t>
            </a:r>
            <a:r>
              <a:rPr lang="ar-SA" sz="2800" dirty="0" smtClean="0"/>
              <a:t>لأسباب </a:t>
            </a:r>
            <a:r>
              <a:rPr lang="ar-SA" sz="2800" dirty="0"/>
              <a:t>قد حدثت في </a:t>
            </a:r>
            <a:r>
              <a:rPr lang="ar-SA" sz="2800" dirty="0" smtClean="0"/>
              <a:t>مرحلة </a:t>
            </a:r>
            <a:r>
              <a:rPr lang="ar-SA" sz="2800" dirty="0"/>
              <a:t>الحمل </a:t>
            </a:r>
            <a:r>
              <a:rPr lang="ar-SA" sz="2800" dirty="0" smtClean="0"/>
              <a:t>والولادة </a:t>
            </a:r>
            <a:r>
              <a:rPr lang="ar-SA" sz="2800" b="1" dirty="0" smtClean="0"/>
              <a:t>أو </a:t>
            </a:r>
            <a:r>
              <a:rPr lang="ar-SA" sz="2800" dirty="0"/>
              <a:t>ما بعدها وقد تكون </a:t>
            </a:r>
            <a:r>
              <a:rPr lang="ar-SA" sz="2800" dirty="0" smtClean="0"/>
              <a:t>لأسباب وراثية أو أسباب بيئية مكتسبة </a:t>
            </a:r>
            <a:r>
              <a:rPr lang="ar-SA" sz="2800" dirty="0"/>
              <a:t>وفيما يلي </a:t>
            </a:r>
            <a:r>
              <a:rPr lang="ar-SA" sz="2800" dirty="0" smtClean="0"/>
              <a:t>أهم </a:t>
            </a:r>
            <a:r>
              <a:rPr lang="ar-SA" sz="2800" dirty="0"/>
              <a:t>هذه الاعاقات والاصابات </a:t>
            </a:r>
            <a:r>
              <a:rPr lang="ar-SA" sz="2800" dirty="0" smtClean="0"/>
              <a:t>الحركية العصبية.</a:t>
            </a:r>
            <a:endParaRPr lang="ar-SA" sz="2800" dirty="0"/>
          </a:p>
        </p:txBody>
      </p:sp>
    </p:spTree>
    <p:extLst>
      <p:ext uri="{BB962C8B-B14F-4D97-AF65-F5344CB8AC3E}">
        <p14:creationId xmlns:p14="http://schemas.microsoft.com/office/powerpoint/2010/main" val="32281071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علاج الصرع :</a:t>
            </a:r>
            <a:endParaRPr lang="ar-SA" dirty="0">
              <a:solidFill>
                <a:srgbClr val="FF0000"/>
              </a:solidFill>
            </a:endParaRPr>
          </a:p>
        </p:txBody>
      </p:sp>
      <p:sp>
        <p:nvSpPr>
          <p:cNvPr id="3" name="عنصر نائب للمحتوى 2"/>
          <p:cNvSpPr>
            <a:spLocks noGrp="1"/>
          </p:cNvSpPr>
          <p:nvPr>
            <p:ph idx="1"/>
          </p:nvPr>
        </p:nvSpPr>
        <p:spPr/>
        <p:txBody>
          <a:bodyPr/>
          <a:lstStyle/>
          <a:p>
            <a:pPr>
              <a:buFont typeface="Arial" panose="020B0604020202020204" pitchFamily="34" charset="0"/>
              <a:buChar char="•"/>
            </a:pPr>
            <a:r>
              <a:rPr lang="ar-SA" b="1" dirty="0"/>
              <a:t>العلاج </a:t>
            </a:r>
            <a:r>
              <a:rPr lang="ar-SA" b="1" dirty="0" smtClean="0"/>
              <a:t>بالأدوية.</a:t>
            </a:r>
          </a:p>
          <a:p>
            <a:pPr>
              <a:buFont typeface="Arial" panose="020B0604020202020204" pitchFamily="34" charset="0"/>
              <a:buChar char="•"/>
            </a:pPr>
            <a:r>
              <a:rPr lang="ar-SA" b="1" dirty="0"/>
              <a:t>العلاج الجراحي .</a:t>
            </a:r>
            <a:endParaRPr lang="ar-SA" dirty="0"/>
          </a:p>
        </p:txBody>
      </p:sp>
    </p:spTree>
    <p:extLst>
      <p:ext uri="{BB962C8B-B14F-4D97-AF65-F5344CB8AC3E}">
        <p14:creationId xmlns:p14="http://schemas.microsoft.com/office/powerpoint/2010/main" val="24104262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rgbClr val="FF0000"/>
                </a:solidFill>
              </a:rPr>
              <a:t>كيفية </a:t>
            </a:r>
            <a:r>
              <a:rPr lang="ar-SA" b="1" dirty="0">
                <a:solidFill>
                  <a:srgbClr val="FF0000"/>
                </a:solidFill>
              </a:rPr>
              <a:t>التعامل مع مرض الصرع :</a:t>
            </a:r>
            <a:r>
              <a:rPr lang="ar-SA" dirty="0">
                <a:solidFill>
                  <a:srgbClr val="FF0000"/>
                </a:solidFill>
              </a:rPr>
              <a:t> </a:t>
            </a:r>
            <a:br>
              <a:rPr lang="ar-SA" dirty="0">
                <a:solidFill>
                  <a:srgbClr val="FF0000"/>
                </a:solidFill>
              </a:rPr>
            </a:br>
            <a:endParaRPr lang="ar-SA" dirty="0">
              <a:solidFill>
                <a:srgbClr val="FF0000"/>
              </a:solidFill>
            </a:endParaRPr>
          </a:p>
        </p:txBody>
      </p:sp>
      <p:sp>
        <p:nvSpPr>
          <p:cNvPr id="3" name="عنصر نائب للمحتوى 2"/>
          <p:cNvSpPr>
            <a:spLocks noGrp="1"/>
          </p:cNvSpPr>
          <p:nvPr>
            <p:ph idx="1"/>
          </p:nvPr>
        </p:nvSpPr>
        <p:spPr/>
        <p:txBody>
          <a:bodyPr/>
          <a:lstStyle/>
          <a:p>
            <a:pPr>
              <a:buFont typeface="Wingdings" panose="05000000000000000000" pitchFamily="2" charset="2"/>
              <a:buChar char="§"/>
            </a:pPr>
            <a:r>
              <a:rPr lang="ar-SA" b="1" dirty="0"/>
              <a:t>في البيت </a:t>
            </a:r>
            <a:r>
              <a:rPr lang="ar-SA" b="1" dirty="0" smtClean="0"/>
              <a:t>:</a:t>
            </a:r>
          </a:p>
          <a:p>
            <a:pPr>
              <a:buFont typeface="Wingdings" panose="05000000000000000000" pitchFamily="2" charset="2"/>
              <a:buChar char="§"/>
            </a:pPr>
            <a:r>
              <a:rPr lang="ar-SA" b="1" dirty="0"/>
              <a:t>ارشادات عامه :</a:t>
            </a:r>
            <a:endParaRPr lang="ar-SA" dirty="0"/>
          </a:p>
        </p:txBody>
      </p:sp>
    </p:spTree>
    <p:extLst>
      <p:ext uri="{BB962C8B-B14F-4D97-AF65-F5344CB8AC3E}">
        <p14:creationId xmlns:p14="http://schemas.microsoft.com/office/powerpoint/2010/main" val="1963451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تعليم المصابين بالصرع :</a:t>
            </a:r>
            <a:endParaRPr lang="ar-SA" dirty="0">
              <a:solidFill>
                <a:srgbClr val="FF0000"/>
              </a:solidFill>
            </a:endParaRPr>
          </a:p>
        </p:txBody>
      </p:sp>
      <p:sp>
        <p:nvSpPr>
          <p:cNvPr id="3" name="عنصر نائب للمحتوى 2"/>
          <p:cNvSpPr>
            <a:spLocks noGrp="1"/>
          </p:cNvSpPr>
          <p:nvPr>
            <p:ph idx="1"/>
          </p:nvPr>
        </p:nvSpPr>
        <p:spPr/>
        <p:txBody>
          <a:bodyPr>
            <a:normAutofit/>
          </a:bodyPr>
          <a:lstStyle/>
          <a:p>
            <a:pPr>
              <a:lnSpc>
                <a:spcPct val="150000"/>
              </a:lnSpc>
              <a:buFont typeface="Wingdings" panose="05000000000000000000" pitchFamily="2" charset="2"/>
              <a:buChar char="Ø"/>
            </a:pPr>
            <a:r>
              <a:rPr lang="ar-SA" sz="2400" b="1" dirty="0"/>
              <a:t>ان غالبيه المصابون بالصرع يتمتعون بذكاء طبيعي</a:t>
            </a:r>
            <a:r>
              <a:rPr lang="ar-SA" sz="2400" b="1" dirty="0" smtClean="0"/>
              <a:t>.</a:t>
            </a:r>
          </a:p>
          <a:p>
            <a:pPr>
              <a:lnSpc>
                <a:spcPct val="150000"/>
              </a:lnSpc>
              <a:buFont typeface="Wingdings" panose="05000000000000000000" pitchFamily="2" charset="2"/>
              <a:buChar char="Ø"/>
            </a:pPr>
            <a:r>
              <a:rPr lang="ar-SA" sz="2400" b="1" dirty="0" smtClean="0"/>
              <a:t>يمكنهم </a:t>
            </a:r>
            <a:r>
              <a:rPr lang="ar-SA" sz="2400" b="1" dirty="0"/>
              <a:t>ممارسه </a:t>
            </a:r>
            <a:r>
              <a:rPr lang="ar-SA" sz="2400" b="1" dirty="0" err="1"/>
              <a:t>الانشطه</a:t>
            </a:r>
            <a:r>
              <a:rPr lang="ar-SA" sz="2400" b="1" dirty="0"/>
              <a:t> </a:t>
            </a:r>
            <a:r>
              <a:rPr lang="ar-SA" sz="2400" b="1" dirty="0" err="1"/>
              <a:t>اليوميه</a:t>
            </a:r>
            <a:r>
              <a:rPr lang="ar-SA" sz="2400" b="1" dirty="0"/>
              <a:t> </a:t>
            </a:r>
            <a:r>
              <a:rPr lang="ar-SA" sz="2400" b="1" dirty="0" err="1"/>
              <a:t>العاديه</a:t>
            </a:r>
            <a:r>
              <a:rPr lang="ar-SA" sz="2400" b="1" dirty="0"/>
              <a:t> </a:t>
            </a:r>
            <a:r>
              <a:rPr lang="ar-SA" sz="2400" b="1" dirty="0" err="1"/>
              <a:t>والرياضيه</a:t>
            </a:r>
            <a:r>
              <a:rPr lang="ar-SA" sz="2400" b="1" dirty="0"/>
              <a:t>. </a:t>
            </a:r>
            <a:endParaRPr lang="ar-SA" sz="2400" b="1" dirty="0" smtClean="0"/>
          </a:p>
          <a:p>
            <a:pPr>
              <a:lnSpc>
                <a:spcPct val="150000"/>
              </a:lnSpc>
              <a:buFont typeface="Wingdings" panose="05000000000000000000" pitchFamily="2" charset="2"/>
              <a:buChar char="Ø"/>
            </a:pPr>
            <a:r>
              <a:rPr lang="ar-SA" sz="2400" b="1" dirty="0" smtClean="0"/>
              <a:t>ان </a:t>
            </a:r>
            <a:r>
              <a:rPr lang="ar-SA" sz="2400" b="1" dirty="0"/>
              <a:t>الطلاب المصابين بالصرع كغيرهم من الطلاب وبصفه عامه لن يكون هذا الصرع عائقا امام نجاحهم في التحصيل الاكاديمي والانجاز في الحياه بصفه عامه </a:t>
            </a:r>
          </a:p>
        </p:txBody>
      </p:sp>
    </p:spTree>
    <p:extLst>
      <p:ext uri="{BB962C8B-B14F-4D97-AF65-F5344CB8AC3E}">
        <p14:creationId xmlns:p14="http://schemas.microsoft.com/office/powerpoint/2010/main" val="37321928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b="1" dirty="0">
                <a:solidFill>
                  <a:srgbClr val="FF0000"/>
                </a:solidFill>
              </a:rPr>
              <a:t>كيفيه التعامل مع حالات الصرع داخل الصف او في </a:t>
            </a:r>
            <a:r>
              <a:rPr lang="ar-SA" b="1" dirty="0" smtClean="0">
                <a:solidFill>
                  <a:srgbClr val="FF0000"/>
                </a:solidFill>
              </a:rPr>
              <a:t>المدرسة </a:t>
            </a:r>
            <a:r>
              <a:rPr lang="ar-SA" b="1" dirty="0">
                <a:solidFill>
                  <a:srgbClr val="FF0000"/>
                </a:solidFill>
              </a:rPr>
              <a:t>: </a:t>
            </a:r>
            <a:endParaRPr lang="ar-SA" dirty="0">
              <a:solidFill>
                <a:srgbClr val="FF0000"/>
              </a:solidFill>
            </a:endParaRPr>
          </a:p>
        </p:txBody>
      </p:sp>
      <p:sp>
        <p:nvSpPr>
          <p:cNvPr id="3" name="عنصر نائب للمحتوى 2"/>
          <p:cNvSpPr>
            <a:spLocks noGrp="1"/>
          </p:cNvSpPr>
          <p:nvPr>
            <p:ph idx="1"/>
          </p:nvPr>
        </p:nvSpPr>
        <p:spPr>
          <a:xfrm>
            <a:off x="232575" y="1935185"/>
            <a:ext cx="11614867" cy="4654457"/>
          </a:xfrm>
        </p:spPr>
        <p:txBody>
          <a:bodyPr>
            <a:noAutofit/>
          </a:bodyPr>
          <a:lstStyle/>
          <a:p>
            <a:r>
              <a:rPr lang="ar-SA" sz="2400" b="1" dirty="0"/>
              <a:t>(1) ينبغي اعلام اداره </a:t>
            </a:r>
            <a:r>
              <a:rPr lang="ar-SA" sz="2400" b="1" dirty="0" err="1"/>
              <a:t>المدرسه</a:t>
            </a:r>
            <a:r>
              <a:rPr lang="ar-SA" sz="2400" b="1" dirty="0"/>
              <a:t> والمعلمين بحاله الطالب المصاب بالصرع </a:t>
            </a:r>
            <a:br>
              <a:rPr lang="ar-SA" sz="2400" b="1" dirty="0"/>
            </a:br>
            <a:r>
              <a:rPr lang="ar-SA" sz="2400" b="1" dirty="0"/>
              <a:t/>
            </a:r>
            <a:br>
              <a:rPr lang="ar-SA" sz="2400" b="1" dirty="0"/>
            </a:br>
            <a:r>
              <a:rPr lang="ar-SA" sz="2400" b="1" dirty="0"/>
              <a:t>(2) ينبغي اعلام اداره </a:t>
            </a:r>
            <a:r>
              <a:rPr lang="ar-SA" sz="2400" b="1" dirty="0" err="1"/>
              <a:t>المدرسه</a:t>
            </a:r>
            <a:r>
              <a:rPr lang="ar-SA" sz="2400" b="1" dirty="0"/>
              <a:t> والمعلمين بنوع العلاج حتى لا </a:t>
            </a:r>
            <a:r>
              <a:rPr lang="ar-SA" sz="2400" b="1" dirty="0" err="1"/>
              <a:t>يفاجئو</a:t>
            </a:r>
            <a:r>
              <a:rPr lang="ar-SA" sz="2400" b="1" dirty="0"/>
              <a:t> بحدوث </a:t>
            </a:r>
            <a:r>
              <a:rPr lang="ar-SA" sz="2400" b="1" dirty="0" err="1"/>
              <a:t>الحاله</a:t>
            </a:r>
            <a:r>
              <a:rPr lang="ar-SA" sz="2400" b="1" dirty="0"/>
              <a:t> </a:t>
            </a:r>
            <a:br>
              <a:rPr lang="ar-SA" sz="2400" b="1" dirty="0"/>
            </a:br>
            <a:r>
              <a:rPr lang="ar-SA" sz="2400" b="1" dirty="0"/>
              <a:t/>
            </a:r>
            <a:br>
              <a:rPr lang="ar-SA" sz="2400" b="1" dirty="0"/>
            </a:br>
            <a:r>
              <a:rPr lang="ar-SA" sz="2400" b="1" dirty="0"/>
              <a:t>(3) تشجيع الطالب على </a:t>
            </a:r>
            <a:r>
              <a:rPr lang="ar-SA" sz="2400" b="1" dirty="0" err="1"/>
              <a:t>المشاركه</a:t>
            </a:r>
            <a:r>
              <a:rPr lang="ar-SA" sz="2400" b="1" dirty="0"/>
              <a:t> في </a:t>
            </a:r>
            <a:r>
              <a:rPr lang="ar-SA" sz="2400" b="1" dirty="0" err="1"/>
              <a:t>الانشطه</a:t>
            </a:r>
            <a:r>
              <a:rPr lang="ar-SA" sz="2400" b="1" dirty="0"/>
              <a:t> </a:t>
            </a:r>
            <a:r>
              <a:rPr lang="ar-SA" sz="2400" b="1" dirty="0" err="1"/>
              <a:t>المدرسيه</a:t>
            </a:r>
            <a:r>
              <a:rPr lang="ar-SA" sz="2400" b="1" dirty="0"/>
              <a:t> وبث </a:t>
            </a:r>
            <a:r>
              <a:rPr lang="ar-SA" sz="2400" b="1" dirty="0" err="1"/>
              <a:t>الثقه</a:t>
            </a:r>
            <a:r>
              <a:rPr lang="ar-SA" sz="2400" b="1" dirty="0"/>
              <a:t> في نفسه </a:t>
            </a:r>
            <a:br>
              <a:rPr lang="ar-SA" sz="2400" b="1" dirty="0"/>
            </a:br>
            <a:r>
              <a:rPr lang="ar-SA" sz="2400" b="1" dirty="0"/>
              <a:t/>
            </a:r>
            <a:br>
              <a:rPr lang="ar-SA" sz="2400" b="1" dirty="0"/>
            </a:br>
            <a:r>
              <a:rPr lang="ar-SA" sz="2400" b="1" dirty="0"/>
              <a:t>(4) يجب ملاحظه سلوكيات الطالب داخل الصف وخاصه تلك التي تدل على احتمال حدوث النوبات </a:t>
            </a:r>
            <a:r>
              <a:rPr lang="ar-SA" sz="2400" b="1" dirty="0" err="1"/>
              <a:t>الصرعيه</a:t>
            </a:r>
            <a:r>
              <a:rPr lang="ar-SA" sz="2400" b="1" dirty="0"/>
              <a:t> </a:t>
            </a:r>
            <a:r>
              <a:rPr lang="ar-SA" sz="2400" b="1" dirty="0" err="1"/>
              <a:t>كالحملقه</a:t>
            </a:r>
            <a:r>
              <a:rPr lang="ar-SA" sz="2400" b="1" dirty="0"/>
              <a:t> والتوقف عن العمل او الشرود او ايه دلالات اخرى </a:t>
            </a:r>
            <a:br>
              <a:rPr lang="ar-SA" sz="2400" b="1" dirty="0"/>
            </a:br>
            <a:r>
              <a:rPr lang="ar-SA" sz="2400" b="1" dirty="0"/>
              <a:t/>
            </a:r>
            <a:br>
              <a:rPr lang="ar-SA" sz="2400" b="1" dirty="0"/>
            </a:br>
            <a:r>
              <a:rPr lang="ar-SA" sz="2400" b="1" dirty="0"/>
              <a:t>(5) هناك نوع من النوبات </a:t>
            </a:r>
            <a:r>
              <a:rPr lang="ar-SA" sz="2400" b="1" dirty="0" err="1"/>
              <a:t>الصرعيه</a:t>
            </a:r>
            <a:r>
              <a:rPr lang="ar-SA" sz="2400" b="1" dirty="0"/>
              <a:t> تحدث على شكل سرحان وقد يتكرر حدوثها في </a:t>
            </a:r>
            <a:r>
              <a:rPr lang="ar-SA" sz="2400" b="1" dirty="0" err="1"/>
              <a:t>الجصص</a:t>
            </a:r>
            <a:r>
              <a:rPr lang="ar-SA" sz="2400" b="1" dirty="0"/>
              <a:t> </a:t>
            </a:r>
            <a:r>
              <a:rPr lang="ar-SA" sz="2400" b="1" dirty="0" err="1"/>
              <a:t>المدرسيه</a:t>
            </a:r>
            <a:r>
              <a:rPr lang="ar-SA" sz="2400" b="1" dirty="0"/>
              <a:t> وهنا ينبغي عدم القاء اللوم على الطالب او </a:t>
            </a:r>
            <a:r>
              <a:rPr lang="ar-SA" sz="2400" b="1" dirty="0" err="1"/>
              <a:t>تانيبه</a:t>
            </a:r>
            <a:r>
              <a:rPr lang="ar-SA" sz="2400" b="1" dirty="0"/>
              <a:t> </a:t>
            </a:r>
            <a:r>
              <a:rPr lang="ar-SA" sz="2400" b="1" dirty="0" err="1"/>
              <a:t>لانه</a:t>
            </a:r>
            <a:r>
              <a:rPr lang="ar-SA" sz="2400" b="1" dirty="0"/>
              <a:t> عمل غير ارادي وهذه النوبات يجب اعلام المعلمين </a:t>
            </a:r>
            <a:br>
              <a:rPr lang="ar-SA" sz="2400" b="1" dirty="0"/>
            </a:br>
            <a:r>
              <a:rPr lang="ar-SA" sz="2400" b="1" dirty="0"/>
              <a:t/>
            </a:r>
            <a:br>
              <a:rPr lang="ar-SA" sz="2400" b="1" dirty="0"/>
            </a:br>
            <a:r>
              <a:rPr lang="ar-SA" sz="2400" b="1" dirty="0"/>
              <a:t>(6) تدريب الطلاب على الهدوء </a:t>
            </a:r>
            <a:r>
              <a:rPr lang="ar-SA" sz="2400" b="1" dirty="0" err="1"/>
              <a:t>والسكينه</a:t>
            </a:r>
            <a:r>
              <a:rPr lang="ar-SA" sz="2400" b="1" dirty="0"/>
              <a:t> والتصرف </a:t>
            </a:r>
            <a:r>
              <a:rPr lang="ar-SA" sz="2400" b="1" dirty="0" err="1"/>
              <a:t>بلباقه</a:t>
            </a:r>
            <a:r>
              <a:rPr lang="ar-SA" sz="2400" b="1" dirty="0"/>
              <a:t> اثناء حدوث </a:t>
            </a:r>
            <a:r>
              <a:rPr lang="ar-SA" sz="2400" b="1" dirty="0" err="1"/>
              <a:t>النوبه</a:t>
            </a:r>
            <a:r>
              <a:rPr lang="ar-SA" sz="2400" b="1" dirty="0"/>
              <a:t> لاحد زملائهم والتعرف على </a:t>
            </a:r>
            <a:r>
              <a:rPr lang="ar-SA" sz="2400" b="1" dirty="0" err="1"/>
              <a:t>الطريقه</a:t>
            </a:r>
            <a:r>
              <a:rPr lang="ar-SA" sz="2400" b="1" dirty="0"/>
              <a:t> </a:t>
            </a:r>
            <a:r>
              <a:rPr lang="ar-SA" sz="2400" b="1" dirty="0" err="1"/>
              <a:t>المناسبه</a:t>
            </a:r>
            <a:r>
              <a:rPr lang="ar-SA" sz="2400" b="1" dirty="0"/>
              <a:t> لمساعدته خلال </a:t>
            </a:r>
            <a:r>
              <a:rPr lang="ar-SA" sz="2400" b="1" dirty="0" err="1"/>
              <a:t>النوبه</a:t>
            </a:r>
            <a:r>
              <a:rPr lang="ar-SA" sz="2400" b="1" dirty="0"/>
              <a:t> وما بعدها </a:t>
            </a:r>
          </a:p>
        </p:txBody>
      </p:sp>
    </p:spTree>
    <p:extLst>
      <p:ext uri="{BB962C8B-B14F-4D97-AF65-F5344CB8AC3E}">
        <p14:creationId xmlns:p14="http://schemas.microsoft.com/office/powerpoint/2010/main" val="188601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الشلل الدماغي : </a:t>
            </a:r>
            <a:endParaRPr lang="ar-SA" dirty="0">
              <a:solidFill>
                <a:srgbClr val="FF0000"/>
              </a:solidFill>
            </a:endParaRPr>
          </a:p>
        </p:txBody>
      </p:sp>
      <p:sp>
        <p:nvSpPr>
          <p:cNvPr id="3" name="عنصر نائب للمحتوى 2"/>
          <p:cNvSpPr>
            <a:spLocks noGrp="1"/>
          </p:cNvSpPr>
          <p:nvPr>
            <p:ph idx="1"/>
          </p:nvPr>
        </p:nvSpPr>
        <p:spPr/>
        <p:txBody>
          <a:bodyPr>
            <a:normAutofit/>
          </a:bodyPr>
          <a:lstStyle/>
          <a:p>
            <a:pPr>
              <a:lnSpc>
                <a:spcPct val="150000"/>
              </a:lnSpc>
            </a:pPr>
            <a:r>
              <a:rPr lang="ar-SA" sz="2400" dirty="0"/>
              <a:t>الشلل الدماغي هو مصطلح طبي يشتمل على العديد من المشكلات </a:t>
            </a:r>
            <a:r>
              <a:rPr lang="ar-SA" sz="2400" dirty="0" err="1"/>
              <a:t>الحركيه</a:t>
            </a:r>
            <a:r>
              <a:rPr lang="ar-SA" sz="2400" dirty="0"/>
              <a:t> </a:t>
            </a:r>
            <a:r>
              <a:rPr lang="ar-SA" sz="2400" dirty="0" err="1"/>
              <a:t>المرتبطه</a:t>
            </a:r>
            <a:r>
              <a:rPr lang="ar-SA" sz="2400" dirty="0"/>
              <a:t> بعدم </a:t>
            </a:r>
            <a:r>
              <a:rPr lang="ar-SA" sz="2400" dirty="0" err="1"/>
              <a:t>القدره</a:t>
            </a:r>
            <a:r>
              <a:rPr lang="ar-SA" sz="2400" dirty="0"/>
              <a:t> على </a:t>
            </a:r>
            <a:r>
              <a:rPr lang="ar-SA" sz="2400" dirty="0" err="1"/>
              <a:t>السيطره</a:t>
            </a:r>
            <a:r>
              <a:rPr lang="ar-SA" sz="2400" dirty="0"/>
              <a:t> على عضلات الجسم وعدم التناسق في </a:t>
            </a:r>
            <a:r>
              <a:rPr lang="ar-SA" sz="2400" dirty="0" err="1"/>
              <a:t>الحركه</a:t>
            </a:r>
            <a:r>
              <a:rPr lang="ar-SA" sz="2400" dirty="0"/>
              <a:t> والقوام والتوازن وينتج الشلل الدماغي عن اصابه الدماغ في فتره نموه بتلف في المناطق </a:t>
            </a:r>
            <a:r>
              <a:rPr lang="ar-SA" sz="2400" dirty="0" err="1"/>
              <a:t>المسيطره</a:t>
            </a:r>
            <a:r>
              <a:rPr lang="ar-SA" sz="2400" dirty="0"/>
              <a:t> على </a:t>
            </a:r>
            <a:r>
              <a:rPr lang="ar-SA" sz="2400" dirty="0" err="1"/>
              <a:t>الحركه</a:t>
            </a:r>
            <a:r>
              <a:rPr lang="ar-SA" sz="2400" dirty="0"/>
              <a:t> وقد تنتج اصابه الدماغ عن اسباب ترتبط بمرحله ما قبل </a:t>
            </a:r>
            <a:r>
              <a:rPr lang="ar-SA" sz="2400" dirty="0" err="1"/>
              <a:t>الولاده</a:t>
            </a:r>
            <a:r>
              <a:rPr lang="ar-SA" sz="2400" dirty="0"/>
              <a:t> او اثناءها او بعدها وتظهر العلامات </a:t>
            </a:r>
            <a:r>
              <a:rPr lang="ar-SA" sz="2400" dirty="0" err="1"/>
              <a:t>الداله</a:t>
            </a:r>
            <a:r>
              <a:rPr lang="ar-SA" sz="2400" dirty="0"/>
              <a:t> على </a:t>
            </a:r>
            <a:r>
              <a:rPr lang="ar-SA" sz="2400" dirty="0" err="1"/>
              <a:t>الاصابه</a:t>
            </a:r>
            <a:r>
              <a:rPr lang="ar-SA" sz="2400" dirty="0"/>
              <a:t> قبل السنه </a:t>
            </a:r>
            <a:r>
              <a:rPr lang="ar-SA" sz="2400" dirty="0" err="1"/>
              <a:t>الثالثه</a:t>
            </a:r>
            <a:r>
              <a:rPr lang="ar-SA" sz="2400" dirty="0"/>
              <a:t> من عمر الطفل. اما في </a:t>
            </a:r>
            <a:r>
              <a:rPr lang="ar-SA" sz="2400" dirty="0" err="1"/>
              <a:t>الدراسه</a:t>
            </a:r>
            <a:r>
              <a:rPr lang="ar-SA" sz="2400" dirty="0"/>
              <a:t> التي اجراها عدد من الاطباء في </a:t>
            </a:r>
            <a:r>
              <a:rPr lang="ar-SA" sz="2400" dirty="0" err="1"/>
              <a:t>المملكه</a:t>
            </a:r>
            <a:r>
              <a:rPr lang="ar-SA" sz="2400" dirty="0"/>
              <a:t> </a:t>
            </a:r>
            <a:r>
              <a:rPr lang="ar-SA" sz="2400" dirty="0" err="1"/>
              <a:t>العربيه</a:t>
            </a:r>
            <a:r>
              <a:rPr lang="ar-SA" sz="2400" dirty="0"/>
              <a:t> </a:t>
            </a:r>
            <a:r>
              <a:rPr lang="ar-SA" sz="2400" dirty="0" err="1"/>
              <a:t>السعوديه</a:t>
            </a:r>
            <a:r>
              <a:rPr lang="ar-SA" sz="2400" dirty="0"/>
              <a:t> فقد وجدوا ان الشلل الدماغي هو ثاني اعلى سبب للتخلف العقلي لدى الاطفال كما انه اكثر مسببات </a:t>
            </a:r>
            <a:r>
              <a:rPr lang="ar-SA" sz="2400" dirty="0" err="1"/>
              <a:t>للاعاقه</a:t>
            </a:r>
            <a:r>
              <a:rPr lang="ar-SA" sz="2400" dirty="0"/>
              <a:t> </a:t>
            </a:r>
            <a:r>
              <a:rPr lang="ar-SA" sz="2400" dirty="0" err="1"/>
              <a:t>الحركيه</a:t>
            </a:r>
            <a:r>
              <a:rPr lang="ar-SA" sz="2400" dirty="0"/>
              <a:t> عند الاطفال حيث تصل نسبه شيوعيه الى نحو طفل لكل 500 طفل تقريبا </a:t>
            </a:r>
          </a:p>
        </p:txBody>
      </p:sp>
    </p:spTree>
    <p:extLst>
      <p:ext uri="{BB962C8B-B14F-4D97-AF65-F5344CB8AC3E}">
        <p14:creationId xmlns:p14="http://schemas.microsoft.com/office/powerpoint/2010/main" val="16403933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اسباب الشلل الدماغي :</a:t>
            </a:r>
            <a:endParaRPr lang="ar-SA" dirty="0">
              <a:solidFill>
                <a:srgbClr val="FF0000"/>
              </a:solidFill>
            </a:endParaRPr>
          </a:p>
        </p:txBody>
      </p:sp>
      <p:sp>
        <p:nvSpPr>
          <p:cNvPr id="3" name="عنصر نائب للمحتوى 2"/>
          <p:cNvSpPr>
            <a:spLocks noGrp="1"/>
          </p:cNvSpPr>
          <p:nvPr>
            <p:ph idx="1"/>
          </p:nvPr>
        </p:nvSpPr>
        <p:spPr/>
        <p:txBody>
          <a:bodyPr>
            <a:normAutofit/>
          </a:bodyPr>
          <a:lstStyle/>
          <a:p>
            <a:pPr>
              <a:lnSpc>
                <a:spcPct val="150000"/>
              </a:lnSpc>
            </a:pPr>
            <a:r>
              <a:rPr lang="ar-SA" sz="2800" b="1" dirty="0">
                <a:ln>
                  <a:prstDash val="solid"/>
                </a:ln>
                <a:effectLst>
                  <a:outerShdw blurRad="88000" dist="50800" dir="5040000" algn="tl">
                    <a:schemeClr val="accent4">
                      <a:tint val="80000"/>
                      <a:satMod val="250000"/>
                      <a:alpha val="45000"/>
                    </a:schemeClr>
                  </a:outerShdw>
                </a:effectLst>
              </a:rPr>
              <a:t>هناك ثلاث فئات هي :</a:t>
            </a:r>
          </a:p>
          <a:p>
            <a:pPr>
              <a:lnSpc>
                <a:spcPct val="150000"/>
              </a:lnSpc>
              <a:buFontTx/>
              <a:buChar char="-"/>
            </a:pPr>
            <a:r>
              <a:rPr lang="ar-SA" sz="2800" b="1" dirty="0">
                <a:ln>
                  <a:prstDash val="solid"/>
                </a:ln>
                <a:effectLst>
                  <a:outerShdw blurRad="88000" dist="50800" dir="5040000" algn="tl">
                    <a:schemeClr val="accent4">
                      <a:tint val="80000"/>
                      <a:satMod val="250000"/>
                      <a:alpha val="45000"/>
                    </a:schemeClr>
                  </a:outerShdw>
                </a:effectLst>
              </a:rPr>
              <a:t>أسباب ترتبط بمرحلة </a:t>
            </a:r>
            <a:r>
              <a:rPr lang="ar-SA" sz="2800" b="1" dirty="0" err="1">
                <a:ln>
                  <a:prstDash val="solid"/>
                </a:ln>
                <a:effectLst>
                  <a:outerShdw blurRad="88000" dist="50800" dir="5040000" algn="tl">
                    <a:schemeClr val="accent4">
                      <a:tint val="80000"/>
                      <a:satMod val="250000"/>
                      <a:alpha val="45000"/>
                    </a:schemeClr>
                  </a:outerShdw>
                </a:effectLst>
              </a:rPr>
              <a:t>ماقبل</a:t>
            </a:r>
            <a:r>
              <a:rPr lang="ar-SA" sz="2800" b="1" dirty="0">
                <a:ln>
                  <a:prstDash val="solid"/>
                </a:ln>
                <a:effectLst>
                  <a:outerShdw blurRad="88000" dist="50800" dir="5040000" algn="tl">
                    <a:schemeClr val="accent4">
                      <a:tint val="80000"/>
                      <a:satMod val="250000"/>
                      <a:alpha val="45000"/>
                    </a:schemeClr>
                  </a:outerShdw>
                </a:effectLst>
              </a:rPr>
              <a:t> </a:t>
            </a:r>
            <a:r>
              <a:rPr lang="ar-SA" sz="2800" b="1" dirty="0" err="1">
                <a:ln>
                  <a:prstDash val="solid"/>
                </a:ln>
                <a:effectLst>
                  <a:outerShdw blurRad="88000" dist="50800" dir="5040000" algn="tl">
                    <a:schemeClr val="accent4">
                      <a:tint val="80000"/>
                      <a:satMod val="250000"/>
                      <a:alpha val="45000"/>
                    </a:schemeClr>
                  </a:outerShdw>
                </a:effectLst>
              </a:rPr>
              <a:t>الولاده</a:t>
            </a:r>
            <a:r>
              <a:rPr lang="ar-SA" sz="2800" b="1" dirty="0">
                <a:ln>
                  <a:prstDash val="solid"/>
                </a:ln>
                <a:effectLst>
                  <a:outerShdw blurRad="88000" dist="50800" dir="5040000" algn="tl">
                    <a:schemeClr val="accent4">
                      <a:tint val="80000"/>
                      <a:satMod val="250000"/>
                      <a:alpha val="45000"/>
                    </a:schemeClr>
                  </a:outerShdw>
                </a:effectLst>
              </a:rPr>
              <a:t> (في أثناء الحمل)</a:t>
            </a:r>
          </a:p>
          <a:p>
            <a:pPr>
              <a:lnSpc>
                <a:spcPct val="150000"/>
              </a:lnSpc>
              <a:buFontTx/>
              <a:buChar char="-"/>
            </a:pPr>
            <a:r>
              <a:rPr lang="ar-SA" sz="2800" b="1" dirty="0">
                <a:ln>
                  <a:prstDash val="solid"/>
                </a:ln>
                <a:effectLst>
                  <a:outerShdw blurRad="88000" dist="50800" dir="5040000" algn="tl">
                    <a:schemeClr val="accent4">
                      <a:tint val="80000"/>
                      <a:satMod val="250000"/>
                      <a:alpha val="45000"/>
                    </a:schemeClr>
                  </a:outerShdw>
                </a:effectLst>
              </a:rPr>
              <a:t> أسباب ترتبط بمرحلة </a:t>
            </a:r>
            <a:r>
              <a:rPr lang="ar-SA" sz="2800" b="1" dirty="0" err="1">
                <a:ln>
                  <a:prstDash val="solid"/>
                </a:ln>
                <a:effectLst>
                  <a:outerShdw blurRad="88000" dist="50800" dir="5040000" algn="tl">
                    <a:schemeClr val="accent4">
                      <a:tint val="80000"/>
                      <a:satMod val="250000"/>
                      <a:alpha val="45000"/>
                    </a:schemeClr>
                  </a:outerShdw>
                </a:effectLst>
              </a:rPr>
              <a:t>الولاده</a:t>
            </a:r>
            <a:endParaRPr lang="ar-SA" sz="2800" b="1" dirty="0">
              <a:ln>
                <a:prstDash val="solid"/>
              </a:ln>
              <a:effectLst>
                <a:outerShdw blurRad="88000" dist="50800" dir="5040000" algn="tl">
                  <a:schemeClr val="accent4">
                    <a:tint val="80000"/>
                    <a:satMod val="250000"/>
                    <a:alpha val="45000"/>
                  </a:schemeClr>
                </a:outerShdw>
              </a:effectLst>
            </a:endParaRPr>
          </a:p>
          <a:p>
            <a:pPr>
              <a:lnSpc>
                <a:spcPct val="150000"/>
              </a:lnSpc>
              <a:buFontTx/>
              <a:buChar char="-"/>
            </a:pPr>
            <a:r>
              <a:rPr lang="ar-SA" sz="2800" b="1" dirty="0">
                <a:ln>
                  <a:prstDash val="solid"/>
                </a:ln>
                <a:effectLst>
                  <a:outerShdw blurRad="88000" dist="50800" dir="5040000" algn="tl">
                    <a:schemeClr val="accent4">
                      <a:tint val="80000"/>
                      <a:satMod val="250000"/>
                      <a:alpha val="45000"/>
                    </a:schemeClr>
                  </a:outerShdw>
                </a:effectLst>
              </a:rPr>
              <a:t> أسباب ترتبط بمرحلة </a:t>
            </a:r>
            <a:r>
              <a:rPr lang="ar-SA" sz="2800" b="1" dirty="0" err="1">
                <a:ln>
                  <a:prstDash val="solid"/>
                </a:ln>
                <a:effectLst>
                  <a:outerShdw blurRad="88000" dist="50800" dir="5040000" algn="tl">
                    <a:schemeClr val="accent4">
                      <a:tint val="80000"/>
                      <a:satMod val="250000"/>
                      <a:alpha val="45000"/>
                    </a:schemeClr>
                  </a:outerShdw>
                </a:effectLst>
              </a:rPr>
              <a:t>مابعد</a:t>
            </a:r>
            <a:r>
              <a:rPr lang="ar-SA" sz="2800" b="1" dirty="0">
                <a:ln>
                  <a:prstDash val="solid"/>
                </a:ln>
                <a:effectLst>
                  <a:outerShdw blurRad="88000" dist="50800" dir="5040000" algn="tl">
                    <a:schemeClr val="accent4">
                      <a:tint val="80000"/>
                      <a:satMod val="250000"/>
                      <a:alpha val="45000"/>
                    </a:schemeClr>
                  </a:outerShdw>
                </a:effectLst>
              </a:rPr>
              <a:t> </a:t>
            </a:r>
            <a:r>
              <a:rPr lang="ar-SA" sz="2800" b="1" dirty="0" err="1">
                <a:ln>
                  <a:prstDash val="solid"/>
                </a:ln>
                <a:effectLst>
                  <a:outerShdw blurRad="88000" dist="50800" dir="5040000" algn="tl">
                    <a:schemeClr val="accent4">
                      <a:tint val="80000"/>
                      <a:satMod val="250000"/>
                      <a:alpha val="45000"/>
                    </a:schemeClr>
                  </a:outerShdw>
                </a:effectLst>
              </a:rPr>
              <a:t>الولاده</a:t>
            </a:r>
            <a:r>
              <a:rPr lang="ar-SA" sz="2800" b="1" dirty="0">
                <a:ln>
                  <a:prstDash val="solid"/>
                </a:ln>
                <a:effectLst>
                  <a:outerShdw blurRad="88000" dist="50800" dir="5040000" algn="tl">
                    <a:schemeClr val="accent4">
                      <a:tint val="80000"/>
                      <a:satMod val="250000"/>
                      <a:alpha val="45000"/>
                    </a:schemeClr>
                  </a:outerShdw>
                </a:effectLst>
              </a:rPr>
              <a:t> </a:t>
            </a:r>
          </a:p>
        </p:txBody>
      </p:sp>
    </p:spTree>
    <p:extLst>
      <p:ext uri="{BB962C8B-B14F-4D97-AF65-F5344CB8AC3E}">
        <p14:creationId xmlns:p14="http://schemas.microsoft.com/office/powerpoint/2010/main" val="4805233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Autofit/>
          </a:bodyPr>
          <a:lstStyle/>
          <a:p>
            <a:pPr>
              <a:lnSpc>
                <a:spcPct val="150000"/>
              </a:lnSpc>
            </a:pPr>
            <a:r>
              <a:rPr lang="ar-SA" sz="2400" b="1" dirty="0"/>
              <a:t>يؤثر الشلل </a:t>
            </a:r>
            <a:r>
              <a:rPr lang="ar-SA" sz="2400" b="1" dirty="0" err="1"/>
              <a:t>الدماغى</a:t>
            </a:r>
            <a:r>
              <a:rPr lang="ar-SA" sz="2400" b="1" dirty="0"/>
              <a:t> على الجهاز </a:t>
            </a:r>
            <a:r>
              <a:rPr lang="ar-SA" sz="2400" b="1" dirty="0" err="1"/>
              <a:t>الحركى</a:t>
            </a:r>
            <a:r>
              <a:rPr lang="ar-SA" sz="2400" b="1" dirty="0"/>
              <a:t> بأحد الطرق </a:t>
            </a:r>
            <a:r>
              <a:rPr lang="ar-SA" sz="2400" b="1" dirty="0" err="1"/>
              <a:t>التاليه:او</a:t>
            </a:r>
            <a:r>
              <a:rPr lang="ar-SA" sz="2400" b="1" dirty="0"/>
              <a:t> بأكثر من طريقه :</a:t>
            </a:r>
            <a:endParaRPr lang="en-US" sz="2400" b="1" dirty="0"/>
          </a:p>
          <a:p>
            <a:pPr marL="457200" lvl="0" indent="-457200">
              <a:lnSpc>
                <a:spcPct val="150000"/>
              </a:lnSpc>
              <a:buFont typeface="+mj-lt"/>
              <a:buAutoNum type="arabicPeriod"/>
            </a:pPr>
            <a:r>
              <a:rPr lang="ar-SA" sz="2400" b="1" dirty="0"/>
              <a:t>الحركات </a:t>
            </a:r>
            <a:r>
              <a:rPr lang="ar-SA" sz="2400" b="1" dirty="0" err="1"/>
              <a:t>الطبيعيه</a:t>
            </a:r>
            <a:r>
              <a:rPr lang="ar-SA" sz="2400" b="1" dirty="0"/>
              <a:t> :اضطراب </a:t>
            </a:r>
            <a:r>
              <a:rPr lang="ar-SA" sz="2400" b="1" dirty="0" err="1"/>
              <a:t>فى</a:t>
            </a:r>
            <a:r>
              <a:rPr lang="ar-SA" sz="2400" b="1" dirty="0"/>
              <a:t> الحركات </a:t>
            </a:r>
            <a:r>
              <a:rPr lang="ar-SA" sz="2400" b="1" dirty="0" err="1"/>
              <a:t>الاءراديه</a:t>
            </a:r>
            <a:r>
              <a:rPr lang="ar-SA" sz="2400" b="1" dirty="0"/>
              <a:t> او ظهور حركات </a:t>
            </a:r>
            <a:r>
              <a:rPr lang="ar-SA" sz="2400" b="1" dirty="0" err="1"/>
              <a:t>لاءراديه</a:t>
            </a:r>
            <a:r>
              <a:rPr lang="ar-SA" sz="2400" b="1" dirty="0"/>
              <a:t> </a:t>
            </a:r>
            <a:r>
              <a:rPr lang="ar-SA" sz="2400" b="1" dirty="0" smtClean="0"/>
              <a:t>.</a:t>
            </a:r>
            <a:endParaRPr lang="ar-SA" sz="2400" b="1" dirty="0"/>
          </a:p>
          <a:p>
            <a:pPr marL="457200" lvl="0" indent="-457200">
              <a:lnSpc>
                <a:spcPct val="150000"/>
              </a:lnSpc>
              <a:buFont typeface="+mj-lt"/>
              <a:buAutoNum type="arabicPeriod"/>
            </a:pPr>
            <a:r>
              <a:rPr lang="ar-SA" sz="2400" b="1" dirty="0" smtClean="0"/>
              <a:t>توتر </a:t>
            </a:r>
            <a:r>
              <a:rPr lang="ar-SA" sz="2400" b="1" dirty="0" err="1"/>
              <a:t>العضله</a:t>
            </a:r>
            <a:r>
              <a:rPr lang="ar-SA" sz="2400" b="1" dirty="0"/>
              <a:t> :يؤدى الي تصلب </a:t>
            </a:r>
            <a:r>
              <a:rPr lang="ar-SA" sz="2400" b="1" dirty="0" err="1"/>
              <a:t>العضله</a:t>
            </a:r>
            <a:r>
              <a:rPr lang="ar-SA" sz="2400" b="1" dirty="0"/>
              <a:t> ,او انخفاض </a:t>
            </a:r>
            <a:r>
              <a:rPr lang="ar-SA" sz="2400" b="1" dirty="0" err="1"/>
              <a:t>فى</a:t>
            </a:r>
            <a:r>
              <a:rPr lang="ar-SA" sz="2400" b="1" dirty="0"/>
              <a:t> التوتر :مما يؤدى الى </a:t>
            </a:r>
            <a:r>
              <a:rPr lang="ar-SA" sz="2400" b="1" dirty="0" smtClean="0"/>
              <a:t>ارتخائها.</a:t>
            </a:r>
            <a:endParaRPr lang="ar-SA" sz="2400" b="1" dirty="0"/>
          </a:p>
          <a:p>
            <a:pPr marL="457200" lvl="0" indent="-457200">
              <a:lnSpc>
                <a:spcPct val="150000"/>
              </a:lnSpc>
              <a:buFont typeface="+mj-lt"/>
              <a:buAutoNum type="arabicPeriod"/>
            </a:pPr>
            <a:r>
              <a:rPr lang="ar-SA" sz="2400" b="1" dirty="0" err="1" smtClean="0"/>
              <a:t>القوام:وهذا</a:t>
            </a:r>
            <a:r>
              <a:rPr lang="ar-SA" sz="2400" b="1" dirty="0" smtClean="0"/>
              <a:t> </a:t>
            </a:r>
            <a:r>
              <a:rPr lang="ar-SA" sz="2400" b="1" dirty="0"/>
              <a:t>يعود الى حركه اجزاء الجسم ,ووضعها </a:t>
            </a:r>
            <a:r>
              <a:rPr lang="ar-SA" sz="2400" b="1" dirty="0" err="1"/>
              <a:t>بالنسبه</a:t>
            </a:r>
            <a:r>
              <a:rPr lang="ar-SA" sz="2400" b="1" dirty="0"/>
              <a:t> لبعضها البعض ,وهو يؤثر على التوتر </a:t>
            </a:r>
            <a:r>
              <a:rPr lang="ar-SA" sz="2400" b="1" dirty="0" smtClean="0"/>
              <a:t>العضلة </a:t>
            </a:r>
            <a:r>
              <a:rPr lang="ar-SA" sz="2400" b="1" dirty="0"/>
              <a:t>,</a:t>
            </a:r>
            <a:r>
              <a:rPr lang="ar-SA" sz="2400" b="1" dirty="0" smtClean="0"/>
              <a:t>ويتأثر </a:t>
            </a:r>
            <a:r>
              <a:rPr lang="ar-SA" sz="2400" b="1" dirty="0"/>
              <a:t>بها </a:t>
            </a:r>
          </a:p>
          <a:p>
            <a:pPr marL="457200" lvl="0" indent="-457200">
              <a:lnSpc>
                <a:spcPct val="150000"/>
              </a:lnSpc>
              <a:buFont typeface="+mj-lt"/>
              <a:buAutoNum type="arabicPeriod"/>
            </a:pPr>
            <a:r>
              <a:rPr lang="ar-SA" sz="2400" b="1" dirty="0" smtClean="0"/>
              <a:t>ان </a:t>
            </a:r>
            <a:r>
              <a:rPr lang="ar-SA" sz="2400" b="1" dirty="0"/>
              <a:t>الشلل </a:t>
            </a:r>
            <a:r>
              <a:rPr lang="ar-SA" sz="2400" b="1" dirty="0" err="1"/>
              <a:t>الدماغى</a:t>
            </a:r>
            <a:r>
              <a:rPr lang="ar-SA" sz="2400" b="1" dirty="0"/>
              <a:t> ليس حاله </a:t>
            </a:r>
            <a:r>
              <a:rPr lang="ar-SA" sz="2400" b="1" dirty="0" err="1"/>
              <a:t>مفردة:ولكنها</a:t>
            </a:r>
            <a:r>
              <a:rPr lang="ar-SA" sz="2400" b="1" dirty="0"/>
              <a:t> ذات اعراض ,مظاهر مخصصه ,هذا أردنا </a:t>
            </a:r>
            <a:r>
              <a:rPr lang="ar-SA" sz="2400" b="1" dirty="0" err="1"/>
              <a:t>الدقه</a:t>
            </a:r>
            <a:r>
              <a:rPr lang="ar-SA" sz="2400" b="1" dirty="0"/>
              <a:t> </a:t>
            </a:r>
            <a:r>
              <a:rPr lang="ar-SA" sz="2400" b="1" dirty="0" err="1"/>
              <a:t>فى</a:t>
            </a:r>
            <a:r>
              <a:rPr lang="ar-SA" sz="2400" b="1" dirty="0"/>
              <a:t> التعريف .</a:t>
            </a:r>
            <a:endParaRPr lang="en-US" sz="2400" b="1" dirty="0"/>
          </a:p>
          <a:p>
            <a:pPr>
              <a:lnSpc>
                <a:spcPct val="150000"/>
              </a:lnSpc>
            </a:pPr>
            <a:endParaRPr lang="ar-SA" sz="2400" b="1" dirty="0"/>
          </a:p>
        </p:txBody>
      </p:sp>
      <p:sp>
        <p:nvSpPr>
          <p:cNvPr id="4" name="عنوان 3"/>
          <p:cNvSpPr>
            <a:spLocks noGrp="1"/>
          </p:cNvSpPr>
          <p:nvPr>
            <p:ph type="title"/>
          </p:nvPr>
        </p:nvSpPr>
        <p:spPr/>
        <p:txBody>
          <a:bodyPr/>
          <a:lstStyle/>
          <a:p>
            <a:endParaRPr lang="ar-SA"/>
          </a:p>
        </p:txBody>
      </p:sp>
    </p:spTree>
    <p:extLst>
      <p:ext uri="{BB962C8B-B14F-4D97-AF65-F5344CB8AC3E}">
        <p14:creationId xmlns:p14="http://schemas.microsoft.com/office/powerpoint/2010/main" val="38144416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1- التصنيف الأول وفقا لشدة الإصابة.</a:t>
            </a:r>
          </a:p>
          <a:p>
            <a:r>
              <a:rPr lang="ar-SA" dirty="0" smtClean="0"/>
              <a:t>2- التصنيف الثاني : وفقا لمكان الإصابة .</a:t>
            </a:r>
          </a:p>
          <a:p>
            <a:r>
              <a:rPr lang="ar-SA" dirty="0" smtClean="0"/>
              <a:t>3- التصنيف الثالث : وفقا لنمط الإصابة وطبيعتها .</a:t>
            </a:r>
            <a:endParaRPr lang="ar-SA" dirty="0"/>
          </a:p>
        </p:txBody>
      </p:sp>
      <p:sp>
        <p:nvSpPr>
          <p:cNvPr id="4" name="عنوان 1"/>
          <p:cNvSpPr>
            <a:spLocks noGrp="1"/>
          </p:cNvSpPr>
          <p:nvPr>
            <p:ph type="title"/>
          </p:nvPr>
        </p:nvSpPr>
        <p:spPr/>
        <p:txBody>
          <a:bodyPr/>
          <a:lstStyle/>
          <a:p>
            <a:pPr algn="r"/>
            <a:r>
              <a:rPr lang="ar-SA" b="1" dirty="0" smtClean="0">
                <a:solidFill>
                  <a:srgbClr val="FF0000"/>
                </a:solidFill>
              </a:rPr>
              <a:t>تصنيف الشلل الدماغي:</a:t>
            </a:r>
            <a:endParaRPr lang="ar-SA" b="1" dirty="0">
              <a:solidFill>
                <a:srgbClr val="FF0000"/>
              </a:solidFill>
            </a:endParaRPr>
          </a:p>
        </p:txBody>
      </p:sp>
    </p:spTree>
    <p:extLst>
      <p:ext uri="{BB962C8B-B14F-4D97-AF65-F5344CB8AC3E}">
        <p14:creationId xmlns:p14="http://schemas.microsoft.com/office/powerpoint/2010/main" val="24525956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rPr>
              <a:t>التصنيف </a:t>
            </a:r>
            <a:r>
              <a:rPr lang="ar-SA" b="1" dirty="0" smtClean="0">
                <a:solidFill>
                  <a:srgbClr val="FF0000"/>
                </a:solidFill>
              </a:rPr>
              <a:t>الأول : وفقا </a:t>
            </a:r>
            <a:r>
              <a:rPr lang="ar-SA" b="1" dirty="0">
                <a:solidFill>
                  <a:srgbClr val="FF0000"/>
                </a:solidFill>
              </a:rPr>
              <a:t>لشدة </a:t>
            </a:r>
            <a:r>
              <a:rPr lang="ar-SA" b="1" dirty="0" smtClean="0">
                <a:solidFill>
                  <a:srgbClr val="FF0000"/>
                </a:solidFill>
              </a:rPr>
              <a:t>الإصابة </a:t>
            </a:r>
            <a:r>
              <a:rPr lang="ar-SA" b="1" dirty="0">
                <a:solidFill>
                  <a:srgbClr val="FF0000"/>
                </a:solidFill>
              </a:rPr>
              <a:t>:</a:t>
            </a:r>
            <a:r>
              <a:rPr lang="en-US" b="1" dirty="0">
                <a:solidFill>
                  <a:srgbClr val="FF0000"/>
                </a:solidFill>
              </a:rPr>
              <a:t/>
            </a:r>
            <a:br>
              <a:rPr lang="en-US" b="1" dirty="0">
                <a:solidFill>
                  <a:srgbClr val="FF0000"/>
                </a:solidFill>
              </a:rPr>
            </a:br>
            <a:endParaRPr lang="ar-SA" b="1" dirty="0">
              <a:solidFill>
                <a:srgbClr val="FF0000"/>
              </a:solidFill>
            </a:endParaRPr>
          </a:p>
        </p:txBody>
      </p:sp>
      <p:sp>
        <p:nvSpPr>
          <p:cNvPr id="3" name="عنصر نائب للمحتوى 2"/>
          <p:cNvSpPr>
            <a:spLocks noGrp="1"/>
          </p:cNvSpPr>
          <p:nvPr>
            <p:ph idx="1"/>
          </p:nvPr>
        </p:nvSpPr>
        <p:spPr/>
        <p:txBody>
          <a:bodyPr>
            <a:normAutofit fontScale="92500"/>
          </a:bodyPr>
          <a:lstStyle/>
          <a:p>
            <a:pPr>
              <a:lnSpc>
                <a:spcPct val="150000"/>
              </a:lnSpc>
              <a:buFont typeface="Arial" panose="020B0604020202020204" pitchFamily="34" charset="0"/>
              <a:buChar char="•"/>
            </a:pPr>
            <a:r>
              <a:rPr lang="ar-SA" sz="2800" b="1" dirty="0"/>
              <a:t>الحالات </a:t>
            </a:r>
            <a:r>
              <a:rPr lang="ar-SA" sz="2800" b="1" dirty="0" err="1" smtClean="0"/>
              <a:t>البسيطة:حيث</a:t>
            </a:r>
            <a:r>
              <a:rPr lang="ar-SA" sz="2800" b="1" dirty="0" smtClean="0"/>
              <a:t> </a:t>
            </a:r>
            <a:r>
              <a:rPr lang="ar-SA" sz="2800" b="1" dirty="0"/>
              <a:t>يستطيع الطفل </a:t>
            </a:r>
            <a:r>
              <a:rPr lang="ar-SA" sz="2800" b="1" dirty="0" err="1"/>
              <a:t>المشى</a:t>
            </a:r>
            <a:r>
              <a:rPr lang="ar-SA" sz="2800" b="1" dirty="0"/>
              <a:t> واستخدام اطرافه </a:t>
            </a:r>
            <a:r>
              <a:rPr lang="ar-SA" sz="2800" b="1" dirty="0" err="1"/>
              <a:t>الاربعه</a:t>
            </a:r>
            <a:r>
              <a:rPr lang="ar-SA" sz="2800" b="1" dirty="0"/>
              <a:t> بدون مساعدة دائمه </a:t>
            </a:r>
            <a:r>
              <a:rPr lang="ar-SA" sz="2800" b="1" dirty="0" smtClean="0"/>
              <a:t>له.</a:t>
            </a:r>
            <a:endParaRPr lang="ar-SA" sz="2800" b="1" dirty="0"/>
          </a:p>
          <a:p>
            <a:pPr>
              <a:lnSpc>
                <a:spcPct val="150000"/>
              </a:lnSpc>
              <a:buFont typeface="Arial" panose="020B0604020202020204" pitchFamily="34" charset="0"/>
              <a:buChar char="•"/>
            </a:pPr>
            <a:r>
              <a:rPr lang="ar-SA" sz="2800" b="1" dirty="0" smtClean="0"/>
              <a:t>الحالات </a:t>
            </a:r>
            <a:r>
              <a:rPr lang="ar-SA" sz="2800" b="1" dirty="0" err="1"/>
              <a:t>المتوسطه</a:t>
            </a:r>
            <a:r>
              <a:rPr lang="ar-SA" sz="2800" b="1" dirty="0"/>
              <a:t> :الطفل يحتاج الى اجهزة تعويضيه وتدريب </a:t>
            </a:r>
            <a:r>
              <a:rPr lang="ar-SA" sz="2800" b="1" dirty="0" err="1"/>
              <a:t>للمشى</a:t>
            </a:r>
            <a:r>
              <a:rPr lang="ar-SA" sz="2800" b="1" dirty="0"/>
              <a:t> واستخدام اليدين ,وهو </a:t>
            </a:r>
            <a:r>
              <a:rPr lang="ar-SA" sz="2800" b="1" dirty="0" err="1"/>
              <a:t>مايحتاج</a:t>
            </a:r>
            <a:r>
              <a:rPr lang="ar-SA" sz="2800" b="1" dirty="0"/>
              <a:t> الى علاج </a:t>
            </a:r>
            <a:r>
              <a:rPr lang="ar-SA" sz="2800" b="1" dirty="0" err="1"/>
              <a:t>طبيعى</a:t>
            </a:r>
            <a:r>
              <a:rPr lang="ar-SA" sz="2800" b="1" dirty="0"/>
              <a:t> مستمر . </a:t>
            </a:r>
          </a:p>
          <a:p>
            <a:pPr>
              <a:lnSpc>
                <a:spcPct val="150000"/>
              </a:lnSpc>
              <a:buFont typeface="Arial" panose="020B0604020202020204" pitchFamily="34" charset="0"/>
              <a:buChar char="•"/>
            </a:pPr>
            <a:r>
              <a:rPr lang="ar-SA" sz="2800" b="1" dirty="0" smtClean="0"/>
              <a:t>الحالات </a:t>
            </a:r>
            <a:r>
              <a:rPr lang="ar-SA" sz="2800" b="1" dirty="0"/>
              <a:t>الشديدة : قد لا </a:t>
            </a:r>
            <a:r>
              <a:rPr lang="ar-SA" sz="2800" b="1" dirty="0" smtClean="0"/>
              <a:t>يستطيع </a:t>
            </a:r>
            <a:r>
              <a:rPr lang="ar-SA" sz="2800" b="1" dirty="0" err="1"/>
              <a:t>الظفل</a:t>
            </a:r>
            <a:r>
              <a:rPr lang="ar-SA" sz="2800" b="1" dirty="0"/>
              <a:t> </a:t>
            </a:r>
            <a:r>
              <a:rPr lang="ar-SA" sz="2800" b="1" dirty="0" err="1"/>
              <a:t>المشى</a:t>
            </a:r>
            <a:r>
              <a:rPr lang="ar-SA" sz="2800" b="1" dirty="0"/>
              <a:t> بسهوله ويعتمد على </a:t>
            </a:r>
            <a:r>
              <a:rPr lang="ar-SA" sz="2800" b="1" dirty="0" err="1"/>
              <a:t>الكرسى</a:t>
            </a:r>
            <a:r>
              <a:rPr lang="ar-SA" sz="2800" b="1" dirty="0"/>
              <a:t> المتحرك </a:t>
            </a:r>
            <a:r>
              <a:rPr lang="ar-SA" sz="2800" b="1" dirty="0" err="1"/>
              <a:t>فى</a:t>
            </a:r>
            <a:r>
              <a:rPr lang="ar-SA" sz="2800" b="1" dirty="0"/>
              <a:t> </a:t>
            </a:r>
            <a:r>
              <a:rPr lang="ar-SA" sz="2800" b="1" dirty="0" err="1"/>
              <a:t>الانتقلاته</a:t>
            </a:r>
            <a:r>
              <a:rPr lang="ar-SA" sz="2800" b="1" dirty="0"/>
              <a:t> ,ويحتاج الى علاج </a:t>
            </a:r>
            <a:r>
              <a:rPr lang="ar-SA" sz="2800" b="1" dirty="0" err="1"/>
              <a:t>طبيعى</a:t>
            </a:r>
            <a:r>
              <a:rPr lang="ar-SA" sz="2800" b="1" dirty="0"/>
              <a:t> </a:t>
            </a:r>
            <a:r>
              <a:rPr lang="ar-SA" sz="2800" b="1" dirty="0" err="1"/>
              <a:t>والتامرين</a:t>
            </a:r>
            <a:r>
              <a:rPr lang="ar-SA" sz="2800" b="1" dirty="0"/>
              <a:t> بشكل مستمر</a:t>
            </a:r>
          </a:p>
        </p:txBody>
      </p:sp>
    </p:spTree>
    <p:extLst>
      <p:ext uri="{BB962C8B-B14F-4D97-AF65-F5344CB8AC3E}">
        <p14:creationId xmlns:p14="http://schemas.microsoft.com/office/powerpoint/2010/main" val="16085820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التصنيف </a:t>
            </a:r>
            <a:r>
              <a:rPr lang="ar-SA" b="1" dirty="0" err="1">
                <a:solidFill>
                  <a:srgbClr val="FF0000"/>
                </a:solidFill>
              </a:rPr>
              <a:t>الثانى</a:t>
            </a:r>
            <a:r>
              <a:rPr lang="ar-SA" b="1" dirty="0">
                <a:solidFill>
                  <a:srgbClr val="FF0000"/>
                </a:solidFill>
              </a:rPr>
              <a:t> :وفقا لمكان </a:t>
            </a:r>
            <a:r>
              <a:rPr lang="ar-SA" b="1" dirty="0" err="1">
                <a:solidFill>
                  <a:srgbClr val="FF0000"/>
                </a:solidFill>
              </a:rPr>
              <a:t>الاصابه</a:t>
            </a:r>
            <a:r>
              <a:rPr lang="ar-SA" b="1" dirty="0">
                <a:solidFill>
                  <a:srgbClr val="FF0000"/>
                </a:solidFill>
              </a:rPr>
              <a:t> :</a:t>
            </a:r>
            <a:r>
              <a:rPr lang="en-US" dirty="0">
                <a:solidFill>
                  <a:srgbClr val="FF0000"/>
                </a:solidFill>
              </a:rPr>
              <a:t/>
            </a:r>
            <a:br>
              <a:rPr lang="en-US" dirty="0">
                <a:solidFill>
                  <a:srgbClr val="FF0000"/>
                </a:solidFill>
              </a:rPr>
            </a:br>
            <a:endParaRPr lang="ar-SA" dirty="0">
              <a:solidFill>
                <a:srgbClr val="FF0000"/>
              </a:solidFill>
            </a:endParaRPr>
          </a:p>
        </p:txBody>
      </p:sp>
      <p:sp>
        <p:nvSpPr>
          <p:cNvPr id="3" name="عنصر نائب للمحتوى 2"/>
          <p:cNvSpPr>
            <a:spLocks noGrp="1"/>
          </p:cNvSpPr>
          <p:nvPr>
            <p:ph idx="1"/>
          </p:nvPr>
        </p:nvSpPr>
        <p:spPr>
          <a:xfrm>
            <a:off x="417443" y="1845734"/>
            <a:ext cx="11330609" cy="4023360"/>
          </a:xfrm>
        </p:spPr>
        <p:txBody>
          <a:bodyPr>
            <a:noAutofit/>
          </a:bodyPr>
          <a:lstStyle/>
          <a:p>
            <a:pPr>
              <a:lnSpc>
                <a:spcPct val="100000"/>
              </a:lnSpc>
            </a:pPr>
            <a:r>
              <a:rPr lang="ar-SA" b="1" dirty="0"/>
              <a:t>قامت </a:t>
            </a:r>
            <a:r>
              <a:rPr lang="ar-SA" b="1" dirty="0" err="1"/>
              <a:t>الجميعيه</a:t>
            </a:r>
            <a:r>
              <a:rPr lang="ar-SA" b="1" dirty="0"/>
              <a:t> </a:t>
            </a:r>
            <a:r>
              <a:rPr lang="ar-SA" b="1" dirty="0" err="1"/>
              <a:t>الامريكيه</a:t>
            </a:r>
            <a:r>
              <a:rPr lang="ar-SA" b="1" dirty="0"/>
              <a:t> للشلل </a:t>
            </a:r>
            <a:r>
              <a:rPr lang="ar-SA" b="1" dirty="0" err="1"/>
              <a:t>الدماغى</a:t>
            </a:r>
            <a:r>
              <a:rPr lang="ar-SA" b="1" dirty="0"/>
              <a:t> </a:t>
            </a:r>
            <a:r>
              <a:rPr lang="en-US" b="1" dirty="0"/>
              <a:t>American </a:t>
            </a:r>
            <a:r>
              <a:rPr lang="en-US" b="1" dirty="0" err="1"/>
              <a:t>acadmy</a:t>
            </a:r>
            <a:r>
              <a:rPr lang="en-US" b="1" dirty="0"/>
              <a:t> for cerebral </a:t>
            </a:r>
            <a:r>
              <a:rPr lang="en-US" b="1" dirty="0" err="1"/>
              <a:t>pasly</a:t>
            </a:r>
            <a:r>
              <a:rPr lang="ar-SA" b="1" dirty="0"/>
              <a:t> وينقسم حالات الشلل </a:t>
            </a:r>
            <a:r>
              <a:rPr lang="ar-SA" b="1" dirty="0" err="1"/>
              <a:t>الدماغى</a:t>
            </a:r>
            <a:r>
              <a:rPr lang="ar-SA" b="1" dirty="0"/>
              <a:t> تشريحيا وحسب الموقع المتأثر (</a:t>
            </a:r>
            <a:r>
              <a:rPr lang="ar-SA" b="1" dirty="0" err="1"/>
              <a:t>المنظقه</a:t>
            </a:r>
            <a:r>
              <a:rPr lang="ar-SA" b="1" dirty="0"/>
              <a:t> </a:t>
            </a:r>
            <a:r>
              <a:rPr lang="ar-SA" b="1" dirty="0" err="1"/>
              <a:t>المصابه</a:t>
            </a:r>
            <a:r>
              <a:rPr lang="ar-SA" b="1" dirty="0"/>
              <a:t> </a:t>
            </a:r>
            <a:r>
              <a:rPr lang="ar-SA" b="1" dirty="0" err="1"/>
              <a:t>فى</a:t>
            </a:r>
            <a:r>
              <a:rPr lang="ar-SA" b="1" dirty="0"/>
              <a:t> الجسم ) مع عدم </a:t>
            </a:r>
            <a:r>
              <a:rPr lang="ar-SA" b="1" dirty="0" err="1"/>
              <a:t>التظرق</a:t>
            </a:r>
            <a:r>
              <a:rPr lang="ar-SA" b="1" dirty="0"/>
              <a:t> الى التأثيرات غير </a:t>
            </a:r>
            <a:r>
              <a:rPr lang="ar-SA" b="1" dirty="0" err="1"/>
              <a:t>الحركيه</a:t>
            </a:r>
            <a:r>
              <a:rPr lang="ar-SA" b="1" dirty="0"/>
              <a:t> :الى الانواع </a:t>
            </a:r>
            <a:r>
              <a:rPr lang="ar-SA" b="1" dirty="0" err="1"/>
              <a:t>التاليه</a:t>
            </a:r>
            <a:r>
              <a:rPr lang="ar-SA" b="1" dirty="0"/>
              <a:t> :</a:t>
            </a:r>
            <a:endParaRPr lang="en-US" b="1" dirty="0"/>
          </a:p>
          <a:p>
            <a:pPr>
              <a:lnSpc>
                <a:spcPct val="100000"/>
              </a:lnSpc>
            </a:pPr>
            <a:r>
              <a:rPr lang="ar-SA" b="1" dirty="0"/>
              <a:t>الشلل </a:t>
            </a:r>
            <a:r>
              <a:rPr lang="ar-SA" b="1" dirty="0" err="1"/>
              <a:t>الرباعى</a:t>
            </a:r>
            <a:r>
              <a:rPr lang="ar-SA" b="1" dirty="0"/>
              <a:t> </a:t>
            </a:r>
            <a:r>
              <a:rPr lang="en-US" b="1" dirty="0"/>
              <a:t>Quadriplegia </a:t>
            </a:r>
            <a:r>
              <a:rPr lang="ar-SA" b="1" dirty="0"/>
              <a:t>:حيت يكون الشلل </a:t>
            </a:r>
            <a:r>
              <a:rPr lang="ar-SA" b="1" dirty="0" err="1"/>
              <a:t>فى</a:t>
            </a:r>
            <a:r>
              <a:rPr lang="ar-SA" b="1" dirty="0"/>
              <a:t> الاظراف </a:t>
            </a:r>
            <a:r>
              <a:rPr lang="ar-SA" b="1" dirty="0" err="1"/>
              <a:t>الاربعه</a:t>
            </a:r>
            <a:r>
              <a:rPr lang="ar-SA" b="1" dirty="0"/>
              <a:t> .</a:t>
            </a:r>
            <a:endParaRPr lang="en-US" b="1" dirty="0"/>
          </a:p>
          <a:p>
            <a:pPr>
              <a:lnSpc>
                <a:spcPct val="100000"/>
              </a:lnSpc>
            </a:pPr>
            <a:r>
              <a:rPr lang="ar-SA" b="1" dirty="0"/>
              <a:t>الشلل </a:t>
            </a:r>
            <a:r>
              <a:rPr lang="ar-SA" b="1" dirty="0" err="1"/>
              <a:t>الشقى</a:t>
            </a:r>
            <a:r>
              <a:rPr lang="ar-SA" b="1" dirty="0"/>
              <a:t> </a:t>
            </a:r>
            <a:r>
              <a:rPr lang="en-US" b="1" dirty="0"/>
              <a:t>Hemiplegia </a:t>
            </a:r>
            <a:r>
              <a:rPr lang="ar-SA" b="1" dirty="0"/>
              <a:t>:وفيها يكون الشلل </a:t>
            </a:r>
            <a:r>
              <a:rPr lang="ar-SA" b="1" dirty="0" err="1"/>
              <a:t>فى</a:t>
            </a:r>
            <a:r>
              <a:rPr lang="ar-SA" b="1" dirty="0"/>
              <a:t> نصف الجسم .</a:t>
            </a:r>
            <a:endParaRPr lang="en-US" b="1" dirty="0"/>
          </a:p>
          <a:p>
            <a:pPr>
              <a:lnSpc>
                <a:spcPct val="100000"/>
              </a:lnSpc>
            </a:pPr>
            <a:r>
              <a:rPr lang="ar-SA" b="1" dirty="0"/>
              <a:t>الشلل </a:t>
            </a:r>
            <a:r>
              <a:rPr lang="ar-SA" b="1" dirty="0" err="1"/>
              <a:t>الثلاثى</a:t>
            </a:r>
            <a:r>
              <a:rPr lang="ar-SA" b="1" dirty="0"/>
              <a:t> </a:t>
            </a:r>
            <a:r>
              <a:rPr lang="en-US" b="1" dirty="0" err="1"/>
              <a:t>triplegia</a:t>
            </a:r>
            <a:r>
              <a:rPr lang="ar-SA" b="1" dirty="0"/>
              <a:t>:وفيها يكون </a:t>
            </a:r>
            <a:r>
              <a:rPr lang="ar-SA" b="1" dirty="0" err="1"/>
              <a:t>فى</a:t>
            </a:r>
            <a:r>
              <a:rPr lang="ar-SA" b="1" dirty="0"/>
              <a:t> ثلاث اطراف .</a:t>
            </a:r>
            <a:endParaRPr lang="en-US" b="1" dirty="0"/>
          </a:p>
          <a:p>
            <a:pPr>
              <a:lnSpc>
                <a:spcPct val="100000"/>
              </a:lnSpc>
            </a:pPr>
            <a:r>
              <a:rPr lang="ar-SA" b="1" dirty="0"/>
              <a:t>الشلل </a:t>
            </a:r>
            <a:r>
              <a:rPr lang="ar-SA" b="1" dirty="0" err="1"/>
              <a:t>احادى</a:t>
            </a:r>
            <a:r>
              <a:rPr lang="ar-SA" b="1" dirty="0"/>
              <a:t> الطرف </a:t>
            </a:r>
            <a:r>
              <a:rPr lang="en-US" b="1" dirty="0" err="1"/>
              <a:t>monoplegia</a:t>
            </a:r>
            <a:r>
              <a:rPr lang="en-US" b="1" dirty="0"/>
              <a:t> </a:t>
            </a:r>
            <a:r>
              <a:rPr lang="ar-SA" b="1" dirty="0"/>
              <a:t>:وفيها يكون الشلل </a:t>
            </a:r>
            <a:r>
              <a:rPr lang="ar-SA" b="1" dirty="0" err="1"/>
              <a:t>فى</a:t>
            </a:r>
            <a:r>
              <a:rPr lang="ar-SA" b="1" dirty="0"/>
              <a:t> ظرف واحد فقظ .</a:t>
            </a:r>
            <a:endParaRPr lang="en-US" b="1" dirty="0"/>
          </a:p>
          <a:p>
            <a:pPr>
              <a:lnSpc>
                <a:spcPct val="100000"/>
              </a:lnSpc>
            </a:pPr>
            <a:r>
              <a:rPr lang="ar-SA" b="1" dirty="0"/>
              <a:t>الشلل </a:t>
            </a:r>
            <a:r>
              <a:rPr lang="ar-SA" b="1" dirty="0" err="1"/>
              <a:t>النصفى</a:t>
            </a:r>
            <a:r>
              <a:rPr lang="ar-SA" b="1" dirty="0"/>
              <a:t> </a:t>
            </a:r>
            <a:r>
              <a:rPr lang="ar-SA" b="1" dirty="0" err="1"/>
              <a:t>الطرفى</a:t>
            </a:r>
            <a:r>
              <a:rPr lang="ar-SA" b="1" dirty="0"/>
              <a:t> المزدوج :</a:t>
            </a:r>
            <a:r>
              <a:rPr lang="en-US" b="1" dirty="0" err="1"/>
              <a:t>diaplegia</a:t>
            </a:r>
            <a:r>
              <a:rPr lang="ar-SA" b="1" dirty="0"/>
              <a:t>:وفيها يكون الشلل </a:t>
            </a:r>
            <a:r>
              <a:rPr lang="ar-SA" b="1" dirty="0" err="1"/>
              <a:t>فى</a:t>
            </a:r>
            <a:r>
              <a:rPr lang="ar-SA" b="1" dirty="0"/>
              <a:t> الاظراف </a:t>
            </a:r>
            <a:r>
              <a:rPr lang="ar-SA" b="1" dirty="0" err="1"/>
              <a:t>الاربعه</a:t>
            </a:r>
            <a:r>
              <a:rPr lang="ar-SA" b="1" dirty="0"/>
              <a:t> ولكن </a:t>
            </a:r>
            <a:r>
              <a:rPr lang="ar-SA" b="1" dirty="0" err="1"/>
              <a:t>فى</a:t>
            </a:r>
            <a:r>
              <a:rPr lang="ar-SA" b="1" dirty="0"/>
              <a:t> الاطراف السفلى اكثر وضوحا من الاظراف العليا . </a:t>
            </a:r>
            <a:endParaRPr lang="en-US" b="1" dirty="0"/>
          </a:p>
          <a:p>
            <a:pPr>
              <a:lnSpc>
                <a:spcPct val="100000"/>
              </a:lnSpc>
            </a:pPr>
            <a:r>
              <a:rPr lang="ar-SA" b="1" dirty="0"/>
              <a:t> </a:t>
            </a:r>
            <a:endParaRPr lang="en-US" b="1" dirty="0"/>
          </a:p>
          <a:p>
            <a:pPr>
              <a:lnSpc>
                <a:spcPct val="100000"/>
              </a:lnSpc>
            </a:pPr>
            <a:r>
              <a:rPr lang="ar-SA" b="1" dirty="0"/>
              <a:t>الشلل </a:t>
            </a:r>
            <a:r>
              <a:rPr lang="ar-SA" b="1" dirty="0" err="1"/>
              <a:t>الشقى</a:t>
            </a:r>
            <a:r>
              <a:rPr lang="ar-SA" b="1" dirty="0"/>
              <a:t> </a:t>
            </a:r>
            <a:r>
              <a:rPr lang="ar-SA" b="1" dirty="0" err="1"/>
              <a:t>الممزدوج</a:t>
            </a:r>
            <a:r>
              <a:rPr lang="ar-SA" b="1" dirty="0"/>
              <a:t> :وفيها يكون الشلل </a:t>
            </a:r>
            <a:r>
              <a:rPr lang="ar-SA" b="1" dirty="0" err="1"/>
              <a:t>فى</a:t>
            </a:r>
            <a:r>
              <a:rPr lang="ar-SA" b="1" dirty="0"/>
              <a:t> </a:t>
            </a:r>
            <a:r>
              <a:rPr lang="ar-SA" b="1" dirty="0" smtClean="0"/>
              <a:t>الاطراف </a:t>
            </a:r>
            <a:r>
              <a:rPr lang="ar-SA" b="1" dirty="0" err="1"/>
              <a:t>الاربعه</a:t>
            </a:r>
            <a:r>
              <a:rPr lang="ar-SA" b="1" dirty="0"/>
              <a:t> , ولكن </a:t>
            </a:r>
            <a:r>
              <a:rPr lang="ar-SA" b="1" dirty="0" err="1"/>
              <a:t>فى</a:t>
            </a:r>
            <a:r>
              <a:rPr lang="ar-SA" b="1" dirty="0"/>
              <a:t> الاظراف العليا اكثر منه </a:t>
            </a:r>
            <a:r>
              <a:rPr lang="ar-SA" b="1" dirty="0" err="1"/>
              <a:t>فى</a:t>
            </a:r>
            <a:r>
              <a:rPr lang="ar-SA" b="1" dirty="0"/>
              <a:t> </a:t>
            </a:r>
            <a:r>
              <a:rPr lang="ar-SA" b="1" dirty="0" smtClean="0"/>
              <a:t>الاطراف </a:t>
            </a:r>
            <a:r>
              <a:rPr lang="ar-SA" b="1" dirty="0"/>
              <a:t>السفلى .</a:t>
            </a:r>
          </a:p>
        </p:txBody>
      </p:sp>
    </p:spTree>
    <p:extLst>
      <p:ext uri="{BB962C8B-B14F-4D97-AF65-F5344CB8AC3E}">
        <p14:creationId xmlns:p14="http://schemas.microsoft.com/office/powerpoint/2010/main" val="3805937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استسقاء </a:t>
            </a:r>
            <a:r>
              <a:rPr lang="ar-SA" b="1" dirty="0"/>
              <a:t>الدماغ </a:t>
            </a:r>
            <a:r>
              <a:rPr lang="en-US" b="1" dirty="0"/>
              <a:t>Hydrocephaly</a:t>
            </a:r>
            <a:endParaRPr lang="ar-SA" dirty="0"/>
          </a:p>
        </p:txBody>
      </p:sp>
      <p:sp>
        <p:nvSpPr>
          <p:cNvPr id="3" name="عنصر نائب للمحتوى 2"/>
          <p:cNvSpPr>
            <a:spLocks noGrp="1"/>
          </p:cNvSpPr>
          <p:nvPr>
            <p:ph idx="1"/>
          </p:nvPr>
        </p:nvSpPr>
        <p:spPr/>
        <p:txBody>
          <a:bodyPr>
            <a:normAutofit/>
          </a:bodyPr>
          <a:lstStyle/>
          <a:p>
            <a:pPr>
              <a:lnSpc>
                <a:spcPct val="150000"/>
              </a:lnSpc>
            </a:pPr>
            <a:r>
              <a:rPr lang="ar-SA" sz="3600" dirty="0"/>
              <a:t>هو </a:t>
            </a:r>
            <a:r>
              <a:rPr lang="ar-SA" sz="3600" dirty="0" smtClean="0"/>
              <a:t>عبارة عن </a:t>
            </a:r>
            <a:r>
              <a:rPr lang="ar-SA" sz="3600" dirty="0"/>
              <a:t>تجمع غير طبيعي للسائل الدماغي الشوكي في </a:t>
            </a:r>
            <a:r>
              <a:rPr lang="ar-SA" sz="3600" dirty="0" err="1"/>
              <a:t>بطينات</a:t>
            </a:r>
            <a:r>
              <a:rPr lang="ar-SA" sz="3600" dirty="0"/>
              <a:t> الدماغ </a:t>
            </a:r>
            <a:r>
              <a:rPr lang="ar-SA" sz="3600" dirty="0" smtClean="0"/>
              <a:t>ويحدث بسبب تشوهات العمود الفقري المفتوح.</a:t>
            </a:r>
            <a:endParaRPr lang="ar-SA" sz="3600" dirty="0"/>
          </a:p>
        </p:txBody>
      </p:sp>
    </p:spTree>
    <p:extLst>
      <p:ext uri="{BB962C8B-B14F-4D97-AF65-F5344CB8AC3E}">
        <p14:creationId xmlns:p14="http://schemas.microsoft.com/office/powerpoint/2010/main" val="31963935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a:solidFill>
                  <a:srgbClr val="FF0000"/>
                </a:solidFill>
              </a:rPr>
              <a:t> </a:t>
            </a:r>
            <a:r>
              <a:rPr lang="en-US" dirty="0">
                <a:solidFill>
                  <a:srgbClr val="FF0000"/>
                </a:solidFill>
              </a:rPr>
              <a:t/>
            </a:r>
            <a:br>
              <a:rPr lang="en-US" dirty="0">
                <a:solidFill>
                  <a:srgbClr val="FF0000"/>
                </a:solidFill>
              </a:rPr>
            </a:br>
            <a:r>
              <a:rPr lang="ar-SA" dirty="0" smtClean="0">
                <a:solidFill>
                  <a:srgbClr val="FF0000"/>
                </a:solidFill>
              </a:rPr>
              <a:t>التصنيف </a:t>
            </a:r>
            <a:r>
              <a:rPr lang="ar-SA" dirty="0">
                <a:solidFill>
                  <a:srgbClr val="FF0000"/>
                </a:solidFill>
              </a:rPr>
              <a:t>الثالث :وفقا </a:t>
            </a:r>
            <a:r>
              <a:rPr lang="ar-SA" dirty="0" err="1">
                <a:solidFill>
                  <a:srgbClr val="FF0000"/>
                </a:solidFill>
              </a:rPr>
              <a:t>لنمظ</a:t>
            </a:r>
            <a:r>
              <a:rPr lang="ar-SA" dirty="0">
                <a:solidFill>
                  <a:srgbClr val="FF0000"/>
                </a:solidFill>
              </a:rPr>
              <a:t> </a:t>
            </a:r>
            <a:r>
              <a:rPr lang="ar-SA" dirty="0" err="1">
                <a:solidFill>
                  <a:srgbClr val="FF0000"/>
                </a:solidFill>
              </a:rPr>
              <a:t>الاصابه</a:t>
            </a:r>
            <a:r>
              <a:rPr lang="ar-SA" dirty="0">
                <a:solidFill>
                  <a:srgbClr val="FF0000"/>
                </a:solidFill>
              </a:rPr>
              <a:t> </a:t>
            </a:r>
            <a:r>
              <a:rPr lang="ar-SA" dirty="0" smtClean="0">
                <a:solidFill>
                  <a:srgbClr val="FF0000"/>
                </a:solidFill>
              </a:rPr>
              <a:t>وطبيعتها </a:t>
            </a:r>
            <a:r>
              <a:rPr lang="en-US" dirty="0">
                <a:solidFill>
                  <a:srgbClr val="FF0000"/>
                </a:solidFill>
              </a:rPr>
              <a:t/>
            </a:r>
            <a:br>
              <a:rPr lang="en-US" dirty="0">
                <a:solidFill>
                  <a:srgbClr val="FF0000"/>
                </a:solidFill>
              </a:rPr>
            </a:br>
            <a:endParaRPr lang="ar-SA" dirty="0">
              <a:solidFill>
                <a:srgbClr val="FF0000"/>
              </a:solidFill>
            </a:endParaRPr>
          </a:p>
        </p:txBody>
      </p:sp>
      <p:sp>
        <p:nvSpPr>
          <p:cNvPr id="3" name="عنصر نائب للمحتوى 2"/>
          <p:cNvSpPr>
            <a:spLocks noGrp="1"/>
          </p:cNvSpPr>
          <p:nvPr>
            <p:ph idx="1"/>
          </p:nvPr>
        </p:nvSpPr>
        <p:spPr>
          <a:xfrm>
            <a:off x="1325880" y="1130117"/>
            <a:ext cx="10058400" cy="4023360"/>
          </a:xfrm>
        </p:spPr>
        <p:txBody>
          <a:bodyPr>
            <a:noAutofit/>
          </a:bodyPr>
          <a:lstStyle/>
          <a:p>
            <a:r>
              <a:rPr lang="ar-SA" sz="1800" dirty="0"/>
              <a:t> </a:t>
            </a:r>
            <a:endParaRPr lang="en-US" sz="1800" dirty="0"/>
          </a:p>
          <a:p>
            <a:pPr lvl="0"/>
            <a:r>
              <a:rPr lang="ar-SA" sz="1800" dirty="0" smtClean="0"/>
              <a:t>1- الشلل </a:t>
            </a:r>
            <a:r>
              <a:rPr lang="ar-SA" sz="1800" dirty="0" err="1"/>
              <a:t>الدماغى</a:t>
            </a:r>
            <a:r>
              <a:rPr lang="ar-SA" sz="1800" dirty="0"/>
              <a:t> </a:t>
            </a:r>
            <a:r>
              <a:rPr lang="ar-SA" sz="1800" dirty="0" err="1"/>
              <a:t>التشنجى</a:t>
            </a:r>
            <a:r>
              <a:rPr lang="ar-SA" sz="1800" dirty="0"/>
              <a:t> </a:t>
            </a:r>
            <a:r>
              <a:rPr lang="en-US" sz="1800" dirty="0"/>
              <a:t>spastic </a:t>
            </a:r>
            <a:r>
              <a:rPr lang="en-US" sz="1800" dirty="0" err="1" smtClean="0"/>
              <a:t>Cp</a:t>
            </a:r>
            <a:endParaRPr lang="en-US" sz="1800" dirty="0"/>
          </a:p>
          <a:p>
            <a:r>
              <a:rPr lang="ar-SA" sz="1800" dirty="0" smtClean="0"/>
              <a:t>اهم اشكال الشلل </a:t>
            </a:r>
            <a:r>
              <a:rPr lang="ar-SA" sz="1800" dirty="0" err="1" smtClean="0"/>
              <a:t>الدماغى</a:t>
            </a:r>
            <a:r>
              <a:rPr lang="ar-SA" sz="1800" dirty="0" smtClean="0"/>
              <a:t> </a:t>
            </a:r>
            <a:r>
              <a:rPr lang="ar-SA" sz="1800" dirty="0" err="1" smtClean="0"/>
              <a:t>التشنجى</a:t>
            </a:r>
            <a:r>
              <a:rPr lang="ar-SA" sz="1800" dirty="0" smtClean="0"/>
              <a:t> ,</a:t>
            </a:r>
            <a:r>
              <a:rPr lang="ar-SA" sz="1800" dirty="0" err="1" smtClean="0"/>
              <a:t>هى</a:t>
            </a:r>
            <a:r>
              <a:rPr lang="ar-SA" sz="1800" dirty="0" smtClean="0"/>
              <a:t>:</a:t>
            </a:r>
            <a:endParaRPr lang="en-US" sz="1800" dirty="0" smtClean="0"/>
          </a:p>
          <a:p>
            <a:r>
              <a:rPr lang="ar-SA" sz="1800" dirty="0" smtClean="0"/>
              <a:t>أ-الشلل </a:t>
            </a:r>
            <a:r>
              <a:rPr lang="ar-SA" sz="1800" dirty="0" err="1"/>
              <a:t>النصفى</a:t>
            </a:r>
            <a:r>
              <a:rPr lang="ar-SA" sz="1800" dirty="0"/>
              <a:t> </a:t>
            </a:r>
            <a:r>
              <a:rPr lang="ar-SA" sz="1800" dirty="0" err="1"/>
              <a:t>التشنجى</a:t>
            </a:r>
            <a:r>
              <a:rPr lang="ar-SA" sz="1800" dirty="0"/>
              <a:t> </a:t>
            </a:r>
            <a:endParaRPr lang="en-US" sz="1800" dirty="0"/>
          </a:p>
          <a:p>
            <a:r>
              <a:rPr lang="ar-SA" sz="1800" dirty="0"/>
              <a:t>ب-الشلل </a:t>
            </a:r>
            <a:r>
              <a:rPr lang="ar-SA" sz="1800" dirty="0" err="1"/>
              <a:t>الرباعى</a:t>
            </a:r>
            <a:r>
              <a:rPr lang="ar-SA" sz="1800" dirty="0"/>
              <a:t> </a:t>
            </a:r>
            <a:r>
              <a:rPr lang="ar-SA" sz="1800" dirty="0" err="1"/>
              <a:t>التشنجى</a:t>
            </a:r>
            <a:r>
              <a:rPr lang="ar-SA" sz="1800" dirty="0"/>
              <a:t> </a:t>
            </a:r>
            <a:endParaRPr lang="en-US" sz="1800" dirty="0"/>
          </a:p>
          <a:p>
            <a:r>
              <a:rPr lang="ar-SA" sz="1800" dirty="0"/>
              <a:t>ج-الشلل </a:t>
            </a:r>
            <a:r>
              <a:rPr lang="ar-SA" sz="1800" dirty="0" err="1"/>
              <a:t>المزذوج</a:t>
            </a:r>
            <a:r>
              <a:rPr lang="ar-SA" sz="1800" dirty="0"/>
              <a:t> </a:t>
            </a:r>
            <a:r>
              <a:rPr lang="ar-SA" sz="1800" dirty="0" err="1"/>
              <a:t>النصفى</a:t>
            </a:r>
            <a:r>
              <a:rPr lang="ar-SA" sz="1800" dirty="0"/>
              <a:t> </a:t>
            </a:r>
            <a:endParaRPr lang="en-US" sz="1800" dirty="0"/>
          </a:p>
          <a:p>
            <a:r>
              <a:rPr lang="ar-SA" sz="1800" dirty="0"/>
              <a:t> </a:t>
            </a:r>
            <a:r>
              <a:rPr lang="ar-SA" sz="1800" dirty="0" smtClean="0"/>
              <a:t>2- الشلل </a:t>
            </a:r>
            <a:r>
              <a:rPr lang="ar-SA" sz="1800" dirty="0" err="1" smtClean="0"/>
              <a:t>الدماغى</a:t>
            </a:r>
            <a:r>
              <a:rPr lang="ar-SA" sz="1800" dirty="0" smtClean="0"/>
              <a:t> </a:t>
            </a:r>
            <a:r>
              <a:rPr lang="ar-SA" sz="1800" dirty="0" err="1" smtClean="0"/>
              <a:t>الالتوائى</a:t>
            </a:r>
            <a:r>
              <a:rPr lang="ar-SA" sz="1800" dirty="0" smtClean="0"/>
              <a:t> </a:t>
            </a:r>
            <a:r>
              <a:rPr lang="en-US" sz="1800" dirty="0" err="1" smtClean="0"/>
              <a:t>Athetoid</a:t>
            </a:r>
            <a:r>
              <a:rPr lang="en-US" sz="1800" dirty="0" smtClean="0"/>
              <a:t> CP:</a:t>
            </a:r>
          </a:p>
          <a:p>
            <a:pPr lvl="0"/>
            <a:r>
              <a:rPr lang="ar-SA" sz="1800" dirty="0" smtClean="0"/>
              <a:t>3-الشلل </a:t>
            </a:r>
            <a:r>
              <a:rPr lang="ar-SA" sz="1800" dirty="0" err="1" smtClean="0"/>
              <a:t>الدماغى</a:t>
            </a:r>
            <a:r>
              <a:rPr lang="ar-SA" sz="1800" dirty="0" smtClean="0"/>
              <a:t> </a:t>
            </a:r>
            <a:r>
              <a:rPr lang="ar-SA" sz="1800" dirty="0" err="1" smtClean="0"/>
              <a:t>الترنحي</a:t>
            </a:r>
            <a:r>
              <a:rPr lang="ar-SA" sz="1800" dirty="0" smtClean="0"/>
              <a:t> </a:t>
            </a:r>
            <a:r>
              <a:rPr lang="en-US" sz="1800" dirty="0" smtClean="0"/>
              <a:t>Ataxic CP:</a:t>
            </a:r>
          </a:p>
          <a:p>
            <a:pPr lvl="0"/>
            <a:r>
              <a:rPr lang="ar-SA" sz="1800" dirty="0" smtClean="0"/>
              <a:t>4-الشلل </a:t>
            </a:r>
            <a:r>
              <a:rPr lang="ar-SA" sz="1800" dirty="0" err="1" smtClean="0"/>
              <a:t>الدماغى</a:t>
            </a:r>
            <a:r>
              <a:rPr lang="ar-SA" sz="1800" dirty="0" smtClean="0"/>
              <a:t> </a:t>
            </a:r>
            <a:r>
              <a:rPr lang="ar-SA" sz="1800" dirty="0" err="1" smtClean="0"/>
              <a:t>المختلظ</a:t>
            </a:r>
            <a:r>
              <a:rPr lang="ar-SA" sz="1800" dirty="0" smtClean="0"/>
              <a:t> :</a:t>
            </a:r>
            <a:r>
              <a:rPr lang="en-US" sz="1800" dirty="0" smtClean="0"/>
              <a:t>Mixed CP</a:t>
            </a:r>
          </a:p>
          <a:p>
            <a:r>
              <a:rPr lang="ar-SA" sz="1800" dirty="0" smtClean="0"/>
              <a:t>5-الشلل </a:t>
            </a:r>
            <a:r>
              <a:rPr lang="ar-SA" sz="1800" dirty="0" err="1" smtClean="0"/>
              <a:t>التيبسى</a:t>
            </a:r>
            <a:r>
              <a:rPr lang="ar-SA" sz="1800" dirty="0" smtClean="0"/>
              <a:t> .</a:t>
            </a:r>
            <a:endParaRPr lang="ar-SA" sz="1800" dirty="0"/>
          </a:p>
        </p:txBody>
      </p:sp>
    </p:spTree>
    <p:extLst>
      <p:ext uri="{BB962C8B-B14F-4D97-AF65-F5344CB8AC3E}">
        <p14:creationId xmlns:p14="http://schemas.microsoft.com/office/powerpoint/2010/main" val="13105329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u="sng" dirty="0">
                <a:solidFill>
                  <a:srgbClr val="FF0000"/>
                </a:solidFill>
              </a:rPr>
              <a:t>تشخيص الشلل </a:t>
            </a:r>
            <a:r>
              <a:rPr lang="ar-SA" u="sng" dirty="0" smtClean="0">
                <a:solidFill>
                  <a:srgbClr val="FF0000"/>
                </a:solidFill>
              </a:rPr>
              <a:t>الدماغي </a:t>
            </a:r>
            <a:r>
              <a:rPr lang="ar-SA" u="sng" dirty="0">
                <a:solidFill>
                  <a:srgbClr val="FF0000"/>
                </a:solidFill>
              </a:rPr>
              <a:t>:</a:t>
            </a:r>
            <a:r>
              <a:rPr lang="en-US" u="sng" dirty="0">
                <a:solidFill>
                  <a:srgbClr val="FF0000"/>
                </a:solidFill>
              </a:rPr>
              <a:t/>
            </a:r>
            <a:br>
              <a:rPr lang="en-US" u="sng" dirty="0">
                <a:solidFill>
                  <a:srgbClr val="FF0000"/>
                </a:solidFill>
              </a:rPr>
            </a:br>
            <a:endParaRPr lang="ar-SA" u="sng" dirty="0">
              <a:solidFill>
                <a:srgbClr val="FF0000"/>
              </a:solidFill>
            </a:endParaRPr>
          </a:p>
        </p:txBody>
      </p:sp>
      <p:sp>
        <p:nvSpPr>
          <p:cNvPr id="3" name="عنصر نائب للمحتوى 2"/>
          <p:cNvSpPr>
            <a:spLocks noGrp="1"/>
          </p:cNvSpPr>
          <p:nvPr>
            <p:ph idx="1"/>
          </p:nvPr>
        </p:nvSpPr>
        <p:spPr/>
        <p:txBody>
          <a:bodyPr/>
          <a:lstStyle/>
          <a:p>
            <a:r>
              <a:rPr lang="ar-SA" dirty="0" smtClean="0"/>
              <a:t>1- مستوى الكشف والتعرف المبدئي .</a:t>
            </a:r>
          </a:p>
          <a:p>
            <a:r>
              <a:rPr lang="ar-SA" dirty="0" smtClean="0"/>
              <a:t>2- مستوى التشخيص الدقيق.</a:t>
            </a:r>
            <a:endParaRPr lang="ar-SA" dirty="0"/>
          </a:p>
        </p:txBody>
      </p:sp>
    </p:spTree>
    <p:extLst>
      <p:ext uri="{BB962C8B-B14F-4D97-AF65-F5344CB8AC3E}">
        <p14:creationId xmlns:p14="http://schemas.microsoft.com/office/powerpoint/2010/main" val="10137185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علاج الشلل </a:t>
            </a:r>
            <a:r>
              <a:rPr lang="ar-SA" dirty="0" err="1"/>
              <a:t>الدماغى</a:t>
            </a:r>
            <a:r>
              <a:rPr lang="ar-SA" dirty="0"/>
              <a:t> :</a:t>
            </a:r>
          </a:p>
        </p:txBody>
      </p:sp>
      <p:sp>
        <p:nvSpPr>
          <p:cNvPr id="3" name="عنصر نائب للمحتوى 2"/>
          <p:cNvSpPr>
            <a:spLocks noGrp="1"/>
          </p:cNvSpPr>
          <p:nvPr>
            <p:ph idx="1"/>
          </p:nvPr>
        </p:nvSpPr>
        <p:spPr/>
        <p:txBody>
          <a:bodyPr/>
          <a:lstStyle/>
          <a:p>
            <a:r>
              <a:rPr lang="ar-SA" dirty="0"/>
              <a:t>من المهم البدء </a:t>
            </a:r>
            <a:r>
              <a:rPr lang="ar-SA" dirty="0" err="1"/>
              <a:t>فى</a:t>
            </a:r>
            <a:r>
              <a:rPr lang="ar-SA" dirty="0"/>
              <a:t> برامج التدخل المبكر للتدريب والعلاج عند </a:t>
            </a:r>
            <a:r>
              <a:rPr lang="ar-SA" dirty="0" err="1"/>
              <a:t>الاشتباة</a:t>
            </a:r>
            <a:r>
              <a:rPr lang="ar-SA" dirty="0"/>
              <a:t> </a:t>
            </a:r>
            <a:r>
              <a:rPr lang="ar-SA" dirty="0" err="1"/>
              <a:t>فى</a:t>
            </a:r>
            <a:r>
              <a:rPr lang="ar-SA" dirty="0"/>
              <a:t> وجود الشلل </a:t>
            </a:r>
            <a:r>
              <a:rPr lang="ar-SA" dirty="0" err="1"/>
              <a:t>الدماغى</a:t>
            </a:r>
            <a:r>
              <a:rPr lang="ar-SA" dirty="0"/>
              <a:t> وقبل التشخيص </a:t>
            </a:r>
            <a:r>
              <a:rPr lang="ar-SA" dirty="0" err="1"/>
              <a:t>النهائى</a:t>
            </a:r>
            <a:r>
              <a:rPr lang="ar-SA" dirty="0"/>
              <a:t> فالتشخيص قد يأخذ مدة من الزمن فكلما اسرعنا </a:t>
            </a:r>
            <a:r>
              <a:rPr lang="ar-SA" dirty="0" err="1"/>
              <a:t>فى</a:t>
            </a:r>
            <a:r>
              <a:rPr lang="ar-SA" dirty="0"/>
              <a:t> التدريب كان </a:t>
            </a:r>
            <a:r>
              <a:rPr lang="ar-SA" dirty="0" err="1"/>
              <a:t>ذالك</a:t>
            </a:r>
            <a:r>
              <a:rPr lang="ar-SA" dirty="0"/>
              <a:t> افضل </a:t>
            </a:r>
            <a:r>
              <a:rPr lang="ar-SA" dirty="0" err="1"/>
              <a:t>والبدائيه</a:t>
            </a:r>
            <a:r>
              <a:rPr lang="ar-SA" dirty="0"/>
              <a:t> عادة تكون بالعلاج </a:t>
            </a:r>
            <a:r>
              <a:rPr lang="ar-SA" dirty="0" err="1"/>
              <a:t>الظبيعى</a:t>
            </a:r>
            <a:r>
              <a:rPr lang="ar-SA" dirty="0"/>
              <a:t> والهدف </a:t>
            </a:r>
            <a:r>
              <a:rPr lang="ar-SA" dirty="0" smtClean="0"/>
              <a:t>منها </a:t>
            </a:r>
            <a:r>
              <a:rPr lang="ar-SA" dirty="0"/>
              <a:t>الوصول بقدرات </a:t>
            </a:r>
            <a:r>
              <a:rPr lang="ar-SA" dirty="0" err="1"/>
              <a:t>الظفل</a:t>
            </a:r>
            <a:r>
              <a:rPr lang="ar-SA" dirty="0"/>
              <a:t> الى مستوى اقرانه </a:t>
            </a:r>
            <a:r>
              <a:rPr lang="ar-SA" dirty="0" err="1"/>
              <a:t>فى</a:t>
            </a:r>
            <a:r>
              <a:rPr lang="ar-SA" dirty="0"/>
              <a:t> نفس العمر ومنع التشويهات </a:t>
            </a:r>
            <a:r>
              <a:rPr lang="ar-SA" dirty="0" err="1"/>
              <a:t>الجسميه</a:t>
            </a:r>
            <a:r>
              <a:rPr lang="ar-SA" dirty="0"/>
              <a:t> قبل </a:t>
            </a:r>
            <a:r>
              <a:rPr lang="ar-SA" dirty="0" smtClean="0"/>
              <a:t>حدوثها</a:t>
            </a:r>
          </a:p>
          <a:p>
            <a:r>
              <a:rPr lang="ar-SA" dirty="0"/>
              <a:t>يحتاج </a:t>
            </a:r>
            <a:r>
              <a:rPr lang="ar-SA" dirty="0" err="1"/>
              <a:t>الظفل</a:t>
            </a:r>
            <a:r>
              <a:rPr lang="ar-SA" dirty="0"/>
              <a:t> الى التدريب </a:t>
            </a:r>
            <a:r>
              <a:rPr lang="ar-SA" dirty="0" err="1"/>
              <a:t>الحركى</a:t>
            </a:r>
            <a:r>
              <a:rPr lang="ar-SA" dirty="0"/>
              <a:t> </a:t>
            </a:r>
            <a:r>
              <a:rPr lang="ar-SA" dirty="0" err="1"/>
              <a:t>التعليمى</a:t>
            </a:r>
            <a:r>
              <a:rPr lang="ar-SA" dirty="0"/>
              <a:t> </a:t>
            </a:r>
            <a:r>
              <a:rPr lang="ar-SA" dirty="0" err="1"/>
              <a:t>السلوكى</a:t>
            </a:r>
            <a:r>
              <a:rPr lang="ar-SA" dirty="0"/>
              <a:t> </a:t>
            </a:r>
            <a:r>
              <a:rPr lang="ar-SA" dirty="0" err="1"/>
              <a:t>فى</a:t>
            </a:r>
            <a:r>
              <a:rPr lang="ar-SA" dirty="0"/>
              <a:t> كل مرحله من مراحل حياته وهنا ك العديد من </a:t>
            </a:r>
            <a:r>
              <a:rPr lang="ar-SA" dirty="0" err="1"/>
              <a:t>الظرق</a:t>
            </a:r>
            <a:r>
              <a:rPr lang="ar-SA" dirty="0"/>
              <a:t> </a:t>
            </a:r>
            <a:r>
              <a:rPr lang="ar-SA" dirty="0" err="1"/>
              <a:t>التى</a:t>
            </a:r>
            <a:r>
              <a:rPr lang="ar-SA" dirty="0"/>
              <a:t> تعتمد على العلاج الحسى </a:t>
            </a:r>
            <a:r>
              <a:rPr lang="ar-SA" dirty="0" err="1"/>
              <a:t>الحركى</a:t>
            </a:r>
            <a:r>
              <a:rPr lang="ar-SA" dirty="0"/>
              <a:t> البعض منها يفيد بعض </a:t>
            </a:r>
            <a:r>
              <a:rPr lang="ar-SA" dirty="0" err="1"/>
              <a:t>الاظفال</a:t>
            </a:r>
            <a:r>
              <a:rPr lang="ar-SA" dirty="0"/>
              <a:t> دون غيرهم </a:t>
            </a:r>
            <a:r>
              <a:rPr lang="ar-SA" dirty="0" err="1"/>
              <a:t>واخصائى</a:t>
            </a:r>
            <a:r>
              <a:rPr lang="ar-SA" dirty="0"/>
              <a:t> العلاج </a:t>
            </a:r>
            <a:r>
              <a:rPr lang="ar-SA" dirty="0" err="1"/>
              <a:t>الظبيعى</a:t>
            </a:r>
            <a:r>
              <a:rPr lang="ar-SA" dirty="0"/>
              <a:t> هو الذى يقرر </a:t>
            </a:r>
            <a:r>
              <a:rPr lang="ar-SA" dirty="0" err="1"/>
              <a:t>منسابه</a:t>
            </a:r>
            <a:r>
              <a:rPr lang="ar-SA" dirty="0"/>
              <a:t> </a:t>
            </a:r>
            <a:r>
              <a:rPr lang="ar-SA" dirty="0" err="1"/>
              <a:t>الظريقه</a:t>
            </a:r>
            <a:r>
              <a:rPr lang="ar-SA" dirty="0"/>
              <a:t> لحاله </a:t>
            </a:r>
            <a:r>
              <a:rPr lang="ar-SA" dirty="0" err="1"/>
              <a:t>الظفل</a:t>
            </a:r>
            <a:r>
              <a:rPr lang="ar-SA" dirty="0"/>
              <a:t> من عدمه </a:t>
            </a:r>
            <a:endParaRPr lang="ar-SA" dirty="0" smtClean="0"/>
          </a:p>
          <a:p>
            <a:r>
              <a:rPr lang="ar-SA" dirty="0"/>
              <a:t>وبالطبع لا يوجد علاج </a:t>
            </a:r>
            <a:r>
              <a:rPr lang="ar-SA" dirty="0" err="1"/>
              <a:t>جراحى</a:t>
            </a:r>
            <a:r>
              <a:rPr lang="ar-SA" dirty="0"/>
              <a:t> لشلل </a:t>
            </a:r>
            <a:r>
              <a:rPr lang="ar-SA" dirty="0" err="1"/>
              <a:t>الدماغى</a:t>
            </a:r>
            <a:r>
              <a:rPr lang="ar-SA" dirty="0"/>
              <a:t> ولاكن هناك بعض العمليات </a:t>
            </a:r>
            <a:r>
              <a:rPr lang="ar-SA" dirty="0" err="1"/>
              <a:t>الجراحيه</a:t>
            </a:r>
            <a:r>
              <a:rPr lang="ar-SA" dirty="0"/>
              <a:t> </a:t>
            </a:r>
            <a:r>
              <a:rPr lang="ar-SA" dirty="0" err="1"/>
              <a:t>التى</a:t>
            </a:r>
            <a:r>
              <a:rPr lang="ar-SA" dirty="0"/>
              <a:t> يتم علمها لتسهيل العلاج </a:t>
            </a:r>
            <a:r>
              <a:rPr lang="ar-SA" dirty="0" err="1"/>
              <a:t>الظبيعى</a:t>
            </a:r>
            <a:r>
              <a:rPr lang="ar-SA" dirty="0"/>
              <a:t> وتقليل التشوهات </a:t>
            </a:r>
            <a:r>
              <a:rPr lang="ar-SA" dirty="0" err="1"/>
              <a:t>الحركيه</a:t>
            </a:r>
            <a:r>
              <a:rPr lang="ar-SA" dirty="0"/>
              <a:t> وتلك العمليات تجرى </a:t>
            </a:r>
            <a:r>
              <a:rPr lang="ar-SA" dirty="0" err="1"/>
              <a:t>فى</a:t>
            </a:r>
            <a:r>
              <a:rPr lang="ar-SA" dirty="0"/>
              <a:t> مراحل عمريه معينه بعد اكتساب </a:t>
            </a:r>
            <a:r>
              <a:rPr lang="ar-SA" dirty="0" err="1"/>
              <a:t>الظفل</a:t>
            </a:r>
            <a:r>
              <a:rPr lang="ar-SA" dirty="0"/>
              <a:t> لبعض المهارات </a:t>
            </a:r>
            <a:r>
              <a:rPr lang="ar-SA" dirty="0" err="1"/>
              <a:t>الحركيه</a:t>
            </a:r>
            <a:r>
              <a:rPr lang="ar-SA" dirty="0"/>
              <a:t> </a:t>
            </a:r>
            <a:r>
              <a:rPr lang="ar-SA" dirty="0" err="1"/>
              <a:t>المعينه</a:t>
            </a:r>
            <a:r>
              <a:rPr lang="ar-SA" dirty="0"/>
              <a:t> </a:t>
            </a:r>
          </a:p>
        </p:txBody>
      </p:sp>
    </p:spTree>
    <p:extLst>
      <p:ext uri="{BB962C8B-B14F-4D97-AF65-F5344CB8AC3E}">
        <p14:creationId xmlns:p14="http://schemas.microsoft.com/office/powerpoint/2010/main" val="8812277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تعليم ذوى الشلل </a:t>
            </a:r>
            <a:r>
              <a:rPr lang="ar-SA" dirty="0" err="1"/>
              <a:t>الدماغى</a:t>
            </a:r>
            <a:r>
              <a:rPr lang="ar-SA" dirty="0"/>
              <a:t> :</a:t>
            </a:r>
          </a:p>
        </p:txBody>
      </p:sp>
      <p:sp>
        <p:nvSpPr>
          <p:cNvPr id="3" name="عنصر نائب للمحتوى 2"/>
          <p:cNvSpPr>
            <a:spLocks noGrp="1"/>
          </p:cNvSpPr>
          <p:nvPr>
            <p:ph idx="1"/>
          </p:nvPr>
        </p:nvSpPr>
        <p:spPr/>
        <p:txBody>
          <a:bodyPr/>
          <a:lstStyle/>
          <a:p>
            <a:r>
              <a:rPr lang="ar-SA" dirty="0" err="1"/>
              <a:t>بالأسليب</a:t>
            </a:r>
            <a:r>
              <a:rPr lang="ar-SA" dirty="0"/>
              <a:t> </a:t>
            </a:r>
            <a:r>
              <a:rPr lang="ar-SA" dirty="0" err="1"/>
              <a:t>التى</a:t>
            </a:r>
            <a:r>
              <a:rPr lang="ar-SA" dirty="0"/>
              <a:t> يجب ان </a:t>
            </a:r>
            <a:r>
              <a:rPr lang="ar-SA" dirty="0" err="1"/>
              <a:t>تستختم</a:t>
            </a:r>
            <a:r>
              <a:rPr lang="ar-SA" dirty="0"/>
              <a:t> مع </a:t>
            </a:r>
            <a:r>
              <a:rPr lang="ar-SA" dirty="0" err="1"/>
              <a:t>الاظفال</a:t>
            </a:r>
            <a:r>
              <a:rPr lang="ar-SA" dirty="0"/>
              <a:t> المصابين بالشلل </a:t>
            </a:r>
            <a:r>
              <a:rPr lang="ar-SA" dirty="0" err="1"/>
              <a:t>الدماغى</a:t>
            </a:r>
            <a:r>
              <a:rPr lang="ar-SA" dirty="0"/>
              <a:t> بشكل عام .</a:t>
            </a:r>
            <a:endParaRPr lang="en-US" dirty="0"/>
          </a:p>
          <a:p>
            <a:pPr lvl="0"/>
            <a:r>
              <a:rPr lang="ar-SA" dirty="0"/>
              <a:t>تكرار التعليم واعادته </a:t>
            </a:r>
            <a:endParaRPr lang="en-US" dirty="0"/>
          </a:p>
          <a:p>
            <a:pPr lvl="0"/>
            <a:r>
              <a:rPr lang="ar-SA" dirty="0"/>
              <a:t>استخدام التعزيز بشكل فعال </a:t>
            </a:r>
            <a:endParaRPr lang="en-US" dirty="0"/>
          </a:p>
          <a:p>
            <a:pPr lvl="0"/>
            <a:r>
              <a:rPr lang="ar-SA" dirty="0" err="1"/>
              <a:t>التأنى</a:t>
            </a:r>
            <a:r>
              <a:rPr lang="ar-SA" dirty="0"/>
              <a:t> وعدم استعجال زهور </a:t>
            </a:r>
            <a:r>
              <a:rPr lang="ar-SA" dirty="0" err="1"/>
              <a:t>الاستجابه</a:t>
            </a:r>
            <a:r>
              <a:rPr lang="ar-SA" dirty="0"/>
              <a:t> </a:t>
            </a:r>
            <a:endParaRPr lang="en-US" dirty="0"/>
          </a:p>
          <a:p>
            <a:pPr lvl="0"/>
            <a:r>
              <a:rPr lang="ar-SA" dirty="0"/>
              <a:t>استخدام استشارة </a:t>
            </a:r>
            <a:r>
              <a:rPr lang="ar-SA" dirty="0" err="1"/>
              <a:t>سميعه</a:t>
            </a:r>
            <a:r>
              <a:rPr lang="ar-SA" dirty="0"/>
              <a:t> وبصريه مناسبه </a:t>
            </a:r>
            <a:r>
              <a:rPr lang="ar-SA" dirty="0" err="1"/>
              <a:t>ومختلفه</a:t>
            </a:r>
            <a:r>
              <a:rPr lang="ar-SA" dirty="0"/>
              <a:t> </a:t>
            </a:r>
            <a:endParaRPr lang="en-US" dirty="0"/>
          </a:p>
          <a:p>
            <a:pPr lvl="0"/>
            <a:r>
              <a:rPr lang="ar-SA" dirty="0"/>
              <a:t>توظيف اكثر عدد ممكن من الحواس </a:t>
            </a:r>
            <a:r>
              <a:rPr lang="ar-SA" dirty="0" err="1"/>
              <a:t>فى</a:t>
            </a:r>
            <a:r>
              <a:rPr lang="ar-SA" dirty="0"/>
              <a:t> عمليه التعلم </a:t>
            </a:r>
            <a:endParaRPr lang="en-US" dirty="0"/>
          </a:p>
          <a:p>
            <a:pPr lvl="0"/>
            <a:r>
              <a:rPr lang="ar-SA" dirty="0"/>
              <a:t>تقديم المساعدة </a:t>
            </a:r>
            <a:r>
              <a:rPr lang="ar-SA" dirty="0" err="1"/>
              <a:t>فى</a:t>
            </a:r>
            <a:r>
              <a:rPr lang="ar-SA" dirty="0"/>
              <a:t> الاداة ومن ثم تخفيفها بشكل </a:t>
            </a:r>
            <a:r>
              <a:rPr lang="ar-SA" dirty="0" err="1"/>
              <a:t>تدريجى</a:t>
            </a:r>
            <a:r>
              <a:rPr lang="ar-SA" dirty="0"/>
              <a:t> </a:t>
            </a:r>
            <a:endParaRPr lang="en-US" dirty="0"/>
          </a:p>
          <a:p>
            <a:endParaRPr lang="ar-SA" dirty="0"/>
          </a:p>
        </p:txBody>
      </p:sp>
    </p:spTree>
    <p:extLst>
      <p:ext uri="{BB962C8B-B14F-4D97-AF65-F5344CB8AC3E}">
        <p14:creationId xmlns:p14="http://schemas.microsoft.com/office/powerpoint/2010/main" val="27342303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الصلب المشوق </a:t>
            </a:r>
          </a:p>
        </p:txBody>
      </p:sp>
      <p:sp>
        <p:nvSpPr>
          <p:cNvPr id="3" name="عنصر نائب للمحتوى 2"/>
          <p:cNvSpPr>
            <a:spLocks noGrp="1"/>
          </p:cNvSpPr>
          <p:nvPr>
            <p:ph idx="1"/>
          </p:nvPr>
        </p:nvSpPr>
        <p:spPr/>
        <p:txBody>
          <a:bodyPr/>
          <a:lstStyle/>
          <a:p>
            <a:r>
              <a:rPr lang="ar-SA" dirty="0"/>
              <a:t>الشق الشوكي او </a:t>
            </a:r>
            <a:r>
              <a:rPr lang="ar-SA" dirty="0" err="1"/>
              <a:t>السنسنه</a:t>
            </a:r>
            <a:r>
              <a:rPr lang="ar-SA" dirty="0"/>
              <a:t> </a:t>
            </a:r>
            <a:r>
              <a:rPr lang="ar-SA" dirty="0" err="1"/>
              <a:t>المشقوقمه</a:t>
            </a:r>
            <a:r>
              <a:rPr lang="ar-SA" dirty="0"/>
              <a:t> او شق العمود الفقري كلها تعبيرات طبيه </a:t>
            </a:r>
            <a:r>
              <a:rPr lang="ar-SA" dirty="0" err="1"/>
              <a:t>لعيبب</a:t>
            </a:r>
            <a:r>
              <a:rPr lang="ar-SA" dirty="0"/>
              <a:t> تكويني واحد يحدث </a:t>
            </a:r>
            <a:r>
              <a:rPr lang="ar-SA" dirty="0" err="1"/>
              <a:t>نتيجه</a:t>
            </a:r>
            <a:r>
              <a:rPr lang="ar-SA" dirty="0"/>
              <a:t> عدم التحام او عدم انغلاق القوس الظهري من العمود الفقري في الاسابيع الاربع الاولى من تكون الجنين ينتج عنه وجود تجويف غير محمي يظهر على هيئه ورم وقد يحتوي على مجموعه من الاعصاب </a:t>
            </a:r>
            <a:r>
              <a:rPr lang="ar-SA" dirty="0" err="1"/>
              <a:t>الشوكيه</a:t>
            </a:r>
            <a:r>
              <a:rPr lang="ar-SA" dirty="0"/>
              <a:t> مما يؤدي الى عيوب في الفقرات ويجعل الحبل الشوكي غير مغطى بالعظم وانكشاف الحبل الشوكي يجعله عرضه للتلف قبل </a:t>
            </a:r>
            <a:r>
              <a:rPr lang="ar-SA" dirty="0" err="1"/>
              <a:t>الولاده</a:t>
            </a:r>
            <a:r>
              <a:rPr lang="ar-SA" dirty="0"/>
              <a:t> او بعدها وهذا التلف في الحبل الشوكي يؤثر على الاعصاب </a:t>
            </a:r>
            <a:r>
              <a:rPr lang="ar-SA" dirty="0" err="1"/>
              <a:t>المتصله</a:t>
            </a:r>
            <a:r>
              <a:rPr lang="ar-SA" dirty="0"/>
              <a:t> به وخصوصا في </a:t>
            </a:r>
            <a:r>
              <a:rPr lang="ar-SA" dirty="0" err="1"/>
              <a:t>المنطقه</a:t>
            </a:r>
            <a:r>
              <a:rPr lang="ar-SA" dirty="0"/>
              <a:t> </a:t>
            </a:r>
            <a:r>
              <a:rPr lang="ar-SA" dirty="0" err="1"/>
              <a:t>المكشوفه</a:t>
            </a:r>
            <a:r>
              <a:rPr lang="ar-SA" dirty="0"/>
              <a:t> منه ويجعل توصيلها </a:t>
            </a:r>
            <a:r>
              <a:rPr lang="ar-SA" dirty="0" err="1"/>
              <a:t>للاشارات</a:t>
            </a:r>
            <a:r>
              <a:rPr lang="ar-SA" dirty="0"/>
              <a:t> </a:t>
            </a:r>
            <a:r>
              <a:rPr lang="ar-SA" dirty="0" err="1"/>
              <a:t>العصبيه</a:t>
            </a:r>
            <a:r>
              <a:rPr lang="ar-SA" dirty="0"/>
              <a:t> منعدما ويقطع الاتصال بين هذه </a:t>
            </a:r>
            <a:r>
              <a:rPr lang="ar-SA" dirty="0" err="1"/>
              <a:t>الاعذاء</a:t>
            </a:r>
            <a:r>
              <a:rPr lang="ar-SA" dirty="0"/>
              <a:t> والدماغ ومن ثم يؤثر على الاغضاء التي تغذيها </a:t>
            </a:r>
          </a:p>
        </p:txBody>
      </p:sp>
    </p:spTree>
    <p:extLst>
      <p:ext uri="{BB962C8B-B14F-4D97-AF65-F5344CB8AC3E}">
        <p14:creationId xmlns:p14="http://schemas.microsoft.com/office/powerpoint/2010/main" val="4821004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اسباب الصلب المشوق : </a:t>
            </a:r>
            <a:endParaRPr lang="ar-SA" dirty="0"/>
          </a:p>
        </p:txBody>
      </p:sp>
      <p:sp>
        <p:nvSpPr>
          <p:cNvPr id="3" name="عنصر نائب للمحتوى 2"/>
          <p:cNvSpPr>
            <a:spLocks noGrp="1"/>
          </p:cNvSpPr>
          <p:nvPr>
            <p:ph idx="1"/>
          </p:nvPr>
        </p:nvSpPr>
        <p:spPr/>
        <p:txBody>
          <a:bodyPr/>
          <a:lstStyle/>
          <a:p>
            <a:r>
              <a:rPr lang="ar-SA" dirty="0"/>
              <a:t>الاسباب </a:t>
            </a:r>
            <a:r>
              <a:rPr lang="ar-SA" dirty="0" err="1"/>
              <a:t>المؤديه</a:t>
            </a:r>
            <a:r>
              <a:rPr lang="ar-SA" dirty="0"/>
              <a:t> للصلب المشقوق غير </a:t>
            </a:r>
            <a:r>
              <a:rPr lang="ar-SA" dirty="0" err="1"/>
              <a:t>معلومه</a:t>
            </a:r>
            <a:r>
              <a:rPr lang="ar-SA" dirty="0"/>
              <a:t> </a:t>
            </a:r>
            <a:br>
              <a:rPr lang="ar-SA" dirty="0"/>
            </a:br>
            <a:r>
              <a:rPr lang="ar-SA" dirty="0"/>
              <a:t>المحتمل ان هذه التشوهات ناتجه عن اسباب عديده ومن هذه الاسباب </a:t>
            </a:r>
            <a:br>
              <a:rPr lang="ar-SA" dirty="0"/>
            </a:br>
            <a:r>
              <a:rPr lang="ar-SA" dirty="0"/>
              <a:t>* تناول الام الحامل </a:t>
            </a:r>
            <a:r>
              <a:rPr lang="ar-SA" dirty="0" err="1"/>
              <a:t>الادويه</a:t>
            </a:r>
            <a:r>
              <a:rPr lang="ar-SA" dirty="0"/>
              <a:t> </a:t>
            </a:r>
            <a:br>
              <a:rPr lang="ar-SA" dirty="0"/>
            </a:br>
            <a:r>
              <a:rPr lang="ar-SA" dirty="0"/>
              <a:t>* تعرض الام الحامل </a:t>
            </a:r>
            <a:r>
              <a:rPr lang="ar-SA" dirty="0" err="1"/>
              <a:t>للاشعه</a:t>
            </a:r>
            <a:r>
              <a:rPr lang="ar-SA" dirty="0"/>
              <a:t> </a:t>
            </a:r>
            <a:br>
              <a:rPr lang="ar-SA" dirty="0"/>
            </a:br>
            <a:r>
              <a:rPr lang="ar-SA" dirty="0"/>
              <a:t>* </a:t>
            </a:r>
            <a:r>
              <a:rPr lang="ar-SA" dirty="0" err="1"/>
              <a:t>الوراثه</a:t>
            </a:r>
            <a:r>
              <a:rPr lang="ar-SA" dirty="0"/>
              <a:t> </a:t>
            </a:r>
            <a:br>
              <a:rPr lang="ar-SA" dirty="0"/>
            </a:br>
            <a:endParaRPr lang="ar-SA" dirty="0"/>
          </a:p>
        </p:txBody>
      </p:sp>
    </p:spTree>
    <p:extLst>
      <p:ext uri="{BB962C8B-B14F-4D97-AF65-F5344CB8AC3E}">
        <p14:creationId xmlns:p14="http://schemas.microsoft.com/office/powerpoint/2010/main" val="8589488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اعراض الصلب المشقوق :</a:t>
            </a:r>
            <a:r>
              <a:rPr lang="ar-SA" dirty="0"/>
              <a:t> </a:t>
            </a:r>
          </a:p>
        </p:txBody>
      </p:sp>
      <p:sp>
        <p:nvSpPr>
          <p:cNvPr id="3" name="عنصر نائب للمحتوى 2"/>
          <p:cNvSpPr>
            <a:spLocks noGrp="1"/>
          </p:cNvSpPr>
          <p:nvPr>
            <p:ph idx="1"/>
          </p:nvPr>
        </p:nvSpPr>
        <p:spPr/>
        <p:txBody>
          <a:bodyPr/>
          <a:lstStyle/>
          <a:p>
            <a:r>
              <a:rPr lang="ar-SA" dirty="0"/>
              <a:t>تختلف الاعراض من مصاب الى اخر وفقا لنوع ودرجه </a:t>
            </a:r>
            <a:r>
              <a:rPr lang="ar-SA" dirty="0" err="1"/>
              <a:t>الاصابه</a:t>
            </a:r>
            <a:r>
              <a:rPr lang="ar-SA" dirty="0"/>
              <a:t> ولا يمكن تقدير حجم </a:t>
            </a:r>
            <a:r>
              <a:rPr lang="ar-SA" dirty="0" err="1"/>
              <a:t>الاصابه</a:t>
            </a:r>
            <a:r>
              <a:rPr lang="ar-SA" dirty="0"/>
              <a:t> من نوع </a:t>
            </a:r>
            <a:r>
              <a:rPr lang="ar-SA" dirty="0" err="1"/>
              <a:t>الحاله</a:t>
            </a:r>
            <a:r>
              <a:rPr lang="ar-SA" dirty="0"/>
              <a:t> ولكن يتم تقديرها من خلال الاعراض كما ان تلك الاعراض قد تختلف وتزداد بمرور الزمن فقد تكون </a:t>
            </a:r>
            <a:r>
              <a:rPr lang="ar-SA" dirty="0" err="1"/>
              <a:t>الحاله</a:t>
            </a:r>
            <a:r>
              <a:rPr lang="ar-SA" dirty="0"/>
              <a:t> </a:t>
            </a:r>
            <a:r>
              <a:rPr lang="ar-SA" dirty="0" err="1"/>
              <a:t>خفيفه</a:t>
            </a:r>
            <a:r>
              <a:rPr lang="ar-SA" dirty="0"/>
              <a:t> فيصاب الطفل بشلل في جزء من اطرفه مع معاناته من سلس البول او تكون </a:t>
            </a:r>
            <a:r>
              <a:rPr lang="ar-SA" dirty="0" err="1"/>
              <a:t>الاصابه</a:t>
            </a:r>
            <a:r>
              <a:rPr lang="ar-SA" dirty="0"/>
              <a:t> شديده حيث يصاب الطفل بشلل الاطراف مع مشكلات في الجهاز البولي والهضمي وقد تكون مصحوبه </a:t>
            </a:r>
            <a:r>
              <a:rPr lang="ar-SA" dirty="0" err="1"/>
              <a:t>باعاقه</a:t>
            </a:r>
            <a:r>
              <a:rPr lang="ar-SA" dirty="0"/>
              <a:t> فكريه </a:t>
            </a:r>
          </a:p>
        </p:txBody>
      </p:sp>
    </p:spTree>
    <p:extLst>
      <p:ext uri="{BB962C8B-B14F-4D97-AF65-F5344CB8AC3E}">
        <p14:creationId xmlns:p14="http://schemas.microsoft.com/office/powerpoint/2010/main" val="29069527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اهم المشكلات </a:t>
            </a:r>
            <a:r>
              <a:rPr lang="ar-SA" b="1" dirty="0" err="1"/>
              <a:t>المتوقعه</a:t>
            </a:r>
            <a:r>
              <a:rPr lang="ar-SA" b="1" dirty="0"/>
              <a:t> :</a:t>
            </a:r>
            <a:r>
              <a:rPr lang="ar-SA" dirty="0"/>
              <a:t> </a:t>
            </a:r>
          </a:p>
        </p:txBody>
      </p:sp>
      <p:sp>
        <p:nvSpPr>
          <p:cNvPr id="3" name="عنصر نائب للمحتوى 2"/>
          <p:cNvSpPr>
            <a:spLocks noGrp="1"/>
          </p:cNvSpPr>
          <p:nvPr>
            <p:ph idx="1"/>
          </p:nvPr>
        </p:nvSpPr>
        <p:spPr/>
        <p:txBody>
          <a:bodyPr/>
          <a:lstStyle/>
          <a:p>
            <a:r>
              <a:rPr lang="ar-SA" dirty="0"/>
              <a:t>الاستسقاء الدماغي و الالتهاب السحائي و الصرع والتشنج وضعف او شلل الاطراف السفلي بدرجات </a:t>
            </a:r>
            <a:r>
              <a:rPr lang="ar-SA" dirty="0" err="1"/>
              <a:t>متفاوته</a:t>
            </a:r>
            <a:r>
              <a:rPr lang="ar-SA" dirty="0"/>
              <a:t> وتفكك الحوض والقدم الحنفاء والجنف </a:t>
            </a:r>
            <a:r>
              <a:rPr lang="ar-SA" dirty="0" err="1"/>
              <a:t>والمثانه</a:t>
            </a:r>
            <a:r>
              <a:rPr lang="ar-SA" dirty="0"/>
              <a:t> </a:t>
            </a:r>
            <a:r>
              <a:rPr lang="ar-SA" dirty="0" err="1"/>
              <a:t>العصبيه</a:t>
            </a:r>
            <a:r>
              <a:rPr lang="ar-SA" dirty="0"/>
              <a:t> وسلس البول والالتهابات </a:t>
            </a:r>
            <a:r>
              <a:rPr lang="ar-SA" dirty="0" err="1"/>
              <a:t>البوليه</a:t>
            </a:r>
            <a:r>
              <a:rPr lang="ar-SA" dirty="0"/>
              <a:t> والفشل الكلوي وسلس البراز والامساك المزمن وضعف </a:t>
            </a:r>
            <a:r>
              <a:rPr lang="ar-SA" dirty="0" err="1"/>
              <a:t>القدره</a:t>
            </a:r>
            <a:r>
              <a:rPr lang="ar-SA" dirty="0"/>
              <a:t> </a:t>
            </a:r>
            <a:r>
              <a:rPr lang="ar-SA" dirty="0" err="1"/>
              <a:t>الجنسيه</a:t>
            </a:r>
            <a:r>
              <a:rPr lang="ar-SA" dirty="0"/>
              <a:t> لدى الذكور والصعوبات </a:t>
            </a:r>
            <a:r>
              <a:rPr lang="ar-SA" dirty="0" err="1"/>
              <a:t>النفسيه</a:t>
            </a:r>
            <a:r>
              <a:rPr lang="ar-SA" dirty="0"/>
              <a:t> والصعوبات </a:t>
            </a:r>
            <a:r>
              <a:rPr lang="ar-SA" dirty="0" err="1"/>
              <a:t>الاجتماعيه</a:t>
            </a:r>
            <a:r>
              <a:rPr lang="ar-SA" dirty="0"/>
              <a:t> وصعوبات التعلم و زياده الوزن وقروح الفراش </a:t>
            </a:r>
            <a:r>
              <a:rPr lang="ar-SA" dirty="0" err="1"/>
              <a:t>والحساسيه</a:t>
            </a:r>
            <a:r>
              <a:rPr lang="ar-SA" dirty="0"/>
              <a:t> من ماده المطاط </a:t>
            </a:r>
          </a:p>
        </p:txBody>
      </p:sp>
    </p:spTree>
    <p:extLst>
      <p:ext uri="{BB962C8B-B14F-4D97-AF65-F5344CB8AC3E}">
        <p14:creationId xmlns:p14="http://schemas.microsoft.com/office/powerpoint/2010/main" val="26730026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أعراضه </a:t>
            </a:r>
            <a:endParaRPr lang="ar-SA" dirty="0"/>
          </a:p>
        </p:txBody>
      </p:sp>
      <p:sp>
        <p:nvSpPr>
          <p:cNvPr id="3" name="عنصر نائب للمحتوى 2"/>
          <p:cNvSpPr>
            <a:spLocks noGrp="1"/>
          </p:cNvSpPr>
          <p:nvPr>
            <p:ph idx="1"/>
          </p:nvPr>
        </p:nvSpPr>
        <p:spPr/>
        <p:txBody>
          <a:bodyPr/>
          <a:lstStyle/>
          <a:p>
            <a:r>
              <a:rPr lang="ar-SA" b="1" dirty="0"/>
              <a:t>الصلب المشقوق المستتر </a:t>
            </a:r>
            <a:r>
              <a:rPr lang="ar-SA" b="1" dirty="0" smtClean="0"/>
              <a:t>:</a:t>
            </a:r>
          </a:p>
          <a:p>
            <a:r>
              <a:rPr lang="ar-SA" b="1" dirty="0"/>
              <a:t>التورم السحائي : </a:t>
            </a:r>
            <a:endParaRPr lang="ar-SA" b="1" dirty="0" smtClean="0"/>
          </a:p>
          <a:p>
            <a:r>
              <a:rPr lang="ar-SA" b="1" dirty="0"/>
              <a:t>التورم النخاعي السحائي :</a:t>
            </a:r>
            <a:endParaRPr lang="ar-SA" dirty="0"/>
          </a:p>
        </p:txBody>
      </p:sp>
    </p:spTree>
    <p:extLst>
      <p:ext uri="{BB962C8B-B14F-4D97-AF65-F5344CB8AC3E}">
        <p14:creationId xmlns:p14="http://schemas.microsoft.com/office/powerpoint/2010/main" val="34063192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تشخيص الصلب المشقوق :</a:t>
            </a:r>
            <a:endParaRPr lang="ar-SA" dirty="0"/>
          </a:p>
        </p:txBody>
      </p:sp>
      <p:sp>
        <p:nvSpPr>
          <p:cNvPr id="3" name="عنصر نائب للمحتوى 2"/>
          <p:cNvSpPr>
            <a:spLocks noGrp="1"/>
          </p:cNvSpPr>
          <p:nvPr>
            <p:ph idx="1"/>
          </p:nvPr>
        </p:nvSpPr>
        <p:spPr/>
        <p:txBody>
          <a:bodyPr/>
          <a:lstStyle/>
          <a:p>
            <a:r>
              <a:rPr lang="ar-SA" dirty="0"/>
              <a:t>يتم تشخيص هذه </a:t>
            </a:r>
            <a:r>
              <a:rPr lang="ar-SA" dirty="0" err="1"/>
              <a:t>الحاله</a:t>
            </a:r>
            <a:r>
              <a:rPr lang="ar-SA" dirty="0"/>
              <a:t> عن طريق : </a:t>
            </a:r>
            <a:br>
              <a:rPr lang="ar-SA" dirty="0"/>
            </a:br>
            <a:r>
              <a:rPr lang="ar-SA" dirty="0"/>
              <a:t>بزل السائل الامنيوسي </a:t>
            </a:r>
            <a:br>
              <a:rPr lang="ar-SA" dirty="0"/>
            </a:br>
            <a:r>
              <a:rPr lang="ar-SA" dirty="0" err="1"/>
              <a:t>الاشعه</a:t>
            </a:r>
            <a:r>
              <a:rPr lang="ar-SA" dirty="0"/>
              <a:t> </a:t>
            </a:r>
            <a:r>
              <a:rPr lang="ar-SA" dirty="0" err="1"/>
              <a:t>الصوتيه</a:t>
            </a:r>
            <a:r>
              <a:rPr lang="ar-SA" dirty="0"/>
              <a:t> والفحوص </a:t>
            </a:r>
            <a:r>
              <a:rPr lang="ar-SA" dirty="0" err="1"/>
              <a:t>الاشعاعيه</a:t>
            </a:r>
            <a:r>
              <a:rPr lang="ar-SA" dirty="0"/>
              <a:t> </a:t>
            </a:r>
            <a:br>
              <a:rPr lang="ar-SA" dirty="0"/>
            </a:br>
            <a:r>
              <a:rPr lang="ar-SA" dirty="0"/>
              <a:t>تشخيص </a:t>
            </a:r>
            <a:r>
              <a:rPr lang="ar-SA" dirty="0" err="1"/>
              <a:t>الحاله</a:t>
            </a:r>
            <a:r>
              <a:rPr lang="ar-SA" dirty="0"/>
              <a:t> بعد </a:t>
            </a:r>
            <a:r>
              <a:rPr lang="ar-SA" dirty="0" err="1"/>
              <a:t>الولاده</a:t>
            </a:r>
            <a:r>
              <a:rPr lang="ar-SA" dirty="0"/>
              <a:t> </a:t>
            </a:r>
            <a:r>
              <a:rPr lang="ar-SA" dirty="0" err="1"/>
              <a:t>بالاعراض</a:t>
            </a:r>
            <a:r>
              <a:rPr lang="ar-SA" dirty="0"/>
              <a:t> </a:t>
            </a:r>
            <a:r>
              <a:rPr lang="ar-SA" dirty="0" err="1"/>
              <a:t>الجسميه</a:t>
            </a:r>
            <a:r>
              <a:rPr lang="ar-SA" dirty="0"/>
              <a:t> عن طريق الفحص السريري </a:t>
            </a:r>
          </a:p>
        </p:txBody>
      </p:sp>
    </p:spTree>
    <p:extLst>
      <p:ext uri="{BB962C8B-B14F-4D97-AF65-F5344CB8AC3E}">
        <p14:creationId xmlns:p14="http://schemas.microsoft.com/office/powerpoint/2010/main" val="1692768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أ</a:t>
            </a:r>
            <a:r>
              <a:rPr lang="ar-SA" b="1" dirty="0" smtClean="0"/>
              <a:t>سباب </a:t>
            </a:r>
            <a:r>
              <a:rPr lang="ar-SA" b="1" dirty="0"/>
              <a:t>استسقاء الدماغ </a:t>
            </a:r>
            <a:endParaRPr lang="ar-SA" dirty="0"/>
          </a:p>
        </p:txBody>
      </p:sp>
      <p:sp>
        <p:nvSpPr>
          <p:cNvPr id="3" name="عنصر نائب للمحتوى 2"/>
          <p:cNvSpPr>
            <a:spLocks noGrp="1"/>
          </p:cNvSpPr>
          <p:nvPr>
            <p:ph idx="1"/>
          </p:nvPr>
        </p:nvSpPr>
        <p:spPr/>
        <p:txBody>
          <a:bodyPr>
            <a:noAutofit/>
          </a:bodyPr>
          <a:lstStyle/>
          <a:p>
            <a:pPr marL="0" indent="0">
              <a:buNone/>
            </a:pPr>
            <a:r>
              <a:rPr lang="ar-SA" sz="2800" b="1" dirty="0" smtClean="0"/>
              <a:t>- حدوث </a:t>
            </a:r>
            <a:r>
              <a:rPr lang="ar-SA" sz="2800" b="1" dirty="0"/>
              <a:t>تشوه خلقي او انسداد في الممرات بسبب</a:t>
            </a:r>
            <a:r>
              <a:rPr lang="ar-SA" sz="2800" b="1" u="sng" dirty="0"/>
              <a:t> تشوه </a:t>
            </a:r>
            <a:r>
              <a:rPr lang="ar-SA" sz="2800" b="1" dirty="0"/>
              <a:t>في تكوين الدماغ في ممرات الدماغ </a:t>
            </a:r>
            <a:r>
              <a:rPr lang="ar-SA" sz="2800" b="1" dirty="0" smtClean="0"/>
              <a:t>.</a:t>
            </a:r>
            <a:r>
              <a:rPr lang="ar-SA" sz="2800" b="1" dirty="0"/>
              <a:t/>
            </a:r>
            <a:br>
              <a:rPr lang="ar-SA" sz="2800" b="1" dirty="0"/>
            </a:br>
            <a:r>
              <a:rPr lang="ar-SA" sz="2800" b="1" dirty="0"/>
              <a:t>- حدوث نزيف بسبب اصابه في الدماغ ناجمه عن</a:t>
            </a:r>
            <a:r>
              <a:rPr lang="ar-SA" sz="2800" b="1" u="sng" dirty="0"/>
              <a:t> حادث </a:t>
            </a:r>
            <a:r>
              <a:rPr lang="ar-SA" sz="2800" b="1" dirty="0"/>
              <a:t>او نزيف </a:t>
            </a:r>
            <a:r>
              <a:rPr lang="ar-SA" sz="2800" b="1" dirty="0" smtClean="0"/>
              <a:t>تلقائي. </a:t>
            </a:r>
            <a:r>
              <a:rPr lang="ar-SA" sz="2800" b="1" dirty="0"/>
              <a:t/>
            </a:r>
            <a:br>
              <a:rPr lang="ar-SA" sz="2800" b="1" dirty="0"/>
            </a:br>
            <a:r>
              <a:rPr lang="ar-SA" sz="2800" b="1" dirty="0"/>
              <a:t>- </a:t>
            </a:r>
            <a:r>
              <a:rPr lang="ar-SA" sz="2800" b="1" u="sng" dirty="0" smtClean="0"/>
              <a:t>الإصابة </a:t>
            </a:r>
            <a:r>
              <a:rPr lang="ar-SA" sz="2800" b="1" u="sng" dirty="0"/>
              <a:t>بالالتهاب السحائي </a:t>
            </a:r>
            <a:r>
              <a:rPr lang="ar-SA" sz="2800" b="1" dirty="0"/>
              <a:t>وخصوصا لدى الاطفال </a:t>
            </a:r>
            <a:br>
              <a:rPr lang="ar-SA" sz="2800" b="1" dirty="0"/>
            </a:br>
            <a:r>
              <a:rPr lang="ar-SA" sz="2800" b="1" dirty="0"/>
              <a:t>- </a:t>
            </a:r>
            <a:r>
              <a:rPr lang="ar-SA" sz="2800" b="1" u="sng" dirty="0" smtClean="0"/>
              <a:t>الإصابة بأورام دماغية </a:t>
            </a:r>
            <a:r>
              <a:rPr lang="ar-SA" sz="2800" b="1" dirty="0"/>
              <a:t>قد تتسبب في حدوث انسداد في </a:t>
            </a:r>
            <a:r>
              <a:rPr lang="ar-SA" sz="2800" b="1" dirty="0" smtClean="0"/>
              <a:t>الممرات. </a:t>
            </a:r>
            <a:r>
              <a:rPr lang="ar-SA" sz="2800" b="1" dirty="0"/>
              <a:t/>
            </a:r>
            <a:br>
              <a:rPr lang="ar-SA" sz="2800" b="1" dirty="0"/>
            </a:br>
            <a:r>
              <a:rPr lang="ar-SA" sz="2800" b="1" dirty="0"/>
              <a:t>- </a:t>
            </a:r>
            <a:r>
              <a:rPr lang="ar-SA" sz="2800" b="1" u="sng" dirty="0"/>
              <a:t>وجود </a:t>
            </a:r>
            <a:r>
              <a:rPr lang="ar-SA" sz="2800" b="1" u="sng" dirty="0" smtClean="0"/>
              <a:t>أكياس </a:t>
            </a:r>
            <a:r>
              <a:rPr lang="ar-SA" sz="2800" b="1" dirty="0"/>
              <a:t>منذ </a:t>
            </a:r>
            <a:r>
              <a:rPr lang="ar-SA" sz="2800" b="1" dirty="0" smtClean="0"/>
              <a:t>الولادة </a:t>
            </a:r>
            <a:r>
              <a:rPr lang="ar-SA" sz="2800" b="1" dirty="0"/>
              <a:t>تكون </a:t>
            </a:r>
            <a:r>
              <a:rPr lang="ar-SA" sz="2800" b="1" dirty="0" smtClean="0"/>
              <a:t>بمثابة </a:t>
            </a:r>
            <a:r>
              <a:rPr lang="ar-SA" sz="2800" b="1" dirty="0"/>
              <a:t>عامل يؤدي الى انسداد </a:t>
            </a:r>
            <a:r>
              <a:rPr lang="ar-SA" sz="2800" b="1" dirty="0" smtClean="0"/>
              <a:t>الممرات. </a:t>
            </a:r>
            <a:r>
              <a:rPr lang="ar-SA" sz="2800" b="1" dirty="0"/>
              <a:t/>
            </a:r>
            <a:br>
              <a:rPr lang="ar-SA" sz="2800" b="1" dirty="0"/>
            </a:br>
            <a:r>
              <a:rPr lang="ar-SA" sz="2800" b="1" dirty="0"/>
              <a:t>- عدم اكتمال انغلاق العمود الفقري ( </a:t>
            </a:r>
            <a:r>
              <a:rPr lang="ar-SA" sz="2800" b="1" u="sng" dirty="0"/>
              <a:t>الصلب المشقوق </a:t>
            </a:r>
            <a:r>
              <a:rPr lang="ar-SA" sz="2800" b="1" dirty="0"/>
              <a:t>) </a:t>
            </a:r>
            <a:br>
              <a:rPr lang="ar-SA" sz="2800" b="1" dirty="0"/>
            </a:br>
            <a:r>
              <a:rPr lang="ar-SA" sz="2800" b="1" dirty="0"/>
              <a:t>- </a:t>
            </a:r>
            <a:r>
              <a:rPr lang="ar-SA" sz="2800" b="1" u="sng" dirty="0"/>
              <a:t>العدوى </a:t>
            </a:r>
            <a:r>
              <a:rPr lang="ar-SA" sz="2800" b="1" u="sng" dirty="0" smtClean="0"/>
              <a:t>بأمراض فيروسية </a:t>
            </a:r>
            <a:r>
              <a:rPr lang="ar-SA" sz="2800" b="1" dirty="0"/>
              <a:t>او </a:t>
            </a:r>
            <a:r>
              <a:rPr lang="ar-SA" sz="2800" b="1" dirty="0" smtClean="0"/>
              <a:t>ميكروبية </a:t>
            </a:r>
            <a:r>
              <a:rPr lang="ar-SA" sz="2800" b="1" dirty="0"/>
              <a:t>داخل الرحم </a:t>
            </a:r>
            <a:r>
              <a:rPr lang="ar-SA" sz="2800" b="1" dirty="0" smtClean="0"/>
              <a:t>.</a:t>
            </a:r>
            <a:r>
              <a:rPr lang="ar-SA" sz="2800" b="1" dirty="0"/>
              <a:t/>
            </a:r>
            <a:br>
              <a:rPr lang="ar-SA" sz="2800" b="1" dirty="0"/>
            </a:br>
            <a:r>
              <a:rPr lang="ar-SA" sz="2800" b="1" dirty="0"/>
              <a:t>- كثير من </a:t>
            </a:r>
            <a:r>
              <a:rPr lang="ar-SA" sz="2800" b="1" u="sng" dirty="0" smtClean="0"/>
              <a:t>الأطفال </a:t>
            </a:r>
            <a:r>
              <a:rPr lang="ar-SA" sz="2800" b="1" u="sng" dirty="0"/>
              <a:t>الخدج </a:t>
            </a:r>
            <a:r>
              <a:rPr lang="ar-SA" sz="2800" b="1" dirty="0"/>
              <a:t>يولدون ولديهم </a:t>
            </a:r>
            <a:r>
              <a:rPr lang="ar-SA" sz="2800" b="1" u="sng" dirty="0"/>
              <a:t>نزيف في الدماغ </a:t>
            </a:r>
            <a:r>
              <a:rPr lang="ar-SA" sz="2800" b="1" dirty="0"/>
              <a:t>مما يؤدي </a:t>
            </a:r>
            <a:r>
              <a:rPr lang="ar-SA" sz="2800" b="1" dirty="0" smtClean="0"/>
              <a:t>إلى </a:t>
            </a:r>
            <a:r>
              <a:rPr lang="ar-SA" sz="2800" b="1" dirty="0"/>
              <a:t>حدوث استسقاء </a:t>
            </a:r>
            <a:r>
              <a:rPr lang="ar-SA" sz="2800" b="1" dirty="0" smtClean="0"/>
              <a:t>دماغي. </a:t>
            </a:r>
            <a:endParaRPr lang="ar-SA" sz="2800" b="1" dirty="0"/>
          </a:p>
        </p:txBody>
      </p:sp>
    </p:spTree>
    <p:extLst>
      <p:ext uri="{BB962C8B-B14F-4D97-AF65-F5344CB8AC3E}">
        <p14:creationId xmlns:p14="http://schemas.microsoft.com/office/powerpoint/2010/main" val="17272102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علاج الصلب المشقوق :</a:t>
            </a:r>
            <a:r>
              <a:rPr lang="ar-SA" dirty="0"/>
              <a:t> </a:t>
            </a:r>
          </a:p>
        </p:txBody>
      </p:sp>
      <p:sp>
        <p:nvSpPr>
          <p:cNvPr id="3" name="عنصر نائب للمحتوى 2"/>
          <p:cNvSpPr>
            <a:spLocks noGrp="1"/>
          </p:cNvSpPr>
          <p:nvPr>
            <p:ph idx="1"/>
          </p:nvPr>
        </p:nvSpPr>
        <p:spPr/>
        <p:txBody>
          <a:bodyPr/>
          <a:lstStyle/>
          <a:p>
            <a:r>
              <a:rPr lang="ar-SA" b="1" dirty="0"/>
              <a:t>يبدا البرنامج العلاجي من خلال مجموعه من المتخصصين ويشمل : </a:t>
            </a:r>
            <a:br>
              <a:rPr lang="ar-SA" b="1" dirty="0"/>
            </a:br>
            <a:r>
              <a:rPr lang="ar-SA" b="1" dirty="0"/>
              <a:t/>
            </a:r>
            <a:br>
              <a:rPr lang="ar-SA" b="1" dirty="0"/>
            </a:br>
            <a:r>
              <a:rPr lang="ar-SA" b="1" dirty="0"/>
              <a:t>* </a:t>
            </a:r>
            <a:r>
              <a:rPr lang="ar-SA" b="1" dirty="0" err="1"/>
              <a:t>الجراحه</a:t>
            </a:r>
            <a:r>
              <a:rPr lang="ar-SA" b="1" dirty="0"/>
              <a:t> </a:t>
            </a:r>
            <a:br>
              <a:rPr lang="ar-SA" b="1" dirty="0"/>
            </a:br>
            <a:r>
              <a:rPr lang="ar-SA" b="1" dirty="0"/>
              <a:t>* اجراءات </a:t>
            </a:r>
            <a:r>
              <a:rPr lang="ar-SA" b="1" dirty="0" err="1"/>
              <a:t>المتابعه</a:t>
            </a:r>
            <a:r>
              <a:rPr lang="ar-SA" b="1" dirty="0"/>
              <a:t> </a:t>
            </a:r>
            <a:endParaRPr lang="ar-SA" dirty="0"/>
          </a:p>
        </p:txBody>
      </p:sp>
    </p:spTree>
    <p:extLst>
      <p:ext uri="{BB962C8B-B14F-4D97-AF65-F5344CB8AC3E}">
        <p14:creationId xmlns:p14="http://schemas.microsoft.com/office/powerpoint/2010/main" val="34722490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البرامج </a:t>
            </a:r>
            <a:r>
              <a:rPr lang="ar-SA" b="1" dirty="0" err="1"/>
              <a:t>التربويه</a:t>
            </a:r>
            <a:r>
              <a:rPr lang="ar-SA" b="1" dirty="0"/>
              <a:t> للمصابين بالصلب المشقوق : </a:t>
            </a:r>
            <a:endParaRPr lang="ar-SA" dirty="0"/>
          </a:p>
        </p:txBody>
      </p:sp>
      <p:sp>
        <p:nvSpPr>
          <p:cNvPr id="3" name="عنصر نائب للمحتوى 2"/>
          <p:cNvSpPr>
            <a:spLocks noGrp="1"/>
          </p:cNvSpPr>
          <p:nvPr>
            <p:ph idx="1"/>
          </p:nvPr>
        </p:nvSpPr>
        <p:spPr/>
        <p:txBody>
          <a:bodyPr/>
          <a:lstStyle/>
          <a:p>
            <a:r>
              <a:rPr lang="ar-SA" dirty="0"/>
              <a:t>البرامج </a:t>
            </a:r>
            <a:r>
              <a:rPr lang="ar-SA" dirty="0" err="1"/>
              <a:t>التربويه</a:t>
            </a:r>
            <a:r>
              <a:rPr lang="ar-SA" dirty="0"/>
              <a:t> للمصابين بالصلب المشقوق يجب ان تقدم وتنفذ اولا في المدارس </a:t>
            </a:r>
            <a:r>
              <a:rPr lang="ar-SA" dirty="0" err="1"/>
              <a:t>العاديه</a:t>
            </a:r>
            <a:r>
              <a:rPr lang="ar-SA" dirty="0"/>
              <a:t> خاصه في الحالات </a:t>
            </a:r>
            <a:r>
              <a:rPr lang="ar-SA" dirty="0" err="1"/>
              <a:t>البسيطه</a:t>
            </a:r>
            <a:r>
              <a:rPr lang="ar-SA" dirty="0"/>
              <a:t> او الشق الخفي ثم يجب استثمار جوانب القوة لديهم ويعتمد نجاح هذه البرامج على قناعه الاخصائيين </a:t>
            </a:r>
            <a:r>
              <a:rPr lang="ar-SA" dirty="0" err="1"/>
              <a:t>بامكانات</a:t>
            </a:r>
            <a:r>
              <a:rPr lang="ar-SA" dirty="0"/>
              <a:t> هذه الفئه </a:t>
            </a:r>
            <a:r>
              <a:rPr lang="ar-SA" dirty="0" err="1"/>
              <a:t>ومقتدرتهم</a:t>
            </a:r>
            <a:r>
              <a:rPr lang="ar-SA" dirty="0"/>
              <a:t> على توعيه الاطفال والاسر انفسهم </a:t>
            </a:r>
            <a:r>
              <a:rPr lang="ar-SA" dirty="0" err="1"/>
              <a:t>بطبيعه</a:t>
            </a:r>
            <a:r>
              <a:rPr lang="ar-SA" dirty="0"/>
              <a:t> </a:t>
            </a:r>
            <a:r>
              <a:rPr lang="ar-SA" dirty="0" err="1"/>
              <a:t>الاصابه</a:t>
            </a:r>
            <a:r>
              <a:rPr lang="ar-SA" dirty="0"/>
              <a:t> ومساعدتهم في تصميم وتنفيذ مختلف البرامج </a:t>
            </a:r>
            <a:r>
              <a:rPr lang="ar-SA" dirty="0" err="1"/>
              <a:t>التدريبيه</a:t>
            </a:r>
            <a:r>
              <a:rPr lang="ar-SA" dirty="0"/>
              <a:t> التي تهدف للوصول بهم الى درجه ممكنه من المشي </a:t>
            </a:r>
            <a:r>
              <a:rPr lang="ar-SA" dirty="0" err="1"/>
              <a:t>والحركه</a:t>
            </a:r>
            <a:r>
              <a:rPr lang="ar-SA" dirty="0"/>
              <a:t> باستخدام الكرسي المتحرك وذلك بهدف </a:t>
            </a:r>
            <a:r>
              <a:rPr lang="ar-SA" dirty="0" err="1"/>
              <a:t>الاستفاده</a:t>
            </a:r>
            <a:r>
              <a:rPr lang="ar-SA" dirty="0"/>
              <a:t> من المثيرات </a:t>
            </a:r>
            <a:r>
              <a:rPr lang="ar-SA" dirty="0" err="1"/>
              <a:t>البيئيه</a:t>
            </a:r>
            <a:r>
              <a:rPr lang="ar-SA" dirty="0"/>
              <a:t> وتتطلب </a:t>
            </a:r>
            <a:r>
              <a:rPr lang="ar-SA" dirty="0" err="1"/>
              <a:t>طبيعه</a:t>
            </a:r>
            <a:r>
              <a:rPr lang="ar-SA" dirty="0"/>
              <a:t> برامجهم الى استمرار الاتصال </a:t>
            </a:r>
            <a:r>
              <a:rPr lang="ar-SA" dirty="0" err="1"/>
              <a:t>بالاخصائين</a:t>
            </a:r>
            <a:r>
              <a:rPr lang="ar-SA" dirty="0"/>
              <a:t> من مختلف التخصصات</a:t>
            </a:r>
          </a:p>
        </p:txBody>
      </p:sp>
    </p:spTree>
    <p:extLst>
      <p:ext uri="{BB962C8B-B14F-4D97-AF65-F5344CB8AC3E}">
        <p14:creationId xmlns:p14="http://schemas.microsoft.com/office/powerpoint/2010/main" val="8009643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شلل الاطفال :</a:t>
            </a:r>
            <a:endParaRPr lang="ar-SA" dirty="0"/>
          </a:p>
        </p:txBody>
      </p:sp>
      <p:sp>
        <p:nvSpPr>
          <p:cNvPr id="3" name="عنصر نائب للمحتوى 2"/>
          <p:cNvSpPr>
            <a:spLocks noGrp="1"/>
          </p:cNvSpPr>
          <p:nvPr>
            <p:ph idx="1"/>
          </p:nvPr>
        </p:nvSpPr>
        <p:spPr/>
        <p:txBody>
          <a:bodyPr/>
          <a:lstStyle/>
          <a:p>
            <a:r>
              <a:rPr lang="ar-SA" dirty="0"/>
              <a:t>شلل الاطفال مرض فيروسي حاد معدي تتراوح شدته بين العدوى </a:t>
            </a:r>
            <a:r>
              <a:rPr lang="ar-SA" dirty="0" err="1"/>
              <a:t>الخفيه</a:t>
            </a:r>
            <a:r>
              <a:rPr lang="ar-SA" dirty="0"/>
              <a:t> وبين شلل الاطراف ويصيب الخلايا </a:t>
            </a:r>
            <a:r>
              <a:rPr lang="ar-SA" dirty="0" err="1"/>
              <a:t>العصبيه</a:t>
            </a:r>
            <a:r>
              <a:rPr lang="ar-SA" dirty="0"/>
              <a:t> </a:t>
            </a:r>
            <a:r>
              <a:rPr lang="ar-SA" dirty="0" err="1"/>
              <a:t>الحركيه</a:t>
            </a:r>
            <a:r>
              <a:rPr lang="ar-SA" dirty="0"/>
              <a:t> في الجزء الامامي من النخاع الشوكي كما انه يصيب بنسبه اقل </a:t>
            </a:r>
            <a:r>
              <a:rPr lang="ar-SA" dirty="0" err="1"/>
              <a:t>الماده</a:t>
            </a:r>
            <a:r>
              <a:rPr lang="ar-SA" dirty="0"/>
              <a:t> </a:t>
            </a:r>
            <a:r>
              <a:rPr lang="ar-SA" dirty="0" err="1"/>
              <a:t>السنجابيه</a:t>
            </a:r>
            <a:r>
              <a:rPr lang="ar-SA" dirty="0"/>
              <a:t> في الدماغ او جذع الدماغ مما يؤدي لظهور الاعراض </a:t>
            </a:r>
            <a:r>
              <a:rPr lang="ar-SA" dirty="0" err="1"/>
              <a:t>المرضيه</a:t>
            </a:r>
            <a:r>
              <a:rPr lang="ar-SA" dirty="0"/>
              <a:t> او قد يفضى الى الوفاه ان اصاب اعصاب الجهاز التنفسي او غيرها من اعصاب العضلات </a:t>
            </a:r>
            <a:r>
              <a:rPr lang="ar-SA" dirty="0" err="1"/>
              <a:t>الحيويه</a:t>
            </a:r>
            <a:r>
              <a:rPr lang="ar-SA" dirty="0"/>
              <a:t> </a:t>
            </a:r>
          </a:p>
        </p:txBody>
      </p:sp>
    </p:spTree>
    <p:extLst>
      <p:ext uri="{BB962C8B-B14F-4D97-AF65-F5344CB8AC3E}">
        <p14:creationId xmlns:p14="http://schemas.microsoft.com/office/powerpoint/2010/main" val="15514386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b="1" dirty="0"/>
              <a:t>اسباب شلل الاطفال :</a:t>
            </a:r>
            <a:r>
              <a:rPr lang="ar-SA" dirty="0"/>
              <a:t/>
            </a:r>
            <a:br>
              <a:rPr lang="ar-SA" dirty="0"/>
            </a:br>
            <a:r>
              <a:rPr lang="ar-SA" b="1" dirty="0"/>
              <a:t>هناك مصدرين رئيسين للعدوى هما :</a:t>
            </a:r>
            <a:r>
              <a:rPr lang="ar-SA" dirty="0"/>
              <a:t> </a:t>
            </a:r>
            <a:br>
              <a:rPr lang="ar-SA" dirty="0"/>
            </a:br>
            <a:r>
              <a:rPr lang="ar-SA" dirty="0"/>
              <a:t/>
            </a:r>
            <a:br>
              <a:rPr lang="ar-SA" dirty="0"/>
            </a:br>
            <a:r>
              <a:rPr lang="ar-SA" dirty="0"/>
              <a:t>(1) الشخص المصاب </a:t>
            </a:r>
            <a:br>
              <a:rPr lang="ar-SA" dirty="0"/>
            </a:br>
            <a:r>
              <a:rPr lang="ar-SA" dirty="0"/>
              <a:t/>
            </a:r>
            <a:br>
              <a:rPr lang="ar-SA" dirty="0"/>
            </a:br>
            <a:r>
              <a:rPr lang="ar-SA" dirty="0"/>
              <a:t>(2) حاملي المرض :هؤلاء الاشخاص غير مصابين ولكنهم يحملون المرض سواء </a:t>
            </a:r>
            <a:r>
              <a:rPr lang="ar-SA" dirty="0" err="1"/>
              <a:t>كانو</a:t>
            </a:r>
            <a:r>
              <a:rPr lang="ar-SA" dirty="0"/>
              <a:t> اطفال او بالغين ويعدون مصدرا للخطر في نقل المرض بسبب عدم </a:t>
            </a:r>
            <a:r>
              <a:rPr lang="ar-SA" dirty="0" err="1"/>
              <a:t>القدره</a:t>
            </a:r>
            <a:r>
              <a:rPr lang="ar-SA" dirty="0"/>
              <a:t> في التعرف عليهم </a:t>
            </a:r>
          </a:p>
        </p:txBody>
      </p:sp>
    </p:spTree>
    <p:extLst>
      <p:ext uri="{BB962C8B-B14F-4D97-AF65-F5344CB8AC3E}">
        <p14:creationId xmlns:p14="http://schemas.microsoft.com/office/powerpoint/2010/main" val="1049877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
            </a:r>
            <a:br>
              <a:rPr lang="ar-SA" dirty="0"/>
            </a:br>
            <a:r>
              <a:rPr lang="ar-SA" b="1" dirty="0"/>
              <a:t>اما  عن طريق العدوى فهي :</a:t>
            </a:r>
            <a:r>
              <a:rPr lang="ar-SA" dirty="0"/>
              <a:t/>
            </a:r>
            <a:br>
              <a:rPr lang="ar-SA" dirty="0"/>
            </a:br>
            <a:r>
              <a:rPr lang="ar-SA" dirty="0"/>
              <a:t/>
            </a:r>
            <a:br>
              <a:rPr lang="ar-SA" dirty="0"/>
            </a:br>
            <a:r>
              <a:rPr lang="ar-SA" dirty="0"/>
              <a:t>(1) استعمال </a:t>
            </a:r>
            <a:r>
              <a:rPr lang="ar-SA" dirty="0" err="1"/>
              <a:t>الاطعمه</a:t>
            </a:r>
            <a:r>
              <a:rPr lang="ar-SA" dirty="0"/>
              <a:t> والمشروبات </a:t>
            </a:r>
            <a:r>
              <a:rPr lang="ar-SA" dirty="0" err="1"/>
              <a:t>الملوثه</a:t>
            </a:r>
            <a:r>
              <a:rPr lang="ar-SA" dirty="0"/>
              <a:t> عن طريق الذباب والصراصير </a:t>
            </a:r>
            <a:br>
              <a:rPr lang="ar-SA" dirty="0"/>
            </a:br>
            <a:r>
              <a:rPr lang="ar-SA" dirty="0"/>
              <a:t/>
            </a:r>
            <a:br>
              <a:rPr lang="ar-SA" dirty="0"/>
            </a:br>
            <a:r>
              <a:rPr lang="ar-SA" dirty="0"/>
              <a:t>(2) الرذاذ المتطاير عن طريق الانف والفم من خلال التنفس والسعال والعطس </a:t>
            </a:r>
            <a:br>
              <a:rPr lang="ar-SA" dirty="0"/>
            </a:br>
            <a:r>
              <a:rPr lang="ar-SA" dirty="0"/>
              <a:t/>
            </a:r>
            <a:br>
              <a:rPr lang="ar-SA" dirty="0"/>
            </a:br>
            <a:r>
              <a:rPr lang="ar-SA" dirty="0"/>
              <a:t>(3) الاحتكاك بفضلات الانسان </a:t>
            </a:r>
            <a:r>
              <a:rPr lang="ar-SA" dirty="0" err="1"/>
              <a:t>الملوثه</a:t>
            </a:r>
            <a:r>
              <a:rPr lang="ar-SA" dirty="0"/>
              <a:t> </a:t>
            </a:r>
            <a:r>
              <a:rPr lang="ar-SA" dirty="0" err="1"/>
              <a:t>بالجرثومه</a:t>
            </a:r>
            <a:r>
              <a:rPr lang="ar-SA" dirty="0"/>
              <a:t> حيث يتم افراز الفيروس مع البراز في </a:t>
            </a:r>
            <a:r>
              <a:rPr lang="ar-SA" dirty="0" err="1"/>
              <a:t>الفتره</a:t>
            </a:r>
            <a:r>
              <a:rPr lang="ar-SA" dirty="0"/>
              <a:t> الحاده للمرض والتي تبلغ خمسه اسابيع كما ان الفيروس لا يموت بسهوله </a:t>
            </a:r>
            <a:br>
              <a:rPr lang="ar-SA" dirty="0"/>
            </a:br>
            <a:endParaRPr lang="ar-SA" dirty="0"/>
          </a:p>
        </p:txBody>
      </p:sp>
    </p:spTree>
    <p:extLst>
      <p:ext uri="{BB962C8B-B14F-4D97-AF65-F5344CB8AC3E}">
        <p14:creationId xmlns:p14="http://schemas.microsoft.com/office/powerpoint/2010/main" val="11874488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اعراض شلل الاطفال :</a:t>
            </a:r>
            <a:endParaRPr lang="ar-SA" dirty="0"/>
          </a:p>
        </p:txBody>
      </p:sp>
      <p:sp>
        <p:nvSpPr>
          <p:cNvPr id="3" name="عنصر نائب للمحتوى 2"/>
          <p:cNvSpPr>
            <a:spLocks noGrp="1"/>
          </p:cNvSpPr>
          <p:nvPr>
            <p:ph idx="1"/>
          </p:nvPr>
        </p:nvSpPr>
        <p:spPr/>
        <p:txBody>
          <a:bodyPr/>
          <a:lstStyle/>
          <a:p>
            <a:r>
              <a:rPr lang="ar-SA" dirty="0"/>
              <a:t>وتبدا اعراض </a:t>
            </a:r>
            <a:r>
              <a:rPr lang="ar-SA" dirty="0" err="1"/>
              <a:t>الاصابه</a:t>
            </a:r>
            <a:r>
              <a:rPr lang="ar-SA" dirty="0"/>
              <a:t> غالبا باعتلال طفيف تصحبه حمى </a:t>
            </a:r>
            <a:r>
              <a:rPr lang="ar-SA" dirty="0" err="1"/>
              <a:t>خفيفه</a:t>
            </a:r>
            <a:r>
              <a:rPr lang="ar-SA" dirty="0"/>
              <a:t> والتهابات بالحلق وتقيؤ والم بالبطن وفقدان </a:t>
            </a:r>
            <a:r>
              <a:rPr lang="ar-SA" dirty="0" err="1"/>
              <a:t>الشهيه</a:t>
            </a:r>
            <a:r>
              <a:rPr lang="ar-SA" dirty="0"/>
              <a:t> وهذه الاعراض ليست مميزه ولا يمكن التمييز بينها وبين حالات العدوى </a:t>
            </a:r>
            <a:r>
              <a:rPr lang="ar-SA" dirty="0" err="1"/>
              <a:t>الفيروسيه</a:t>
            </a:r>
            <a:r>
              <a:rPr lang="ar-SA" dirty="0"/>
              <a:t> </a:t>
            </a:r>
            <a:r>
              <a:rPr lang="ar-SA" dirty="0" err="1"/>
              <a:t>الخفيفه</a:t>
            </a:r>
            <a:r>
              <a:rPr lang="ar-SA" dirty="0"/>
              <a:t> الاخرى وسرعان ما يشفي المريض من هذه الاعراض شفاء تاما وتكون المظاهر </a:t>
            </a:r>
            <a:r>
              <a:rPr lang="ar-SA" dirty="0" err="1"/>
              <a:t>العصبيه</a:t>
            </a:r>
            <a:r>
              <a:rPr lang="ar-SA" dirty="0"/>
              <a:t> مصحوبه بالتوعك والحمى والالم </a:t>
            </a:r>
            <a:r>
              <a:rPr lang="ar-SA" dirty="0" err="1"/>
              <a:t>العضليه</a:t>
            </a:r>
            <a:r>
              <a:rPr lang="ar-SA" dirty="0"/>
              <a:t> وفرط الاحساس وربما توجد كذلك اعراض الغثيان او التقيؤ  او الاسهال او الامساك او فقدان </a:t>
            </a:r>
            <a:r>
              <a:rPr lang="ar-SA" dirty="0" err="1"/>
              <a:t>الشهيه</a:t>
            </a:r>
            <a:r>
              <a:rPr lang="ar-SA" dirty="0"/>
              <a:t> فضلا عن تيبس </a:t>
            </a:r>
            <a:r>
              <a:rPr lang="ar-SA" dirty="0" err="1"/>
              <a:t>الرقبه</a:t>
            </a:r>
            <a:r>
              <a:rPr lang="ar-SA" dirty="0"/>
              <a:t> </a:t>
            </a:r>
            <a:br>
              <a:rPr lang="ar-SA" dirty="0"/>
            </a:br>
            <a:r>
              <a:rPr lang="ar-SA" dirty="0"/>
              <a:t>ويصيب الشلل الساقين اكثر ما يصيب الذراعين وعاده مالا يتناظر في الجانبين ويمكن في الحالات </a:t>
            </a:r>
            <a:r>
              <a:rPr lang="ar-SA" dirty="0" err="1"/>
              <a:t>الشديده</a:t>
            </a:r>
            <a:r>
              <a:rPr lang="ar-SA" dirty="0"/>
              <a:t> ان يصاب المريض بالشلل الرباعي حيث يصيب الشلل عضلات الجذع والبطن والصدر الامر الذي تترتب عليه عواقب خطيره و تصبح العضلات </a:t>
            </a:r>
            <a:r>
              <a:rPr lang="ar-SA" dirty="0" err="1"/>
              <a:t>المشلوله</a:t>
            </a:r>
            <a:r>
              <a:rPr lang="ar-SA" dirty="0"/>
              <a:t> رخوة وتفقد توترها ومع ذلك فان الاحساس </a:t>
            </a:r>
            <a:r>
              <a:rPr lang="ar-SA" dirty="0" err="1"/>
              <a:t>بالالم</a:t>
            </a:r>
            <a:r>
              <a:rPr lang="ar-SA" dirty="0"/>
              <a:t> واللمس يظل بدون تغير. </a:t>
            </a:r>
          </a:p>
        </p:txBody>
      </p:sp>
    </p:spTree>
    <p:extLst>
      <p:ext uri="{BB962C8B-B14F-4D97-AF65-F5344CB8AC3E}">
        <p14:creationId xmlns:p14="http://schemas.microsoft.com/office/powerpoint/2010/main" val="2699132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b="1" dirty="0"/>
              <a:t>انواع شلل الاطفال :</a:t>
            </a:r>
            <a:r>
              <a:rPr lang="ar-SA" dirty="0"/>
              <a:t/>
            </a:r>
            <a:br>
              <a:rPr lang="ar-SA" dirty="0"/>
            </a:br>
            <a:r>
              <a:rPr lang="ar-SA" dirty="0"/>
              <a:t>هناك نوعان من شلل الاطفال هما </a:t>
            </a:r>
            <a:br>
              <a:rPr lang="ar-SA" dirty="0"/>
            </a:br>
            <a:r>
              <a:rPr lang="ar-SA" dirty="0"/>
              <a:t/>
            </a:r>
            <a:br>
              <a:rPr lang="ar-SA" dirty="0"/>
            </a:br>
            <a:r>
              <a:rPr lang="ar-SA" dirty="0"/>
              <a:t>(1</a:t>
            </a:r>
            <a:r>
              <a:rPr lang="ar-SA" b="1" dirty="0"/>
              <a:t>) الشلل البصلي :</a:t>
            </a:r>
            <a:r>
              <a:rPr lang="ar-SA" dirty="0"/>
              <a:t> وهو يعد من اخطر انواع شلل الاطفال وينشا </a:t>
            </a:r>
            <a:r>
              <a:rPr lang="ar-SA" dirty="0" err="1"/>
              <a:t>نتيجه</a:t>
            </a:r>
            <a:r>
              <a:rPr lang="ar-SA" dirty="0"/>
              <a:t> تهتك الخلايا </a:t>
            </a:r>
            <a:r>
              <a:rPr lang="ar-SA" dirty="0" err="1"/>
              <a:t>العصبيه</a:t>
            </a:r>
            <a:r>
              <a:rPr lang="ar-SA" dirty="0"/>
              <a:t> في جذع الدماغ </a:t>
            </a:r>
            <a:br>
              <a:rPr lang="ar-SA" dirty="0"/>
            </a:br>
            <a:r>
              <a:rPr lang="ar-SA" dirty="0"/>
              <a:t/>
            </a:r>
            <a:br>
              <a:rPr lang="ar-SA" dirty="0"/>
            </a:br>
            <a:r>
              <a:rPr lang="ar-SA" b="1" dirty="0"/>
              <a:t>(2) الشلل الشوكي : </a:t>
            </a:r>
            <a:r>
              <a:rPr lang="ar-SA" dirty="0"/>
              <a:t>وهو اكثر الانواع شيوعا وتحدث حاله شلل واحده لكل 200 اصابه ويحدث هذا النوع عندما يهاجم فيروس الشلل الخلايا </a:t>
            </a:r>
            <a:r>
              <a:rPr lang="ar-SA" dirty="0" err="1"/>
              <a:t>العصبيه</a:t>
            </a:r>
            <a:r>
              <a:rPr lang="ar-SA" dirty="0"/>
              <a:t> التي تتحكم في عضلات كل من الساقين والذراعين والجذع والحجاب الحاجز والبطن والحوض</a:t>
            </a:r>
          </a:p>
        </p:txBody>
      </p:sp>
    </p:spTree>
    <p:extLst>
      <p:ext uri="{BB962C8B-B14F-4D97-AF65-F5344CB8AC3E}">
        <p14:creationId xmlns:p14="http://schemas.microsoft.com/office/powerpoint/2010/main" val="25910796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التطعيم ضد شلل الاطفال : </a:t>
            </a:r>
            <a:br>
              <a:rPr lang="ar-SA" b="1" dirty="0"/>
            </a:br>
            <a:r>
              <a:rPr lang="ar-SA" dirty="0"/>
              <a:t>تكتسب </a:t>
            </a:r>
            <a:r>
              <a:rPr lang="ar-SA" dirty="0" err="1"/>
              <a:t>المناعه</a:t>
            </a:r>
            <a:r>
              <a:rPr lang="ar-SA" dirty="0"/>
              <a:t> من شلل الاطفال عن طريق التطعيم (التلقيح) ولذلك من المهم ان يبدا تلقيح الطفل في اقرب وقت ممكن بعد ولادته. وفي كل بلد جدول لتطعيم الاطفال يتناسب مع الوضع الوبائي السائد فيه </a:t>
            </a:r>
          </a:p>
        </p:txBody>
      </p:sp>
    </p:spTree>
    <p:extLst>
      <p:ext uri="{BB962C8B-B14F-4D97-AF65-F5344CB8AC3E}">
        <p14:creationId xmlns:p14="http://schemas.microsoft.com/office/powerpoint/2010/main" val="14652541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b="1" dirty="0"/>
              <a:t>علاج شلل الاطفال :</a:t>
            </a:r>
            <a:r>
              <a:rPr lang="ar-SA" dirty="0"/>
              <a:t/>
            </a:r>
            <a:br>
              <a:rPr lang="ar-SA" dirty="0"/>
            </a:br>
            <a:r>
              <a:rPr lang="ar-SA" dirty="0"/>
              <a:t>ليس هناك علاج لشلل الاطفال عند حدوثه وما يمكن القيام به هو تخفيف الاعراض ومنع حدوث المضاعفات من خلال القيام </a:t>
            </a:r>
            <a:r>
              <a:rPr lang="ar-SA" dirty="0" err="1"/>
              <a:t>بالاجراءات</a:t>
            </a:r>
            <a:r>
              <a:rPr lang="ar-SA" dirty="0"/>
              <a:t> </a:t>
            </a:r>
            <a:r>
              <a:rPr lang="ar-SA" dirty="0" err="1"/>
              <a:t>التاليه</a:t>
            </a:r>
            <a:r>
              <a:rPr lang="ar-SA" dirty="0"/>
              <a:t> </a:t>
            </a:r>
            <a:br>
              <a:rPr lang="ar-SA" dirty="0"/>
            </a:br>
            <a:r>
              <a:rPr lang="ar-SA" dirty="0"/>
              <a:t/>
            </a:r>
            <a:br>
              <a:rPr lang="ar-SA" dirty="0"/>
            </a:br>
            <a:r>
              <a:rPr lang="ar-SA" dirty="0"/>
              <a:t>* </a:t>
            </a:r>
            <a:r>
              <a:rPr lang="ar-SA" dirty="0" err="1"/>
              <a:t>الراحه</a:t>
            </a:r>
            <a:r>
              <a:rPr lang="ar-SA" dirty="0"/>
              <a:t> في السرير وخاصه في المراحل الاولى من </a:t>
            </a:r>
            <a:r>
              <a:rPr lang="ar-SA" dirty="0" err="1"/>
              <a:t>الاصابه</a:t>
            </a:r>
            <a:r>
              <a:rPr lang="ar-SA" dirty="0"/>
              <a:t> </a:t>
            </a:r>
            <a:br>
              <a:rPr lang="ar-SA" dirty="0"/>
            </a:br>
            <a:r>
              <a:rPr lang="ar-SA" dirty="0"/>
              <a:t/>
            </a:r>
            <a:br>
              <a:rPr lang="ar-SA" dirty="0"/>
            </a:br>
            <a:r>
              <a:rPr lang="ar-SA" dirty="0"/>
              <a:t>* مسكنات الالم </a:t>
            </a:r>
            <a:br>
              <a:rPr lang="ar-SA" dirty="0"/>
            </a:br>
            <a:r>
              <a:rPr lang="ar-SA" dirty="0"/>
              <a:t/>
            </a:r>
            <a:br>
              <a:rPr lang="ar-SA" dirty="0"/>
            </a:br>
            <a:r>
              <a:rPr lang="ar-SA" dirty="0"/>
              <a:t>* كمادات ماء دافئ </a:t>
            </a:r>
            <a:br>
              <a:rPr lang="ar-SA" dirty="0"/>
            </a:br>
            <a:r>
              <a:rPr lang="ar-SA" dirty="0"/>
              <a:t/>
            </a:r>
            <a:br>
              <a:rPr lang="ar-SA" dirty="0"/>
            </a:br>
            <a:r>
              <a:rPr lang="ar-SA" dirty="0"/>
              <a:t>* موازنه السوائل بالجسم </a:t>
            </a:r>
            <a:r>
              <a:rPr lang="ar-SA" dirty="0" err="1"/>
              <a:t>والتغذيه</a:t>
            </a:r>
            <a:r>
              <a:rPr lang="ar-SA" dirty="0"/>
              <a:t> </a:t>
            </a:r>
            <a:r>
              <a:rPr lang="ar-SA" dirty="0" err="1"/>
              <a:t>الجيده</a:t>
            </a:r>
            <a:r>
              <a:rPr lang="ar-SA" dirty="0"/>
              <a:t> </a:t>
            </a:r>
            <a:br>
              <a:rPr lang="ar-SA" dirty="0"/>
            </a:br>
            <a:r>
              <a:rPr lang="ar-SA" dirty="0"/>
              <a:t/>
            </a:r>
            <a:br>
              <a:rPr lang="ar-SA" dirty="0"/>
            </a:br>
            <a:r>
              <a:rPr lang="ar-SA" dirty="0"/>
              <a:t>* التنفس الصناعي </a:t>
            </a:r>
            <a:r>
              <a:rPr lang="ar-SA" dirty="0" err="1"/>
              <a:t>للمساعده</a:t>
            </a:r>
            <a:r>
              <a:rPr lang="ar-SA" dirty="0"/>
              <a:t> على التنفس عند اصابه عضلات التنفس بالشلل </a:t>
            </a:r>
            <a:br>
              <a:rPr lang="ar-SA" dirty="0"/>
            </a:br>
            <a:r>
              <a:rPr lang="ar-SA" dirty="0"/>
              <a:t/>
            </a:r>
            <a:br>
              <a:rPr lang="ar-SA" dirty="0"/>
            </a:br>
            <a:r>
              <a:rPr lang="ar-SA" dirty="0"/>
              <a:t>* العلاج الطبيعي لمنع حدوث التشوهات والتيبس المؤلم في العضلات </a:t>
            </a:r>
            <a:br>
              <a:rPr lang="ar-SA" dirty="0"/>
            </a:br>
            <a:r>
              <a:rPr lang="ar-SA" dirty="0"/>
              <a:t/>
            </a:r>
            <a:br>
              <a:rPr lang="ar-SA" dirty="0"/>
            </a:br>
            <a:r>
              <a:rPr lang="ar-SA" dirty="0"/>
              <a:t>* الجبائر او </a:t>
            </a:r>
            <a:r>
              <a:rPr lang="ar-SA" dirty="0" err="1"/>
              <a:t>الاربطه</a:t>
            </a:r>
            <a:r>
              <a:rPr lang="ar-SA" dirty="0"/>
              <a:t> او العكازات لكي تساعدهم على </a:t>
            </a:r>
            <a:r>
              <a:rPr lang="ar-SA" dirty="0" err="1"/>
              <a:t>الحركه</a:t>
            </a:r>
            <a:r>
              <a:rPr lang="ar-SA" dirty="0"/>
              <a:t> </a:t>
            </a:r>
            <a:br>
              <a:rPr lang="ar-SA" dirty="0"/>
            </a:br>
            <a:r>
              <a:rPr lang="ar-SA" dirty="0"/>
              <a:t/>
            </a:r>
            <a:br>
              <a:rPr lang="ar-SA" dirty="0"/>
            </a:br>
            <a:r>
              <a:rPr lang="ar-SA" dirty="0"/>
              <a:t>* التدخل الجراحي لتعديل بعض العيوب </a:t>
            </a:r>
            <a:r>
              <a:rPr lang="ar-SA" dirty="0" err="1"/>
              <a:t>الجسميه</a:t>
            </a:r>
            <a:r>
              <a:rPr lang="ar-SA" dirty="0"/>
              <a:t> </a:t>
            </a:r>
            <a:r>
              <a:rPr lang="ar-SA" dirty="0" err="1"/>
              <a:t>الناتجه</a:t>
            </a:r>
            <a:r>
              <a:rPr lang="ar-SA" dirty="0"/>
              <a:t> عن الشلل </a:t>
            </a:r>
          </a:p>
        </p:txBody>
      </p:sp>
    </p:spTree>
    <p:extLst>
      <p:ext uri="{BB962C8B-B14F-4D97-AF65-F5344CB8AC3E}">
        <p14:creationId xmlns:p14="http://schemas.microsoft.com/office/powerpoint/2010/main" val="618714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التصلب العصبي المتعدد :</a:t>
            </a:r>
            <a:endParaRPr lang="ar-SA" dirty="0"/>
          </a:p>
        </p:txBody>
      </p:sp>
      <p:sp>
        <p:nvSpPr>
          <p:cNvPr id="3" name="عنصر نائب للمحتوى 2"/>
          <p:cNvSpPr>
            <a:spLocks noGrp="1"/>
          </p:cNvSpPr>
          <p:nvPr>
            <p:ph idx="1"/>
          </p:nvPr>
        </p:nvSpPr>
        <p:spPr/>
        <p:txBody>
          <a:bodyPr/>
          <a:lstStyle/>
          <a:p>
            <a:r>
              <a:rPr lang="ar-SA" dirty="0"/>
              <a:t>يعتبر مرض التصلب العصبي المتعدد من الامراض التي تصيب الجهاز العصبي المركزي وهو يصيب كل من الكبار والصغار وهو من الامراض </a:t>
            </a:r>
            <a:r>
              <a:rPr lang="ar-SA" dirty="0" err="1"/>
              <a:t>المزمنه</a:t>
            </a:r>
            <a:r>
              <a:rPr lang="ar-SA" dirty="0"/>
              <a:t> التي تصيب ذلك الجزء من الدماغ المسمى ب غشاء الميلين او </a:t>
            </a:r>
            <a:r>
              <a:rPr lang="ar-SA" dirty="0" err="1"/>
              <a:t>المسماه</a:t>
            </a:r>
            <a:r>
              <a:rPr lang="ar-SA" dirty="0"/>
              <a:t> </a:t>
            </a:r>
            <a:r>
              <a:rPr lang="ar-SA" dirty="0" err="1"/>
              <a:t>بالماده</a:t>
            </a:r>
            <a:r>
              <a:rPr lang="ar-SA" dirty="0"/>
              <a:t> البيضاء في الجهاز العصبي وهو يصيب النساء اكثر من الرجال بمعدل 2 : 3 ويصيب المرضى البالغين من الجنسين في اغلب الاحيان ويعاني حاليا منه حوالي 80 الف شخص في فرنسا و 350 الفا في اوروبا </a:t>
            </a:r>
            <a:br>
              <a:rPr lang="ar-SA" dirty="0"/>
            </a:br>
            <a:r>
              <a:rPr lang="ar-SA" dirty="0"/>
              <a:t/>
            </a:r>
            <a:br>
              <a:rPr lang="ar-SA" dirty="0"/>
            </a:br>
            <a:endParaRPr lang="ar-SA" dirty="0"/>
          </a:p>
        </p:txBody>
      </p:sp>
    </p:spTree>
    <p:extLst>
      <p:ext uri="{BB962C8B-B14F-4D97-AF65-F5344CB8AC3E}">
        <p14:creationId xmlns:p14="http://schemas.microsoft.com/office/powerpoint/2010/main" val="36504863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أعراض الاستسقاء الدماغي عند الأطفال حديثي الولادة :</a:t>
            </a:r>
            <a:endParaRPr lang="ar-SA" dirty="0"/>
          </a:p>
        </p:txBody>
      </p:sp>
      <p:sp>
        <p:nvSpPr>
          <p:cNvPr id="3" name="عنصر نائب للمحتوى 2"/>
          <p:cNvSpPr>
            <a:spLocks noGrp="1"/>
          </p:cNvSpPr>
          <p:nvPr>
            <p:ph idx="1"/>
          </p:nvPr>
        </p:nvSpPr>
        <p:spPr>
          <a:xfrm>
            <a:off x="298173" y="1965960"/>
            <a:ext cx="11499574" cy="4574944"/>
          </a:xfrm>
        </p:spPr>
        <p:txBody>
          <a:bodyPr>
            <a:noAutofit/>
          </a:bodyPr>
          <a:lstStyle/>
          <a:p>
            <a:pPr marL="0" indent="0">
              <a:lnSpc>
                <a:spcPct val="170000"/>
              </a:lnSpc>
              <a:buNone/>
            </a:pPr>
            <a:r>
              <a:rPr lang="ar-SA" sz="2400" b="1" dirty="0" smtClean="0"/>
              <a:t>(1) </a:t>
            </a:r>
            <a:r>
              <a:rPr lang="ar-SA" sz="2400" b="1" dirty="0"/>
              <a:t>كبر حجم </a:t>
            </a:r>
            <a:r>
              <a:rPr lang="ar-SA" sz="2400" b="1" dirty="0" smtClean="0"/>
              <a:t>الجمجمة </a:t>
            </a:r>
            <a:r>
              <a:rPr lang="ar-SA" sz="2400" b="1" dirty="0"/>
              <a:t>منذ </a:t>
            </a:r>
            <a:r>
              <a:rPr lang="ar-SA" sz="2400" b="1" dirty="0" smtClean="0"/>
              <a:t>الولادة </a:t>
            </a:r>
            <a:r>
              <a:rPr lang="ar-SA" sz="2400" b="1" dirty="0"/>
              <a:t>والحجم الطبيعي </a:t>
            </a:r>
            <a:r>
              <a:rPr lang="ar-SA" sz="2400" b="1" dirty="0" smtClean="0"/>
              <a:t>للجمجمة </a:t>
            </a:r>
            <a:r>
              <a:rPr lang="ar-SA" sz="2400" b="1" dirty="0"/>
              <a:t>هو بين 33 – 35 سنتيمتر فيما يكون حجمها عند بعض الاطفال بين 38 – 40 سنتيمتر وقد لا تظهر على الاطفال اعراض اخرى غير ازدياد حجم </a:t>
            </a:r>
            <a:r>
              <a:rPr lang="ar-SA" sz="2400" b="1" dirty="0" smtClean="0"/>
              <a:t>الجمجمة </a:t>
            </a:r>
            <a:r>
              <a:rPr lang="ar-SA" sz="2400" b="1" dirty="0"/>
              <a:t>لكون </a:t>
            </a:r>
            <a:r>
              <a:rPr lang="ar-SA" sz="2400" b="1" dirty="0" smtClean="0"/>
              <a:t>الجمجمة مطاطية </a:t>
            </a:r>
            <a:r>
              <a:rPr lang="ar-SA" sz="2400" b="1" dirty="0"/>
              <a:t>قابله للتوسع </a:t>
            </a:r>
            <a:r>
              <a:rPr lang="ar-SA" sz="2400" b="1" dirty="0" smtClean="0"/>
              <a:t>.</a:t>
            </a:r>
            <a:r>
              <a:rPr lang="ar-SA" sz="2400" b="1" dirty="0"/>
              <a:t/>
            </a:r>
            <a:br>
              <a:rPr lang="ar-SA" sz="2400" b="1" dirty="0"/>
            </a:br>
            <a:r>
              <a:rPr lang="ar-SA" sz="2400" b="1" dirty="0"/>
              <a:t>(2) النعاس (3) تأخر المشي (4) ارتخاء </a:t>
            </a:r>
            <a:r>
              <a:rPr lang="ar-SA" sz="2400" b="1" dirty="0" smtClean="0"/>
              <a:t>الاطراف</a:t>
            </a:r>
            <a:r>
              <a:rPr lang="ar-SA" sz="2400" b="1" dirty="0"/>
              <a:t>(</a:t>
            </a:r>
            <a:r>
              <a:rPr lang="ar-SA" sz="2400" b="1" dirty="0" smtClean="0"/>
              <a:t> </a:t>
            </a:r>
            <a:r>
              <a:rPr lang="ar-SA" sz="2400" b="1" dirty="0"/>
              <a:t>5) سلس البول </a:t>
            </a:r>
            <a:r>
              <a:rPr lang="ar-SA" sz="2400" b="1" dirty="0" smtClean="0"/>
              <a:t>أو البراز. </a:t>
            </a:r>
            <a:r>
              <a:rPr lang="ar-SA" sz="2400" b="1" dirty="0"/>
              <a:t/>
            </a:r>
            <a:br>
              <a:rPr lang="ar-SA" sz="2400" b="1" dirty="0"/>
            </a:br>
            <a:r>
              <a:rPr lang="ar-SA" sz="2400" b="1" dirty="0"/>
              <a:t>(6) ضعف في عضلات العينين (7) حدوث تهيج ونوبات </a:t>
            </a:r>
            <a:r>
              <a:rPr lang="ar-SA" sz="2400" b="1" dirty="0" smtClean="0"/>
              <a:t>تشنجية.</a:t>
            </a:r>
            <a:r>
              <a:rPr lang="ar-SA" sz="2400" b="1" dirty="0"/>
              <a:t> (8) عدم الرغبة في الرضاعة مع التقيؤ .</a:t>
            </a:r>
            <a:br>
              <a:rPr lang="ar-SA" sz="2400" b="1" dirty="0"/>
            </a:br>
            <a:r>
              <a:rPr lang="ar-SA" sz="2400" b="1" dirty="0"/>
              <a:t>(9) تلف الخلايا </a:t>
            </a:r>
            <a:r>
              <a:rPr lang="ar-SA" sz="2400" b="1" dirty="0" smtClean="0"/>
              <a:t>الدماغية </a:t>
            </a:r>
            <a:r>
              <a:rPr lang="ar-SA" sz="2400" b="1" dirty="0"/>
              <a:t>قد </a:t>
            </a:r>
            <a:r>
              <a:rPr lang="ar-SA" sz="2400" b="1" dirty="0" smtClean="0"/>
              <a:t>يؤدي </a:t>
            </a:r>
            <a:r>
              <a:rPr lang="ar-SA" sz="2400" b="1" dirty="0"/>
              <a:t>الى </a:t>
            </a:r>
            <a:r>
              <a:rPr lang="ar-SA" sz="2400" b="1" dirty="0" smtClean="0"/>
              <a:t>إصابة الطفل بالإعاقة الفكرية. </a:t>
            </a:r>
            <a:r>
              <a:rPr lang="ar-SA" sz="600" dirty="0"/>
              <a:t/>
            </a:r>
            <a:br>
              <a:rPr lang="ar-SA" sz="600" dirty="0"/>
            </a:br>
            <a:r>
              <a:rPr lang="ar-SA" sz="600" dirty="0"/>
              <a:t/>
            </a:r>
            <a:br>
              <a:rPr lang="ar-SA" sz="600" dirty="0"/>
            </a:br>
            <a:r>
              <a:rPr lang="ar-SA" sz="600" dirty="0"/>
              <a:t/>
            </a:r>
            <a:br>
              <a:rPr lang="ar-SA" sz="600" dirty="0"/>
            </a:br>
            <a:r>
              <a:rPr lang="ar-SA" sz="600" dirty="0"/>
              <a:t/>
            </a:r>
            <a:br>
              <a:rPr lang="ar-SA" sz="600" dirty="0"/>
            </a:br>
            <a:r>
              <a:rPr lang="ar-SA" sz="600" dirty="0"/>
              <a:t/>
            </a:r>
            <a:br>
              <a:rPr lang="ar-SA" sz="600" dirty="0"/>
            </a:br>
            <a:r>
              <a:rPr lang="ar-SA" sz="600" dirty="0"/>
              <a:t/>
            </a:r>
            <a:br>
              <a:rPr lang="ar-SA" sz="600" dirty="0"/>
            </a:br>
            <a:r>
              <a:rPr lang="ar-SA" sz="600" dirty="0"/>
              <a:t/>
            </a:r>
            <a:br>
              <a:rPr lang="ar-SA" sz="600" dirty="0"/>
            </a:br>
            <a:r>
              <a:rPr lang="ar-SA" sz="600" dirty="0"/>
              <a:t/>
            </a:r>
            <a:br>
              <a:rPr lang="ar-SA" sz="600" dirty="0"/>
            </a:br>
            <a:r>
              <a:rPr lang="ar-SA" sz="600" dirty="0"/>
              <a:t/>
            </a:r>
            <a:br>
              <a:rPr lang="ar-SA" sz="600" dirty="0"/>
            </a:br>
            <a:r>
              <a:rPr lang="ar-SA" sz="600" dirty="0"/>
              <a:t/>
            </a:r>
            <a:br>
              <a:rPr lang="ar-SA" sz="600" dirty="0"/>
            </a:br>
            <a:r>
              <a:rPr lang="ar-SA" sz="600" dirty="0"/>
              <a:t> </a:t>
            </a:r>
          </a:p>
        </p:txBody>
      </p:sp>
    </p:spTree>
    <p:extLst>
      <p:ext uri="{BB962C8B-B14F-4D97-AF65-F5344CB8AC3E}">
        <p14:creationId xmlns:p14="http://schemas.microsoft.com/office/powerpoint/2010/main" val="5968392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اسباب التصلب العصبي المتعدد : </a:t>
            </a:r>
            <a:endParaRPr lang="ar-SA" dirty="0"/>
          </a:p>
        </p:txBody>
      </p:sp>
      <p:sp>
        <p:nvSpPr>
          <p:cNvPr id="3" name="عنصر نائب للمحتوى 2"/>
          <p:cNvSpPr>
            <a:spLocks noGrp="1"/>
          </p:cNvSpPr>
          <p:nvPr>
            <p:ph idx="1"/>
          </p:nvPr>
        </p:nvSpPr>
        <p:spPr/>
        <p:txBody>
          <a:bodyPr/>
          <a:lstStyle/>
          <a:p>
            <a:r>
              <a:rPr lang="ar-SA" dirty="0"/>
              <a:t>ان اسباب </a:t>
            </a:r>
            <a:r>
              <a:rPr lang="ar-SA" dirty="0" err="1"/>
              <a:t>الاصابه</a:t>
            </a:r>
            <a:r>
              <a:rPr lang="ar-SA" dirty="0"/>
              <a:t> بالتصلب العصبي المتعدد غير </a:t>
            </a:r>
            <a:r>
              <a:rPr lang="ar-SA" dirty="0" err="1"/>
              <a:t>معلومه</a:t>
            </a:r>
            <a:r>
              <a:rPr lang="ar-SA" dirty="0"/>
              <a:t> ولكن يميل العلماء الى تفسير اسباب المرض بانه ناتج عن تفاعل مناعي ويذكرون ان الاشخاص في مقتبل العمر يتعرضون </a:t>
            </a:r>
            <a:r>
              <a:rPr lang="ar-SA" dirty="0" err="1"/>
              <a:t>للاصابات</a:t>
            </a:r>
            <a:r>
              <a:rPr lang="ar-SA" dirty="0"/>
              <a:t> </a:t>
            </a:r>
            <a:r>
              <a:rPr lang="ar-SA" dirty="0" err="1"/>
              <a:t>الفيروسيه</a:t>
            </a:r>
            <a:r>
              <a:rPr lang="ar-SA" dirty="0"/>
              <a:t> مثل فيروس الهريس </a:t>
            </a:r>
            <a:r>
              <a:rPr lang="ar-SA" dirty="0" err="1"/>
              <a:t>والروتا</a:t>
            </a:r>
            <a:r>
              <a:rPr lang="ar-SA" dirty="0"/>
              <a:t> كما يتعرضون لمواد غير </a:t>
            </a:r>
            <a:r>
              <a:rPr lang="ar-SA" dirty="0" err="1"/>
              <a:t>معلومه</a:t>
            </a:r>
            <a:r>
              <a:rPr lang="ar-SA" dirty="0"/>
              <a:t> وان هذا التعرض يعد بمثابه الزناد والذي بعد تحريكه يبدا بمهاجمه الجهاز المناعي </a:t>
            </a:r>
            <a:r>
              <a:rPr lang="ar-SA" dirty="0" err="1"/>
              <a:t>لانسجه</a:t>
            </a:r>
            <a:r>
              <a:rPr lang="ar-SA" dirty="0"/>
              <a:t> الجسم وهذا التفاعل المناعي يحدث التهابا وتلفا وتحطما بغشاء الميلين والالياف </a:t>
            </a:r>
            <a:r>
              <a:rPr lang="ar-SA" dirty="0" err="1"/>
              <a:t>العصبيه</a:t>
            </a:r>
            <a:r>
              <a:rPr lang="ar-SA" dirty="0"/>
              <a:t> التي يغلفها ويبدو ان العوامل </a:t>
            </a:r>
            <a:r>
              <a:rPr lang="ar-SA" dirty="0" err="1"/>
              <a:t>الوراثيه</a:t>
            </a:r>
            <a:r>
              <a:rPr lang="ar-SA" dirty="0"/>
              <a:t> تلعب دورا مهما في </a:t>
            </a:r>
            <a:r>
              <a:rPr lang="ar-SA" dirty="0" err="1"/>
              <a:t>الاصابه</a:t>
            </a:r>
            <a:r>
              <a:rPr lang="ar-SA" dirty="0"/>
              <a:t> بهذا المرض ففي حوالي 5% من الاصابات يكون للمصاب اخ او اخت يعانون من نفس المرض وفي 15% من الحالات يكون هناك احد الاقارب الذي يشكو من نفس </a:t>
            </a:r>
            <a:r>
              <a:rPr lang="ar-SA" dirty="0" err="1"/>
              <a:t>الحاله</a:t>
            </a:r>
            <a:r>
              <a:rPr lang="ar-SA" dirty="0"/>
              <a:t> .</a:t>
            </a:r>
          </a:p>
        </p:txBody>
      </p:sp>
    </p:spTree>
    <p:extLst>
      <p:ext uri="{BB962C8B-B14F-4D97-AF65-F5344CB8AC3E}">
        <p14:creationId xmlns:p14="http://schemas.microsoft.com/office/powerpoint/2010/main" val="128585538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وقد اكتشف الباحثين عوامل وراثيه معينه تظهر على سطح خلايا الجسم في المصابين بهذا المرض وهذه العوامل هي التي تحدد موقف الجهاز المناعي من انسجه الجسم بمعني هل يعتبرها غريبه فيهاجمها او انه جزء منه فلا يهاجمها كما ان </a:t>
            </a:r>
            <a:r>
              <a:rPr lang="ar-SA" dirty="0" err="1"/>
              <a:t>البيئه</a:t>
            </a:r>
            <a:r>
              <a:rPr lang="ar-SA" dirty="0"/>
              <a:t> </a:t>
            </a:r>
            <a:r>
              <a:rPr lang="ar-SA" dirty="0" err="1"/>
              <a:t>المحيطه</a:t>
            </a:r>
            <a:r>
              <a:rPr lang="ar-SA" dirty="0"/>
              <a:t> تلعب ايضا دورا مهما في نشاه المرض حيث ان </a:t>
            </a:r>
            <a:r>
              <a:rPr lang="ar-SA" dirty="0" err="1"/>
              <a:t>البيئه</a:t>
            </a:r>
            <a:r>
              <a:rPr lang="ar-SA" dirty="0"/>
              <a:t> </a:t>
            </a:r>
            <a:r>
              <a:rPr lang="ar-SA" dirty="0" err="1"/>
              <a:t>المحيطه</a:t>
            </a:r>
            <a:r>
              <a:rPr lang="ar-SA" dirty="0"/>
              <a:t> بالشخص وهو في عمره 15 عاما لوحظ ان لها </a:t>
            </a:r>
            <a:r>
              <a:rPr lang="ar-SA" dirty="0" err="1"/>
              <a:t>تاثير</a:t>
            </a:r>
            <a:r>
              <a:rPr lang="ar-SA" dirty="0"/>
              <a:t> في اصابه عدد من الحالات فهي تصل الى 1 لكل 2000 شخص ممن يقضون هذه الاعوام في مناخ معتدل بينما تصل الى 1 لكل 10000 في الاشخاص الذين يقضون هذه السنوات في المناخ المداري ويكاد لا يصاب به الاشخاص الذين يعيشون بالقرب من خط الاستواء ويربط العلماء بين هذه النسب </a:t>
            </a:r>
            <a:r>
              <a:rPr lang="ar-SA" dirty="0" err="1"/>
              <a:t>وتاثير</a:t>
            </a:r>
            <a:r>
              <a:rPr lang="ar-SA" dirty="0"/>
              <a:t> الشمس على مستوى فيتامين (د) والذي </a:t>
            </a:r>
            <a:r>
              <a:rPr lang="ar-SA" dirty="0" err="1"/>
              <a:t>يتاثر</a:t>
            </a:r>
            <a:r>
              <a:rPr lang="ar-SA" dirty="0"/>
              <a:t> مستواه </a:t>
            </a:r>
            <a:r>
              <a:rPr lang="ar-SA" dirty="0" err="1"/>
              <a:t>بتاثير</a:t>
            </a:r>
            <a:r>
              <a:rPr lang="ar-SA" dirty="0"/>
              <a:t> التعرض للشمس ويذكر العلماء ان الاشخاص الذين يعيشون بعيدا عن الشمس يكون مستوا فيتامين (د) اقل في اجسامهم وبالتالي فان نسبه حدوث هذا المرض عندهم اكثر ولكن حول </a:t>
            </a:r>
            <a:r>
              <a:rPr lang="ar-SA" dirty="0" err="1"/>
              <a:t>الكيفيه</a:t>
            </a:r>
            <a:r>
              <a:rPr lang="ar-SA" dirty="0"/>
              <a:t> التي يحمي بها فيتامين (د) اجسامنا من </a:t>
            </a:r>
            <a:r>
              <a:rPr lang="ar-SA" dirty="0" err="1"/>
              <a:t>الاصابه</a:t>
            </a:r>
            <a:r>
              <a:rPr lang="ar-SA" dirty="0"/>
              <a:t> بهذا المرض فان العلماء </a:t>
            </a:r>
            <a:r>
              <a:rPr lang="ar-SA" dirty="0" err="1"/>
              <a:t>مازالو</a:t>
            </a:r>
            <a:r>
              <a:rPr lang="ar-SA" dirty="0"/>
              <a:t> يجهلون </a:t>
            </a:r>
            <a:r>
              <a:rPr lang="ar-SA" dirty="0" err="1"/>
              <a:t>الطريقه</a:t>
            </a:r>
            <a:r>
              <a:rPr lang="ar-SA" dirty="0"/>
              <a:t> التي يدافع بها فيتامين (د) عن الجسم حتى لا يصاب بمرض التصلب العصبي المتعدد </a:t>
            </a:r>
          </a:p>
        </p:txBody>
      </p:sp>
    </p:spTree>
    <p:extLst>
      <p:ext uri="{BB962C8B-B14F-4D97-AF65-F5344CB8AC3E}">
        <p14:creationId xmlns:p14="http://schemas.microsoft.com/office/powerpoint/2010/main" val="36029478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انواع التصلب العصبي المتعدد :</a:t>
            </a:r>
            <a:endParaRPr lang="ar-SA" dirty="0"/>
          </a:p>
        </p:txBody>
      </p:sp>
      <p:sp>
        <p:nvSpPr>
          <p:cNvPr id="3" name="عنصر نائب للمحتوى 2"/>
          <p:cNvSpPr>
            <a:spLocks noGrp="1"/>
          </p:cNvSpPr>
          <p:nvPr>
            <p:ph idx="1"/>
          </p:nvPr>
        </p:nvSpPr>
        <p:spPr/>
        <p:txBody>
          <a:bodyPr/>
          <a:lstStyle/>
          <a:p>
            <a:r>
              <a:rPr lang="ar-SA" dirty="0"/>
              <a:t>يصعب التنبؤ بمسار مرض التصلب العصبي المتعدد فبعض الناس </a:t>
            </a:r>
            <a:r>
              <a:rPr lang="ar-SA" dirty="0" err="1"/>
              <a:t>يتاثر</a:t>
            </a:r>
            <a:r>
              <a:rPr lang="ar-SA" dirty="0"/>
              <a:t> بالمرض بشكل طفيف بينما يعاني البعض الاخر من تقدم سريع </a:t>
            </a:r>
            <a:r>
              <a:rPr lang="ar-SA" dirty="0" err="1"/>
              <a:t>للحاله</a:t>
            </a:r>
            <a:r>
              <a:rPr lang="ar-SA" dirty="0"/>
              <a:t> تصل الى حد العجز الكلي كما يقع معظم الناس بين هذين الطرفين </a:t>
            </a:r>
            <a:endParaRPr lang="ar-SA" dirty="0" smtClean="0"/>
          </a:p>
          <a:p>
            <a:r>
              <a:rPr lang="ar-SA" b="1" dirty="0"/>
              <a:t>(1)  النوع </a:t>
            </a:r>
            <a:r>
              <a:rPr lang="ar-SA" b="1" dirty="0" err="1"/>
              <a:t>الانتكاسي</a:t>
            </a:r>
            <a:r>
              <a:rPr lang="ar-SA" b="1" dirty="0"/>
              <a:t> المتراجع :</a:t>
            </a:r>
            <a:br>
              <a:rPr lang="ar-SA" b="1" dirty="0"/>
            </a:br>
            <a:r>
              <a:rPr lang="ar-SA" dirty="0"/>
              <a:t>في هذا الشكل من المرض يحدث تراجع بسبب حده الاعراض بشكل لا يمكن التنبؤ به وفي هذه الاثناء تظهر اعراض جديده او يحدث زياده في شده الاعراض </a:t>
            </a:r>
            <a:r>
              <a:rPr lang="ar-SA" dirty="0" err="1"/>
              <a:t>الموجوده</a:t>
            </a:r>
            <a:r>
              <a:rPr lang="ar-SA" dirty="0"/>
              <a:t> سابقا ويستمر ذلك لفترات </a:t>
            </a:r>
            <a:r>
              <a:rPr lang="ar-SA" dirty="0" err="1"/>
              <a:t>مختلفه</a:t>
            </a:r>
            <a:r>
              <a:rPr lang="ar-SA" dirty="0"/>
              <a:t> ( ايام وشهور ) ثم يحدث خمول </a:t>
            </a:r>
            <a:r>
              <a:rPr lang="ar-SA" dirty="0" err="1"/>
              <a:t>للاعراض</a:t>
            </a:r>
            <a:r>
              <a:rPr lang="ar-SA" dirty="0"/>
              <a:t> بشكل كلي او جزئي وقد تستمر حاله السكون للمرض لشهور او لسنوات وهذا الشكل من المرض يمثل حوالي 25% من الحالات </a:t>
            </a:r>
          </a:p>
        </p:txBody>
      </p:sp>
    </p:spTree>
    <p:extLst>
      <p:ext uri="{BB962C8B-B14F-4D97-AF65-F5344CB8AC3E}">
        <p14:creationId xmlns:p14="http://schemas.microsoft.com/office/powerpoint/2010/main" val="9165570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(2) التصلب العصبي المتعدد الحميد : </a:t>
            </a:r>
            <a:br>
              <a:rPr lang="ar-SA" b="1" dirty="0"/>
            </a:br>
            <a:r>
              <a:rPr lang="ar-SA" dirty="0"/>
              <a:t>ويمثل حوالي 20% من الحالات وفي هذا النموذج لمسار المرض تحدث هجمه او اثنتان ثم شفاء تام ولا تسوء حاله المريض في هذا النوع ولا يصاب </a:t>
            </a:r>
            <a:r>
              <a:rPr lang="ar-SA" dirty="0" err="1"/>
              <a:t>باعاقه</a:t>
            </a:r>
            <a:r>
              <a:rPr lang="ar-SA" dirty="0"/>
              <a:t> دائمه ولا يمكن التعرف على هذا النوع الا عندما يعاني المريض من اعاقه </a:t>
            </a:r>
            <a:r>
              <a:rPr lang="ar-SA" dirty="0" err="1"/>
              <a:t>طفيفه</a:t>
            </a:r>
            <a:r>
              <a:rPr lang="ar-SA" dirty="0"/>
              <a:t> بعد 10 – 15 سنه من بدء ظهور المرض وحينئذ يتم تصنيفه على انه من النوع المتراجع المتردد </a:t>
            </a:r>
            <a:br>
              <a:rPr lang="ar-SA" dirty="0"/>
            </a:br>
            <a:r>
              <a:rPr lang="ar-SA" dirty="0"/>
              <a:t/>
            </a:r>
            <a:br>
              <a:rPr lang="ar-SA" dirty="0"/>
            </a:br>
            <a:r>
              <a:rPr lang="ar-SA" b="1" dirty="0"/>
              <a:t>(3) التصلب المتعدد الثانوي المتقدم :</a:t>
            </a:r>
            <a:r>
              <a:rPr lang="ar-SA" dirty="0"/>
              <a:t/>
            </a:r>
            <a:br>
              <a:rPr lang="ar-SA" dirty="0"/>
            </a:br>
            <a:r>
              <a:rPr lang="ar-SA" dirty="0"/>
              <a:t>ويمثل حوالي 40% من الحالات والتي تبدا عاده بالنوع المتراجع المتردد </a:t>
            </a:r>
            <a:br>
              <a:rPr lang="ar-SA" dirty="0"/>
            </a:br>
            <a:r>
              <a:rPr lang="ar-SA" dirty="0"/>
              <a:t/>
            </a:r>
            <a:br>
              <a:rPr lang="ar-SA" dirty="0"/>
            </a:br>
            <a:r>
              <a:rPr lang="ar-SA" b="1" dirty="0"/>
              <a:t>(4) التصلب المتعدد الاولى المتقدم :</a:t>
            </a:r>
            <a:br>
              <a:rPr lang="ar-SA" b="1" dirty="0"/>
            </a:br>
            <a:r>
              <a:rPr lang="ar-SA" dirty="0"/>
              <a:t>ويمثل حوالي 15% من الحالات </a:t>
            </a:r>
            <a:br>
              <a:rPr lang="ar-SA" dirty="0"/>
            </a:br>
            <a:endParaRPr lang="ar-SA" dirty="0"/>
          </a:p>
        </p:txBody>
      </p:sp>
    </p:spTree>
    <p:extLst>
      <p:ext uri="{BB962C8B-B14F-4D97-AF65-F5344CB8AC3E}">
        <p14:creationId xmlns:p14="http://schemas.microsoft.com/office/powerpoint/2010/main" val="381002554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اعراض التصلب العصبي المتعدد :</a:t>
            </a:r>
            <a:r>
              <a:rPr lang="ar-SA" dirty="0"/>
              <a:t/>
            </a:r>
            <a:br>
              <a:rPr lang="ar-SA" dirty="0"/>
            </a:br>
            <a:r>
              <a:rPr lang="ar-SA" dirty="0"/>
              <a:t>ومن اهم المشكلات التي يعاني منها مرضي التصلب العصبي المتعدد ما يلي : </a:t>
            </a:r>
            <a:br>
              <a:rPr lang="ar-SA" dirty="0"/>
            </a:br>
            <a:r>
              <a:rPr lang="ar-SA" dirty="0"/>
              <a:t>- مشكلات التوازن والتناسق الحركي </a:t>
            </a:r>
            <a:br>
              <a:rPr lang="ar-SA" dirty="0"/>
            </a:br>
            <a:r>
              <a:rPr lang="ar-SA" dirty="0"/>
              <a:t>- مشكلات فقدان الاحساس </a:t>
            </a:r>
            <a:br>
              <a:rPr lang="ar-SA" dirty="0"/>
            </a:br>
            <a:r>
              <a:rPr lang="ar-SA" dirty="0"/>
              <a:t>- مشكلات التحكم في اخراج البول والبراز </a:t>
            </a:r>
            <a:br>
              <a:rPr lang="ar-SA" dirty="0"/>
            </a:br>
            <a:r>
              <a:rPr lang="ar-SA" dirty="0"/>
              <a:t>- المشكلات </a:t>
            </a:r>
            <a:r>
              <a:rPr lang="ar-SA" dirty="0" err="1"/>
              <a:t>الجنسيه</a:t>
            </a:r>
            <a:r>
              <a:rPr lang="ar-SA" dirty="0"/>
              <a:t> </a:t>
            </a:r>
            <a:br>
              <a:rPr lang="ar-SA" dirty="0"/>
            </a:br>
            <a:r>
              <a:rPr lang="ar-SA" dirty="0"/>
              <a:t>- تقلبات المزاج </a:t>
            </a:r>
            <a:br>
              <a:rPr lang="ar-SA" dirty="0"/>
            </a:br>
            <a:r>
              <a:rPr lang="ar-SA" dirty="0"/>
              <a:t>- المشكلات </a:t>
            </a:r>
            <a:r>
              <a:rPr lang="ar-SA" dirty="0" err="1"/>
              <a:t>البصريه</a:t>
            </a:r>
            <a:r>
              <a:rPr lang="ar-SA" dirty="0"/>
              <a:t> </a:t>
            </a:r>
            <a:br>
              <a:rPr lang="ar-SA" dirty="0"/>
            </a:br>
            <a:r>
              <a:rPr lang="ar-SA" dirty="0"/>
              <a:t>- اضطراب في </a:t>
            </a:r>
            <a:r>
              <a:rPr lang="ar-SA" dirty="0" err="1"/>
              <a:t>الذاكره</a:t>
            </a:r>
            <a:r>
              <a:rPr lang="ar-SA" dirty="0"/>
              <a:t> </a:t>
            </a:r>
            <a:br>
              <a:rPr lang="ar-SA" dirty="0"/>
            </a:br>
            <a:endParaRPr lang="ar-SA" dirty="0"/>
          </a:p>
        </p:txBody>
      </p:sp>
    </p:spTree>
    <p:extLst>
      <p:ext uri="{BB962C8B-B14F-4D97-AF65-F5344CB8AC3E}">
        <p14:creationId xmlns:p14="http://schemas.microsoft.com/office/powerpoint/2010/main" val="326550207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تشخيص التصلب العصبي المتعدد :</a:t>
            </a:r>
            <a:r>
              <a:rPr lang="ar-SA" dirty="0"/>
              <a:t/>
            </a:r>
            <a:br>
              <a:rPr lang="ar-SA" dirty="0"/>
            </a:br>
            <a:r>
              <a:rPr lang="ar-SA" dirty="0"/>
              <a:t>وقد تتشابه اعراض المرض مع الكثير من الامراض الاخرى والتي تصيب الجهاز العصبي ولذلك فان تشخيص المرض يستلزم استشاره الطبيب المتخصص ويتم تشخيص المرض عن طريق الاعراض والفحص </a:t>
            </a:r>
            <a:r>
              <a:rPr lang="ar-SA" dirty="0" err="1"/>
              <a:t>الاكلينكي</a:t>
            </a:r>
            <a:r>
              <a:rPr lang="ar-SA" dirty="0"/>
              <a:t> ولتحديد المرض وتشخيصه لابد للمريض ان يمر بفحوصات دقيقه منها :</a:t>
            </a:r>
            <a:br>
              <a:rPr lang="ar-SA" dirty="0"/>
            </a:br>
            <a:r>
              <a:rPr lang="ar-SA" dirty="0"/>
              <a:t>(1) تصوير الدماغ بالرنين المغناطيسي </a:t>
            </a:r>
            <a:br>
              <a:rPr lang="ar-SA" dirty="0"/>
            </a:br>
            <a:r>
              <a:rPr lang="ar-SA" dirty="0"/>
              <a:t>(2) فحص عينه من الحبل الشوكي </a:t>
            </a:r>
            <a:br>
              <a:rPr lang="ar-SA" dirty="0"/>
            </a:br>
            <a:r>
              <a:rPr lang="ar-SA" dirty="0"/>
              <a:t>(3) فحص قاع العين </a:t>
            </a:r>
            <a:br>
              <a:rPr lang="ar-SA" dirty="0"/>
            </a:br>
            <a:r>
              <a:rPr lang="ar-SA" dirty="0"/>
              <a:t>(4) عمل اختبار لقياس الاستجابات</a:t>
            </a:r>
          </a:p>
        </p:txBody>
      </p:sp>
    </p:spTree>
    <p:extLst>
      <p:ext uri="{BB962C8B-B14F-4D97-AF65-F5344CB8AC3E}">
        <p14:creationId xmlns:p14="http://schemas.microsoft.com/office/powerpoint/2010/main" val="264627885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علاج التصلب العصبي المتعدد : </a:t>
            </a:r>
            <a:r>
              <a:rPr lang="ar-SA" dirty="0"/>
              <a:t/>
            </a:r>
            <a:br>
              <a:rPr lang="ar-SA" dirty="0"/>
            </a:br>
            <a:r>
              <a:rPr lang="ar-SA" dirty="0"/>
              <a:t>لا يوجد علاج واحد لكل حالات التصلب العصبي المتعدد. فمركبات </a:t>
            </a:r>
            <a:r>
              <a:rPr lang="ar-SA" dirty="0" err="1"/>
              <a:t>الكورتيكوستيرويد</a:t>
            </a:r>
            <a:r>
              <a:rPr lang="ar-SA" dirty="0"/>
              <a:t> تستخدم في </a:t>
            </a:r>
            <a:r>
              <a:rPr lang="ar-SA" dirty="0" err="1"/>
              <a:t>العاده</a:t>
            </a:r>
            <a:r>
              <a:rPr lang="ar-SA" dirty="0"/>
              <a:t> لتثبيط الجهاز المناعي وهي تعطي لفتره </a:t>
            </a:r>
            <a:r>
              <a:rPr lang="ar-SA" dirty="0" err="1"/>
              <a:t>بسيطه</a:t>
            </a:r>
            <a:r>
              <a:rPr lang="ar-SA" dirty="0"/>
              <a:t> للتخفيف من حده المرض اثناء نشاطه. وعلى الرغم من ان هذه المركبات تقلل من فتره نشاط المرض وتبطئ من تقدمه الا انها لا تمنع تقدم المرض كما تعطي هذه المستحضرات وتوقف حسب الحاجه ولا تعطي لفترات طويله او </a:t>
            </a:r>
            <a:r>
              <a:rPr lang="ar-SA" dirty="0" err="1"/>
              <a:t>ممتده</a:t>
            </a:r>
            <a:r>
              <a:rPr lang="ar-SA" dirty="0"/>
              <a:t> وذلك </a:t>
            </a:r>
            <a:r>
              <a:rPr lang="ar-SA" dirty="0" err="1"/>
              <a:t>لتاثيراتها</a:t>
            </a:r>
            <a:r>
              <a:rPr lang="ar-SA" dirty="0"/>
              <a:t> </a:t>
            </a:r>
            <a:r>
              <a:rPr lang="ar-SA" dirty="0" err="1"/>
              <a:t>الجانبيه</a:t>
            </a:r>
            <a:r>
              <a:rPr lang="ar-SA" dirty="0"/>
              <a:t> ويتم استخدام </a:t>
            </a:r>
            <a:r>
              <a:rPr lang="ar-SA" dirty="0" err="1"/>
              <a:t>الكورتزيون</a:t>
            </a:r>
            <a:r>
              <a:rPr lang="ar-SA" dirty="0"/>
              <a:t> في علاج الحالات الحاده للمرض ويستخدم غالبا عن طريق الحقن بالوريد لمده من 5 -3 ايام وقد يستخدم عقار </a:t>
            </a:r>
            <a:r>
              <a:rPr lang="ar-SA" dirty="0" err="1"/>
              <a:t>الانترفيون</a:t>
            </a:r>
            <a:r>
              <a:rPr lang="ar-SA" dirty="0"/>
              <a:t> في علاج الحالات الحاده كما ان هناك ادويه تستخدم للتقليل من حدوث تكرار النوبات </a:t>
            </a:r>
            <a:r>
              <a:rPr lang="ar-SA" dirty="0" err="1"/>
              <a:t>المرضيه</a:t>
            </a:r>
            <a:r>
              <a:rPr lang="ar-SA" dirty="0"/>
              <a:t> الحاده وقد تستخدم ادويه اخرى تكميليه او بديله مثل فيتامين (د) ومضادات </a:t>
            </a:r>
            <a:r>
              <a:rPr lang="ar-SA" dirty="0" err="1"/>
              <a:t>الاكسده</a:t>
            </a:r>
            <a:r>
              <a:rPr lang="ar-SA" dirty="0"/>
              <a:t> </a:t>
            </a:r>
            <a:r>
              <a:rPr lang="ar-SA" dirty="0" err="1"/>
              <a:t>والاغذيه</a:t>
            </a:r>
            <a:r>
              <a:rPr lang="ar-SA" dirty="0"/>
              <a:t> التي تقل بها الدهون </a:t>
            </a:r>
            <a:r>
              <a:rPr lang="ar-SA" dirty="0" err="1"/>
              <a:t>المشبعه</a:t>
            </a:r>
            <a:r>
              <a:rPr lang="ar-SA" dirty="0"/>
              <a:t> ويكثر بها بعض الاحماض </a:t>
            </a:r>
            <a:r>
              <a:rPr lang="ar-SA" dirty="0" err="1"/>
              <a:t>الدهنيه</a:t>
            </a:r>
            <a:r>
              <a:rPr lang="ar-SA" dirty="0"/>
              <a:t> وما زال العلماء في العالم يبحثون عن مختلف طرق العلاج لهذا المرض مثل تغير بلازما الدم وحقن المرضى بالبروتينات </a:t>
            </a:r>
            <a:r>
              <a:rPr lang="ar-SA" dirty="0" err="1"/>
              <a:t>المناعيه</a:t>
            </a:r>
            <a:r>
              <a:rPr lang="ar-SA"/>
              <a:t> والتوصل لمصل مكون من خلايا مناعيه. </a:t>
            </a:r>
          </a:p>
        </p:txBody>
      </p:sp>
    </p:spTree>
    <p:extLst>
      <p:ext uri="{BB962C8B-B14F-4D97-AF65-F5344CB8AC3E}">
        <p14:creationId xmlns:p14="http://schemas.microsoft.com/office/powerpoint/2010/main" val="36493583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اعراض </a:t>
            </a:r>
            <a:r>
              <a:rPr lang="ar-SA" b="1" dirty="0"/>
              <a:t>الاستسقاء الدماغي عند البالغين :</a:t>
            </a:r>
            <a:endParaRPr lang="ar-SA" dirty="0"/>
          </a:p>
        </p:txBody>
      </p:sp>
      <p:sp>
        <p:nvSpPr>
          <p:cNvPr id="3" name="عنصر نائب للمحتوى 2"/>
          <p:cNvSpPr>
            <a:spLocks noGrp="1"/>
          </p:cNvSpPr>
          <p:nvPr>
            <p:ph idx="1"/>
          </p:nvPr>
        </p:nvSpPr>
        <p:spPr/>
        <p:txBody>
          <a:bodyPr/>
          <a:lstStyle/>
          <a:p>
            <a:r>
              <a:rPr lang="ar-SA" dirty="0"/>
              <a:t>(1) نوبات صداع </a:t>
            </a:r>
            <a:br>
              <a:rPr lang="ar-SA" dirty="0"/>
            </a:br>
            <a:r>
              <a:rPr lang="ar-SA" dirty="0"/>
              <a:t/>
            </a:r>
            <a:br>
              <a:rPr lang="ar-SA" dirty="0"/>
            </a:br>
            <a:r>
              <a:rPr lang="ar-SA" dirty="0"/>
              <a:t>(2) </a:t>
            </a:r>
            <a:r>
              <a:rPr lang="ar-SA" dirty="0" err="1"/>
              <a:t>قئ</a:t>
            </a:r>
            <a:r>
              <a:rPr lang="ar-SA" dirty="0"/>
              <a:t> واعياء </a:t>
            </a:r>
            <a:br>
              <a:rPr lang="ar-SA" dirty="0"/>
            </a:br>
            <a:r>
              <a:rPr lang="ar-SA" dirty="0"/>
              <a:t/>
            </a:r>
            <a:br>
              <a:rPr lang="ar-SA" dirty="0"/>
            </a:br>
            <a:r>
              <a:rPr lang="ar-SA" dirty="0"/>
              <a:t>(3) اضطراب في المشي </a:t>
            </a:r>
            <a:br>
              <a:rPr lang="ar-SA" dirty="0"/>
            </a:br>
            <a:r>
              <a:rPr lang="ar-SA" dirty="0"/>
              <a:t/>
            </a:r>
            <a:br>
              <a:rPr lang="ar-SA" dirty="0"/>
            </a:br>
            <a:r>
              <a:rPr lang="ar-SA" dirty="0"/>
              <a:t>(4) الضغط على العصب البصري يمكن ان يؤدي الى كف البصر مدى الحياه </a:t>
            </a:r>
            <a:br>
              <a:rPr lang="ar-SA" dirty="0"/>
            </a:br>
            <a:r>
              <a:rPr lang="ar-SA" dirty="0"/>
              <a:t/>
            </a:r>
            <a:br>
              <a:rPr lang="ar-SA" dirty="0"/>
            </a:br>
            <a:r>
              <a:rPr lang="ar-SA" dirty="0"/>
              <a:t>(5) استسقاء الدماغ المتقدم سريعا او المستمر لفتره طويله يمكن ان يسبب تلف المخ و الوفاه </a:t>
            </a:r>
          </a:p>
        </p:txBody>
      </p:sp>
    </p:spTree>
    <p:extLst>
      <p:ext uri="{BB962C8B-B14F-4D97-AF65-F5344CB8AC3E}">
        <p14:creationId xmlns:p14="http://schemas.microsoft.com/office/powerpoint/2010/main" val="1401780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تشخيص استسقاء الدماغ :</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a:t>قبل </a:t>
            </a:r>
            <a:r>
              <a:rPr lang="ar-SA" dirty="0" err="1"/>
              <a:t>الولاده</a:t>
            </a:r>
            <a:r>
              <a:rPr lang="ar-SA" dirty="0"/>
              <a:t> </a:t>
            </a:r>
            <a:endParaRPr lang="ar-SA" dirty="0" smtClean="0"/>
          </a:p>
          <a:p>
            <a:r>
              <a:rPr lang="ar-SA" dirty="0"/>
              <a:t>خلال مرحله </a:t>
            </a:r>
            <a:r>
              <a:rPr lang="ar-SA" dirty="0" err="1"/>
              <a:t>الطفوله</a:t>
            </a:r>
            <a:r>
              <a:rPr lang="ar-SA" dirty="0"/>
              <a:t> </a:t>
            </a:r>
            <a:r>
              <a:rPr lang="ar-SA" dirty="0" err="1"/>
              <a:t>المبكره</a:t>
            </a:r>
            <a:r>
              <a:rPr lang="ar-SA" dirty="0"/>
              <a:t> </a:t>
            </a:r>
            <a:endParaRPr lang="ar-SA" dirty="0" smtClean="0"/>
          </a:p>
          <a:p>
            <a:r>
              <a:rPr lang="ar-SA" dirty="0"/>
              <a:t>الاطفال الاكبر عمرا او البالغين </a:t>
            </a:r>
          </a:p>
        </p:txBody>
      </p:sp>
    </p:spTree>
    <p:extLst>
      <p:ext uri="{BB962C8B-B14F-4D97-AF65-F5344CB8AC3E}">
        <p14:creationId xmlns:p14="http://schemas.microsoft.com/office/powerpoint/2010/main" val="12674011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solidFill>
                  <a:srgbClr val="FF0000"/>
                </a:solidFill>
              </a:rPr>
              <a:t>علاج استسقاء الدماغ :</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a:t>هناك العديد من الجراحات </a:t>
            </a:r>
            <a:r>
              <a:rPr lang="ar-SA" dirty="0" smtClean="0"/>
              <a:t>المستخدمة </a:t>
            </a:r>
            <a:r>
              <a:rPr lang="ar-SA" dirty="0"/>
              <a:t>لتصريف سائل الدماغ الشوكي هي : </a:t>
            </a:r>
            <a:endParaRPr lang="ar-SA" dirty="0" smtClean="0"/>
          </a:p>
          <a:p>
            <a:r>
              <a:rPr lang="ar-SA" dirty="0"/>
              <a:t>(1) القسطرة الدماغية</a:t>
            </a:r>
            <a:r>
              <a:rPr lang="en-US" dirty="0"/>
              <a:t> Shunt </a:t>
            </a:r>
            <a:r>
              <a:rPr lang="ar-SA" dirty="0"/>
              <a:t>الجراحة التحويلية هي الأكثر شيوعًا. </a:t>
            </a:r>
            <a:br>
              <a:rPr lang="ar-SA" dirty="0"/>
            </a:br>
            <a:r>
              <a:rPr lang="ar-SA" dirty="0"/>
              <a:t/>
            </a:r>
            <a:br>
              <a:rPr lang="ar-SA" dirty="0"/>
            </a:br>
            <a:r>
              <a:rPr lang="ar-SA" dirty="0"/>
              <a:t>(2) هناك جراحه اخرى يقوم فيها الجراح باستخدام مناظر لعمل فتحه في التجويف او البطين </a:t>
            </a:r>
            <a:r>
              <a:rPr lang="ar-SA" dirty="0" smtClean="0"/>
              <a:t>الثالث </a:t>
            </a:r>
            <a:r>
              <a:rPr lang="ar-SA" dirty="0"/>
              <a:t/>
            </a:r>
            <a:br>
              <a:rPr lang="ar-SA" dirty="0"/>
            </a:br>
            <a:r>
              <a:rPr lang="ar-SA" dirty="0"/>
              <a:t/>
            </a:r>
            <a:br>
              <a:rPr lang="ar-SA" dirty="0"/>
            </a:br>
            <a:r>
              <a:rPr lang="ar-SA" dirty="0"/>
              <a:t>(3) استخدام قسطره مؤقته لتصريف السائل الدماغي الشوكي الى خارج الدماغ </a:t>
            </a:r>
            <a:r>
              <a:rPr lang="ar-SA" dirty="0" smtClean="0"/>
              <a:t>.</a:t>
            </a:r>
            <a:endParaRPr lang="ar-SA" dirty="0"/>
          </a:p>
        </p:txBody>
      </p:sp>
    </p:spTree>
    <p:extLst>
      <p:ext uri="{BB962C8B-B14F-4D97-AF65-F5344CB8AC3E}">
        <p14:creationId xmlns:p14="http://schemas.microsoft.com/office/powerpoint/2010/main" val="1188876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rgbClr val="FF0000"/>
                </a:solidFill>
              </a:rPr>
              <a:t>علاج البالغين:</a:t>
            </a:r>
            <a:endParaRPr lang="ar-SA" dirty="0">
              <a:solidFill>
                <a:srgbClr val="FF0000"/>
              </a:solidFill>
            </a:endParaRPr>
          </a:p>
        </p:txBody>
      </p:sp>
      <p:sp>
        <p:nvSpPr>
          <p:cNvPr id="3" name="عنصر نائب للمحتوى 2"/>
          <p:cNvSpPr>
            <a:spLocks noGrp="1"/>
          </p:cNvSpPr>
          <p:nvPr>
            <p:ph idx="1"/>
          </p:nvPr>
        </p:nvSpPr>
        <p:spPr/>
        <p:txBody>
          <a:bodyPr/>
          <a:lstStyle/>
          <a:p>
            <a:r>
              <a:rPr lang="en-US" dirty="0"/>
              <a:t/>
            </a:r>
            <a:br>
              <a:rPr lang="en-US" dirty="0"/>
            </a:br>
            <a:r>
              <a:rPr lang="en-US" dirty="0"/>
              <a:t> </a:t>
            </a:r>
            <a:r>
              <a:rPr lang="ar-SA" dirty="0"/>
              <a:t>(1) ينصح الاطباء بأجراء العملية للتخلص من الضغوطات داخل الدماغ </a:t>
            </a:r>
            <a:r>
              <a:rPr lang="ar-SA" b="1" dirty="0"/>
              <a:t/>
            </a:r>
            <a:br>
              <a:rPr lang="ar-SA" b="1" dirty="0"/>
            </a:br>
            <a:r>
              <a:rPr lang="ar-SA" b="1" dirty="0"/>
              <a:t/>
            </a:r>
            <a:br>
              <a:rPr lang="ar-SA" b="1" dirty="0"/>
            </a:br>
            <a:r>
              <a:rPr lang="ar-SA" dirty="0"/>
              <a:t>(2) اذا حدث الاستقساء بسبب تعرض الشخص لحادث يكون علاجه من خلال ازاله النزيف ويختفي الاستسقاء تلقائيا </a:t>
            </a:r>
            <a:br>
              <a:rPr lang="ar-SA" dirty="0"/>
            </a:br>
            <a:r>
              <a:rPr lang="ar-SA" dirty="0"/>
              <a:t/>
            </a:r>
            <a:br>
              <a:rPr lang="ar-SA" dirty="0"/>
            </a:br>
            <a:r>
              <a:rPr lang="ar-SA" dirty="0"/>
              <a:t>(3) اذا حدث الاستسقاء بسبب اصابه الشخص بورم في الدماغ فيكون علاجه بإزالة الورم او توضع قسطره لتحويل السائل الدماغي الشوكي الى التجويف البطني </a:t>
            </a:r>
            <a:br>
              <a:rPr lang="ar-SA" dirty="0"/>
            </a:br>
            <a:r>
              <a:rPr lang="ar-SA" dirty="0"/>
              <a:t/>
            </a:r>
            <a:br>
              <a:rPr lang="ar-SA" dirty="0"/>
            </a:br>
            <a:r>
              <a:rPr lang="ar-SA" dirty="0"/>
              <a:t>(4) اذا حدث الاستقساء بسبب وجود اكياس في الدماغ فيكون العلاج عن طريق معالجه الكيس او ازالته وعمل فتحه به ليصب الماء في </a:t>
            </a:r>
            <a:r>
              <a:rPr lang="ar-SA" dirty="0" err="1"/>
              <a:t>البطينات</a:t>
            </a:r>
            <a:r>
              <a:rPr lang="ar-SA" dirty="0"/>
              <a:t> </a:t>
            </a:r>
          </a:p>
        </p:txBody>
      </p:sp>
    </p:spTree>
    <p:extLst>
      <p:ext uri="{BB962C8B-B14F-4D97-AF65-F5344CB8AC3E}">
        <p14:creationId xmlns:p14="http://schemas.microsoft.com/office/powerpoint/2010/main" val="3725366011"/>
      </p:ext>
    </p:extLst>
  </p:cSld>
  <p:clrMapOvr>
    <a:masterClrMapping/>
  </p:clrMapOvr>
  <p:timing>
    <p:tnLst>
      <p:par>
        <p:cTn id="1" dur="indefinite" restart="never" nodeType="tmRoot"/>
      </p:par>
    </p:tnLst>
  </p:timing>
</p:sld>
</file>

<file path=ppt/theme/theme1.xml><?xml version="1.0" encoding="utf-8"?>
<a:theme xmlns:a="http://schemas.openxmlformats.org/drawingml/2006/main" name="أثر رجعي">
  <a:themeElements>
    <a:clrScheme name="أثر رجعي">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690</TotalTime>
  <Words>2214</Words>
  <Application>Microsoft Office PowerPoint</Application>
  <PresentationFormat>ملء الشاشة</PresentationFormat>
  <Paragraphs>150</Paragraphs>
  <Slides>56</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56</vt:i4>
      </vt:variant>
    </vt:vector>
  </HeadingPairs>
  <TitlesOfParts>
    <vt:vector size="63" baseType="lpstr">
      <vt:lpstr>AL-Hor</vt:lpstr>
      <vt:lpstr>Arial</vt:lpstr>
      <vt:lpstr>Calibri</vt:lpstr>
      <vt:lpstr>Calibri Light</vt:lpstr>
      <vt:lpstr>Times New Roman</vt:lpstr>
      <vt:lpstr>Wingdings</vt:lpstr>
      <vt:lpstr>أثر رجعي</vt:lpstr>
      <vt:lpstr>الاعاقات والاصابات الحركية والعصبية</vt:lpstr>
      <vt:lpstr>الاعاقات والاصابات الحركية والعصبية</vt:lpstr>
      <vt:lpstr>استسقاء الدماغ Hydrocephaly</vt:lpstr>
      <vt:lpstr>أسباب استسقاء الدماغ </vt:lpstr>
      <vt:lpstr>أعراض الاستسقاء الدماغي عند الأطفال حديثي الولادة :</vt:lpstr>
      <vt:lpstr>اعراض الاستسقاء الدماغي عند البالغين :</vt:lpstr>
      <vt:lpstr>تشخيص استسقاء الدماغ :</vt:lpstr>
      <vt:lpstr>علاج استسقاء الدماغ :</vt:lpstr>
      <vt:lpstr>علاج البالغين:</vt:lpstr>
      <vt:lpstr>أثار استسقاء الرأس على التعلم : </vt:lpstr>
      <vt:lpstr>الصرع</vt:lpstr>
      <vt:lpstr>تعريف الصرع</vt:lpstr>
      <vt:lpstr>أسباب الصرع : </vt:lpstr>
      <vt:lpstr>النوبات الصرعية:</vt:lpstr>
      <vt:lpstr>عرض تقديمي في PowerPoint</vt:lpstr>
      <vt:lpstr>عرض تقديمي في PowerPoint</vt:lpstr>
      <vt:lpstr>تشخيص الصرع : </vt:lpstr>
      <vt:lpstr>عرض تقديمي في PowerPoint</vt:lpstr>
      <vt:lpstr>الفرق بين الصرع والتشنج :</vt:lpstr>
      <vt:lpstr>علاج الصرع :</vt:lpstr>
      <vt:lpstr>كيفية التعامل مع مرض الصرع :  </vt:lpstr>
      <vt:lpstr>تعليم المصابين بالصرع :</vt:lpstr>
      <vt:lpstr>كيفيه التعامل مع حالات الصرع داخل الصف او في المدرسة : </vt:lpstr>
      <vt:lpstr>الشلل الدماغي : </vt:lpstr>
      <vt:lpstr>اسباب الشلل الدماغي :</vt:lpstr>
      <vt:lpstr>عرض تقديمي في PowerPoint</vt:lpstr>
      <vt:lpstr>تصنيف الشلل الدماغي:</vt:lpstr>
      <vt:lpstr>التصنيف الأول : وفقا لشدة الإصابة : </vt:lpstr>
      <vt:lpstr>التصنيف الثانى :وفقا لمكان الاصابه : </vt:lpstr>
      <vt:lpstr>  التصنيف الثالث :وفقا لنمظ الاصابه وطبيعتها  </vt:lpstr>
      <vt:lpstr>تشخيص الشلل الدماغي : </vt:lpstr>
      <vt:lpstr>علاج الشلل الدماغى :</vt:lpstr>
      <vt:lpstr>تعليم ذوى الشلل الدماغى :</vt:lpstr>
      <vt:lpstr>الصلب المشوق </vt:lpstr>
      <vt:lpstr>اسباب الصلب المشوق : </vt:lpstr>
      <vt:lpstr>اعراض الصلب المشقوق : </vt:lpstr>
      <vt:lpstr>اهم المشكلات المتوقعه : </vt:lpstr>
      <vt:lpstr>أعراضه </vt:lpstr>
      <vt:lpstr>تشخيص الصلب المشقوق :</vt:lpstr>
      <vt:lpstr>علاج الصلب المشقوق : </vt:lpstr>
      <vt:lpstr>البرامج التربويه للمصابين بالصلب المشقوق : </vt:lpstr>
      <vt:lpstr>شلل الاطفال :</vt:lpstr>
      <vt:lpstr>عرض تقديمي في PowerPoint</vt:lpstr>
      <vt:lpstr>عرض تقديمي في PowerPoint</vt:lpstr>
      <vt:lpstr>اعراض شلل الاطفال :</vt:lpstr>
      <vt:lpstr>عرض تقديمي في PowerPoint</vt:lpstr>
      <vt:lpstr>عرض تقديمي في PowerPoint</vt:lpstr>
      <vt:lpstr>عرض تقديمي في PowerPoint</vt:lpstr>
      <vt:lpstr>التصلب العصبي المتعدد :</vt:lpstr>
      <vt:lpstr>اسباب التصلب العصبي المتعدد : </vt:lpstr>
      <vt:lpstr>عرض تقديمي في PowerPoint</vt:lpstr>
      <vt:lpstr>انواع التصلب العصبي المتعدد :</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alsahman</dc:creator>
  <cp:lastModifiedBy>LENOVO</cp:lastModifiedBy>
  <cp:revision>89</cp:revision>
  <dcterms:created xsi:type="dcterms:W3CDTF">2014-03-03T17:45:58Z</dcterms:created>
  <dcterms:modified xsi:type="dcterms:W3CDTF">2015-02-07T09:57:10Z</dcterms:modified>
</cp:coreProperties>
</file>